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310" r:id="rId3"/>
    <p:sldId id="355" r:id="rId4"/>
    <p:sldId id="338" r:id="rId5"/>
    <p:sldId id="279" r:id="rId6"/>
    <p:sldId id="352" r:id="rId7"/>
    <p:sldId id="353" r:id="rId8"/>
    <p:sldId id="280" r:id="rId9"/>
    <p:sldId id="341" r:id="rId10"/>
    <p:sldId id="343" r:id="rId11"/>
    <p:sldId id="349" r:id="rId12"/>
    <p:sldId id="282" r:id="rId13"/>
    <p:sldId id="298" r:id="rId14"/>
    <p:sldId id="339" r:id="rId15"/>
    <p:sldId id="332" r:id="rId16"/>
    <p:sldId id="340" r:id="rId17"/>
    <p:sldId id="351" r:id="rId18"/>
    <p:sldId id="354" r:id="rId19"/>
    <p:sldId id="35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2" autoAdjust="0"/>
    <p:restoredTop sz="85814" autoAdjust="0"/>
  </p:normalViewPr>
  <p:slideViewPr>
    <p:cSldViewPr>
      <p:cViewPr>
        <p:scale>
          <a:sx n="98" d="100"/>
          <a:sy n="98" d="100"/>
        </p:scale>
        <p:origin x="-9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172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de-DE" dirty="0" smtClean="0"/>
              <a:t>doc.: IEEE 802.11-12/0059r0</a:t>
            </a:r>
            <a:endParaRPr lang="en-US" dirty="0"/>
          </a:p>
        </p:txBody>
      </p:sp>
      <p:sp>
        <p:nvSpPr>
          <p:cNvPr id="3075" name="Rectangle 3"/>
          <p:cNvSpPr>
            <a:spLocks noGrp="1" noChangeArrowheads="1"/>
          </p:cNvSpPr>
          <p:nvPr>
            <p:ph type="dt" sz="quarter" idx="1"/>
          </p:nvPr>
        </p:nvSpPr>
        <p:spPr bwMode="auto">
          <a:xfrm>
            <a:off x="695325" y="175081"/>
            <a:ext cx="104195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smtClean="0"/>
              <a:t>January</a:t>
            </a:r>
            <a:r>
              <a:rPr lang="de-DE" dirty="0" smtClean="0"/>
              <a:t> 2012</a:t>
            </a:r>
            <a:endParaRPr lang="en-US" dirty="0"/>
          </a:p>
        </p:txBody>
      </p:sp>
      <p:sp>
        <p:nvSpPr>
          <p:cNvPr id="3076" name="Rectangle 4"/>
          <p:cNvSpPr>
            <a:spLocks noGrp="1" noChangeArrowheads="1"/>
          </p:cNvSpPr>
          <p:nvPr>
            <p:ph type="ftr" sz="quarter" idx="2"/>
          </p:nvPr>
        </p:nvSpPr>
        <p:spPr bwMode="auto">
          <a:xfrm>
            <a:off x="5006994" y="8982075"/>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smtClean="0"/>
              <a:t>Jae </a:t>
            </a:r>
            <a:r>
              <a:rPr lang="en-US" dirty="0" err="1" smtClean="0"/>
              <a:t>Seung</a:t>
            </a:r>
            <a:r>
              <a:rPr lang="en-US" dirty="0" smtClean="0"/>
              <a:t> Lee, ETRI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092C86F7-A631-9742-A3F5-1936D26B8418}"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28849310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4508817" y="8985250"/>
            <a:ext cx="177292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smtClean="0"/>
              <a:t>Jae </a:t>
            </a:r>
            <a:r>
              <a:rPr lang="en-US" dirty="0" err="1" smtClean="0"/>
              <a:t>Seung</a:t>
            </a:r>
            <a:r>
              <a:rPr lang="en-US" dirty="0" smtClean="0"/>
              <a:t> Lee, ETRI</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D4BB338F-19F4-FA4C-A4D9-F99FF1D68099}"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extLst>
      <p:ext uri="{BB962C8B-B14F-4D97-AF65-F5344CB8AC3E}">
        <p14:creationId xmlns:p14="http://schemas.microsoft.com/office/powerpoint/2010/main" val="59083698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5640388" y="98425"/>
            <a:ext cx="641350" cy="212725"/>
          </a:xfrm>
          <a:prstGeom prst="rect">
            <a:avLst/>
          </a:prstGeom>
          <a:noFill/>
        </p:spPr>
        <p:txBody>
          <a:bodyPr/>
          <a:lstStyle/>
          <a:p>
            <a:endParaRPr lang="en-US" dirty="0"/>
          </a:p>
        </p:txBody>
      </p:sp>
      <p:sp>
        <p:nvSpPr>
          <p:cNvPr id="16387" name="Rectangle 3"/>
          <p:cNvSpPr>
            <a:spLocks noGrp="1" noChangeArrowheads="1"/>
          </p:cNvSpPr>
          <p:nvPr>
            <p:ph type="dt" sz="quarter" idx="1"/>
          </p:nvPr>
        </p:nvSpPr>
        <p:spPr>
          <a:xfrm>
            <a:off x="654050" y="98425"/>
            <a:ext cx="827088" cy="212725"/>
          </a:xfrm>
          <a:prstGeom prst="rect">
            <a:avLst/>
          </a:prstGeom>
          <a:noFill/>
        </p:spPr>
        <p:txBody>
          <a:bodyPr/>
          <a:lstStyle/>
          <a:p>
            <a:r>
              <a:rPr lang="de-DE" dirty="0" smtClean="0"/>
              <a:t>December 2011</a:t>
            </a:r>
            <a:endParaRPr lang="en-US" dirty="0"/>
          </a:p>
        </p:txBody>
      </p:sp>
      <p:sp>
        <p:nvSpPr>
          <p:cNvPr id="16388" name="Rectangle 6"/>
          <p:cNvSpPr>
            <a:spLocks noGrp="1" noChangeArrowheads="1"/>
          </p:cNvSpPr>
          <p:nvPr>
            <p:ph type="ftr" sz="quarter" idx="4"/>
          </p:nvPr>
        </p:nvSpPr>
        <p:spPr>
          <a:noFill/>
        </p:spPr>
        <p:txBody>
          <a:bodyPr/>
          <a:lstStyle/>
          <a:p>
            <a:pPr lvl="4">
              <a:defRPr/>
            </a:pPr>
            <a:r>
              <a:rPr lang="de-DE" altLang="ko-KR" dirty="0"/>
              <a:t>Jae Seung Lee, ETRI</a:t>
            </a:r>
            <a:endParaRPr lang="en-US" altLang="ko-KR" dirty="0"/>
          </a:p>
        </p:txBody>
      </p:sp>
      <p:sp>
        <p:nvSpPr>
          <p:cNvPr id="16389" name="Rectangle 7"/>
          <p:cNvSpPr>
            <a:spLocks noGrp="1" noChangeArrowheads="1"/>
          </p:cNvSpPr>
          <p:nvPr>
            <p:ph type="sldNum" sz="quarter" idx="5"/>
          </p:nvPr>
        </p:nvSpPr>
        <p:spPr>
          <a:noFill/>
        </p:spPr>
        <p:txBody>
          <a:bodyPr/>
          <a:lstStyle/>
          <a:p>
            <a:r>
              <a:rPr lang="en-US"/>
              <a:t>Page </a:t>
            </a:r>
            <a:fld id="{ABC7EC48-FD2F-024E-B5BD-645C5E8E3B65}" type="slidenum">
              <a:rPr lang="en-US"/>
              <a:pPr/>
              <a:t>1</a:t>
            </a:fld>
            <a:endParaRPr 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2</a:t>
            </a:fld>
            <a:endParaRPr lang="en-US"/>
          </a:p>
        </p:txBody>
      </p:sp>
    </p:spTree>
    <p:extLst>
      <p:ext uri="{BB962C8B-B14F-4D97-AF65-F5344CB8AC3E}">
        <p14:creationId xmlns:p14="http://schemas.microsoft.com/office/powerpoint/2010/main" val="3599961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5</a:t>
            </a:fld>
            <a:endParaRPr lang="en-US"/>
          </a:p>
        </p:txBody>
      </p:sp>
    </p:spTree>
    <p:extLst>
      <p:ext uri="{BB962C8B-B14F-4D97-AF65-F5344CB8AC3E}">
        <p14:creationId xmlns:p14="http://schemas.microsoft.com/office/powerpoint/2010/main" val="32028523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8</a:t>
            </a:fld>
            <a:endParaRPr lang="en-US"/>
          </a:p>
        </p:txBody>
      </p:sp>
    </p:spTree>
    <p:extLst>
      <p:ext uri="{BB962C8B-B14F-4D97-AF65-F5344CB8AC3E}">
        <p14:creationId xmlns:p14="http://schemas.microsoft.com/office/powerpoint/2010/main" val="2454725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9</a:t>
            </a:fld>
            <a:endParaRPr lang="en-US"/>
          </a:p>
        </p:txBody>
      </p:sp>
    </p:spTree>
    <p:extLst>
      <p:ext uri="{BB962C8B-B14F-4D97-AF65-F5344CB8AC3E}">
        <p14:creationId xmlns:p14="http://schemas.microsoft.com/office/powerpoint/2010/main" val="1715047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10</a:t>
            </a:fld>
            <a:endParaRPr lang="en-US"/>
          </a:p>
        </p:txBody>
      </p:sp>
    </p:spTree>
    <p:extLst>
      <p:ext uri="{BB962C8B-B14F-4D97-AF65-F5344CB8AC3E}">
        <p14:creationId xmlns:p14="http://schemas.microsoft.com/office/powerpoint/2010/main" val="2191889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a:xfrm>
            <a:off x="5640388" y="98425"/>
            <a:ext cx="641350" cy="212725"/>
          </a:xfrm>
          <a:prstGeom prst="rect">
            <a:avLst/>
          </a:prstGeom>
        </p:spPr>
        <p:txBody>
          <a:bodyPr/>
          <a:lstStyle/>
          <a:p>
            <a:pPr>
              <a:defRPr/>
            </a:pPr>
            <a:r>
              <a:rPr lang="de-DE" smtClean="0"/>
              <a:t>doc.: IEEE 802.11-11/1236r1</a:t>
            </a:r>
            <a:endParaRPr lang="en-US"/>
          </a:p>
        </p:txBody>
      </p:sp>
      <p:sp>
        <p:nvSpPr>
          <p:cNvPr id="5" name="날짜 개체 틀 4"/>
          <p:cNvSpPr>
            <a:spLocks noGrp="1"/>
          </p:cNvSpPr>
          <p:nvPr>
            <p:ph type="dt" idx="11"/>
          </p:nvPr>
        </p:nvSpPr>
        <p:spPr>
          <a:xfrm>
            <a:off x="654050" y="98425"/>
            <a:ext cx="827088" cy="212725"/>
          </a:xfrm>
          <a:prstGeom prst="rect">
            <a:avLst/>
          </a:prstGeom>
        </p:spPr>
        <p:txBody>
          <a:bodyPr/>
          <a:lstStyle/>
          <a:p>
            <a:pPr>
              <a:defRPr/>
            </a:pPr>
            <a:r>
              <a:rPr lang="de-DE" smtClean="0"/>
              <a:t>September 2011</a:t>
            </a:r>
            <a:endParaRPr lang="en-US"/>
          </a:p>
        </p:txBody>
      </p:sp>
      <p:sp>
        <p:nvSpPr>
          <p:cNvPr id="6" name="바닥글 개체 틀 5"/>
          <p:cNvSpPr>
            <a:spLocks noGrp="1"/>
          </p:cNvSpPr>
          <p:nvPr>
            <p:ph type="ftr" sz="quarter" idx="12"/>
          </p:nvPr>
        </p:nvSpPr>
        <p:spPr/>
        <p:txBody>
          <a:bodyPr/>
          <a:lstStyle/>
          <a:p>
            <a:pPr lvl="4">
              <a:defRPr/>
            </a:pPr>
            <a:r>
              <a:rPr lang="de-DE" altLang="ko-KR" dirty="0"/>
              <a:t>Jae Seung Lee, ETRI</a:t>
            </a:r>
            <a:endParaRPr lang="en-US" altLang="ko-KR" dirty="0"/>
          </a:p>
        </p:txBody>
      </p:sp>
      <p:sp>
        <p:nvSpPr>
          <p:cNvPr id="7" name="슬라이드 번호 개체 틀 6"/>
          <p:cNvSpPr>
            <a:spLocks noGrp="1"/>
          </p:cNvSpPr>
          <p:nvPr>
            <p:ph type="sldNum" sz="quarter" idx="13"/>
          </p:nvPr>
        </p:nvSpPr>
        <p:spPr/>
        <p:txBody>
          <a:bodyPr/>
          <a:lstStyle/>
          <a:p>
            <a:pPr>
              <a:defRPr/>
            </a:pPr>
            <a:r>
              <a:rPr lang="en-US" smtClean="0"/>
              <a:t>Page </a:t>
            </a:r>
            <a:fld id="{D4BB338F-19F4-FA4C-A4D9-F99FF1D68099}" type="slidenum">
              <a:rPr lang="en-US" smtClean="0"/>
              <a:pPr>
                <a:defRPr/>
              </a:pPr>
              <a:t>12</a:t>
            </a:fld>
            <a:endParaRPr lang="en-US"/>
          </a:p>
        </p:txBody>
      </p:sp>
    </p:spTree>
    <p:extLst>
      <p:ext uri="{BB962C8B-B14F-4D97-AF65-F5344CB8AC3E}">
        <p14:creationId xmlns:p14="http://schemas.microsoft.com/office/powerpoint/2010/main" val="4106869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바닥글 개체 틀 3"/>
          <p:cNvSpPr>
            <a:spLocks noGrp="1"/>
          </p:cNvSpPr>
          <p:nvPr>
            <p:ph type="ftr" sz="quarter" idx="10"/>
          </p:nvPr>
        </p:nvSpPr>
        <p:spPr/>
        <p:txBody>
          <a:bodyPr/>
          <a:lstStyle/>
          <a:p>
            <a:pPr lvl="4">
              <a:defRPr/>
            </a:pPr>
            <a:r>
              <a:rPr lang="en-US" smtClean="0"/>
              <a:t>Jae Seung Lee, ETRI</a:t>
            </a:r>
            <a:endParaRPr lang="en-US" dirty="0"/>
          </a:p>
        </p:txBody>
      </p:sp>
      <p:sp>
        <p:nvSpPr>
          <p:cNvPr id="5" name="슬라이드 번호 개체 틀 4"/>
          <p:cNvSpPr>
            <a:spLocks noGrp="1"/>
          </p:cNvSpPr>
          <p:nvPr>
            <p:ph type="sldNum" sz="quarter" idx="11"/>
          </p:nvPr>
        </p:nvSpPr>
        <p:spPr/>
        <p:txBody>
          <a:bodyPr/>
          <a:lstStyle/>
          <a:p>
            <a:pPr>
              <a:defRPr/>
            </a:pPr>
            <a:r>
              <a:rPr lang="en-US" smtClean="0"/>
              <a:t>Page </a:t>
            </a:r>
            <a:fld id="{D4BB338F-19F4-FA4C-A4D9-F99FF1D68099}" type="slidenum">
              <a:rPr lang="en-US" smtClean="0"/>
              <a:pPr>
                <a:defRPr/>
              </a:pPr>
              <a:t>13</a:t>
            </a:fld>
            <a:endParaRPr lang="en-US"/>
          </a:p>
        </p:txBody>
      </p:sp>
    </p:spTree>
    <p:extLst>
      <p:ext uri="{BB962C8B-B14F-4D97-AF65-F5344CB8AC3E}">
        <p14:creationId xmlns:p14="http://schemas.microsoft.com/office/powerpoint/2010/main" val="2922224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Mastertitelformat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6889227-7690-9443-A71D-D6AEB97BA452}"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C45743F-F980-0C4F-874E-7FB126A3E737}" type="slidenum">
              <a:rPr lang="en-US"/>
              <a:pPr>
                <a:defRPr/>
              </a:pPr>
              <a:t>‹#›</a:t>
            </a:fld>
            <a:endParaRPr lang="en-US"/>
          </a:p>
        </p:txBody>
      </p:sp>
      <p:sp>
        <p:nvSpPr>
          <p:cNvPr id="7"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Mastertitelformat bearbeiten</a:t>
            </a:r>
            <a:endParaRPr lang="en-US"/>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CB54B2B-057B-B745-95CD-13AABCB675D0}" type="slidenum">
              <a:rPr lang="en-US"/>
              <a:pPr>
                <a:defRPr/>
              </a:pPr>
              <a:t>‹#›</a:t>
            </a:fld>
            <a:endParaRPr lang="en-US"/>
          </a:p>
        </p:txBody>
      </p:sp>
      <p:sp>
        <p:nvSpPr>
          <p:cNvPr id="7"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Rectangle 6"/>
          <p:cNvSpPr>
            <a:spLocks noGrp="1" noChangeArrowheads="1"/>
          </p:cNvSpPr>
          <p:nvPr>
            <p:ph type="sldNum" sz="quarter" idx="12"/>
          </p:nvPr>
        </p:nvSpPr>
        <p:spPr>
          <a:xfrm>
            <a:off x="4344988" y="6599238"/>
            <a:ext cx="530225" cy="182562"/>
          </a:xfrm>
          <a:ln/>
        </p:spPr>
        <p:txBody>
          <a:bodyPr/>
          <a:lstStyle>
            <a:lvl1pPr>
              <a:defRPr/>
            </a:lvl1pPr>
          </a:lstStyle>
          <a:p>
            <a:pPr>
              <a:defRPr/>
            </a:pPr>
            <a:r>
              <a:rPr lang="en-US" dirty="0"/>
              <a:t>Slide </a:t>
            </a:r>
            <a:fld id="{D9B44F08-1720-5A43-9A02-16738D6080B6}"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Mastertitelformat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2012</a:t>
            </a:r>
            <a:endParaRPr lang="en-US" dirty="0"/>
          </a:p>
        </p:txBody>
      </p:sp>
      <p:sp>
        <p:nvSpPr>
          <p:cNvPr id="5"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61C5AC-7288-DF4E-B3A7-9F31E9EDEA0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4CD6510-46FE-344C-B970-D595D67B5F7C}"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EFDE51C8-E5FB-AE40-9E37-99F2FE25B4CE}" type="slidenum">
              <a:rPr lang="en-US"/>
              <a:pPr>
                <a:defRPr/>
              </a:pPr>
              <a:t>‹#›</a:t>
            </a:fld>
            <a:endParaRPr lang="en-US"/>
          </a:p>
        </p:txBody>
      </p:sp>
      <p:sp>
        <p:nvSpPr>
          <p:cNvPr id="10"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en-US"/>
          </a:p>
        </p:txBody>
      </p:sp>
      <p:sp>
        <p:nvSpPr>
          <p:cNvPr id="3"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06CC07E-E79B-F442-82B3-26D265A20063}" type="slidenum">
              <a:rPr lang="en-US"/>
              <a:pPr>
                <a:defRPr/>
              </a:pPr>
              <a:t>‹#›</a:t>
            </a:fld>
            <a:endParaRPr lang="en-US"/>
          </a:p>
        </p:txBody>
      </p:sp>
      <p:sp>
        <p:nvSpPr>
          <p:cNvPr id="6"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EFDA945-0F86-6545-9375-934CD2C0C197}" type="slidenum">
              <a:rPr lang="en-US"/>
              <a:pPr>
                <a:defRPr/>
              </a:pPr>
              <a:t>‹#›</a:t>
            </a:fld>
            <a:endParaRPr lang="en-US"/>
          </a:p>
        </p:txBody>
      </p:sp>
      <p:sp>
        <p:nvSpPr>
          <p:cNvPr id="5"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Mastertitelformat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xfrm>
            <a:off x="7232669" y="6475413"/>
            <a:ext cx="1311256" cy="184666"/>
          </a:xfrm>
          <a:ln/>
        </p:spPr>
        <p:txBody>
          <a:bodyPr/>
          <a:lstStyle>
            <a:lvl1pPr>
              <a:defRPr/>
            </a:lvl1pPr>
          </a:lstStyle>
          <a:p>
            <a:pPr>
              <a:defRPr/>
            </a:pPr>
            <a:r>
              <a:rPr lang="de-DE" dirty="0" smtClean="0"/>
              <a:t>Jae Seung Lee, ETRI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356A2BC-7DFB-4541-BB4A-D3A86E5327F4}"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Mastertitelformat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696913" y="332601"/>
            <a:ext cx="1502719" cy="276999"/>
          </a:xfrm>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dirty="0" smtClean="0"/>
              <a:t>Jae Seung Lee, ETRI</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0F92505-38EE-1248-8358-3FA23EE065CC}" type="slidenum">
              <a:rPr lang="en-US"/>
              <a:pPr>
                <a:defRPr/>
              </a:pPr>
              <a:t>‹#›</a:t>
            </a:fld>
            <a:endParaRPr lang="en-US"/>
          </a:p>
        </p:txBody>
      </p:sp>
      <p:sp>
        <p:nvSpPr>
          <p:cNvPr id="8" name="Rectangle 4"/>
          <p:cNvSpPr txBox="1">
            <a:spLocks noChangeArrowheads="1"/>
          </p:cNvSpPr>
          <p:nvPr userDrawn="1"/>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800" b="1"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March 2012</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0271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vl1pPr>
          </a:lstStyle>
          <a:p>
            <a:pPr>
              <a:defRPr/>
            </a:pPr>
            <a:endParaRPr lang="en-US" dirty="0"/>
          </a:p>
        </p:txBody>
      </p:sp>
      <p:sp>
        <p:nvSpPr>
          <p:cNvPr id="1029" name="Rectangle 5"/>
          <p:cNvSpPr>
            <a:spLocks noGrp="1" noChangeArrowheads="1"/>
          </p:cNvSpPr>
          <p:nvPr>
            <p:ph type="ftr" sz="quarter" idx="3"/>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de-DE" dirty="0" smtClean="0"/>
              <a:t>Jae Seung Lee, ETRI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233D4934-E486-E243-9A1A-6801639CF21D}"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sz="1800" b="1" dirty="0"/>
              <a:t>doc.: IEEE </a:t>
            </a:r>
            <a:r>
              <a:rPr lang="en-US" sz="1800" b="1" dirty="0" smtClean="0"/>
              <a:t>802.11-12/0263r0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ußzeilenplatzhalter 4"/>
          <p:cNvSpPr>
            <a:spLocks noGrp="1"/>
          </p:cNvSpPr>
          <p:nvPr>
            <p:ph type="ftr" sz="quarter" idx="4294967295"/>
          </p:nvPr>
        </p:nvSpPr>
        <p:spPr>
          <a:xfrm>
            <a:off x="7232669" y="6475413"/>
            <a:ext cx="1311256" cy="184666"/>
          </a:xfrm>
          <a:noFill/>
        </p:spPr>
        <p:txBody>
          <a:bodyPr/>
          <a:lstStyle/>
          <a:p>
            <a:r>
              <a:rPr lang="en-US" dirty="0" smtClean="0"/>
              <a:t>Jae </a:t>
            </a:r>
            <a:r>
              <a:rPr lang="en-US" dirty="0" err="1" smtClean="0"/>
              <a:t>Seung</a:t>
            </a:r>
            <a:r>
              <a:rPr lang="en-US" dirty="0" smtClean="0"/>
              <a:t> Lee, ETRI</a:t>
            </a:r>
            <a:endParaRPr lang="en-US" dirty="0"/>
          </a:p>
        </p:txBody>
      </p:sp>
      <p:sp>
        <p:nvSpPr>
          <p:cNvPr id="15366" name="Rectangle 2"/>
          <p:cNvSpPr>
            <a:spLocks noGrp="1" noChangeArrowheads="1"/>
          </p:cNvSpPr>
          <p:nvPr>
            <p:ph type="title"/>
          </p:nvPr>
        </p:nvSpPr>
        <p:spPr>
          <a:noFill/>
        </p:spPr>
        <p:txBody>
          <a:bodyPr/>
          <a:lstStyle/>
          <a:p>
            <a:r>
              <a:rPr lang="en-US" altLang="ko-KR" dirty="0" smtClean="0"/>
              <a:t>Spec Framework Proposal:</a:t>
            </a:r>
            <a:br>
              <a:rPr lang="en-US" altLang="ko-KR" dirty="0" smtClean="0"/>
            </a:br>
            <a:r>
              <a:rPr lang="en-US" altLang="ko-KR" dirty="0" smtClean="0"/>
              <a:t>Selection of the AP for Scanning</a:t>
            </a:r>
            <a:endParaRPr lang="en-US" dirty="0"/>
          </a:p>
        </p:txBody>
      </p:sp>
      <p:sp>
        <p:nvSpPr>
          <p:cNvPr id="15367" name="Rectangle 6"/>
          <p:cNvSpPr>
            <a:spLocks noGrp="1" noChangeArrowheads="1"/>
          </p:cNvSpPr>
          <p:nvPr>
            <p:ph type="body" idx="1"/>
          </p:nvPr>
        </p:nvSpPr>
        <p:spPr>
          <a:xfrm>
            <a:off x="685800" y="1828800"/>
            <a:ext cx="7772400" cy="381000"/>
          </a:xfrm>
          <a:noFill/>
        </p:spPr>
        <p:txBody>
          <a:bodyPr/>
          <a:lstStyle/>
          <a:p>
            <a:pPr algn="ctr">
              <a:buFontTx/>
              <a:buNone/>
            </a:pPr>
            <a:r>
              <a:rPr lang="en-US" sz="2000" dirty="0"/>
              <a:t>Date:</a:t>
            </a:r>
            <a:r>
              <a:rPr lang="en-US" sz="2000" b="0" dirty="0" smtClean="0"/>
              <a:t> 2012-03-02</a:t>
            </a:r>
            <a:endParaRPr lang="en-US" sz="2000" b="0" dirty="0"/>
          </a:p>
        </p:txBody>
      </p:sp>
      <p:graphicFrame>
        <p:nvGraphicFramePr>
          <p:cNvPr id="2" name="개체 1"/>
          <p:cNvGraphicFramePr>
            <a:graphicFrameLocks noChangeAspect="1"/>
          </p:cNvGraphicFramePr>
          <p:nvPr>
            <p:extLst>
              <p:ext uri="{D42A27DB-BD31-4B8C-83A1-F6EECF244321}">
                <p14:modId xmlns:p14="http://schemas.microsoft.com/office/powerpoint/2010/main" val="3161636170"/>
              </p:ext>
            </p:extLst>
          </p:nvPr>
        </p:nvGraphicFramePr>
        <p:xfrm>
          <a:off x="238125" y="2209800"/>
          <a:ext cx="8648700" cy="4895850"/>
        </p:xfrm>
        <a:graphic>
          <a:graphicData uri="http://schemas.openxmlformats.org/presentationml/2006/ole">
            <mc:AlternateContent xmlns:mc="http://schemas.openxmlformats.org/markup-compatibility/2006">
              <mc:Choice xmlns:v="urn:schemas-microsoft-com:vml" Requires="v">
                <p:oleObj spid="_x0000_s3201" name="Document" r:id="rId4" imgW="7213425" imgH="4083939" progId="Word.Document.8">
                  <p:embed/>
                </p:oleObj>
              </mc:Choice>
              <mc:Fallback>
                <p:oleObj name="Document" r:id="rId4" imgW="7213425" imgH="4083939" progId="Word.Document.8">
                  <p:embed/>
                  <p:pic>
                    <p:nvPicPr>
                      <p:cNvPr id="0" name="Object 7"/>
                      <p:cNvPicPr>
                        <a:picLocks noChangeAspect="1" noChangeArrowheads="1"/>
                      </p:cNvPicPr>
                      <p:nvPr/>
                    </p:nvPicPr>
                    <p:blipFill>
                      <a:blip r:embed="rId5"/>
                      <a:srcRect/>
                      <a:stretch>
                        <a:fillRect/>
                      </a:stretch>
                    </p:blipFill>
                    <p:spPr bwMode="auto">
                      <a:xfrm>
                        <a:off x="238125" y="2209800"/>
                        <a:ext cx="8648700" cy="4895850"/>
                      </a:xfrm>
                      <a:prstGeom prst="rect">
                        <a:avLst/>
                      </a:prstGeom>
                      <a:noFill/>
                      <a:ln>
                        <a:noFill/>
                      </a:ln>
                      <a:effectLst/>
                    </p:spPr>
                  </p:pic>
                </p:oleObj>
              </mc:Fallback>
            </mc:AlternateContent>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(2/3)</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447800"/>
            <a:ext cx="8591326" cy="5170646"/>
          </a:xfrm>
          <a:prstGeom prst="rect">
            <a:avLst/>
          </a:prstGeom>
          <a:noFill/>
        </p:spPr>
        <p:txBody>
          <a:bodyPr wrap="none" rtlCol="0">
            <a:spAutoFit/>
          </a:bodyPr>
          <a:lstStyle/>
          <a:p>
            <a:r>
              <a:rPr lang="en-US" altLang="ko-KR" sz="1800" b="1" dirty="0" smtClean="0"/>
              <a:t>Example 1-2: Selection of the AP to respond using Exclusion List with substring</a:t>
            </a:r>
          </a:p>
          <a:p>
            <a:r>
              <a:rPr lang="en-US" altLang="ko-KR" sz="1800" b="1" dirty="0" smtClean="0"/>
              <a:t>. </a:t>
            </a:r>
            <a:r>
              <a:rPr lang="en-US" altLang="ko-KR" sz="1600" b="1" dirty="0"/>
              <a:t>The user does not know the SSID. He does not have any </a:t>
            </a:r>
            <a:r>
              <a:rPr lang="en-US" altLang="ko-KR" sz="1600" b="1" dirty="0" err="1"/>
              <a:t>WiFi</a:t>
            </a:r>
            <a:r>
              <a:rPr lang="en-US" altLang="ko-KR" sz="1600" b="1" dirty="0"/>
              <a:t> subscription, </a:t>
            </a:r>
          </a:p>
          <a:p>
            <a:r>
              <a:rPr lang="en-US" altLang="ko-KR" sz="1600" b="1" dirty="0"/>
              <a:t> so he does not want to get response from APs deployed by Service Providers such as KT or SKT</a:t>
            </a:r>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a:p>
          <a:p>
            <a:endParaRPr lang="en-US" altLang="ko-KR" sz="1800" b="1" dirty="0" smtClean="0"/>
          </a:p>
          <a:p>
            <a:endParaRPr lang="en-US" altLang="ko-KR" sz="1800" b="1" dirty="0" smtClean="0"/>
          </a:p>
          <a:p>
            <a:endParaRPr lang="en-US" altLang="ko-KR" sz="1000" b="1" dirty="0" smtClean="0">
              <a:sym typeface="Wingdings" pitchFamily="2" charset="2"/>
            </a:endParaRPr>
          </a:p>
          <a:p>
            <a:r>
              <a:rPr lang="en-US" altLang="ko-KR" sz="1800" b="1" dirty="0" smtClean="0">
                <a:sym typeface="Wingdings" pitchFamily="2" charset="2"/>
              </a:rPr>
              <a:t></a:t>
            </a:r>
            <a:r>
              <a:rPr lang="en-US" altLang="ko-KR" sz="1600" b="1" dirty="0" smtClean="0">
                <a:sym typeface="Wingdings" pitchFamily="2" charset="2"/>
              </a:rPr>
              <a:t>include Exclusion list containing</a:t>
            </a:r>
            <a:r>
              <a:rPr lang="en-US" altLang="ko-KR" sz="1600" b="1" dirty="0" smtClean="0"/>
              <a:t> substring KT</a:t>
            </a:r>
            <a:r>
              <a:rPr lang="en-US" altLang="ko-KR" sz="1600" b="1" dirty="0"/>
              <a:t> </a:t>
            </a:r>
            <a:r>
              <a:rPr lang="en-US" altLang="ko-KR" sz="1600" b="1" dirty="0" smtClean="0"/>
              <a:t>and _</a:t>
            </a:r>
            <a:r>
              <a:rPr lang="en-US" altLang="ko-KR" sz="1600" b="1" dirty="0" err="1" smtClean="0"/>
              <a:t>nomap</a:t>
            </a:r>
            <a:r>
              <a:rPr lang="en-US" altLang="ko-KR" sz="1600" b="1" dirty="0" smtClean="0"/>
              <a:t> into the Probe Request</a:t>
            </a:r>
          </a:p>
          <a:p>
            <a:r>
              <a:rPr lang="en-US" altLang="ko-KR" sz="1600" b="1" dirty="0">
                <a:sym typeface="Wingdings" pitchFamily="2" charset="2"/>
              </a:rPr>
              <a:t> Do not need to list all the SSIDs to </a:t>
            </a:r>
            <a:r>
              <a:rPr lang="en-US" altLang="ko-KR" sz="1600" b="1" dirty="0" smtClean="0">
                <a:sym typeface="Wingdings" pitchFamily="2" charset="2"/>
              </a:rPr>
              <a:t>be filtered. Do not need to know full SSID to be filtered</a:t>
            </a:r>
            <a:endParaRPr lang="en-US" altLang="ko-KR" sz="1600" b="1"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0" name="직사각형 29"/>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1" name="TextBox 30"/>
          <p:cNvSpPr txBox="1"/>
          <p:nvPr/>
        </p:nvSpPr>
        <p:spPr>
          <a:xfrm>
            <a:off x="4331573" y="2895600"/>
            <a:ext cx="861133" cy="276999"/>
          </a:xfrm>
          <a:prstGeom prst="rect">
            <a:avLst/>
          </a:prstGeom>
          <a:noFill/>
        </p:spPr>
        <p:txBody>
          <a:bodyPr wrap="none" rtlCol="0">
            <a:spAutoFit/>
          </a:bodyPr>
          <a:lstStyle/>
          <a:p>
            <a:r>
              <a:rPr lang="en-US" altLang="ko-KR" dirty="0" err="1" smtClean="0"/>
              <a:t>Bb_nomap</a:t>
            </a:r>
            <a:endParaRPr lang="ko-KR" altLang="en-US" dirty="0"/>
          </a:p>
        </p:txBody>
      </p: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38" name="직사각형 37"/>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9" name="TextBox 38"/>
          <p:cNvSpPr txBox="1"/>
          <p:nvPr/>
        </p:nvSpPr>
        <p:spPr>
          <a:xfrm>
            <a:off x="3710647" y="4616441"/>
            <a:ext cx="705642" cy="276999"/>
          </a:xfrm>
          <a:prstGeom prst="rect">
            <a:avLst/>
          </a:prstGeom>
          <a:noFill/>
        </p:spPr>
        <p:txBody>
          <a:bodyPr wrap="none" rtlCol="0">
            <a:spAutoFit/>
          </a:bodyPr>
          <a:lstStyle/>
          <a:p>
            <a:r>
              <a:rPr lang="en-US" altLang="ko-KR" dirty="0" err="1" smtClean="0"/>
              <a:t>SKT_xy</a:t>
            </a:r>
            <a:endParaRPr lang="ko-KR" altLang="en-US" dirty="0"/>
          </a:p>
        </p:txBody>
      </p:sp>
      <p:sp>
        <p:nvSpPr>
          <p:cNvPr id="40" name="직사각형 39"/>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1" name="TextBox 40"/>
          <p:cNvSpPr txBox="1"/>
          <p:nvPr/>
        </p:nvSpPr>
        <p:spPr>
          <a:xfrm>
            <a:off x="3552334" y="5576500"/>
            <a:ext cx="689612" cy="276999"/>
          </a:xfrm>
          <a:prstGeom prst="rect">
            <a:avLst/>
          </a:prstGeom>
          <a:noFill/>
        </p:spPr>
        <p:txBody>
          <a:bodyPr wrap="none" rtlCol="0">
            <a:spAutoFit/>
          </a:bodyPr>
          <a:lstStyle/>
          <a:p>
            <a:r>
              <a:rPr lang="en-US" altLang="ko-KR" dirty="0" err="1" smtClean="0"/>
              <a:t>SKT_zz</a:t>
            </a:r>
            <a:endParaRPr lang="ko-KR" altLang="en-US" dirty="0"/>
          </a:p>
        </p:txBody>
      </p:sp>
      <p:sp>
        <p:nvSpPr>
          <p:cNvPr id="42" name="직사각형 41"/>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715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74280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514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5146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52"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53" name="テキスト ボックス 28"/>
          <p:cNvSpPr txBox="1">
            <a:spLocks noChangeArrowheads="1"/>
          </p:cNvSpPr>
          <p:nvPr/>
        </p:nvSpPr>
        <p:spPr bwMode="auto">
          <a:xfrm>
            <a:off x="1295400" y="23577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(Exclusion List with SSID substring)</a:t>
            </a:r>
            <a:endParaRPr kumimoji="0" lang="en-US" altLang="ja-JP" dirty="0" smtClean="0">
              <a:solidFill>
                <a:schemeClr val="tx1"/>
              </a:solidFill>
            </a:endParaRPr>
          </a:p>
        </p:txBody>
      </p:sp>
      <p:cxnSp>
        <p:nvCxnSpPr>
          <p:cNvPr id="54" name="직선 연결선 53"/>
          <p:cNvCxnSpPr>
            <a:stCxn id="50"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8" name="直線矢印コネクタ 67"/>
          <p:cNvCxnSpPr>
            <a:cxnSpLocks noChangeShapeType="1"/>
          </p:cNvCxnSpPr>
          <p:nvPr/>
        </p:nvCxnSpPr>
        <p:spPr bwMode="auto">
          <a:xfrm flipH="1">
            <a:off x="990600" y="2895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9"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7"/>
          <p:cNvCxnSpPr>
            <a:cxnSpLocks noChangeShapeType="1"/>
          </p:cNvCxnSpPr>
          <p:nvPr/>
        </p:nvCxnSpPr>
        <p:spPr bwMode="auto">
          <a:xfrm flipH="1">
            <a:off x="1404389" y="5943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9" name="テキスト ボックス 28"/>
          <p:cNvSpPr txBox="1">
            <a:spLocks noChangeArrowheads="1"/>
          </p:cNvSpPr>
          <p:nvPr/>
        </p:nvSpPr>
        <p:spPr bwMode="auto">
          <a:xfrm>
            <a:off x="1613677" y="3096399"/>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Reduced Probe Responses</a:t>
            </a:r>
          </a:p>
        </p:txBody>
      </p:sp>
      <p:sp>
        <p:nvSpPr>
          <p:cNvPr id="71" name="TextBox 70"/>
          <p:cNvSpPr txBox="1"/>
          <p:nvPr/>
        </p:nvSpPr>
        <p:spPr>
          <a:xfrm>
            <a:off x="5146886" y="2694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2" name="TextBox 71"/>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5" name="TextBox 74"/>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7" name="TextBox 76"/>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8" name="TextBox 77"/>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9" name="TextBox 78"/>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0" name="TextBox 79"/>
          <p:cNvSpPr txBox="1"/>
          <p:nvPr/>
        </p:nvSpPr>
        <p:spPr>
          <a:xfrm>
            <a:off x="46151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1" name="TextBox 80"/>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82" name="TextBox 81"/>
          <p:cNvSpPr txBox="1"/>
          <p:nvPr/>
        </p:nvSpPr>
        <p:spPr>
          <a:xfrm>
            <a:off x="4495800" y="5514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10</a:t>
            </a:fld>
            <a:endParaRPr lang="en-US" dirty="0"/>
          </a:p>
        </p:txBody>
      </p:sp>
      <p:sp>
        <p:nvSpPr>
          <p:cNvPr id="87" name="직사각형 86"/>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89" name="직사각형 88"/>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0" name="TextBox 89"/>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93" name="직사각형 92"/>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4" name="TextBox 93"/>
          <p:cNvSpPr txBox="1"/>
          <p:nvPr/>
        </p:nvSpPr>
        <p:spPr>
          <a:xfrm>
            <a:off x="8153400" y="49530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95" name="직사각형 94"/>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6" name="TextBox 95"/>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97" name="직선 연결선 96"/>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98" name="직사각형 97"/>
          <p:cNvSpPr/>
          <p:nvPr/>
        </p:nvSpPr>
        <p:spPr bwMode="auto">
          <a:xfrm>
            <a:off x="7799071" y="28194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9" name="TextBox 98"/>
          <p:cNvSpPr txBox="1"/>
          <p:nvPr/>
        </p:nvSpPr>
        <p:spPr>
          <a:xfrm>
            <a:off x="7760573" y="2819400"/>
            <a:ext cx="1058303" cy="276999"/>
          </a:xfrm>
          <a:prstGeom prst="rect">
            <a:avLst/>
          </a:prstGeom>
          <a:noFill/>
        </p:spPr>
        <p:txBody>
          <a:bodyPr wrap="none" rtlCol="0">
            <a:spAutoFit/>
          </a:bodyPr>
          <a:lstStyle/>
          <a:p>
            <a:r>
              <a:rPr lang="en-US" altLang="ko-KR" dirty="0" err="1" smtClean="0"/>
              <a:t>Home_nomap</a:t>
            </a:r>
            <a:endParaRPr lang="ko-KR" altLang="en-US" dirty="0"/>
          </a:p>
        </p:txBody>
      </p:sp>
      <p:sp>
        <p:nvSpPr>
          <p:cNvPr id="100" name="TextBox 99"/>
          <p:cNvSpPr txBox="1"/>
          <p:nvPr/>
        </p:nvSpPr>
        <p:spPr>
          <a:xfrm>
            <a:off x="7205990" y="2923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1" name="TextBox 100"/>
          <p:cNvSpPr txBox="1"/>
          <p:nvPr/>
        </p:nvSpPr>
        <p:spPr>
          <a:xfrm>
            <a:off x="8153400" y="2466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2" name="TextBox 101"/>
          <p:cNvSpPr txBox="1"/>
          <p:nvPr/>
        </p:nvSpPr>
        <p:spPr>
          <a:xfrm>
            <a:off x="7891790" y="39624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3" name="TextBox 102"/>
          <p:cNvSpPr txBox="1"/>
          <p:nvPr/>
        </p:nvSpPr>
        <p:spPr>
          <a:xfrm>
            <a:off x="7162800" y="4295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4" name="TextBox 103"/>
          <p:cNvSpPr txBox="1"/>
          <p:nvPr/>
        </p:nvSpPr>
        <p:spPr>
          <a:xfrm>
            <a:off x="7129790" y="5209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105" name="TextBox 104"/>
          <p:cNvSpPr txBox="1"/>
          <p:nvPr/>
        </p:nvSpPr>
        <p:spPr>
          <a:xfrm>
            <a:off x="8501390" y="45998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4"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3" name="직사각형 82"/>
          <p:cNvSpPr/>
          <p:nvPr/>
        </p:nvSpPr>
        <p:spPr bwMode="auto">
          <a:xfrm>
            <a:off x="6910546" y="4648200"/>
            <a:ext cx="8955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4" name="TextBox 83"/>
          <p:cNvSpPr txBox="1"/>
          <p:nvPr/>
        </p:nvSpPr>
        <p:spPr>
          <a:xfrm>
            <a:off x="6936915" y="4648200"/>
            <a:ext cx="869149" cy="276999"/>
          </a:xfrm>
          <a:prstGeom prst="rect">
            <a:avLst/>
          </a:prstGeom>
          <a:noFill/>
        </p:spPr>
        <p:txBody>
          <a:bodyPr wrap="none" rtlCol="0">
            <a:spAutoFit/>
          </a:bodyPr>
          <a:lstStyle/>
          <a:p>
            <a:r>
              <a:rPr lang="en-US" altLang="ko-KR" dirty="0" err="1" smtClean="0"/>
              <a:t>Xx_nomap</a:t>
            </a:r>
            <a:endParaRPr lang="ko-KR" altLang="en-US" dirty="0"/>
          </a:p>
        </p:txBody>
      </p:sp>
      <p:sp>
        <p:nvSpPr>
          <p:cNvPr id="85" name="TextBox 84"/>
          <p:cNvSpPr txBox="1"/>
          <p:nvPr/>
        </p:nvSpPr>
        <p:spPr>
          <a:xfrm>
            <a:off x="5465299" y="3228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86" name="TextBox 85"/>
          <p:cNvSpPr txBox="1"/>
          <p:nvPr/>
        </p:nvSpPr>
        <p:spPr>
          <a:xfrm>
            <a:off x="5770099" y="39140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6" name="TextBox 105"/>
          <p:cNvSpPr txBox="1"/>
          <p:nvPr/>
        </p:nvSpPr>
        <p:spPr>
          <a:xfrm>
            <a:off x="6836899" y="3609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7" name="TextBox 106"/>
          <p:cNvSpPr txBox="1"/>
          <p:nvPr/>
        </p:nvSpPr>
        <p:spPr>
          <a:xfrm>
            <a:off x="4627099" y="3886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8" name="TextBox 107"/>
          <p:cNvSpPr txBox="1"/>
          <p:nvPr/>
        </p:nvSpPr>
        <p:spPr>
          <a:xfrm>
            <a:off x="4931899" y="45998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9" name="TextBox 108"/>
          <p:cNvSpPr txBox="1"/>
          <p:nvPr/>
        </p:nvSpPr>
        <p:spPr>
          <a:xfrm>
            <a:off x="6486210" y="5791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0" name="TextBox 109"/>
          <p:cNvSpPr txBox="1"/>
          <p:nvPr/>
        </p:nvSpPr>
        <p:spPr>
          <a:xfrm>
            <a:off x="4648200" y="5257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1" name="TextBox 110"/>
          <p:cNvSpPr txBox="1"/>
          <p:nvPr/>
        </p:nvSpPr>
        <p:spPr>
          <a:xfrm>
            <a:off x="7864893" y="3195347"/>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2" name="TextBox 111"/>
          <p:cNvSpPr txBox="1"/>
          <p:nvPr/>
        </p:nvSpPr>
        <p:spPr>
          <a:xfrm>
            <a:off x="8153400" y="5361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3" name="TextBox 112"/>
          <p:cNvSpPr txBox="1"/>
          <p:nvPr/>
        </p:nvSpPr>
        <p:spPr>
          <a:xfrm>
            <a:off x="6922373" y="50431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4" name="TextBox 113"/>
          <p:cNvSpPr txBox="1"/>
          <p:nvPr/>
        </p:nvSpPr>
        <p:spPr>
          <a:xfrm>
            <a:off x="4604186" y="31242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9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002524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(3/3)</a:t>
            </a:r>
            <a:endParaRPr lang="en-US" dirty="0"/>
          </a:p>
        </p:txBody>
      </p:sp>
      <p:sp>
        <p:nvSpPr>
          <p:cNvPr id="6" name="TextBox 5"/>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7" name="TextBox 6"/>
          <p:cNvSpPr txBox="1"/>
          <p:nvPr/>
        </p:nvSpPr>
        <p:spPr>
          <a:xfrm>
            <a:off x="468551" y="1524000"/>
            <a:ext cx="7699544" cy="646331"/>
          </a:xfrm>
          <a:prstGeom prst="rect">
            <a:avLst/>
          </a:prstGeom>
          <a:noFill/>
        </p:spPr>
        <p:txBody>
          <a:bodyPr wrap="none" rtlCol="0">
            <a:spAutoFit/>
          </a:bodyPr>
          <a:lstStyle/>
          <a:p>
            <a:r>
              <a:rPr lang="en-US" altLang="ko-KR" sz="1800" b="1" dirty="0" smtClean="0"/>
              <a:t>Example 2: Exclusion List with substring – using substring type information</a:t>
            </a:r>
          </a:p>
          <a:p>
            <a:pPr marL="285750" indent="-285750">
              <a:buFont typeface="Arial" pitchFamily="34" charset="0"/>
              <a:buChar char="•"/>
            </a:pPr>
            <a:r>
              <a:rPr lang="en-US" altLang="ko-KR" sz="1800" b="1" dirty="0" smtClean="0"/>
              <a:t>The user </a:t>
            </a:r>
            <a:r>
              <a:rPr lang="en-US" altLang="ko-KR" sz="1800" b="1" dirty="0"/>
              <a:t>does not subscribe to </a:t>
            </a:r>
            <a:r>
              <a:rPr lang="en-US" altLang="ko-KR" sz="1800" b="1" dirty="0" smtClean="0"/>
              <a:t>KT but SKT</a:t>
            </a:r>
            <a:endParaRPr lang="en-US" altLang="ko-KR" sz="1800" b="1" dirty="0"/>
          </a:p>
        </p:txBody>
      </p:sp>
      <p:sp>
        <p:nvSpPr>
          <p:cNvPr id="8" name="직사각형 7"/>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 name="TextBox 8"/>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10" name="직사각형 9"/>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12" name="직사각형 11"/>
          <p:cNvSpPr/>
          <p:nvPr/>
        </p:nvSpPr>
        <p:spPr bwMode="auto">
          <a:xfrm>
            <a:off x="6910546" y="4648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3" name="TextBox 12"/>
          <p:cNvSpPr txBox="1"/>
          <p:nvPr/>
        </p:nvSpPr>
        <p:spPr>
          <a:xfrm>
            <a:off x="6936915" y="4648200"/>
            <a:ext cx="782587" cy="276999"/>
          </a:xfrm>
          <a:prstGeom prst="rect">
            <a:avLst/>
          </a:prstGeom>
          <a:noFill/>
        </p:spPr>
        <p:txBody>
          <a:bodyPr wrap="none" rtlCol="0">
            <a:spAutoFit/>
          </a:bodyPr>
          <a:lstStyle/>
          <a:p>
            <a:r>
              <a:rPr lang="en-US" altLang="ko-KR" dirty="0" smtClean="0"/>
              <a:t>SKT0004</a:t>
            </a:r>
            <a:endParaRPr lang="ko-KR" altLang="en-US" dirty="0"/>
          </a:p>
        </p:txBody>
      </p:sp>
      <p:sp>
        <p:nvSpPr>
          <p:cNvPr id="14" name="직사각형 13"/>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5" name="TextBox 14"/>
          <p:cNvSpPr txBox="1"/>
          <p:nvPr/>
        </p:nvSpPr>
        <p:spPr>
          <a:xfrm>
            <a:off x="8153400" y="4953000"/>
            <a:ext cx="782587" cy="276999"/>
          </a:xfrm>
          <a:prstGeom prst="rect">
            <a:avLst/>
          </a:prstGeom>
          <a:noFill/>
        </p:spPr>
        <p:txBody>
          <a:bodyPr wrap="none" rtlCol="0">
            <a:spAutoFit/>
          </a:bodyPr>
          <a:lstStyle/>
          <a:p>
            <a:r>
              <a:rPr lang="en-US" altLang="ko-KR" dirty="0" smtClean="0"/>
              <a:t>SKT0005</a:t>
            </a:r>
            <a:endParaRPr lang="ko-KR" altLang="en-US" dirty="0"/>
          </a:p>
        </p:txBody>
      </p:sp>
      <p:sp>
        <p:nvSpPr>
          <p:cNvPr id="16" name="직사각형 15"/>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17" name="TextBox 16"/>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18" name="직선 연결선 17"/>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19" name="직사각형 18"/>
          <p:cNvSpPr/>
          <p:nvPr/>
        </p:nvSpPr>
        <p:spPr bwMode="auto">
          <a:xfrm>
            <a:off x="7799071" y="28194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0" name="TextBox 19"/>
          <p:cNvSpPr txBox="1"/>
          <p:nvPr/>
        </p:nvSpPr>
        <p:spPr>
          <a:xfrm>
            <a:off x="7760573" y="2819400"/>
            <a:ext cx="782587" cy="276999"/>
          </a:xfrm>
          <a:prstGeom prst="rect">
            <a:avLst/>
          </a:prstGeom>
          <a:noFill/>
        </p:spPr>
        <p:txBody>
          <a:bodyPr wrap="none" rtlCol="0">
            <a:spAutoFit/>
          </a:bodyPr>
          <a:lstStyle/>
          <a:p>
            <a:r>
              <a:rPr lang="en-US" altLang="ko-KR" dirty="0" smtClean="0"/>
              <a:t>SKT0001</a:t>
            </a:r>
            <a:endParaRPr lang="ko-KR" altLang="en-US" dirty="0"/>
          </a:p>
        </p:txBody>
      </p:sp>
      <p:sp>
        <p:nvSpPr>
          <p:cNvPr id="21" name="직사각형 20"/>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2" name="TextBox 21"/>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23" name="직사각형 22"/>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4" name="TextBox 23"/>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25" name="직사각형 24"/>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6" name="TextBox 25"/>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27" name="직사각형 26"/>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28" name="TextBox 27"/>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29" name="직선 연결선 28"/>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32" name="직사각형 31"/>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3" name="TextBox 32"/>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34" name="직사각형 33"/>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5" name="TextBox 34"/>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36" name="직사각형 35"/>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37" name="TextBox 36"/>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44" name="직사각형 43"/>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46" name="직사각형 45"/>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48" name="직사각형 47"/>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50" name="직사각형 49"/>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sp>
        <p:nvSpPr>
          <p:cNvPr id="70"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11</a:t>
            </a:fld>
            <a:endParaRPr lang="en-US" dirty="0"/>
          </a:p>
        </p:txBody>
      </p:sp>
      <p:sp>
        <p:nvSpPr>
          <p:cNvPr id="77" name="직사각형 76"/>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8" name="TextBox 77"/>
          <p:cNvSpPr txBox="1"/>
          <p:nvPr/>
        </p:nvSpPr>
        <p:spPr>
          <a:xfrm>
            <a:off x="3710647" y="4616441"/>
            <a:ext cx="782587" cy="276999"/>
          </a:xfrm>
          <a:prstGeom prst="rect">
            <a:avLst/>
          </a:prstGeom>
          <a:noFill/>
        </p:spPr>
        <p:txBody>
          <a:bodyPr wrap="none" rtlCol="0">
            <a:spAutoFit/>
          </a:bodyPr>
          <a:lstStyle/>
          <a:p>
            <a:r>
              <a:rPr lang="en-US" altLang="ko-KR" dirty="0" smtClean="0"/>
              <a:t>SKT000x</a:t>
            </a:r>
            <a:endParaRPr lang="ko-KR" altLang="en-US" dirty="0"/>
          </a:p>
        </p:txBody>
      </p:sp>
      <p:sp>
        <p:nvSpPr>
          <p:cNvPr id="79" name="직사각형 78"/>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0" name="TextBox 79"/>
          <p:cNvSpPr txBox="1"/>
          <p:nvPr/>
        </p:nvSpPr>
        <p:spPr>
          <a:xfrm>
            <a:off x="3552334" y="5576500"/>
            <a:ext cx="774571" cy="276999"/>
          </a:xfrm>
          <a:prstGeom prst="rect">
            <a:avLst/>
          </a:prstGeom>
          <a:noFill/>
        </p:spPr>
        <p:txBody>
          <a:bodyPr wrap="none" rtlCol="0">
            <a:spAutoFit/>
          </a:bodyPr>
          <a:lstStyle/>
          <a:p>
            <a:r>
              <a:rPr lang="en-US" altLang="ko-KR" dirty="0" smtClean="0"/>
              <a:t>SKT000z</a:t>
            </a:r>
            <a:endParaRPr lang="ko-KR" altLang="en-US" dirty="0"/>
          </a:p>
        </p:txBody>
      </p:sp>
      <p:sp>
        <p:nvSpPr>
          <p:cNvPr id="81" name="직사각형 80"/>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2" name="TextBox 81"/>
          <p:cNvSpPr txBox="1"/>
          <p:nvPr/>
        </p:nvSpPr>
        <p:spPr>
          <a:xfrm>
            <a:off x="3442477" y="3910802"/>
            <a:ext cx="782587" cy="276999"/>
          </a:xfrm>
          <a:prstGeom prst="rect">
            <a:avLst/>
          </a:prstGeom>
          <a:noFill/>
        </p:spPr>
        <p:txBody>
          <a:bodyPr wrap="none" rtlCol="0">
            <a:spAutoFit/>
          </a:bodyPr>
          <a:lstStyle/>
          <a:p>
            <a:r>
              <a:rPr lang="en-US" altLang="ko-KR" dirty="0" smtClean="0"/>
              <a:t>SKT000y</a:t>
            </a:r>
            <a:endParaRPr lang="ko-KR" altLang="en-US" dirty="0"/>
          </a:p>
        </p:txBody>
      </p:sp>
      <p:cxnSp>
        <p:nvCxnSpPr>
          <p:cNvPr id="83" name="직선 연결선 8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4" name="直線矢印コネクタ 57"/>
          <p:cNvCxnSpPr>
            <a:cxnSpLocks noChangeShapeType="1"/>
          </p:cNvCxnSpPr>
          <p:nvPr/>
        </p:nvCxnSpPr>
        <p:spPr bwMode="auto">
          <a:xfrm>
            <a:off x="1072099" y="29718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5" name="テキスト ボックス 28"/>
          <p:cNvSpPr txBox="1">
            <a:spLocks noChangeArrowheads="1"/>
          </p:cNvSpPr>
          <p:nvPr/>
        </p:nvSpPr>
        <p:spPr bwMode="auto">
          <a:xfrm>
            <a:off x="1447800" y="2510135"/>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a:t>
            </a:r>
            <a:r>
              <a:rPr lang="en-US" altLang="ja-JP" dirty="0" err="1" smtClean="0"/>
              <a:t>ExclusionList</a:t>
            </a:r>
            <a:r>
              <a:rPr lang="en-US" altLang="ja-JP" dirty="0" smtClean="0"/>
              <a:t> with substring)</a:t>
            </a:r>
            <a:endParaRPr kumimoji="0" lang="en-US" altLang="ja-JP" dirty="0" smtClean="0">
              <a:solidFill>
                <a:schemeClr val="tx1"/>
              </a:solidFill>
            </a:endParaRPr>
          </a:p>
        </p:txBody>
      </p:sp>
      <p:sp>
        <p:nvSpPr>
          <p:cNvPr id="2" name="직사각형 1"/>
          <p:cNvSpPr/>
          <p:nvPr/>
        </p:nvSpPr>
        <p:spPr>
          <a:xfrm>
            <a:off x="393474" y="5646003"/>
            <a:ext cx="5016726" cy="830997"/>
          </a:xfrm>
          <a:prstGeom prst="rect">
            <a:avLst/>
          </a:prstGeom>
        </p:spPr>
        <p:txBody>
          <a:bodyPr wrap="square">
            <a:spAutoFit/>
          </a:bodyPr>
          <a:lstStyle/>
          <a:p>
            <a:pPr marL="285750" indent="-285750">
              <a:buFont typeface="Wingdings" pitchFamily="2" charset="2"/>
              <a:buChar char="à"/>
            </a:pPr>
            <a:r>
              <a:rPr lang="en-US" altLang="ko-KR" sz="1600" b="1" dirty="0" smtClean="0"/>
              <a:t>Add </a:t>
            </a:r>
            <a:r>
              <a:rPr lang="en-US" altLang="ko-KR" sz="1600" b="1" dirty="0"/>
              <a:t>substring </a:t>
            </a:r>
            <a:r>
              <a:rPr lang="en-US" altLang="ko-KR" sz="1600" b="1" dirty="0" smtClean="0"/>
              <a:t>KT</a:t>
            </a:r>
            <a:r>
              <a:rPr lang="en-US" altLang="ko-KR" sz="1600" b="1" dirty="0" smtClean="0">
                <a:solidFill>
                  <a:srgbClr val="FF0000"/>
                </a:solidFill>
              </a:rPr>
              <a:t> </a:t>
            </a:r>
            <a:r>
              <a:rPr lang="en-US" altLang="ko-KR" sz="1600" b="1" dirty="0" smtClean="0"/>
              <a:t>and indicate </a:t>
            </a:r>
          </a:p>
          <a:p>
            <a:r>
              <a:rPr lang="en-US" altLang="ko-KR" sz="1600" b="1" dirty="0" smtClean="0"/>
              <a:t>“starts with”</a:t>
            </a:r>
            <a:r>
              <a:rPr lang="en-US" altLang="ko-KR" sz="1600" b="1" dirty="0" smtClean="0">
                <a:solidFill>
                  <a:srgbClr val="FF0000"/>
                </a:solidFill>
              </a:rPr>
              <a:t> </a:t>
            </a:r>
            <a:r>
              <a:rPr lang="en-US" altLang="ko-KR" sz="1600" b="1" dirty="0" smtClean="0"/>
              <a:t>in the substring type information</a:t>
            </a:r>
          </a:p>
          <a:p>
            <a:r>
              <a:rPr lang="en-US" altLang="ko-KR" sz="1600" b="1" dirty="0" smtClean="0"/>
              <a:t>(SKT is not filtered in this example)</a:t>
            </a:r>
          </a:p>
        </p:txBody>
      </p:sp>
      <p:cxnSp>
        <p:nvCxnSpPr>
          <p:cNvPr id="86" name="直線矢印コネクタ 67"/>
          <p:cNvCxnSpPr>
            <a:cxnSpLocks noChangeShapeType="1"/>
          </p:cNvCxnSpPr>
          <p:nvPr/>
        </p:nvCxnSpPr>
        <p:spPr bwMode="auto">
          <a:xfrm flipH="1">
            <a:off x="914400" y="3657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7" name="直線矢印コネクタ 67"/>
          <p:cNvCxnSpPr>
            <a:cxnSpLocks noChangeShapeType="1"/>
          </p:cNvCxnSpPr>
          <p:nvPr/>
        </p:nvCxnSpPr>
        <p:spPr bwMode="auto">
          <a:xfrm flipH="1">
            <a:off x="990601" y="3276600"/>
            <a:ext cx="577937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88" name="直線矢印コネクタ 67"/>
          <p:cNvCxnSpPr>
            <a:cxnSpLocks noChangeShapeType="1"/>
          </p:cNvCxnSpPr>
          <p:nvPr/>
        </p:nvCxnSpPr>
        <p:spPr bwMode="auto">
          <a:xfrm flipH="1">
            <a:off x="1143001" y="41148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TextBox 89"/>
          <p:cNvSpPr txBox="1"/>
          <p:nvPr/>
        </p:nvSpPr>
        <p:spPr>
          <a:xfrm>
            <a:off x="5758190" y="2667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1" name="TextBox 90"/>
          <p:cNvSpPr txBox="1"/>
          <p:nvPr/>
        </p:nvSpPr>
        <p:spPr>
          <a:xfrm>
            <a:off x="5257800" y="33806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2" name="TextBox 91"/>
          <p:cNvSpPr txBox="1"/>
          <p:nvPr/>
        </p:nvSpPr>
        <p:spPr>
          <a:xfrm>
            <a:off x="6215390" y="34290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3" name="TextBox 92"/>
          <p:cNvSpPr txBox="1"/>
          <p:nvPr/>
        </p:nvSpPr>
        <p:spPr>
          <a:xfrm>
            <a:off x="5834390" y="4066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4" name="TextBox 93"/>
          <p:cNvSpPr txBox="1"/>
          <p:nvPr/>
        </p:nvSpPr>
        <p:spPr>
          <a:xfrm>
            <a:off x="5529590" y="4752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5" name="TextBox 94"/>
          <p:cNvSpPr txBox="1"/>
          <p:nvPr/>
        </p:nvSpPr>
        <p:spPr>
          <a:xfrm>
            <a:off x="4648200" y="39902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97" name="TextBox 96"/>
          <p:cNvSpPr txBox="1"/>
          <p:nvPr/>
        </p:nvSpPr>
        <p:spPr>
          <a:xfrm>
            <a:off x="4953000" y="48284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105" name="直線矢印コネクタ 67"/>
          <p:cNvCxnSpPr>
            <a:cxnSpLocks noChangeShapeType="1"/>
          </p:cNvCxnSpPr>
          <p:nvPr/>
        </p:nvCxnSpPr>
        <p:spPr bwMode="auto">
          <a:xfrm flipH="1">
            <a:off x="1295401" y="47244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285968" y="5562600"/>
            <a:ext cx="206683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4"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65" name="TextBox 64"/>
          <p:cNvSpPr txBox="1"/>
          <p:nvPr/>
        </p:nvSpPr>
        <p:spPr>
          <a:xfrm>
            <a:off x="5491174" y="32421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6" name="TextBox 65"/>
          <p:cNvSpPr txBox="1"/>
          <p:nvPr/>
        </p:nvSpPr>
        <p:spPr>
          <a:xfrm>
            <a:off x="5764144" y="3938603"/>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7" name="TextBox 66"/>
          <p:cNvSpPr txBox="1"/>
          <p:nvPr/>
        </p:nvSpPr>
        <p:spPr>
          <a:xfrm>
            <a:off x="4793596" y="3924702"/>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8" name="TextBox 67"/>
          <p:cNvSpPr txBox="1"/>
          <p:nvPr/>
        </p:nvSpPr>
        <p:spPr>
          <a:xfrm>
            <a:off x="5488327" y="4504836"/>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69" name="TextBox 68"/>
          <p:cNvSpPr txBox="1"/>
          <p:nvPr/>
        </p:nvSpPr>
        <p:spPr>
          <a:xfrm>
            <a:off x="4565121" y="4533612"/>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71" name="TextBox 70"/>
          <p:cNvSpPr txBox="1"/>
          <p:nvPr/>
        </p:nvSpPr>
        <p:spPr>
          <a:xfrm>
            <a:off x="4696384" y="5361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72" name="TextBox 71"/>
          <p:cNvSpPr txBox="1"/>
          <p:nvPr/>
        </p:nvSpPr>
        <p:spPr>
          <a:xfrm>
            <a:off x="8153400" y="56388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73" name="직사각형 72"/>
          <p:cNvSpPr/>
          <p:nvPr/>
        </p:nvSpPr>
        <p:spPr bwMode="auto">
          <a:xfrm>
            <a:off x="7799071" y="35052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4" name="TextBox 73"/>
          <p:cNvSpPr txBox="1"/>
          <p:nvPr/>
        </p:nvSpPr>
        <p:spPr>
          <a:xfrm>
            <a:off x="7760573" y="3505200"/>
            <a:ext cx="1058303" cy="276999"/>
          </a:xfrm>
          <a:prstGeom prst="rect">
            <a:avLst/>
          </a:prstGeom>
          <a:noFill/>
        </p:spPr>
        <p:txBody>
          <a:bodyPr wrap="none" rtlCol="0">
            <a:spAutoFit/>
          </a:bodyPr>
          <a:lstStyle/>
          <a:p>
            <a:r>
              <a:rPr lang="en-US" altLang="ko-KR" dirty="0" err="1" smtClean="0"/>
              <a:t>Home_nomap</a:t>
            </a:r>
            <a:endParaRPr lang="ko-KR" altLang="en-US" dirty="0"/>
          </a:p>
        </p:txBody>
      </p:sp>
      <p:sp>
        <p:nvSpPr>
          <p:cNvPr id="75" name="TextBox 74"/>
          <p:cNvSpPr txBox="1"/>
          <p:nvPr/>
        </p:nvSpPr>
        <p:spPr>
          <a:xfrm>
            <a:off x="8501390" y="5438001"/>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sp>
        <p:nvSpPr>
          <p:cNvPr id="76" name="TextBox 75"/>
          <p:cNvSpPr txBox="1"/>
          <p:nvPr/>
        </p:nvSpPr>
        <p:spPr>
          <a:xfrm>
            <a:off x="7864893" y="37616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89" name="TextBox 88"/>
          <p:cNvSpPr txBox="1"/>
          <p:nvPr/>
        </p:nvSpPr>
        <p:spPr>
          <a:xfrm>
            <a:off x="8153400" y="59436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96" name="직사각형 95"/>
          <p:cNvSpPr/>
          <p:nvPr/>
        </p:nvSpPr>
        <p:spPr bwMode="auto">
          <a:xfrm>
            <a:off x="8001000" y="56388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8" name="TextBox 97"/>
          <p:cNvSpPr txBox="1"/>
          <p:nvPr/>
        </p:nvSpPr>
        <p:spPr>
          <a:xfrm>
            <a:off x="8272790" y="3276600"/>
            <a:ext cx="261610" cy="276999"/>
          </a:xfrm>
          <a:prstGeom prst="rect">
            <a:avLst/>
          </a:prstGeom>
          <a:noFill/>
        </p:spPr>
        <p:txBody>
          <a:bodyPr wrap="none" rtlCol="0">
            <a:spAutoFit/>
          </a:bodyPr>
          <a:lstStyle/>
          <a:p>
            <a:r>
              <a:rPr lang="en-US" altLang="ko-KR" dirty="0" smtClean="0">
                <a:solidFill>
                  <a:srgbClr val="FF0000"/>
                </a:solidFill>
              </a:rPr>
              <a:t>x</a:t>
            </a:r>
            <a:endParaRPr lang="ko-KR" altLang="en-US" dirty="0">
              <a:solidFill>
                <a:srgbClr val="FF0000"/>
              </a:solidFill>
            </a:endParaRPr>
          </a:p>
        </p:txBody>
      </p:sp>
      <p:cxnSp>
        <p:nvCxnSpPr>
          <p:cNvPr id="99" name="直線矢印コネクタ 67"/>
          <p:cNvCxnSpPr>
            <a:cxnSpLocks noChangeShapeType="1"/>
          </p:cNvCxnSpPr>
          <p:nvPr/>
        </p:nvCxnSpPr>
        <p:spPr bwMode="auto">
          <a:xfrm flipH="1">
            <a:off x="1535828" y="5410200"/>
            <a:ext cx="5779372"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0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78504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85800" y="609600"/>
            <a:ext cx="7772400" cy="1066800"/>
          </a:xfrm>
        </p:spPr>
        <p:txBody>
          <a:bodyPr/>
          <a:lstStyle/>
          <a:p>
            <a:r>
              <a:rPr lang="en-US" dirty="0" smtClean="0"/>
              <a:t>Exclusion List with substring capability</a:t>
            </a:r>
            <a:endParaRPr lang="en-US" dirty="0"/>
          </a:p>
        </p:txBody>
      </p:sp>
      <p:sp>
        <p:nvSpPr>
          <p:cNvPr id="6" name="Content Placeholder 2"/>
          <p:cNvSpPr>
            <a:spLocks noGrp="1"/>
          </p:cNvSpPr>
          <p:nvPr>
            <p:ph idx="1"/>
          </p:nvPr>
        </p:nvSpPr>
        <p:spPr>
          <a:xfrm>
            <a:off x="685800" y="1524000"/>
            <a:ext cx="7772400" cy="5105400"/>
          </a:xfrm>
        </p:spPr>
        <p:txBody>
          <a:bodyPr/>
          <a:lstStyle/>
          <a:p>
            <a:pPr marL="179388" indent="-179388" eaLnBrk="1" hangingPunct="1">
              <a:buFont typeface="Arial" pitchFamily="34" charset="0"/>
              <a:buChar char="•"/>
            </a:pPr>
            <a:r>
              <a:rPr lang="en-GB" altLang="ko-KR" dirty="0" smtClean="0"/>
              <a:t>Added </a:t>
            </a:r>
            <a:r>
              <a:rPr lang="en-GB" altLang="ko-KR" dirty="0"/>
              <a:t>to the Probe Request frames to precisely </a:t>
            </a:r>
            <a:r>
              <a:rPr lang="en-GB" altLang="ko-KR" dirty="0" smtClean="0"/>
              <a:t>limit </a:t>
            </a:r>
            <a:r>
              <a:rPr lang="en-GB" altLang="ko-KR" dirty="0"/>
              <a:t>the </a:t>
            </a:r>
            <a:r>
              <a:rPr lang="en-GB" altLang="ko-KR" dirty="0" smtClean="0"/>
              <a:t>scope </a:t>
            </a:r>
            <a:r>
              <a:rPr lang="en-GB" altLang="ko-KR" dirty="0"/>
              <a:t>of </a:t>
            </a:r>
            <a:r>
              <a:rPr lang="en-GB" altLang="ko-KR" dirty="0" smtClean="0"/>
              <a:t>STAs to respond  </a:t>
            </a:r>
          </a:p>
          <a:p>
            <a:pPr marL="179388" indent="-179388" eaLnBrk="1" hangingPunct="1">
              <a:buFont typeface="Arial" pitchFamily="34" charset="0"/>
              <a:buChar char="•"/>
            </a:pPr>
            <a:r>
              <a:rPr lang="de-DE" altLang="ko-KR" dirty="0" smtClean="0"/>
              <a:t>Specifies </a:t>
            </a:r>
            <a:r>
              <a:rPr lang="de-DE" altLang="ko-KR" dirty="0"/>
              <a:t>the set of STAs </a:t>
            </a:r>
            <a:r>
              <a:rPr lang="en-GB" altLang="ko-KR" dirty="0"/>
              <a:t>that should not transmit a response to a Probe Request </a:t>
            </a:r>
            <a:r>
              <a:rPr lang="en-GB" altLang="ko-KR" dirty="0" smtClean="0"/>
              <a:t>frame</a:t>
            </a:r>
          </a:p>
          <a:p>
            <a:pPr marL="579438" lvl="1" indent="-179388" eaLnBrk="1" hangingPunct="1">
              <a:buFont typeface="Arial" pitchFamily="34" charset="0"/>
              <a:buChar char="•"/>
            </a:pPr>
            <a:r>
              <a:rPr lang="en-GB" altLang="ko-KR" dirty="0" smtClean="0"/>
              <a:t>If APs </a:t>
            </a:r>
            <a:r>
              <a:rPr lang="en-GB" altLang="ko-KR" dirty="0"/>
              <a:t>are selected by BSSID, SSID, SSID List, HESSID, or Mesh ID and if some of the selected </a:t>
            </a:r>
            <a:r>
              <a:rPr lang="en-GB" altLang="ko-KR" dirty="0" smtClean="0"/>
              <a:t>APs </a:t>
            </a:r>
            <a:r>
              <a:rPr lang="en-GB" altLang="ko-KR" dirty="0"/>
              <a:t>are indicated by the lists in the Exclusion List, then they should not transmit a response to the Probe Request </a:t>
            </a:r>
            <a:r>
              <a:rPr lang="en-GB" altLang="ko-KR" dirty="0" smtClean="0"/>
              <a:t>frame</a:t>
            </a:r>
          </a:p>
          <a:p>
            <a:pPr marL="579438" lvl="1" indent="-179388" eaLnBrk="1" hangingPunct="1">
              <a:buFont typeface="Arial" pitchFamily="34" charset="0"/>
              <a:buChar char="•"/>
            </a:pPr>
            <a:r>
              <a:rPr lang="en-GB" altLang="ko-KR" dirty="0" smtClean="0">
                <a:solidFill>
                  <a:schemeClr val="tx1"/>
                </a:solidFill>
                <a:ea typeface="MS PGothic" pitchFamily="34" charset="-128"/>
              </a:rPr>
              <a:t>Substring </a:t>
            </a:r>
            <a:r>
              <a:rPr lang="en-GB" altLang="ko-KR" dirty="0" smtClean="0">
                <a:ea typeface="MS PGothic" pitchFamily="34" charset="-128"/>
              </a:rPr>
              <a:t>can be</a:t>
            </a:r>
            <a:r>
              <a:rPr lang="en-GB" altLang="ko-KR" dirty="0" smtClean="0">
                <a:solidFill>
                  <a:schemeClr val="tx1"/>
                </a:solidFill>
                <a:ea typeface="MS PGothic" pitchFamily="34" charset="-128"/>
              </a:rPr>
              <a:t> </a:t>
            </a:r>
            <a:r>
              <a:rPr lang="en-GB" altLang="ko-KR" dirty="0" smtClean="0">
                <a:ea typeface="MS PGothic" pitchFamily="34" charset="-128"/>
              </a:rPr>
              <a:t>used</a:t>
            </a:r>
            <a:r>
              <a:rPr lang="en-GB" altLang="ko-KR" dirty="0" smtClean="0">
                <a:solidFill>
                  <a:schemeClr val="tx1"/>
                </a:solidFill>
                <a:ea typeface="MS PGothic" pitchFamily="34" charset="-128"/>
              </a:rPr>
              <a:t> in the Exclusion List to indicate SSIDs or Mesh IDs</a:t>
            </a:r>
          </a:p>
          <a:p>
            <a:pPr marL="0" indent="0" eaLnBrk="1" hangingPunct="1">
              <a:buNone/>
            </a:pPr>
            <a:endParaRPr lang="en-US" altLang="ko-KR" dirty="0" smtClean="0">
              <a:solidFill>
                <a:schemeClr val="tx1"/>
              </a:solidFill>
              <a:ea typeface="MS PGothic" pitchFamily="34" charset="-128"/>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12</a:t>
            </a:fld>
            <a:endParaRPr lang="en-US" dirty="0"/>
          </a:p>
        </p:txBody>
      </p:sp>
      <p:sp>
        <p:nvSpPr>
          <p:cNvPr id="5"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428178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371600"/>
            <a:ext cx="7772400" cy="5105400"/>
          </a:xfrm>
        </p:spPr>
        <p:txBody>
          <a:bodyPr/>
          <a:lstStyle/>
          <a:p>
            <a:r>
              <a:rPr lang="en-US" altLang="ko-KR" sz="2000" dirty="0" smtClean="0">
                <a:ea typeface="+mj-ea"/>
              </a:rPr>
              <a:t>May Include SSID List element, BSSID List element, </a:t>
            </a:r>
            <a:r>
              <a:rPr lang="en-US" altLang="ko-KR" sz="2000" dirty="0">
                <a:ea typeface="+mj-ea"/>
              </a:rPr>
              <a:t>MESHID </a:t>
            </a:r>
            <a:r>
              <a:rPr lang="en-US" altLang="ko-KR" sz="2000" dirty="0" smtClean="0">
                <a:ea typeface="+mj-ea"/>
              </a:rPr>
              <a:t>List element, and HESSID List element</a:t>
            </a:r>
            <a:endParaRPr lang="en-US" altLang="ko-KR" sz="2000" dirty="0">
              <a:ea typeface="+mj-ea"/>
            </a:endParaRPr>
          </a:p>
          <a:p>
            <a:r>
              <a:rPr lang="en-US" altLang="ko-KR" sz="2000" dirty="0" smtClean="0">
                <a:ea typeface="+mj-ea"/>
              </a:rPr>
              <a:t>Optionally included in the Probe </a:t>
            </a:r>
            <a:r>
              <a:rPr lang="en-US" altLang="ko-KR" sz="2000" dirty="0">
                <a:ea typeface="+mj-ea"/>
              </a:rPr>
              <a:t>Request </a:t>
            </a:r>
            <a:r>
              <a:rPr lang="en-US" altLang="ko-KR" sz="2000" dirty="0" smtClean="0">
                <a:ea typeface="+mj-ea"/>
              </a:rPr>
              <a:t>frame</a:t>
            </a:r>
          </a:p>
          <a:p>
            <a:r>
              <a:rPr lang="en-GB" altLang="ko-KR" sz="2000" dirty="0" smtClean="0"/>
              <a:t>Substrings can be used in </a:t>
            </a:r>
            <a:r>
              <a:rPr lang="en-GB" altLang="ko-KR" sz="2000" dirty="0"/>
              <a:t>SSID elements or </a:t>
            </a:r>
            <a:r>
              <a:rPr lang="en-GB" altLang="ko-KR" sz="2000" dirty="0" smtClean="0"/>
              <a:t>MESHID elements</a:t>
            </a:r>
          </a:p>
          <a:p>
            <a:pPr marL="457200" lvl="1" indent="0">
              <a:buNone/>
            </a:pPr>
            <a:r>
              <a:rPr lang="en-GB" altLang="ko-KR" dirty="0" smtClean="0"/>
              <a:t>- Interpretation of the strings are indicated in the </a:t>
            </a:r>
            <a:r>
              <a:rPr lang="en-GB" altLang="ko-KR" dirty="0" err="1" smtClean="0"/>
              <a:t>SubstringInfo</a:t>
            </a:r>
            <a:r>
              <a:rPr lang="en-GB" altLang="ko-KR" dirty="0" smtClean="0"/>
              <a:t> field</a:t>
            </a:r>
            <a:endParaRPr lang="ko-KR" altLang="ko-KR" dirty="0"/>
          </a:p>
          <a:p>
            <a:endParaRPr lang="ko-KR" altLang="ko-KR" sz="18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smtClean="0"/>
              <a:t>Exclusion List element</a:t>
            </a:r>
            <a:endParaRPr lang="en-US" dirty="0"/>
          </a:p>
        </p:txBody>
      </p:sp>
      <p:sp>
        <p:nvSpPr>
          <p:cNvPr id="9" name="Rectangle 2"/>
          <p:cNvSpPr>
            <a:spLocks noChangeArrowheads="1"/>
          </p:cNvSpPr>
          <p:nvPr/>
        </p:nvSpPr>
        <p:spPr bwMode="auto">
          <a:xfrm>
            <a:off x="6671" y="5088524"/>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Octets:                  1                           1                 1                         variable</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graphicFrame>
        <p:nvGraphicFramePr>
          <p:cNvPr id="2" name="표 1"/>
          <p:cNvGraphicFramePr>
            <a:graphicFrameLocks noGrp="1"/>
          </p:cNvGraphicFramePr>
          <p:nvPr>
            <p:extLst>
              <p:ext uri="{D42A27DB-BD31-4B8C-83A1-F6EECF244321}">
                <p14:modId xmlns:p14="http://schemas.microsoft.com/office/powerpoint/2010/main" val="2636320823"/>
              </p:ext>
            </p:extLst>
          </p:nvPr>
        </p:nvGraphicFramePr>
        <p:xfrm>
          <a:off x="685801" y="4267200"/>
          <a:ext cx="8153398" cy="821323"/>
        </p:xfrm>
        <a:graphic>
          <a:graphicData uri="http://schemas.openxmlformats.org/drawingml/2006/table">
            <a:tbl>
              <a:tblPr firstRow="1" firstCol="1" bandRow="1">
                <a:tableStyleId>{5C22544A-7EE6-4342-B048-85BDC9FD1C3A}</a:tableStyleId>
              </a:tblPr>
              <a:tblGrid>
                <a:gridCol w="1489894"/>
                <a:gridCol w="1119193"/>
                <a:gridCol w="1444317"/>
                <a:gridCol w="1060448"/>
                <a:gridCol w="850789"/>
                <a:gridCol w="1073615"/>
                <a:gridCol w="1115142"/>
              </a:tblGrid>
              <a:tr h="821323">
                <a:tc>
                  <a:txBody>
                    <a:bodyPr/>
                    <a:lstStyle/>
                    <a:p>
                      <a:pPr>
                        <a:spcAft>
                          <a:spcPts val="0"/>
                        </a:spcAft>
                      </a:pPr>
                      <a:r>
                        <a:rPr lang="en-GB" sz="1600" dirty="0">
                          <a:effectLst/>
                        </a:rPr>
                        <a:t>Element ID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Length	</a:t>
                      </a:r>
                      <a:endParaRPr lang="ko-KR" sz="1600" dirty="0">
                        <a:effectLst/>
                        <a:latin typeface="Times New Roman"/>
                        <a:ea typeface="MS Mincho"/>
                      </a:endParaRPr>
                    </a:p>
                  </a:txBody>
                  <a:tcPr marL="68580" marR="68580" marT="0" marB="0"/>
                </a:tc>
                <a:tc>
                  <a:txBody>
                    <a:bodyPr/>
                    <a:lstStyle/>
                    <a:p>
                      <a:pPr>
                        <a:spcAft>
                          <a:spcPts val="0"/>
                        </a:spcAft>
                      </a:pPr>
                      <a:r>
                        <a:rPr lang="en-GB" sz="1600">
                          <a:effectLst/>
                        </a:rPr>
                        <a:t>SubstringInfo</a:t>
                      </a:r>
                      <a:endParaRPr lang="ko-KR" sz="1600">
                        <a:effectLst/>
                        <a:latin typeface="Times New Roman"/>
                        <a:ea typeface="MS Mincho"/>
                      </a:endParaRPr>
                    </a:p>
                  </a:txBody>
                  <a:tcPr marL="68580" marR="68580" marT="0" marB="0"/>
                </a:tc>
                <a:tc>
                  <a:txBody>
                    <a:bodyPr/>
                    <a:lstStyle/>
                    <a:p>
                      <a:pPr>
                        <a:spcAft>
                          <a:spcPts val="0"/>
                        </a:spcAft>
                      </a:pPr>
                      <a:r>
                        <a:rPr lang="en-GB" sz="1600">
                          <a:effectLst/>
                        </a:rPr>
                        <a:t>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BSSID List</a:t>
                      </a:r>
                      <a:endParaRPr lang="ko-KR" sz="1600">
                        <a:effectLst/>
                        <a:latin typeface="Times New Roman"/>
                        <a:ea typeface="MS Mincho"/>
                      </a:endParaRPr>
                    </a:p>
                  </a:txBody>
                  <a:tcPr marL="68580" marR="68580" marT="0" marB="0"/>
                </a:tc>
                <a:tc>
                  <a:txBody>
                    <a:bodyPr/>
                    <a:lstStyle/>
                    <a:p>
                      <a:pPr>
                        <a:spcAft>
                          <a:spcPts val="0"/>
                        </a:spcAft>
                      </a:pPr>
                      <a:r>
                        <a:rPr lang="en-GB" sz="1600">
                          <a:effectLst/>
                        </a:rPr>
                        <a:t>MESHID List</a:t>
                      </a:r>
                      <a:endParaRPr lang="ko-KR" sz="1600">
                        <a:effectLst/>
                        <a:latin typeface="Times New Roman"/>
                        <a:ea typeface="MS Mincho"/>
                      </a:endParaRPr>
                    </a:p>
                  </a:txBody>
                  <a:tcPr marL="68580" marR="68580" marT="0" marB="0"/>
                </a:tc>
                <a:tc>
                  <a:txBody>
                    <a:bodyPr/>
                    <a:lstStyle/>
                    <a:p>
                      <a:pPr>
                        <a:spcAft>
                          <a:spcPts val="0"/>
                        </a:spcAft>
                      </a:pPr>
                      <a:r>
                        <a:rPr lang="en-GB" sz="1600" dirty="0">
                          <a:effectLst/>
                        </a:rPr>
                        <a:t>HESSID List</a:t>
                      </a:r>
                      <a:endParaRPr lang="ko-KR" sz="1600" dirty="0">
                        <a:effectLst/>
                        <a:latin typeface="Times New Roman"/>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13</a:t>
            </a:fld>
            <a:endParaRPr lang="en-US" dirty="0"/>
          </a:p>
        </p:txBody>
      </p:sp>
      <p:sp>
        <p:nvSpPr>
          <p:cNvPr id="10"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1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0903912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447800"/>
            <a:ext cx="7772400" cy="5105400"/>
          </a:xfrm>
        </p:spPr>
        <p:txBody>
          <a:bodyPr/>
          <a:lstStyle/>
          <a:p>
            <a:r>
              <a:rPr lang="en-US" altLang="ko-KR" sz="2000" dirty="0" smtClean="0">
                <a:ea typeface="+mj-ea"/>
              </a:rPr>
              <a:t>Included in Exclusion List element</a:t>
            </a:r>
            <a:endParaRPr lang="en-US" altLang="ko-KR" sz="2000" dirty="0">
              <a:ea typeface="+mj-ea"/>
            </a:endParaRPr>
          </a:p>
          <a:p>
            <a:r>
              <a:rPr lang="en-US" altLang="ko-KR" sz="2000" dirty="0" smtClean="0">
                <a:ea typeface="+mj-ea"/>
              </a:rPr>
              <a:t>Make it possible to indicate SSID or Mesh ID by their substrings</a:t>
            </a:r>
          </a:p>
          <a:p>
            <a:r>
              <a:rPr lang="en-US" altLang="ko-KR" sz="2000" dirty="0" smtClean="0">
                <a:ea typeface="+mj-ea"/>
              </a:rPr>
              <a:t>Several substring type can be indicated (starts with, ends with,…)</a:t>
            </a:r>
          </a:p>
          <a:p>
            <a:endParaRPr lang="en-US" altLang="ko-KR" sz="1800" dirty="0">
              <a:ea typeface="+mj-ea"/>
            </a:endParaRPr>
          </a:p>
          <a:p>
            <a:endParaRPr lang="en-US" altLang="ko-KR" sz="1800" dirty="0" smtClean="0">
              <a:ea typeface="+mj-ea"/>
            </a:endParaRPr>
          </a:p>
          <a:p>
            <a:pPr marL="0" indent="0">
              <a:buNone/>
            </a:pPr>
            <a:endParaRPr lang="en-US" altLang="ko-KR" sz="1800" dirty="0" smtClean="0">
              <a:ea typeface="+mj-ea"/>
            </a:endParaRPr>
          </a:p>
          <a:p>
            <a:r>
              <a:rPr lang="en-GB" altLang="ko-KR" sz="2000" dirty="0" err="1"/>
              <a:t>SubstringInfo</a:t>
            </a:r>
            <a:r>
              <a:rPr lang="en-GB" altLang="ko-KR" sz="2000" dirty="0"/>
              <a:t> field indicates whether the </a:t>
            </a:r>
            <a:r>
              <a:rPr lang="en-US" altLang="ko-KR" sz="2000" dirty="0"/>
              <a:t>the strings contained in the S</a:t>
            </a:r>
            <a:r>
              <a:rPr lang="en-GB" altLang="ko-KR" sz="2000" dirty="0"/>
              <a:t>SID or Mesh ID elements included in the Exclusion List are substrings of the actual SSID or Mesh ID </a:t>
            </a:r>
            <a:r>
              <a:rPr lang="en-GB" altLang="ko-KR" sz="2000" dirty="0" smtClean="0"/>
              <a:t>that indicates the STAs that should not respond with the Probe Request frame.</a:t>
            </a:r>
            <a:endParaRPr lang="ko-KR" altLang="ko-KR" sz="2000" dirty="0" smtClean="0"/>
          </a:p>
          <a:p>
            <a:r>
              <a:rPr lang="en-GB" altLang="ko-KR" sz="2000" dirty="0" smtClean="0"/>
              <a:t>The </a:t>
            </a:r>
            <a:r>
              <a:rPr lang="en-GB" altLang="ko-KR" sz="2000" dirty="0"/>
              <a:t>Substring Supported </a:t>
            </a:r>
            <a:r>
              <a:rPr lang="en-GB" altLang="ko-KR" sz="2000" dirty="0" smtClean="0"/>
              <a:t>subfield: </a:t>
            </a:r>
          </a:p>
          <a:p>
            <a:pPr lvl="1"/>
            <a:r>
              <a:rPr lang="en-GB" altLang="ko-KR" sz="1800" dirty="0"/>
              <a:t>S</a:t>
            </a:r>
            <a:r>
              <a:rPr lang="en-GB" altLang="ko-KR" sz="1800" dirty="0" smtClean="0"/>
              <a:t>et </a:t>
            </a:r>
            <a:r>
              <a:rPr lang="en-GB" altLang="ko-KR" sz="1800" dirty="0"/>
              <a:t>to 1 if the STA supports the indication of substring of SSID or Mesh </a:t>
            </a:r>
            <a:r>
              <a:rPr lang="en-GB" altLang="ko-KR" sz="1800" dirty="0" smtClean="0"/>
              <a:t>ID</a:t>
            </a:r>
          </a:p>
          <a:p>
            <a:pPr lvl="1"/>
            <a:r>
              <a:rPr lang="en-GB" altLang="ko-KR" sz="1800" dirty="0"/>
              <a:t>S</a:t>
            </a:r>
            <a:r>
              <a:rPr lang="en-GB" altLang="ko-KR" sz="1800" dirty="0" smtClean="0"/>
              <a:t>et </a:t>
            </a:r>
            <a:r>
              <a:rPr lang="en-GB" altLang="ko-KR" sz="1800" dirty="0"/>
              <a:t>to 0 if the STA does not support the indication of substring and if it is set to 0, the value of Substring Type is reserved.</a:t>
            </a:r>
            <a:endParaRPr lang="ko-KR" altLang="ko-KR" sz="1800" dirty="0"/>
          </a:p>
          <a:p>
            <a:r>
              <a:rPr lang="en-GB" altLang="ko-KR" sz="1600" dirty="0"/>
              <a:t> </a:t>
            </a:r>
            <a:endParaRPr lang="ko-KR" altLang="ko-KR" sz="1600" dirty="0" smtClean="0">
              <a:ea typeface="+mj-ea"/>
            </a:endParaRPr>
          </a:p>
          <a:p>
            <a:pPr marL="0" indent="0">
              <a:buNone/>
            </a:pPr>
            <a:endParaRPr lang="ko-KR" altLang="ko-KR" dirty="0"/>
          </a:p>
          <a:p>
            <a:pPr marL="179388" indent="-179388" eaLnBrk="1" hangingPunct="1">
              <a:buFont typeface="Arial" pitchFamily="34" charset="0"/>
              <a:buChar char="•"/>
            </a:pPr>
            <a:endParaRPr lang="en-US" altLang="ja-JP" dirty="0">
              <a:solidFill>
                <a:schemeClr val="tx1"/>
              </a:solidFill>
              <a:ea typeface="MS PGothic" pitchFamily="34" charset="-128"/>
            </a:endParaRPr>
          </a:p>
          <a:p>
            <a:pPr marL="0" indent="0" eaLnBrk="1" hangingPunct="1">
              <a:buNone/>
            </a:pPr>
            <a:endParaRPr lang="en-US" altLang="ja-JP" dirty="0">
              <a:ea typeface="MS PGothic" pitchFamily="34" charset="-128"/>
            </a:endParaRPr>
          </a:p>
        </p:txBody>
      </p:sp>
      <p:sp>
        <p:nvSpPr>
          <p:cNvPr id="8" name="Title 1"/>
          <p:cNvSpPr>
            <a:spLocks noGrp="1"/>
          </p:cNvSpPr>
          <p:nvPr>
            <p:ph type="title"/>
          </p:nvPr>
        </p:nvSpPr>
        <p:spPr>
          <a:xfrm>
            <a:off x="723900" y="609600"/>
            <a:ext cx="7772400" cy="1066800"/>
          </a:xfrm>
        </p:spPr>
        <p:txBody>
          <a:bodyPr/>
          <a:lstStyle/>
          <a:p>
            <a:r>
              <a:rPr lang="en-US" altLang="ko-KR" dirty="0" err="1" smtClean="0"/>
              <a:t>SubstringInfo</a:t>
            </a:r>
            <a:r>
              <a:rPr lang="en-US" altLang="ko-KR" dirty="0" smtClean="0"/>
              <a:t> field format</a:t>
            </a:r>
            <a:endParaRPr lang="en-US" dirty="0"/>
          </a:p>
        </p:txBody>
      </p:sp>
      <p:graphicFrame>
        <p:nvGraphicFramePr>
          <p:cNvPr id="11" name="표 10"/>
          <p:cNvGraphicFramePr>
            <a:graphicFrameLocks noGrp="1"/>
          </p:cNvGraphicFramePr>
          <p:nvPr>
            <p:extLst>
              <p:ext uri="{D42A27DB-BD31-4B8C-83A1-F6EECF244321}">
                <p14:modId xmlns:p14="http://schemas.microsoft.com/office/powerpoint/2010/main" val="471204471"/>
              </p:ext>
            </p:extLst>
          </p:nvPr>
        </p:nvGraphicFramePr>
        <p:xfrm>
          <a:off x="2209800" y="2633246"/>
          <a:ext cx="4041456" cy="762000"/>
        </p:xfrm>
        <a:graphic>
          <a:graphicData uri="http://schemas.openxmlformats.org/drawingml/2006/table">
            <a:tbl>
              <a:tblPr firstRow="1" firstCol="1" bandRow="1">
                <a:tableStyleId>{5C22544A-7EE6-4342-B048-85BDC9FD1C3A}</a:tableStyleId>
              </a:tblPr>
              <a:tblGrid>
                <a:gridCol w="1150242"/>
                <a:gridCol w="1416791"/>
                <a:gridCol w="1474423"/>
              </a:tblGrid>
              <a:tr h="762000">
                <a:tc>
                  <a:txBody>
                    <a:bodyPr/>
                    <a:lstStyle/>
                    <a:p>
                      <a:pPr>
                        <a:spcAft>
                          <a:spcPts val="0"/>
                        </a:spcAft>
                      </a:pPr>
                      <a:r>
                        <a:rPr lang="en-GB" sz="1600" dirty="0">
                          <a:effectLst/>
                        </a:rPr>
                        <a:t>Substring</a:t>
                      </a:r>
                      <a:endParaRPr lang="ko-KR" sz="1600" dirty="0">
                        <a:effectLst/>
                      </a:endParaRPr>
                    </a:p>
                    <a:p>
                      <a:pPr>
                        <a:spcAft>
                          <a:spcPts val="0"/>
                        </a:spcAft>
                      </a:pPr>
                      <a:r>
                        <a:rPr lang="en-GB" sz="1600" dirty="0">
                          <a:effectLst/>
                        </a:rPr>
                        <a:t>Supported</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Substring Type</a:t>
                      </a:r>
                      <a:endParaRPr lang="ko-KR" sz="1600" dirty="0">
                        <a:effectLst/>
                        <a:latin typeface="Times New Roman"/>
                        <a:ea typeface="MS Mincho"/>
                      </a:endParaRPr>
                    </a:p>
                  </a:txBody>
                  <a:tcPr marL="68580" marR="68580" marT="0" marB="0"/>
                </a:tc>
                <a:tc>
                  <a:txBody>
                    <a:bodyPr/>
                    <a:lstStyle/>
                    <a:p>
                      <a:pPr>
                        <a:spcAft>
                          <a:spcPts val="0"/>
                        </a:spcAft>
                      </a:pPr>
                      <a:r>
                        <a:rPr lang="en-GB" sz="1600" dirty="0">
                          <a:effectLst/>
                        </a:rPr>
                        <a:t>Reserved</a:t>
                      </a:r>
                      <a:endParaRPr lang="ko-KR" sz="1600" dirty="0">
                        <a:effectLst/>
                        <a:latin typeface="Times New Roman"/>
                        <a:ea typeface="MS Mincho"/>
                      </a:endParaRPr>
                    </a:p>
                  </a:txBody>
                  <a:tcPr marL="68580" marR="68580" marT="0" marB="0"/>
                </a:tc>
              </a:tr>
            </a:tbl>
          </a:graphicData>
        </a:graphic>
      </p:graphicFrame>
      <p:sp>
        <p:nvSpPr>
          <p:cNvPr id="12" name="Rectangle 2"/>
          <p:cNvSpPr>
            <a:spLocks noChangeArrowheads="1"/>
          </p:cNvSpPr>
          <p:nvPr/>
        </p:nvSpPr>
        <p:spPr bwMode="auto">
          <a:xfrm>
            <a:off x="1524000" y="3352800"/>
            <a:ext cx="6394129"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1" hangingPunct="1">
              <a:lnSpc>
                <a:spcPct val="100000"/>
              </a:lnSpc>
              <a:spcBef>
                <a:spcPct val="0"/>
              </a:spcBef>
              <a:spcAft>
                <a:spcPct val="0"/>
              </a:spcAft>
              <a:buClrTx/>
              <a:buSzTx/>
              <a:buFontTx/>
              <a:buNone/>
              <a:tabLst/>
            </a:pPr>
            <a:r>
              <a:rPr kumimoji="1" lang="en-GB" altLang="ko-KR" sz="1600" b="0" i="0" strike="noStrike" cap="none" normalizeH="0" baseline="0" dirty="0" smtClean="0">
                <a:ln>
                  <a:noFill/>
                </a:ln>
                <a:solidFill>
                  <a:srgbClr val="008080"/>
                </a:solidFill>
                <a:effectLst/>
                <a:latin typeface="Times New Roman" pitchFamily="18" charset="0"/>
                <a:ea typeface="MS Mincho" pitchFamily="49" charset="-128"/>
                <a:cs typeface="Times New Roman" pitchFamily="18" charset="0"/>
              </a:rPr>
              <a:t>bits:                  1                      3                           4</a:t>
            </a:r>
            <a:endParaRPr kumimoji="1" lang="en-GB" altLang="ko-KR" sz="1600" b="0" i="0" strike="noStrike" cap="none" normalizeH="0" baseline="0" dirty="0" smtClean="0">
              <a:ln>
                <a:noFill/>
              </a:ln>
              <a:solidFill>
                <a:schemeClr val="tx1"/>
              </a:solidFill>
              <a:effectLst/>
              <a:latin typeface="굴림" pitchFamily="50" charset="-127"/>
              <a:ea typeface="굴림" pitchFamily="50" charset="-127"/>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14</a:t>
            </a:fld>
            <a:endParaRPr lang="en-US" dirty="0"/>
          </a:p>
        </p:txBody>
      </p:sp>
      <p:sp>
        <p:nvSpPr>
          <p:cNvPr id="9"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10"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675496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723900" y="1295400"/>
            <a:ext cx="7772400" cy="5105400"/>
          </a:xfrm>
        </p:spPr>
        <p:txBody>
          <a:bodyPr/>
          <a:lstStyle/>
          <a:p>
            <a:endParaRPr lang="ko-KR" altLang="ko-KR" sz="1800" dirty="0"/>
          </a:p>
          <a:p>
            <a:r>
              <a:rPr lang="en-GB" altLang="ko-KR" sz="1800" dirty="0"/>
              <a:t>The Substring Type field indicates the type of substring used in the </a:t>
            </a:r>
            <a:r>
              <a:rPr lang="en-GB" altLang="ko-KR" sz="1800" dirty="0" smtClean="0"/>
              <a:t>SSID </a:t>
            </a:r>
            <a:r>
              <a:rPr lang="en-GB" altLang="ko-KR" sz="1800" dirty="0"/>
              <a:t>or Mesh ID elements. </a:t>
            </a:r>
            <a:endParaRPr lang="en-GB" altLang="ko-KR" sz="1800" dirty="0" smtClean="0"/>
          </a:p>
          <a:p>
            <a:endParaRPr lang="en-GB" altLang="ko-KR" sz="1800" dirty="0"/>
          </a:p>
          <a:p>
            <a:endParaRPr lang="ko-KR" altLang="ko-KR" sz="1800" dirty="0"/>
          </a:p>
        </p:txBody>
      </p:sp>
      <p:sp>
        <p:nvSpPr>
          <p:cNvPr id="8" name="Title 1"/>
          <p:cNvSpPr>
            <a:spLocks noGrp="1"/>
          </p:cNvSpPr>
          <p:nvPr>
            <p:ph type="title"/>
          </p:nvPr>
        </p:nvSpPr>
        <p:spPr>
          <a:xfrm>
            <a:off x="723900" y="609600"/>
            <a:ext cx="7772400" cy="1066800"/>
          </a:xfrm>
        </p:spPr>
        <p:txBody>
          <a:bodyPr/>
          <a:lstStyle/>
          <a:p>
            <a:r>
              <a:rPr lang="en-US" dirty="0" smtClean="0"/>
              <a:t>Substring Type subfield</a:t>
            </a:r>
            <a:endParaRPr lang="en-US" dirty="0"/>
          </a:p>
        </p:txBody>
      </p:sp>
      <p:graphicFrame>
        <p:nvGraphicFramePr>
          <p:cNvPr id="2" name="표 1"/>
          <p:cNvGraphicFramePr>
            <a:graphicFrameLocks noGrp="1"/>
          </p:cNvGraphicFramePr>
          <p:nvPr>
            <p:extLst>
              <p:ext uri="{D42A27DB-BD31-4B8C-83A1-F6EECF244321}">
                <p14:modId xmlns:p14="http://schemas.microsoft.com/office/powerpoint/2010/main" val="1204958561"/>
              </p:ext>
            </p:extLst>
          </p:nvPr>
        </p:nvGraphicFramePr>
        <p:xfrm>
          <a:off x="1179513" y="2458563"/>
          <a:ext cx="7391400" cy="3663120"/>
        </p:xfrm>
        <a:graphic>
          <a:graphicData uri="http://schemas.openxmlformats.org/drawingml/2006/table">
            <a:tbl>
              <a:tblPr firstRow="1" firstCol="1" bandRow="1">
                <a:tableStyleId>{5C22544A-7EE6-4342-B048-85BDC9FD1C3A}</a:tableStyleId>
              </a:tblPr>
              <a:tblGrid>
                <a:gridCol w="877887"/>
                <a:gridCol w="6513513"/>
              </a:tblGrid>
              <a:tr h="0">
                <a:tc>
                  <a:txBody>
                    <a:bodyPr/>
                    <a:lstStyle/>
                    <a:p>
                      <a:pPr>
                        <a:spcAft>
                          <a:spcPts val="0"/>
                        </a:spcAft>
                      </a:pPr>
                      <a:r>
                        <a:rPr lang="en-US" sz="1600" dirty="0">
                          <a:effectLst/>
                        </a:rPr>
                        <a:t>Value</a:t>
                      </a:r>
                      <a:endParaRPr lang="ko-KR" sz="1600" dirty="0">
                        <a:effectLst/>
                        <a:latin typeface="Times New Roman"/>
                        <a:ea typeface="MS Mincho"/>
                      </a:endParaRPr>
                    </a:p>
                  </a:txBody>
                  <a:tcPr marL="68580" marR="68580" marT="0" marB="0"/>
                </a:tc>
                <a:tc>
                  <a:txBody>
                    <a:bodyPr/>
                    <a:lstStyle/>
                    <a:p>
                      <a:pPr>
                        <a:spcAft>
                          <a:spcPts val="0"/>
                        </a:spcAft>
                      </a:pPr>
                      <a:r>
                        <a:rPr lang="en-US" sz="1600">
                          <a:effectLst/>
                        </a:rPr>
                        <a:t>Meaning</a:t>
                      </a:r>
                      <a:endParaRPr lang="ko-KR" sz="1600">
                        <a:effectLst/>
                        <a:latin typeface="Times New Roman"/>
                        <a:ea typeface="MS Mincho"/>
                      </a:endParaRPr>
                    </a:p>
                  </a:txBody>
                  <a:tcPr marL="68580" marR="68580" marT="0" marB="0"/>
                </a:tc>
              </a:tr>
              <a:tr h="475200">
                <a:tc>
                  <a:txBody>
                    <a:bodyPr/>
                    <a:lstStyle/>
                    <a:p>
                      <a:pPr algn="ctr">
                        <a:spcAft>
                          <a:spcPts val="0"/>
                        </a:spcAft>
                      </a:pPr>
                      <a:r>
                        <a:rPr lang="en-US" sz="1600" dirty="0">
                          <a:effectLst/>
                        </a:rPr>
                        <a:t>0</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Strings used in the SSID or Mesh ID elements in the Exclusion List are the actual SSIDs or Mesh </a:t>
                      </a:r>
                      <a:r>
                        <a:rPr lang="en-US" sz="1800" b="0" dirty="0" smtClean="0">
                          <a:effectLst/>
                          <a:latin typeface="+mn-lt"/>
                          <a:ea typeface="맑은 고딕"/>
                          <a:cs typeface="TimesNewRoman"/>
                        </a:rPr>
                        <a:t>IDs (not substring)</a:t>
                      </a:r>
                      <a:endParaRPr lang="ko-KR" sz="1800" b="0" dirty="0">
                        <a:effectLst/>
                        <a:latin typeface="+mn-lt"/>
                        <a:ea typeface="MS Mincho"/>
                      </a:endParaRPr>
                    </a:p>
                  </a:txBody>
                  <a:tcPr marL="68580" marR="68580" marT="0" marB="0"/>
                </a:tc>
              </a:tr>
              <a:tr h="950400">
                <a:tc>
                  <a:txBody>
                    <a:bodyPr/>
                    <a:lstStyle/>
                    <a:p>
                      <a:pPr algn="ctr">
                        <a:spcAft>
                          <a:spcPts val="0"/>
                        </a:spcAft>
                      </a:pPr>
                      <a:r>
                        <a:rPr lang="en-US" sz="1600" dirty="0">
                          <a:effectLst/>
                        </a:rPr>
                        <a:t>1</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or end with, or contain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2</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start with the substrings specified in the SSID or Mesh ID elements in the Exclusion List. </a:t>
                      </a:r>
                      <a:endParaRPr lang="ko-KR" sz="1800" b="0" dirty="0">
                        <a:effectLst/>
                        <a:latin typeface="+mn-lt"/>
                        <a:ea typeface="MS Mincho"/>
                      </a:endParaRPr>
                    </a:p>
                  </a:txBody>
                  <a:tcPr marL="68580" marR="68580" marT="0" marB="0"/>
                </a:tc>
              </a:tr>
              <a:tr h="712800">
                <a:tc>
                  <a:txBody>
                    <a:bodyPr/>
                    <a:lstStyle/>
                    <a:p>
                      <a:pPr algn="ctr">
                        <a:spcAft>
                          <a:spcPts val="0"/>
                        </a:spcAft>
                      </a:pPr>
                      <a:r>
                        <a:rPr lang="en-US" sz="1600" dirty="0">
                          <a:effectLst/>
                        </a:rPr>
                        <a:t>3</a:t>
                      </a:r>
                      <a:endParaRPr lang="ko-KR" sz="1600" dirty="0">
                        <a:effectLst/>
                        <a:latin typeface="Times New Roman"/>
                        <a:ea typeface="MS Mincho"/>
                      </a:endParaRPr>
                    </a:p>
                  </a:txBody>
                  <a:tcPr marL="68580" marR="68580" marT="0" marB="0"/>
                </a:tc>
                <a:tc>
                  <a:txBody>
                    <a:bodyPr/>
                    <a:lstStyle/>
                    <a:p>
                      <a:pPr>
                        <a:spcAft>
                          <a:spcPts val="0"/>
                        </a:spcAft>
                      </a:pPr>
                      <a:r>
                        <a:rPr lang="en-US" sz="1800" b="0" dirty="0" smtClean="0">
                          <a:effectLst/>
                          <a:latin typeface="+mn-lt"/>
                          <a:ea typeface="맑은 고딕"/>
                          <a:cs typeface="TimesNewRoman"/>
                        </a:rPr>
                        <a:t>The </a:t>
                      </a:r>
                      <a:r>
                        <a:rPr lang="en-US" sz="1800" b="0" dirty="0">
                          <a:effectLst/>
                          <a:latin typeface="+mn-lt"/>
                          <a:ea typeface="맑은 고딕"/>
                          <a:cs typeface="TimesNewRoman"/>
                        </a:rPr>
                        <a:t>actual SSIDs or Mesh IDs of the intended STAs are the SSIDs or Mesh IDs that end with the substrings specified in the SSID or Mesh ID elements in the Exclusion List. </a:t>
                      </a:r>
                      <a:endParaRPr lang="ko-KR" sz="1800" b="0" dirty="0">
                        <a:effectLst/>
                        <a:latin typeface="+mn-lt"/>
                        <a:ea typeface="MS Mincho"/>
                      </a:endParaRPr>
                    </a:p>
                  </a:txBody>
                  <a:tcPr marL="68580" marR="68580" marT="0" marB="0"/>
                </a:tc>
              </a:tr>
              <a:tr h="264000">
                <a:tc>
                  <a:txBody>
                    <a:bodyPr/>
                    <a:lstStyle/>
                    <a:p>
                      <a:pPr algn="ctr">
                        <a:spcAft>
                          <a:spcPts val="0"/>
                        </a:spcAft>
                      </a:pPr>
                      <a:r>
                        <a:rPr lang="en-US" sz="1600" dirty="0">
                          <a:effectLst/>
                        </a:rPr>
                        <a:t>4-7</a:t>
                      </a:r>
                      <a:endParaRPr lang="ko-KR" sz="1600" dirty="0">
                        <a:effectLst/>
                        <a:latin typeface="Times New Roman"/>
                        <a:ea typeface="MS Mincho"/>
                      </a:endParaRPr>
                    </a:p>
                  </a:txBody>
                  <a:tcPr marL="68580" marR="68580" marT="0" marB="0"/>
                </a:tc>
                <a:tc>
                  <a:txBody>
                    <a:bodyPr/>
                    <a:lstStyle/>
                    <a:p>
                      <a:pPr>
                        <a:spcAft>
                          <a:spcPts val="0"/>
                        </a:spcAft>
                      </a:pPr>
                      <a:r>
                        <a:rPr lang="en-US" sz="1800" b="0" dirty="0">
                          <a:effectLst/>
                          <a:latin typeface="+mn-lt"/>
                          <a:ea typeface="맑은 고딕"/>
                          <a:cs typeface="TimesNewRoman"/>
                        </a:rPr>
                        <a:t>Reserved</a:t>
                      </a:r>
                      <a:endParaRPr lang="ko-KR" sz="1800" b="0" dirty="0">
                        <a:effectLst/>
                        <a:latin typeface="+mn-lt"/>
                        <a:ea typeface="MS Mincho"/>
                      </a:endParaRPr>
                    </a:p>
                  </a:txBody>
                  <a:tcPr marL="68580" marR="68580" marT="0" marB="0"/>
                </a:tc>
              </a:tr>
            </a:tbl>
          </a:graphicData>
        </a:graphic>
      </p:graphicFrame>
      <p:sp>
        <p:nvSpPr>
          <p:cNvPr id="3" name="슬라이드 번호 개체 틀 2"/>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15</a:t>
            </a:fld>
            <a:endParaRPr lang="en-US" dirty="0"/>
          </a:p>
        </p:txBody>
      </p:sp>
      <p:sp>
        <p:nvSpPr>
          <p:cNvPr id="6"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068819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09600"/>
            <a:ext cx="7772400" cy="1066800"/>
          </a:xfrm>
        </p:spPr>
        <p:txBody>
          <a:bodyPr/>
          <a:lstStyle/>
          <a:p>
            <a:r>
              <a:rPr lang="en-US" dirty="0" smtClean="0"/>
              <a:t>Conclusion</a:t>
            </a:r>
            <a:endParaRPr lang="en-US" dirty="0"/>
          </a:p>
        </p:txBody>
      </p:sp>
      <p:sp>
        <p:nvSpPr>
          <p:cNvPr id="6"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Scanning time is one of the major cause of the delay in initial Link Setup</a:t>
            </a:r>
          </a:p>
          <a:p>
            <a:r>
              <a:rPr lang="en-GB" sz="2000" dirty="0" smtClean="0"/>
              <a:t>Legacy </a:t>
            </a:r>
            <a:r>
              <a:rPr lang="en-US" sz="2000" dirty="0" smtClean="0"/>
              <a:t>active scanning can cause unnecessary packet exchange which increases the network traffic and causes link setup delay</a:t>
            </a:r>
            <a:endParaRPr lang="en-US" sz="1800" dirty="0"/>
          </a:p>
          <a:p>
            <a:r>
              <a:rPr lang="en-US" sz="2000" dirty="0" smtClean="0"/>
              <a:t>In this proposal:</a:t>
            </a:r>
          </a:p>
          <a:p>
            <a:pPr lvl="1"/>
            <a:r>
              <a:rPr lang="en-US" altLang="ko-KR" b="1" dirty="0" smtClean="0"/>
              <a:t>Exclusion </a:t>
            </a:r>
            <a:r>
              <a:rPr lang="en-US" altLang="ko-KR" b="1" dirty="0"/>
              <a:t>List is added to the Probe Request frames to precisely limit the scope of APs or STAs that should transmit probe response frame</a:t>
            </a:r>
            <a:endParaRPr lang="en-US" altLang="ko-KR" b="1" dirty="0" smtClean="0"/>
          </a:p>
          <a:p>
            <a:pPr lvl="1"/>
            <a:r>
              <a:rPr lang="en-US" altLang="ko-KR" b="1" dirty="0" smtClean="0"/>
              <a:t>Use of substring in the Exclusion List to indicate SSIDs or Mesh IDs</a:t>
            </a:r>
          </a:p>
          <a:p>
            <a:pPr lvl="2"/>
            <a:r>
              <a:rPr lang="en-US" altLang="ko-KR" sz="1800" b="1" dirty="0"/>
              <a:t>helps to reduce the size of the Exclusion List</a:t>
            </a:r>
          </a:p>
          <a:p>
            <a:pPr lvl="2"/>
            <a:r>
              <a:rPr lang="en-US" altLang="ko-KR" sz="1800" b="1" dirty="0"/>
              <a:t>Not necessary to include individual IDs in the Exclusion </a:t>
            </a:r>
            <a:r>
              <a:rPr lang="en-US" altLang="ko-KR" sz="1800" b="1" dirty="0" smtClean="0"/>
              <a:t>List</a:t>
            </a:r>
          </a:p>
          <a:p>
            <a:pPr lvl="2"/>
            <a:r>
              <a:rPr lang="en-US" altLang="ko-KR" sz="1800" b="1" dirty="0" smtClean="0"/>
              <a:t>Provides flexible substring matching</a:t>
            </a:r>
          </a:p>
          <a:p>
            <a:pPr marL="457200" lvl="1" indent="0">
              <a:buNone/>
            </a:pPr>
            <a:r>
              <a:rPr lang="en-US" altLang="ko-KR" b="1" dirty="0" smtClean="0">
                <a:sym typeface="Wingdings" pitchFamily="2" charset="2"/>
              </a:rPr>
              <a:t></a:t>
            </a:r>
            <a:r>
              <a:rPr lang="en-US" altLang="ko-KR" b="1" dirty="0" smtClean="0"/>
              <a:t> </a:t>
            </a:r>
            <a:r>
              <a:rPr lang="en-US" altLang="ko-KR" b="1" dirty="0"/>
              <a:t>helps to reduce the unnecessary exchange of Probe Request </a:t>
            </a:r>
            <a:r>
              <a:rPr lang="en-US" altLang="ko-KR" b="1" dirty="0" smtClean="0"/>
              <a:t>frame thus increasing the efficiency of the active scanning</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16</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69710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smtClean="0"/>
              <a:t>Slide </a:t>
            </a:r>
            <a:fld id="{2EFDA945-0F86-6545-9375-934CD2C0C197}" type="slidenum">
              <a:rPr lang="en-US" smtClean="0"/>
              <a:pPr>
                <a:defRPr/>
              </a:pPr>
              <a:t>17</a:t>
            </a:fld>
            <a:endParaRPr lang="en-US"/>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1</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smtClean="0"/>
              <a:t>STA may include Exclusion List in the Probe Request frame that indicates the APs or STAs that should not transmit probe responses.</a:t>
            </a:r>
          </a:p>
          <a:p>
            <a:pPr lvl="1"/>
            <a:r>
              <a:rPr lang="en-US" altLang="ko-KR" sz="1800" dirty="0" smtClean="0"/>
              <a:t>SSID </a:t>
            </a:r>
            <a:r>
              <a:rPr lang="en-US" altLang="ko-KR" sz="1800" dirty="0"/>
              <a:t>List, BSSID List, MESH ID List, and HESSID List may be included in the Exclusion List to indicate the APs or STAs that should not transmit probe </a:t>
            </a:r>
            <a:r>
              <a:rPr lang="en-US" altLang="ko-KR" sz="1800" dirty="0" smtClean="0"/>
              <a:t>responses.</a:t>
            </a:r>
          </a:p>
          <a:p>
            <a:pPr lvl="1"/>
            <a:r>
              <a:rPr lang="en-US" altLang="ko-KR" sz="1800" dirty="0" smtClean="0"/>
              <a:t>Substrings of SSIDs or Mesh IDs can be used in the Exclusion List to indicate </a:t>
            </a:r>
            <a:r>
              <a:rPr lang="en-US" altLang="ko-KR" sz="1800" dirty="0"/>
              <a:t>the APs or STAs that should not transmit probe responses.</a:t>
            </a:r>
            <a:endParaRPr lang="en-US" sz="1800" dirty="0"/>
          </a:p>
          <a:p>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Tree>
    <p:extLst>
      <p:ext uri="{BB962C8B-B14F-4D97-AF65-F5344CB8AC3E}">
        <p14:creationId xmlns:p14="http://schemas.microsoft.com/office/powerpoint/2010/main" val="1325764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smtClean="0"/>
              <a:t>Slide </a:t>
            </a:r>
            <a:fld id="{2EFDA945-0F86-6545-9375-934CD2C0C197}" type="slidenum">
              <a:rPr lang="en-US" smtClean="0"/>
              <a:pPr>
                <a:defRPr/>
              </a:pPr>
              <a:t>18</a:t>
            </a:fld>
            <a:endParaRPr lang="en-US"/>
          </a:p>
        </p:txBody>
      </p:sp>
      <p:sp>
        <p:nvSpPr>
          <p:cNvPr id="4" name="바닥글 개체 틀 1"/>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de-DE" altLang="ko-KR" smtClean="0"/>
              <a:t>Jae Seung Lee, ETRI</a:t>
            </a:r>
            <a:endParaRPr lang="en-US" altLang="ko-KR" dirty="0"/>
          </a:p>
        </p:txBody>
      </p:sp>
      <p:sp>
        <p:nvSpPr>
          <p:cNvPr id="5"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t>Slide </a:t>
            </a:r>
            <a:fld id="{2EFDA945-0F86-6545-9375-934CD2C0C197}" type="slidenum">
              <a:rPr lang="en-US" smtClean="0"/>
              <a:pPr>
                <a:defRPr/>
              </a:pPr>
              <a:t>18</a:t>
            </a:fld>
            <a:endParaRPr lang="en-US"/>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Straw Poll 2</a:t>
            </a:r>
            <a:endParaRPr lang="en-US" dirty="0"/>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t>Should the spec framework document be updated with the following text for Fast Network Discovery:</a:t>
            </a:r>
          </a:p>
          <a:p>
            <a:pPr lvl="1"/>
            <a:r>
              <a:rPr lang="en-US" dirty="0" err="1" smtClean="0"/>
              <a:t>SubstringInfo</a:t>
            </a:r>
            <a:r>
              <a:rPr lang="en-US" dirty="0" smtClean="0"/>
              <a:t> field shall be included in the Exclusion List if SSID List or MESH ID List is included to indicate whether substring is used or not. </a:t>
            </a:r>
          </a:p>
          <a:p>
            <a:pPr lvl="1"/>
            <a:r>
              <a:rPr lang="en-US" dirty="0" smtClean="0"/>
              <a:t>The field shall indicate the type of substring used for SSID or Mesh ID in the Exclusion List, for example, “starts with”, “ends with”, or “contains” the substring. </a:t>
            </a:r>
          </a:p>
          <a:p>
            <a:pPr marL="457200" lvl="1" indent="0">
              <a:buNone/>
            </a:pPr>
            <a:r>
              <a:rPr lang="en-US" dirty="0" smtClean="0"/>
              <a:t> </a:t>
            </a:r>
            <a:endParaRPr lang="en-US" sz="2000" dirty="0" smtClean="0"/>
          </a:p>
          <a:p>
            <a:r>
              <a:rPr lang="en-US" dirty="0" smtClean="0"/>
              <a:t>Yes </a:t>
            </a:r>
          </a:p>
          <a:p>
            <a:r>
              <a:rPr lang="en-US" dirty="0" smtClean="0"/>
              <a:t>No </a:t>
            </a:r>
          </a:p>
          <a:p>
            <a:r>
              <a:rPr lang="en-US" dirty="0" smtClean="0"/>
              <a:t>Abstain</a:t>
            </a:r>
            <a:endParaRPr lang="ko-KR" altLang="ko-KR" b="1" dirty="0"/>
          </a:p>
          <a:p>
            <a:pPr lvl="1"/>
            <a:endParaRPr lang="en-US" sz="1400" b="1" dirty="0" smtClean="0"/>
          </a:p>
          <a:p>
            <a:pPr marL="457200" lvl="1" indent="0">
              <a:buNone/>
            </a:pPr>
            <a:endParaRPr lang="en-US" sz="1400" b="1" dirty="0" smtClean="0"/>
          </a:p>
          <a:p>
            <a:pPr marL="0" indent="0">
              <a:buNone/>
            </a:pPr>
            <a:endParaRPr lang="en-GB" sz="1800" dirty="0"/>
          </a:p>
        </p:txBody>
      </p:sp>
    </p:spTree>
    <p:extLst>
      <p:ext uri="{BB962C8B-B14F-4D97-AF65-F5344CB8AC3E}">
        <p14:creationId xmlns:p14="http://schemas.microsoft.com/office/powerpoint/2010/main" val="309700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de-DE" altLang="ko-KR" smtClean="0"/>
              <a:t>Jae Seung Lee, ETRI</a:t>
            </a:r>
            <a:endParaRPr lang="en-US" altLang="ko-KR" dirty="0"/>
          </a:p>
        </p:txBody>
      </p:sp>
      <p:sp>
        <p:nvSpPr>
          <p:cNvPr id="3" name="슬라이드 번호 개체 틀 2"/>
          <p:cNvSpPr>
            <a:spLocks noGrp="1"/>
          </p:cNvSpPr>
          <p:nvPr>
            <p:ph type="sldNum" sz="quarter" idx="12"/>
          </p:nvPr>
        </p:nvSpPr>
        <p:spPr/>
        <p:txBody>
          <a:bodyPr/>
          <a:lstStyle/>
          <a:p>
            <a:pPr>
              <a:defRPr/>
            </a:pPr>
            <a:r>
              <a:rPr lang="en-US" dirty="0" smtClean="0"/>
              <a:t>Slide </a:t>
            </a:r>
            <a:fld id="{2EFDA945-0F86-6545-9375-934CD2C0C197}" type="slidenum">
              <a:rPr lang="en-US" smtClean="0"/>
              <a:pPr>
                <a:defRPr/>
              </a:pPr>
              <a:t>19</a:t>
            </a:fld>
            <a:endParaRPr lang="en-US" dirty="0"/>
          </a:p>
        </p:txBody>
      </p:sp>
      <p:sp>
        <p:nvSpPr>
          <p:cNvPr id="4"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t>References</a:t>
            </a:r>
            <a:endParaRPr lang="en-US" dirty="0"/>
          </a:p>
        </p:txBody>
      </p:sp>
      <p:sp>
        <p:nvSpPr>
          <p:cNvPr id="5" name="Rectangle 3"/>
          <p:cNvSpPr txBox="1">
            <a:spLocks noChangeArrowheads="1"/>
          </p:cNvSpPr>
          <p:nvPr/>
        </p:nvSpPr>
        <p:spPr bwMode="auto">
          <a:xfrm>
            <a:off x="690664" y="1433209"/>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11-12/0059r1 Selection of the AP for Scanning</a:t>
            </a:r>
            <a:endParaRPr lang="en-US" altLang="ko-KR" sz="2000" dirty="0"/>
          </a:p>
          <a:p>
            <a:r>
              <a:rPr lang="en-US" sz="2000" dirty="0" smtClean="0"/>
              <a:t>11-12/0060r0 Text for Selection of the AP for Scanning</a:t>
            </a:r>
            <a:endParaRPr lang="en-US" sz="1400" b="1" dirty="0" smtClean="0"/>
          </a:p>
          <a:p>
            <a:pPr marL="457200" lvl="1" indent="0">
              <a:buNone/>
            </a:pPr>
            <a:endParaRPr lang="en-US" sz="1400" b="1" dirty="0" smtClean="0"/>
          </a:p>
          <a:p>
            <a:endParaRPr lang="en-GB" sz="1800" dirty="0"/>
          </a:p>
        </p:txBody>
      </p:sp>
    </p:spTree>
    <p:extLst>
      <p:ext uri="{BB962C8B-B14F-4D97-AF65-F5344CB8AC3E}">
        <p14:creationId xmlns:p14="http://schemas.microsoft.com/office/powerpoint/2010/main" val="2050346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Abstract</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altLang="ko-KR" sz="2000" dirty="0" smtClean="0"/>
              <a:t>Scanning time is one of the major cause of the delay in initial Link Setup</a:t>
            </a:r>
          </a:p>
          <a:p>
            <a:r>
              <a:rPr lang="en-US" altLang="ko-KR" sz="2000" dirty="0" smtClean="0"/>
              <a:t>In </a:t>
            </a:r>
            <a:r>
              <a:rPr lang="en-US" altLang="ko-KR" sz="2000" dirty="0"/>
              <a:t>active scanning, a STA transmits Probe Request frame in Broadcast, usually using wildcard SSID to find </a:t>
            </a:r>
            <a:r>
              <a:rPr lang="en-US" altLang="ko-KR" sz="2000" dirty="0" smtClean="0"/>
              <a:t>APs</a:t>
            </a:r>
            <a:endParaRPr lang="en-US" altLang="ko-KR" sz="2000" dirty="0"/>
          </a:p>
          <a:p>
            <a:r>
              <a:rPr lang="en-US" altLang="ko-KR" sz="2000" dirty="0"/>
              <a:t>It can cause unnecessary packet exchange which increases the network traffic and causes link setup </a:t>
            </a:r>
            <a:r>
              <a:rPr lang="en-US" altLang="ko-KR" sz="2000" dirty="0" smtClean="0"/>
              <a:t>delay</a:t>
            </a:r>
            <a:endParaRPr lang="en-US" altLang="ko-KR" sz="2000" dirty="0"/>
          </a:p>
          <a:p>
            <a:r>
              <a:rPr lang="en-US" altLang="ko-KR" sz="2000" dirty="0"/>
              <a:t>This proposal reduces the overhead of active scanning by providing precise selection mechanism of the AP s to respond with Probe Response </a:t>
            </a:r>
            <a:endParaRPr lang="en-US" altLang="ko-KR" sz="2000" dirty="0" smtClean="0"/>
          </a:p>
          <a:p>
            <a:r>
              <a:rPr lang="en-US" altLang="ko-KR" sz="2000" dirty="0" smtClean="0"/>
              <a:t>Approach</a:t>
            </a:r>
            <a:r>
              <a:rPr lang="en-US" altLang="ko-KR" sz="2000" dirty="0"/>
              <a:t>:</a:t>
            </a:r>
          </a:p>
          <a:p>
            <a:pPr lvl="1"/>
            <a:r>
              <a:rPr lang="en-US" altLang="ko-KR" dirty="0"/>
              <a:t>Add Exclusion List to the Probe Request frames to precisely limit the scope of APs or STAs that should transmit probe response</a:t>
            </a:r>
          </a:p>
          <a:p>
            <a:pPr lvl="2"/>
            <a:r>
              <a:rPr lang="en-US" altLang="ko-KR" sz="1800" dirty="0"/>
              <a:t>S</a:t>
            </a:r>
            <a:r>
              <a:rPr lang="en-US" altLang="ko-KR" sz="1800" dirty="0" smtClean="0"/>
              <a:t>ubstring </a:t>
            </a:r>
            <a:r>
              <a:rPr lang="en-US" altLang="ko-KR" sz="1800" dirty="0"/>
              <a:t>of the SSIDs or Mesh IDs can be </a:t>
            </a:r>
            <a:r>
              <a:rPr lang="en-US" altLang="ko-KR" sz="1800" dirty="0" smtClean="0"/>
              <a:t>used in the List </a:t>
            </a:r>
            <a:r>
              <a:rPr lang="en-US" altLang="ko-KR" sz="1800" dirty="0"/>
              <a:t>to indicate the APs or STAs to be excluded</a:t>
            </a:r>
            <a:endParaRPr lang="ko-KR" altLang="ko-KR" sz="1800" dirty="0"/>
          </a:p>
          <a:p>
            <a:pPr lvl="1"/>
            <a:endParaRPr lang="en-US" sz="1400" dirty="0" smtClean="0"/>
          </a:p>
          <a:p>
            <a:pPr marL="457200" lvl="1" indent="0">
              <a:buNone/>
            </a:pPr>
            <a:endParaRPr lang="en-US" sz="1400" dirty="0" smtClean="0"/>
          </a:p>
          <a:p>
            <a:endParaRPr lang="en-GB" sz="1800" dirty="0"/>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2</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662928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685800" y="685800"/>
            <a:ext cx="7772400" cy="1066800"/>
          </a:xfrm>
        </p:spPr>
        <p:txBody>
          <a:bodyPr/>
          <a:lstStyle/>
          <a:p>
            <a:r>
              <a:rPr lang="en-US" dirty="0" smtClean="0"/>
              <a:t>Background</a:t>
            </a:r>
            <a:endParaRPr lang="en-US" dirty="0"/>
          </a:p>
        </p:txBody>
      </p:sp>
      <p:sp>
        <p:nvSpPr>
          <p:cNvPr id="6"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GB" sz="2000" dirty="0" smtClean="0"/>
              <a:t>This contribution is based on the following documents that have been presented at the last January 2012 IEEE 802.11 meeting</a:t>
            </a:r>
          </a:p>
          <a:p>
            <a:pPr lvl="1"/>
            <a:r>
              <a:rPr lang="en-GB" altLang="ko-KR" sz="2000" dirty="0" smtClean="0"/>
              <a:t>11-12/0059r1 </a:t>
            </a:r>
            <a:r>
              <a:rPr lang="en-GB" altLang="ko-KR" sz="2000" dirty="0"/>
              <a:t>Selection of the AP for </a:t>
            </a:r>
            <a:r>
              <a:rPr lang="en-GB" altLang="ko-KR" sz="2000" dirty="0" smtClean="0"/>
              <a:t>Scanning</a:t>
            </a:r>
          </a:p>
          <a:p>
            <a:pPr lvl="1"/>
            <a:r>
              <a:rPr lang="en-US" altLang="ko-KR" sz="2000" dirty="0" smtClean="0"/>
              <a:t>11-12/0060r0 </a:t>
            </a:r>
            <a:r>
              <a:rPr lang="en-US" altLang="ko-KR" sz="2000" dirty="0"/>
              <a:t>Text for Selection of the AP for Scanning</a:t>
            </a:r>
            <a:endParaRPr lang="en-US" altLang="ko-KR" sz="1400" dirty="0"/>
          </a:p>
          <a:p>
            <a:pPr lvl="1"/>
            <a:endParaRPr lang="en-GB" sz="2000" dirty="0" smtClean="0"/>
          </a:p>
          <a:p>
            <a:r>
              <a:rPr lang="en-GB" altLang="ko-KR" sz="2000" dirty="0" smtClean="0"/>
              <a:t>This contribution proposes text for </a:t>
            </a:r>
            <a:r>
              <a:rPr lang="en-GB" altLang="ko-KR" sz="2000" dirty="0" err="1" smtClean="0"/>
              <a:t>TGai</a:t>
            </a:r>
            <a:r>
              <a:rPr lang="en-GB" altLang="ko-KR" sz="2000" dirty="0" smtClean="0"/>
              <a:t> Specification Framework Document regarding scanning enhancement for fast network discovery</a:t>
            </a:r>
          </a:p>
          <a:p>
            <a:r>
              <a:rPr lang="en-GB" altLang="ko-KR" sz="2000" dirty="0" smtClean="0"/>
              <a:t>Proposed Spec Framework text is included in the Straw Poll/Motion section at the end of this contribution</a:t>
            </a:r>
            <a:endParaRPr lang="en-GB" altLang="ko-KR" sz="2000" dirty="0"/>
          </a:p>
          <a:p>
            <a:pPr marL="457200" lvl="1" indent="0">
              <a:buNone/>
            </a:pPr>
            <a:endParaRPr lang="en-US" sz="1400" dirty="0" smtClean="0"/>
          </a:p>
          <a:p>
            <a:endParaRPr lang="en-GB" sz="1800"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
        <p:nvSpPr>
          <p:cNvPr id="8" name="Foliennummernplatzhalter 5"/>
          <p:cNvSpPr>
            <a:spLocks noGrp="1"/>
          </p:cNvSpPr>
          <p:nvPr>
            <p:ph type="sldNum" sz="quarter" idx="12"/>
          </p:nvPr>
        </p:nvSpPr>
        <p:spPr>
          <a:xfrm>
            <a:off x="4344988" y="6477000"/>
            <a:ext cx="530225" cy="182562"/>
          </a:xfrm>
          <a:noFill/>
        </p:spPr>
        <p:txBody>
          <a:bodyPr/>
          <a:lstStyle/>
          <a:p>
            <a:r>
              <a:rPr lang="en-US" dirty="0" smtClean="0"/>
              <a:t>Slide </a:t>
            </a:r>
            <a:fld id="{2DBE7069-5AB7-BF49-BE5C-1250CA92399F}" type="slidenum">
              <a:rPr lang="en-US" smtClean="0"/>
              <a:pPr/>
              <a:t>3</a:t>
            </a:fld>
            <a:endParaRPr lang="en-US" dirty="0" smtClean="0"/>
          </a:p>
        </p:txBody>
      </p:sp>
      <p:sp>
        <p:nvSpPr>
          <p:cNvPr id="9"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a:t>
            </a:r>
            <a:r>
              <a:rPr lang="de-DE" sz="1800" b="1" dirty="0" smtClean="0"/>
              <a:t> 2012</a:t>
            </a:r>
            <a:endParaRPr lang="en-US" sz="1800" b="1" dirty="0"/>
          </a:p>
        </p:txBody>
      </p:sp>
    </p:spTree>
    <p:extLst>
      <p:ext uri="{BB962C8B-B14F-4D97-AF65-F5344CB8AC3E}">
        <p14:creationId xmlns:p14="http://schemas.microsoft.com/office/powerpoint/2010/main" val="225612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
          <p:cNvSpPr>
            <a:spLocks noGrp="1"/>
          </p:cNvSpPr>
          <p:nvPr>
            <p:ph type="title"/>
          </p:nvPr>
        </p:nvSpPr>
        <p:spPr>
          <a:xfrm>
            <a:off x="685800" y="685800"/>
            <a:ext cx="7772400" cy="1066800"/>
          </a:xfrm>
        </p:spPr>
        <p:txBody>
          <a:bodyPr/>
          <a:lstStyle/>
          <a:p>
            <a:r>
              <a:rPr lang="en-US" altLang="ja-JP" smtClean="0"/>
              <a:t>Conformance w/ Tgai PAR &amp; 5C </a:t>
            </a:r>
          </a:p>
        </p:txBody>
      </p:sp>
      <p:graphicFrame>
        <p:nvGraphicFramePr>
          <p:cNvPr id="6" name="Tabelle 6"/>
          <p:cNvGraphicFramePr>
            <a:graphicFrameLocks noGrp="1"/>
          </p:cNvGraphicFramePr>
          <p:nvPr>
            <p:extLst>
              <p:ext uri="{D42A27DB-BD31-4B8C-83A1-F6EECF244321}">
                <p14:modId xmlns:p14="http://schemas.microsoft.com/office/powerpoint/2010/main" val="801157398"/>
              </p:ext>
            </p:extLst>
          </p:nvPr>
        </p:nvGraphicFramePr>
        <p:xfrm>
          <a:off x="685800" y="1905000"/>
          <a:ext cx="7772400" cy="3733801"/>
        </p:xfrm>
        <a:graphic>
          <a:graphicData uri="http://schemas.openxmlformats.org/drawingml/2006/table">
            <a:tbl>
              <a:tblPr/>
              <a:tblGrid>
                <a:gridCol w="5848539"/>
                <a:gridCol w="1923861"/>
              </a:tblGrid>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dirty="0" smtClean="0">
                          <a:ln>
                            <a:noFill/>
                          </a:ln>
                          <a:solidFill>
                            <a:srgbClr val="FFFFFF"/>
                          </a:solidFill>
                          <a:effectLst/>
                          <a:latin typeface="Times New Roman" charset="0"/>
                          <a:ea typeface="ＭＳ Ｐゴシック" charset="-128"/>
                        </a:rPr>
                        <a:t>Conformance Question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1" i="0" u="none" strike="noStrike" cap="none" normalizeH="0" baseline="0" smtClean="0">
                          <a:ln>
                            <a:noFill/>
                          </a:ln>
                          <a:solidFill>
                            <a:srgbClr val="FFFFFF"/>
                          </a:solidFill>
                          <a:effectLst/>
                          <a:latin typeface="Times New Roman" charset="0"/>
                          <a:ea typeface="ＭＳ Ｐゴシック" charset="-128"/>
                        </a:rPr>
                        <a:t>Response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826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degrade the security offered by Robust Security Network Association (RSNA) already defined in 802.11?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change the MAC SAP interface?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require or introduce a change to the 802.1 architecture?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channel access mechanism?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417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Does the proposal introduce a change in the PHY?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10625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Which of the following link set-up phases is addressed by the proposal?</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 AP Discovery (2) Network Discovery (3) Link (re-)establishment / exchange of security related messages (4) Higher layer aspects, e.g. IP address assignment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latin typeface="Times New Roman" charset="0"/>
                          <a:ea typeface="ＭＳ Ｐゴシック" charset="-128"/>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4</a:t>
            </a:fld>
            <a:endParaRPr lang="en-US" dirty="0"/>
          </a:p>
        </p:txBody>
      </p:sp>
      <p:sp>
        <p:nvSpPr>
          <p:cNvPr id="7"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890695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2400" cy="1066800"/>
          </a:xfrm>
        </p:spPr>
        <p:txBody>
          <a:bodyPr/>
          <a:lstStyle/>
          <a:p>
            <a:r>
              <a:rPr lang="en-US" dirty="0" smtClean="0"/>
              <a:t>Selection of the AP to Scan – Background (1/3)</a:t>
            </a:r>
            <a:endParaRPr lang="en-US" dirty="0"/>
          </a:p>
        </p:txBody>
      </p:sp>
      <p:sp>
        <p:nvSpPr>
          <p:cNvPr id="10"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sz="2000" dirty="0" smtClean="0">
                <a:solidFill>
                  <a:schemeClr val="tx1"/>
                </a:solidFill>
                <a:ea typeface="MS PGothic" pitchFamily="34" charset="-128"/>
              </a:rPr>
              <a:t>To discover the AP to associate, a STA transmits Probe Request in Broadcast with wildcard SSID</a:t>
            </a:r>
            <a:r>
              <a:rPr lang="en-US" altLang="ja-JP" sz="2000" u="sng" dirty="0" smtClean="0">
                <a:solidFill>
                  <a:schemeClr val="tx1"/>
                </a:solidFill>
                <a:ea typeface="MS PGothic" pitchFamily="34" charset="-128"/>
              </a:rPr>
              <a:t> </a:t>
            </a:r>
          </a:p>
          <a:p>
            <a:pPr marL="179388" indent="-179388" eaLnBrk="1" hangingPunct="1">
              <a:buFont typeface="Arial" pitchFamily="34" charset="0"/>
              <a:buChar char="•"/>
            </a:pPr>
            <a:r>
              <a:rPr lang="en-US" altLang="ja-JP" sz="2000" dirty="0" smtClean="0">
                <a:solidFill>
                  <a:schemeClr val="tx1"/>
                </a:solidFill>
                <a:ea typeface="MS PGothic" pitchFamily="34" charset="-128"/>
              </a:rPr>
              <a:t>APs transmit Probe Response </a:t>
            </a:r>
            <a:r>
              <a:rPr lang="en-US" altLang="ja-JP" sz="2000" dirty="0" smtClean="0">
                <a:solidFill>
                  <a:schemeClr val="tx1"/>
                </a:solidFill>
                <a:ea typeface="MS PGothic" pitchFamily="34" charset="-128"/>
                <a:sym typeface="Wingdings" pitchFamily="2" charset="2"/>
              </a:rPr>
              <a:t> too many probe responses </a:t>
            </a:r>
            <a:endParaRPr lang="en-US" altLang="ja-JP" sz="2000" dirty="0" smtClean="0">
              <a:solidFill>
                <a:srgbClr val="FF0000"/>
              </a:solidFill>
              <a:ea typeface="MS PGothic" pitchFamily="34" charset="-128"/>
            </a:endParaRPr>
          </a:p>
        </p:txBody>
      </p:sp>
      <p:grpSp>
        <p:nvGrpSpPr>
          <p:cNvPr id="34" name="그룹 33"/>
          <p:cNvGrpSpPr/>
          <p:nvPr/>
        </p:nvGrpSpPr>
        <p:grpSpPr>
          <a:xfrm>
            <a:off x="494656" y="2819400"/>
            <a:ext cx="8496944" cy="3497861"/>
            <a:chOff x="683568" y="214333"/>
            <a:chExt cx="8496944" cy="4045289"/>
          </a:xfrm>
        </p:grpSpPr>
        <p:sp>
          <p:nvSpPr>
            <p:cNvPr id="35" name="正方形/長方形 7"/>
            <p:cNvSpPr>
              <a:spLocks noChangeArrowheads="1"/>
            </p:cNvSpPr>
            <p:nvPr/>
          </p:nvSpPr>
          <p:spPr bwMode="auto">
            <a:xfrm>
              <a:off x="3277245" y="214333"/>
              <a:ext cx="574675"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lang="en-US" altLang="ja-JP" sz="800" dirty="0" smtClean="0"/>
                <a:t>AP 1 </a:t>
              </a:r>
              <a:endParaRPr kumimoji="0" lang="en-US" altLang="ja-JP" sz="800" dirty="0" smtClean="0">
                <a:solidFill>
                  <a:schemeClr val="tx1"/>
                </a:solidFill>
              </a:endParaRPr>
            </a:p>
          </p:txBody>
        </p:sp>
        <p:cxnSp>
          <p:nvCxnSpPr>
            <p:cNvPr id="36" name="直線コネクタ 33"/>
            <p:cNvCxnSpPr>
              <a:cxnSpLocks noChangeShapeType="1"/>
              <a:stCxn id="35" idx="2"/>
            </p:cNvCxnSpPr>
            <p:nvPr/>
          </p:nvCxnSpPr>
          <p:spPr bwMode="auto">
            <a:xfrm>
              <a:off x="3564583" y="591383"/>
              <a:ext cx="694"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7" name="正方形/長方形 34"/>
            <p:cNvSpPr>
              <a:spLocks noChangeArrowheads="1"/>
            </p:cNvSpPr>
            <p:nvPr/>
          </p:nvSpPr>
          <p:spPr bwMode="auto">
            <a:xfrm>
              <a:off x="4141142" y="214333"/>
              <a:ext cx="576262"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2 </a:t>
              </a:r>
              <a:endParaRPr kumimoji="0" lang="ja-JP" altLang="en-US" sz="800" dirty="0">
                <a:solidFill>
                  <a:schemeClr val="tx1"/>
                </a:solidFill>
              </a:endParaRPr>
            </a:p>
          </p:txBody>
        </p:sp>
        <p:cxnSp>
          <p:nvCxnSpPr>
            <p:cNvPr id="38" name="直線コネクタ 35"/>
            <p:cNvCxnSpPr>
              <a:cxnSpLocks noChangeShapeType="1"/>
              <a:stCxn id="37" idx="2"/>
            </p:cNvCxnSpPr>
            <p:nvPr/>
          </p:nvCxnSpPr>
          <p:spPr bwMode="auto">
            <a:xfrm>
              <a:off x="4429273"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39" name="正方形/長方形 36"/>
            <p:cNvSpPr>
              <a:spLocks noChangeArrowheads="1"/>
            </p:cNvSpPr>
            <p:nvPr/>
          </p:nvSpPr>
          <p:spPr bwMode="auto">
            <a:xfrm>
              <a:off x="4933230" y="214333"/>
              <a:ext cx="576262"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3</a:t>
              </a:r>
            </a:p>
          </p:txBody>
        </p:sp>
        <p:cxnSp>
          <p:nvCxnSpPr>
            <p:cNvPr id="40" name="直線コネクタ 37"/>
            <p:cNvCxnSpPr>
              <a:cxnSpLocks noChangeShapeType="1"/>
              <a:stCxn id="39" idx="2"/>
            </p:cNvCxnSpPr>
            <p:nvPr/>
          </p:nvCxnSpPr>
          <p:spPr bwMode="auto">
            <a:xfrm>
              <a:off x="5221361"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1" name="正方形/長方形 38"/>
            <p:cNvSpPr>
              <a:spLocks noChangeArrowheads="1"/>
            </p:cNvSpPr>
            <p:nvPr/>
          </p:nvSpPr>
          <p:spPr bwMode="auto">
            <a:xfrm>
              <a:off x="5725318" y="214333"/>
              <a:ext cx="576263"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4</a:t>
              </a:r>
              <a:endParaRPr lang="en-US" altLang="ja-JP" sz="800" dirty="0"/>
            </a:p>
          </p:txBody>
        </p:sp>
        <p:cxnSp>
          <p:nvCxnSpPr>
            <p:cNvPr id="42" name="直線コネクタ 39"/>
            <p:cNvCxnSpPr>
              <a:cxnSpLocks noChangeShapeType="1"/>
              <a:stCxn id="41" idx="2"/>
            </p:cNvCxnSpPr>
            <p:nvPr/>
          </p:nvCxnSpPr>
          <p:spPr bwMode="auto">
            <a:xfrm>
              <a:off x="6013450"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3" name="正方形/長方形 40"/>
            <p:cNvSpPr>
              <a:spLocks noChangeArrowheads="1"/>
            </p:cNvSpPr>
            <p:nvPr/>
          </p:nvSpPr>
          <p:spPr bwMode="auto">
            <a:xfrm>
              <a:off x="6877446" y="214333"/>
              <a:ext cx="576263" cy="377050"/>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AP n</a:t>
              </a:r>
              <a:endParaRPr kumimoji="0" lang="ja-JP" altLang="en-US" sz="800" dirty="0">
                <a:solidFill>
                  <a:schemeClr val="tx1"/>
                </a:solidFill>
              </a:endParaRPr>
            </a:p>
          </p:txBody>
        </p:sp>
        <p:cxnSp>
          <p:nvCxnSpPr>
            <p:cNvPr id="44" name="直線コネクタ 41"/>
            <p:cNvCxnSpPr>
              <a:cxnSpLocks noChangeShapeType="1"/>
              <a:stCxn id="43" idx="2"/>
            </p:cNvCxnSpPr>
            <p:nvPr/>
          </p:nvCxnSpPr>
          <p:spPr bwMode="auto">
            <a:xfrm>
              <a:off x="7165578" y="591383"/>
              <a:ext cx="0" cy="362970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45" name="正方形/長方形 42"/>
            <p:cNvSpPr>
              <a:spLocks noChangeArrowheads="1"/>
            </p:cNvSpPr>
            <p:nvPr/>
          </p:nvSpPr>
          <p:spPr bwMode="auto">
            <a:xfrm>
              <a:off x="683568" y="302459"/>
              <a:ext cx="576262" cy="288925"/>
            </a:xfrm>
            <a:prstGeom prst="rect">
              <a:avLst/>
            </a:prstGeom>
            <a:solidFill>
              <a:schemeClr val="bg1"/>
            </a:solidFill>
            <a:ln w="9525" algn="ctr">
              <a:solidFill>
                <a:schemeClr val="tx1"/>
              </a:solidFill>
              <a:round/>
              <a:headEnd/>
              <a:tailEnd/>
            </a:ln>
          </p:spPr>
          <p:txBody>
            <a:bodyPr/>
            <a:lstStyle/>
            <a:p>
              <a:pPr algn="ctr" eaLnBrk="0" hangingPunct="0">
                <a:buClr>
                  <a:srgbClr val="000000"/>
                </a:buClr>
                <a:buSzPct val="100000"/>
                <a:buFont typeface="Times New Roman" pitchFamily="18" charset="0"/>
                <a:buNone/>
              </a:pPr>
              <a:r>
                <a:rPr kumimoji="0" lang="en-US" altLang="ja-JP" sz="800" dirty="0" smtClean="0">
                  <a:solidFill>
                    <a:schemeClr val="tx1"/>
                  </a:solidFill>
                </a:rPr>
                <a:t>STA</a:t>
              </a:r>
              <a:endParaRPr kumimoji="0" lang="ja-JP" altLang="en-US" sz="800" dirty="0">
                <a:solidFill>
                  <a:schemeClr val="tx1"/>
                </a:solidFill>
              </a:endParaRPr>
            </a:p>
          </p:txBody>
        </p:sp>
        <p:cxnSp>
          <p:nvCxnSpPr>
            <p:cNvPr id="46" name="直線矢印コネクタ 53"/>
            <p:cNvCxnSpPr>
              <a:cxnSpLocks noChangeShapeType="1"/>
            </p:cNvCxnSpPr>
            <p:nvPr/>
          </p:nvCxnSpPr>
          <p:spPr bwMode="auto">
            <a:xfrm>
              <a:off x="972493" y="807284"/>
              <a:ext cx="259278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7" name="直線矢印コネクタ 55"/>
            <p:cNvCxnSpPr>
              <a:cxnSpLocks noChangeShapeType="1"/>
            </p:cNvCxnSpPr>
            <p:nvPr/>
          </p:nvCxnSpPr>
          <p:spPr bwMode="auto">
            <a:xfrm>
              <a:off x="3565277" y="807284"/>
              <a:ext cx="86479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8" name="直線矢印コネクタ 57"/>
            <p:cNvCxnSpPr>
              <a:cxnSpLocks noChangeShapeType="1"/>
            </p:cNvCxnSpPr>
            <p:nvPr/>
          </p:nvCxnSpPr>
          <p:spPr bwMode="auto">
            <a:xfrm>
              <a:off x="4286002" y="807284"/>
              <a:ext cx="93535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49" name="直線矢印コネクタ 59"/>
            <p:cNvCxnSpPr>
              <a:cxnSpLocks noChangeShapeType="1"/>
            </p:cNvCxnSpPr>
            <p:nvPr/>
          </p:nvCxnSpPr>
          <p:spPr bwMode="auto">
            <a:xfrm>
              <a:off x="5005139" y="807284"/>
              <a:ext cx="1008310"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0" name="直線矢印コネクタ 61"/>
            <p:cNvCxnSpPr>
              <a:cxnSpLocks noChangeShapeType="1"/>
            </p:cNvCxnSpPr>
            <p:nvPr/>
          </p:nvCxnSpPr>
          <p:spPr bwMode="auto">
            <a:xfrm>
              <a:off x="5725864" y="807284"/>
              <a:ext cx="143971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1" name="直線矢印コネクタ 63"/>
            <p:cNvCxnSpPr>
              <a:cxnSpLocks noChangeShapeType="1"/>
            </p:cNvCxnSpPr>
            <p:nvPr/>
          </p:nvCxnSpPr>
          <p:spPr bwMode="auto">
            <a:xfrm flipH="1">
              <a:off x="972493" y="1413471"/>
              <a:ext cx="259208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2" name="直線矢印コネクタ 64"/>
            <p:cNvCxnSpPr>
              <a:cxnSpLocks noChangeShapeType="1"/>
            </p:cNvCxnSpPr>
            <p:nvPr/>
          </p:nvCxnSpPr>
          <p:spPr bwMode="auto">
            <a:xfrm flipH="1">
              <a:off x="972494" y="1628924"/>
              <a:ext cx="345757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3" name="直線矢印コネクタ 67"/>
            <p:cNvCxnSpPr>
              <a:cxnSpLocks noChangeShapeType="1"/>
            </p:cNvCxnSpPr>
            <p:nvPr/>
          </p:nvCxnSpPr>
          <p:spPr bwMode="auto">
            <a:xfrm flipH="1">
              <a:off x="972493" y="1916832"/>
              <a:ext cx="424807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4" name="直線矢印コネクタ 69"/>
            <p:cNvCxnSpPr>
              <a:cxnSpLocks noChangeShapeType="1"/>
            </p:cNvCxnSpPr>
            <p:nvPr/>
          </p:nvCxnSpPr>
          <p:spPr bwMode="auto">
            <a:xfrm flipH="1">
              <a:off x="972494" y="2276872"/>
              <a:ext cx="504095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5" name="直線矢印コネクタ 72"/>
            <p:cNvCxnSpPr>
              <a:cxnSpLocks noChangeShapeType="1"/>
            </p:cNvCxnSpPr>
            <p:nvPr/>
          </p:nvCxnSpPr>
          <p:spPr bwMode="auto">
            <a:xfrm flipH="1">
              <a:off x="972495" y="3068960"/>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56" name="직선 연결선 55"/>
            <p:cNvCxnSpPr/>
            <p:nvPr/>
          </p:nvCxnSpPr>
          <p:spPr>
            <a:xfrm>
              <a:off x="6445720" y="446921"/>
              <a:ext cx="287909" cy="0"/>
            </a:xfrm>
            <a:prstGeom prst="line">
              <a:avLst/>
            </a:prstGeom>
            <a:ln>
              <a:prstDash val="dash"/>
            </a:ln>
          </p:spPr>
          <p:style>
            <a:lnRef idx="1">
              <a:schemeClr val="dk1"/>
            </a:lnRef>
            <a:fillRef idx="0">
              <a:schemeClr val="dk1"/>
            </a:fillRef>
            <a:effectRef idx="0">
              <a:schemeClr val="dk1"/>
            </a:effectRef>
            <a:fontRef idx="minor">
              <a:schemeClr val="tx1"/>
            </a:fontRef>
          </p:style>
        </p:cxnSp>
        <p:sp>
          <p:nvSpPr>
            <p:cNvPr id="57" name="テキスト ボックス 28"/>
            <p:cNvSpPr txBox="1">
              <a:spLocks noChangeArrowheads="1"/>
            </p:cNvSpPr>
            <p:nvPr/>
          </p:nvSpPr>
          <p:spPr bwMode="auto">
            <a:xfrm>
              <a:off x="1114426" y="59049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Request on channel x (broadcast)</a:t>
              </a:r>
            </a:p>
          </p:txBody>
        </p:sp>
        <p:cxnSp>
          <p:nvCxnSpPr>
            <p:cNvPr id="59" name="직선 연결선 58"/>
            <p:cNvCxnSpPr/>
            <p:nvPr/>
          </p:nvCxnSpPr>
          <p:spPr>
            <a:xfrm>
              <a:off x="683568" y="807284"/>
              <a:ext cx="288032" cy="0"/>
            </a:xfrm>
            <a:prstGeom prst="line">
              <a:avLst/>
            </a:prstGeom>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1403648" y="2780928"/>
              <a:ext cx="1754519" cy="584775"/>
            </a:xfrm>
            <a:prstGeom prst="rect">
              <a:avLst/>
            </a:prstGeom>
            <a:noFill/>
          </p:spPr>
          <p:txBody>
            <a:bodyPr wrap="none" rtlCol="0">
              <a:spAutoFit/>
            </a:bodyPr>
            <a:lstStyle/>
            <a:p>
              <a:r>
                <a:rPr lang="en-US" altLang="ko-KR" sz="1600" dirty="0" smtClean="0">
                  <a:solidFill>
                    <a:srgbClr val="FF0000"/>
                  </a:solidFill>
                </a:rPr>
                <a:t>Probe Response </a:t>
              </a:r>
            </a:p>
            <a:p>
              <a:r>
                <a:rPr lang="en-US" altLang="ko-KR" sz="1600" dirty="0" smtClean="0">
                  <a:solidFill>
                    <a:srgbClr val="FF0000"/>
                  </a:solidFill>
                </a:rPr>
                <a:t>flooding</a:t>
              </a:r>
              <a:endParaRPr lang="ko-KR" altLang="en-US" sz="1600" dirty="0">
                <a:solidFill>
                  <a:srgbClr val="FF0000"/>
                </a:solidFill>
              </a:endParaRPr>
            </a:p>
          </p:txBody>
        </p:sp>
        <p:cxnSp>
          <p:nvCxnSpPr>
            <p:cNvPr id="61" name="직선 연결선 60"/>
            <p:cNvCxnSpPr/>
            <p:nvPr/>
          </p:nvCxnSpPr>
          <p:spPr>
            <a:xfrm>
              <a:off x="6445720" y="2276872"/>
              <a:ext cx="0" cy="432048"/>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62" name="直線矢印コネクタ 69"/>
            <p:cNvCxnSpPr>
              <a:cxnSpLocks noChangeShapeType="1"/>
            </p:cNvCxnSpPr>
            <p:nvPr/>
          </p:nvCxnSpPr>
          <p:spPr bwMode="auto">
            <a:xfrm flipH="1">
              <a:off x="827584" y="249289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3" name="直線矢印コネクタ 69"/>
            <p:cNvCxnSpPr>
              <a:cxnSpLocks noChangeShapeType="1"/>
            </p:cNvCxnSpPr>
            <p:nvPr/>
          </p:nvCxnSpPr>
          <p:spPr bwMode="auto">
            <a:xfrm flipH="1">
              <a:off x="971600" y="2636912"/>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4" name="直線矢印コネクタ 69"/>
            <p:cNvCxnSpPr>
              <a:cxnSpLocks noChangeShapeType="1"/>
            </p:cNvCxnSpPr>
            <p:nvPr/>
          </p:nvCxnSpPr>
          <p:spPr bwMode="auto">
            <a:xfrm flipH="1">
              <a:off x="971600" y="2852936"/>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5" name="直線矢印コネクタ 72"/>
            <p:cNvCxnSpPr>
              <a:cxnSpLocks noChangeShapeType="1"/>
            </p:cNvCxnSpPr>
            <p:nvPr/>
          </p:nvCxnSpPr>
          <p:spPr bwMode="auto">
            <a:xfrm flipH="1">
              <a:off x="972495" y="4005064"/>
              <a:ext cx="61930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6" name="直線矢印コネクタ 69"/>
            <p:cNvCxnSpPr>
              <a:cxnSpLocks noChangeShapeType="1"/>
            </p:cNvCxnSpPr>
            <p:nvPr/>
          </p:nvCxnSpPr>
          <p:spPr bwMode="auto">
            <a:xfrm flipH="1">
              <a:off x="971600" y="3573016"/>
              <a:ext cx="540060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67" name="直線矢印コネクタ 69"/>
            <p:cNvCxnSpPr>
              <a:cxnSpLocks noChangeShapeType="1"/>
            </p:cNvCxnSpPr>
            <p:nvPr/>
          </p:nvCxnSpPr>
          <p:spPr bwMode="auto">
            <a:xfrm flipH="1">
              <a:off x="971600" y="3789040"/>
              <a:ext cx="561662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68" name="テキスト ボックス 28"/>
            <p:cNvSpPr txBox="1">
              <a:spLocks noChangeArrowheads="1"/>
            </p:cNvSpPr>
            <p:nvPr/>
          </p:nvSpPr>
          <p:spPr bwMode="auto">
            <a:xfrm>
              <a:off x="3563888" y="1124744"/>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69" name="テキスト ボックス 28"/>
            <p:cNvSpPr txBox="1">
              <a:spLocks noChangeArrowheads="1"/>
            </p:cNvSpPr>
            <p:nvPr/>
          </p:nvSpPr>
          <p:spPr bwMode="auto">
            <a:xfrm>
              <a:off x="3994746" y="1382579"/>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0" name="テキスト ボックス 28"/>
            <p:cNvSpPr txBox="1">
              <a:spLocks noChangeArrowheads="1"/>
            </p:cNvSpPr>
            <p:nvPr/>
          </p:nvSpPr>
          <p:spPr bwMode="auto">
            <a:xfrm>
              <a:off x="4426794" y="1670611"/>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1" name="テキスト ボックス 28"/>
            <p:cNvSpPr txBox="1">
              <a:spLocks noChangeArrowheads="1"/>
            </p:cNvSpPr>
            <p:nvPr/>
          </p:nvSpPr>
          <p:spPr bwMode="auto">
            <a:xfrm>
              <a:off x="5148064" y="2060848"/>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2" name="テキスト ボックス 28"/>
            <p:cNvSpPr txBox="1">
              <a:spLocks noChangeArrowheads="1"/>
            </p:cNvSpPr>
            <p:nvPr/>
          </p:nvSpPr>
          <p:spPr bwMode="auto">
            <a:xfrm>
              <a:off x="5508104" y="2318683"/>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3" name="テキスト ボックス 28"/>
            <p:cNvSpPr txBox="1">
              <a:spLocks noChangeArrowheads="1"/>
            </p:cNvSpPr>
            <p:nvPr/>
          </p:nvSpPr>
          <p:spPr bwMode="auto">
            <a:xfrm>
              <a:off x="5650930" y="2852936"/>
              <a:ext cx="338556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4" name="テキスト ボックス 28"/>
            <p:cNvSpPr txBox="1">
              <a:spLocks noChangeArrowheads="1"/>
            </p:cNvSpPr>
            <p:nvPr/>
          </p:nvSpPr>
          <p:spPr bwMode="auto">
            <a:xfrm>
              <a:off x="5436096" y="3326796"/>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a:t>
              </a:r>
            </a:p>
          </p:txBody>
        </p:sp>
        <p:sp>
          <p:nvSpPr>
            <p:cNvPr id="75" name="テキスト ボックス 28"/>
            <p:cNvSpPr txBox="1">
              <a:spLocks noChangeArrowheads="1"/>
            </p:cNvSpPr>
            <p:nvPr/>
          </p:nvSpPr>
          <p:spPr bwMode="auto">
            <a:xfrm>
              <a:off x="5724128" y="361482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p>
          </p:txBody>
        </p:sp>
        <p:sp>
          <p:nvSpPr>
            <p:cNvPr id="76" name="テキスト ボックス 28"/>
            <p:cNvSpPr txBox="1">
              <a:spLocks noChangeArrowheads="1"/>
            </p:cNvSpPr>
            <p:nvPr/>
          </p:nvSpPr>
          <p:spPr bwMode="auto">
            <a:xfrm>
              <a:off x="5794946" y="3974867"/>
              <a:ext cx="3385566" cy="284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sz="1000" dirty="0">
                  <a:solidFill>
                    <a:schemeClr val="tx1"/>
                  </a:solidFill>
                </a:rPr>
                <a:t>Probe </a:t>
              </a:r>
              <a:r>
                <a:rPr kumimoji="0" lang="en-US" altLang="ja-JP" sz="1000" dirty="0" smtClean="0">
                  <a:solidFill>
                    <a:schemeClr val="tx1"/>
                  </a:solidFill>
                </a:rPr>
                <a:t>Response </a:t>
              </a:r>
            </a:p>
          </p:txBody>
        </p:sp>
        <p:cxnSp>
          <p:nvCxnSpPr>
            <p:cNvPr id="77" name="直線コネクタ 33"/>
            <p:cNvCxnSpPr>
              <a:cxnSpLocks noChangeShapeType="1"/>
            </p:cNvCxnSpPr>
            <p:nvPr/>
          </p:nvCxnSpPr>
          <p:spPr bwMode="auto">
            <a:xfrm>
              <a:off x="899592" y="620688"/>
              <a:ext cx="694" cy="3629704"/>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5</a:t>
            </a:fld>
            <a:endParaRPr lang="en-US" dirty="0"/>
          </a:p>
        </p:txBody>
      </p:sp>
      <p:sp>
        <p:nvSpPr>
          <p:cNvPr id="58"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8"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1024668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Selection of the AP to Scan – Background (2/3)</a:t>
            </a:r>
            <a:endParaRPr lang="en-US" dirty="0"/>
          </a:p>
        </p:txBody>
      </p:sp>
      <p:sp>
        <p:nvSpPr>
          <p:cNvPr id="6" name="Content Placeholder 2"/>
          <p:cNvSpPr>
            <a:spLocks noGrp="1"/>
          </p:cNvSpPr>
          <p:nvPr>
            <p:ph idx="1"/>
          </p:nvPr>
        </p:nvSpPr>
        <p:spPr>
          <a:xfrm>
            <a:off x="685800" y="1676400"/>
            <a:ext cx="7772400" cy="4648200"/>
          </a:xfrm>
        </p:spPr>
        <p:txBody>
          <a:bodyPr/>
          <a:lstStyle/>
          <a:p>
            <a:pPr marL="179388" indent="-179388" eaLnBrk="1" hangingPunct="1">
              <a:buFont typeface="Arial" pitchFamily="34" charset="0"/>
              <a:buChar char="•"/>
            </a:pPr>
            <a:r>
              <a:rPr lang="en-US" altLang="ja-JP" dirty="0" smtClean="0">
                <a:ea typeface="MS PGothic" pitchFamily="34" charset="-128"/>
              </a:rPr>
              <a:t>In many cases, STA has prior knowledge on which APs it does not want to receive Probe Response from</a:t>
            </a:r>
          </a:p>
          <a:p>
            <a:pPr marL="579438" lvl="1" indent="-179388" eaLnBrk="1" hangingPunct="1">
              <a:buFont typeface="Arial" pitchFamily="34" charset="0"/>
              <a:buChar char="•"/>
            </a:pPr>
            <a:r>
              <a:rPr lang="en-US" altLang="ja-JP" dirty="0" smtClean="0">
                <a:ea typeface="MS PGothic" pitchFamily="34" charset="-128"/>
              </a:rPr>
              <a:t>It is not necessary for a STA to receive Probe Response from APs deployed by specific Service </a:t>
            </a:r>
            <a:r>
              <a:rPr lang="en-US" altLang="ja-JP" dirty="0">
                <a:ea typeface="MS PGothic" pitchFamily="34" charset="-128"/>
              </a:rPr>
              <a:t>P</a:t>
            </a:r>
            <a:r>
              <a:rPr lang="en-US" altLang="ja-JP" dirty="0" smtClean="0">
                <a:ea typeface="MS PGothic" pitchFamily="34" charset="-128"/>
              </a:rPr>
              <a:t>roviders if the user does not subscribe to the Service Providers</a:t>
            </a:r>
          </a:p>
          <a:p>
            <a:pPr lvl="2" indent="-342900" eaLnBrk="1" hangingPunct="1">
              <a:buFontTx/>
              <a:buChar char="-"/>
            </a:pPr>
            <a:r>
              <a:rPr lang="en-US" altLang="ja-JP" sz="2000" dirty="0" smtClean="0">
                <a:ea typeface="MS PGothic" pitchFamily="34" charset="-128"/>
              </a:rPr>
              <a:t>Usually, specific substring is included in the SSID of such APs deployed by a specific Service Provider</a:t>
            </a:r>
          </a:p>
          <a:p>
            <a:pPr lvl="2" indent="-342900" eaLnBrk="1" hangingPunct="1">
              <a:buFontTx/>
              <a:buChar char="-"/>
            </a:pPr>
            <a:r>
              <a:rPr lang="en-US" altLang="ja-JP" sz="2000" dirty="0" smtClean="0">
                <a:ea typeface="MS PGothic" pitchFamily="34" charset="-128"/>
              </a:rPr>
              <a:t>There are many users who do not have any </a:t>
            </a:r>
            <a:r>
              <a:rPr lang="en-US" altLang="ja-JP" sz="2000" dirty="0" err="1" smtClean="0">
                <a:ea typeface="MS PGothic" pitchFamily="34" charset="-128"/>
              </a:rPr>
              <a:t>WiFi</a:t>
            </a:r>
            <a:r>
              <a:rPr lang="en-US" altLang="ja-JP" sz="2000" dirty="0" smtClean="0">
                <a:ea typeface="MS PGothic" pitchFamily="34" charset="-128"/>
              </a:rPr>
              <a:t> Subscription for paid </a:t>
            </a:r>
            <a:r>
              <a:rPr lang="en-US" altLang="ja-JP" sz="2000" dirty="0" err="1" smtClean="0">
                <a:ea typeface="MS PGothic" pitchFamily="34" charset="-128"/>
              </a:rPr>
              <a:t>WiFi</a:t>
            </a:r>
            <a:r>
              <a:rPr lang="en-US" altLang="ja-JP" sz="2000" dirty="0" smtClean="0">
                <a:ea typeface="MS PGothic" pitchFamily="34" charset="-128"/>
              </a:rPr>
              <a:t> services provided by Service Providers</a:t>
            </a:r>
          </a:p>
        </p:txBody>
      </p:sp>
      <p:sp>
        <p:nvSpPr>
          <p:cNvPr id="50"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6</a:t>
            </a:fld>
            <a:endParaRPr lang="en-US" dirty="0"/>
          </a:p>
        </p:txBody>
      </p:sp>
      <p:sp>
        <p:nvSpPr>
          <p:cNvPr id="51"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7"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37335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dirty="0" smtClean="0"/>
              <a:t>Selection of the AP to Scan – Background (3/3)</a:t>
            </a:r>
            <a:endParaRPr lang="en-US" dirty="0"/>
          </a:p>
        </p:txBody>
      </p:sp>
      <p:sp>
        <p:nvSpPr>
          <p:cNvPr id="6" name="Content Placeholder 2"/>
          <p:cNvSpPr>
            <a:spLocks noGrp="1"/>
          </p:cNvSpPr>
          <p:nvPr>
            <p:ph idx="1"/>
          </p:nvPr>
        </p:nvSpPr>
        <p:spPr>
          <a:xfrm>
            <a:off x="685800" y="1676400"/>
            <a:ext cx="7772400" cy="4648200"/>
          </a:xfrm>
        </p:spPr>
        <p:txBody>
          <a:bodyPr/>
          <a:lstStyle/>
          <a:p>
            <a:pPr marL="579438" lvl="1" indent="-179388" eaLnBrk="1" hangingPunct="1">
              <a:buFont typeface="Arial" pitchFamily="34" charset="0"/>
              <a:buChar char="•"/>
            </a:pPr>
            <a:r>
              <a:rPr lang="en-US" altLang="ja-JP" dirty="0" smtClean="0">
                <a:ea typeface="MS PGothic" pitchFamily="34" charset="-128"/>
              </a:rPr>
              <a:t>Usually, it is not necessary for a STA to receive Probe Response from the APs whose SSID include “_</a:t>
            </a:r>
            <a:r>
              <a:rPr lang="en-US" altLang="ja-JP" dirty="0" err="1" smtClean="0">
                <a:ea typeface="MS PGothic" pitchFamily="34" charset="-128"/>
              </a:rPr>
              <a:t>nomap</a:t>
            </a:r>
            <a:r>
              <a:rPr lang="en-US" altLang="ja-JP" dirty="0" smtClean="0">
                <a:ea typeface="MS PGothic" pitchFamily="34" charset="-128"/>
              </a:rPr>
              <a:t>”</a:t>
            </a:r>
          </a:p>
          <a:p>
            <a:pPr lvl="2" indent="-342900" eaLnBrk="1" hangingPunct="1">
              <a:buFontTx/>
              <a:buChar char="-"/>
            </a:pPr>
            <a:r>
              <a:rPr lang="en-US" altLang="ja-JP" sz="2000" dirty="0" smtClean="0">
                <a:ea typeface="MS PGothic" pitchFamily="34" charset="-128"/>
              </a:rPr>
              <a:t>Google has announced a way for </a:t>
            </a:r>
            <a:r>
              <a:rPr lang="en-US" altLang="ko-KR" sz="2000" dirty="0" err="1"/>
              <a:t>WiFi</a:t>
            </a:r>
            <a:r>
              <a:rPr lang="en-US" altLang="ko-KR" sz="2000" dirty="0"/>
              <a:t> router owners to stop Google from including them in the company’s location </a:t>
            </a:r>
            <a:r>
              <a:rPr lang="en-US" altLang="ko-KR" sz="2000" dirty="0" smtClean="0"/>
              <a:t>database – by adding “_</a:t>
            </a:r>
            <a:r>
              <a:rPr lang="en-US" altLang="ko-KR" sz="2000" dirty="0" err="1" smtClean="0"/>
              <a:t>nomap</a:t>
            </a:r>
            <a:r>
              <a:rPr lang="en-US" altLang="ko-KR" sz="2000" dirty="0" smtClean="0"/>
              <a:t>” at the end of the SSID</a:t>
            </a:r>
          </a:p>
          <a:p>
            <a:pPr lvl="2" indent="-342900" eaLnBrk="1" hangingPunct="1">
              <a:buFontTx/>
              <a:buChar char="-"/>
            </a:pPr>
            <a:r>
              <a:rPr lang="en-US" altLang="ja-JP" sz="2000" dirty="0" smtClean="0">
                <a:ea typeface="MS PGothic" pitchFamily="34" charset="-128"/>
              </a:rPr>
              <a:t>It is highly probable that AP whose SSID contains substring “_</a:t>
            </a:r>
            <a:r>
              <a:rPr lang="en-US" altLang="ja-JP" sz="2000" dirty="0" err="1" smtClean="0">
                <a:ea typeface="MS PGothic" pitchFamily="34" charset="-128"/>
              </a:rPr>
              <a:t>nomap</a:t>
            </a:r>
            <a:r>
              <a:rPr lang="en-US" altLang="ja-JP" sz="2000" dirty="0" smtClean="0">
                <a:ea typeface="MS PGothic" pitchFamily="34" charset="-128"/>
              </a:rPr>
              <a:t>” is not a public AP</a:t>
            </a:r>
          </a:p>
          <a:p>
            <a:pPr lvl="2" indent="-342900" eaLnBrk="1" hangingPunct="1">
              <a:buFontTx/>
              <a:buChar char="-"/>
            </a:pPr>
            <a:endParaRPr lang="en-US" altLang="ja-JP" sz="2000" dirty="0" smtClean="0">
              <a:ea typeface="MS PGothic" pitchFamily="34" charset="-128"/>
            </a:endParaRPr>
          </a:p>
          <a:p>
            <a:pPr marL="0" indent="0" eaLnBrk="1" hangingPunct="1">
              <a:buNone/>
            </a:pPr>
            <a:r>
              <a:rPr lang="en-US" altLang="ja-JP" dirty="0" smtClean="0">
                <a:ea typeface="MS PGothic" pitchFamily="34" charset="-128"/>
                <a:sym typeface="Wingdings" pitchFamily="2" charset="2"/>
              </a:rPr>
              <a:t> It will be beneficial if we can exclude such APs with specific known substrings from responding Probe Request</a:t>
            </a:r>
            <a:endParaRPr lang="en-US" altLang="ja-JP" sz="2000" dirty="0" smtClean="0">
              <a:ea typeface="MS PGothic" pitchFamily="34" charset="-128"/>
            </a:endParaRPr>
          </a:p>
        </p:txBody>
      </p:sp>
      <p:sp>
        <p:nvSpPr>
          <p:cNvPr id="7" name="슬라이드 번호 개체 틀 1"/>
          <p:cNvSpPr txBox="1">
            <a:spLocks/>
          </p:cNvSpPr>
          <p:nvPr/>
        </p:nvSpPr>
        <p:spPr bwMode="auto">
          <a:xfrm>
            <a:off x="4344988" y="6477000"/>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dirty="0" smtClean="0"/>
              <a:t>Slide </a:t>
            </a:r>
            <a:fld id="{D9B44F08-1720-5A43-9A02-16738D6080B6}" type="slidenum">
              <a:rPr lang="en-US" smtClean="0"/>
              <a:pPr>
                <a:defRPr/>
              </a:pPr>
              <a:t>7</a:t>
            </a:fld>
            <a:endParaRPr lang="en-US" dirty="0"/>
          </a:p>
        </p:txBody>
      </p:sp>
      <p:sp>
        <p:nvSpPr>
          <p:cNvPr id="8"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40784825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itle 1"/>
          <p:cNvSpPr>
            <a:spLocks noGrp="1"/>
          </p:cNvSpPr>
          <p:nvPr>
            <p:ph type="title"/>
          </p:nvPr>
        </p:nvSpPr>
        <p:spPr>
          <a:xfrm>
            <a:off x="685800" y="685800"/>
            <a:ext cx="7772400" cy="1066800"/>
          </a:xfrm>
        </p:spPr>
        <p:txBody>
          <a:bodyPr/>
          <a:lstStyle/>
          <a:p>
            <a:r>
              <a:rPr lang="en-US" altLang="ko-KR" dirty="0"/>
              <a:t>Selection of the AP to Scan - </a:t>
            </a:r>
            <a:r>
              <a:rPr lang="en-US" altLang="ko-KR" dirty="0" smtClean="0"/>
              <a:t>Approach</a:t>
            </a:r>
            <a:endParaRPr lang="en-US" dirty="0"/>
          </a:p>
        </p:txBody>
      </p:sp>
      <p:sp>
        <p:nvSpPr>
          <p:cNvPr id="79" name="직사각형 78"/>
          <p:cNvSpPr/>
          <p:nvPr/>
        </p:nvSpPr>
        <p:spPr>
          <a:xfrm>
            <a:off x="360362" y="1676400"/>
            <a:ext cx="8707437" cy="3785652"/>
          </a:xfrm>
          <a:prstGeom prst="rect">
            <a:avLst/>
          </a:prstGeom>
        </p:spPr>
        <p:txBody>
          <a:bodyPr wrap="square">
            <a:spAutoFit/>
          </a:bodyPr>
          <a:lstStyle/>
          <a:p>
            <a:pPr marL="179388" indent="-179388" eaLnBrk="1" hangingPunct="1">
              <a:buFont typeface="Arial" pitchFamily="34" charset="0"/>
              <a:buChar char="•"/>
            </a:pPr>
            <a:r>
              <a:rPr lang="en-US" altLang="ko-KR" sz="2400" b="1" dirty="0" smtClean="0">
                <a:latin typeface="+mn-ea"/>
              </a:rPr>
              <a:t>Exclusion </a:t>
            </a:r>
            <a:r>
              <a:rPr lang="en-US" altLang="ko-KR" sz="2400" b="1" dirty="0">
                <a:latin typeface="+mn-ea"/>
              </a:rPr>
              <a:t>List </a:t>
            </a:r>
            <a:r>
              <a:rPr lang="en-US" altLang="ko-KR" sz="2400" b="1" dirty="0" smtClean="0">
                <a:latin typeface="+mn-ea"/>
              </a:rPr>
              <a:t>is added to </a:t>
            </a:r>
            <a:r>
              <a:rPr lang="en-US" altLang="ko-KR" sz="2400" b="1" dirty="0">
                <a:latin typeface="+mn-ea"/>
              </a:rPr>
              <a:t>the Probe Request frames to precisely </a:t>
            </a:r>
            <a:r>
              <a:rPr lang="en-US" altLang="ko-KR" sz="2400" b="1" dirty="0" smtClean="0">
                <a:latin typeface="+mn-ea"/>
              </a:rPr>
              <a:t>limit </a:t>
            </a:r>
            <a:r>
              <a:rPr lang="en-US" altLang="ko-KR" sz="2400" b="1" dirty="0">
                <a:latin typeface="+mn-ea"/>
              </a:rPr>
              <a:t>the </a:t>
            </a:r>
            <a:r>
              <a:rPr lang="en-US" altLang="ko-KR" sz="2400" b="1" dirty="0" smtClean="0">
                <a:latin typeface="+mn-ea"/>
              </a:rPr>
              <a:t>scope </a:t>
            </a:r>
            <a:r>
              <a:rPr lang="en-US" altLang="ko-KR" sz="2400" b="1" dirty="0">
                <a:latin typeface="+mn-ea"/>
              </a:rPr>
              <a:t>of </a:t>
            </a:r>
            <a:r>
              <a:rPr lang="en-US" altLang="ko-KR" sz="2400" b="1" dirty="0" smtClean="0">
                <a:latin typeface="+mn-ea"/>
              </a:rPr>
              <a:t>APs or STAs </a:t>
            </a:r>
            <a:r>
              <a:rPr lang="en-US" altLang="ko-KR" sz="2400" b="1" dirty="0">
                <a:latin typeface="+mn-ea"/>
              </a:rPr>
              <a:t>that should </a:t>
            </a:r>
            <a:r>
              <a:rPr lang="en-US" altLang="ko-KR" sz="2400" b="1" dirty="0" smtClean="0">
                <a:latin typeface="+mn-ea"/>
              </a:rPr>
              <a:t>transmit </a:t>
            </a:r>
            <a:r>
              <a:rPr lang="en-US" altLang="ko-KR" sz="2400" b="1" dirty="0">
                <a:latin typeface="+mn-ea"/>
              </a:rPr>
              <a:t>probe response </a:t>
            </a:r>
            <a:r>
              <a:rPr lang="en-US" altLang="ko-KR" sz="2400" b="1" dirty="0" smtClean="0">
                <a:latin typeface="+mn-ea"/>
              </a:rPr>
              <a:t>frame</a:t>
            </a:r>
          </a:p>
          <a:p>
            <a:pPr marL="179388" indent="-179388" eaLnBrk="1" hangingPunct="1">
              <a:buFont typeface="Arial" pitchFamily="34" charset="0"/>
              <a:buChar char="•"/>
            </a:pPr>
            <a:r>
              <a:rPr lang="en-US" altLang="ko-KR" sz="2400" b="1" dirty="0" smtClean="0">
                <a:latin typeface="+mn-ea"/>
              </a:rPr>
              <a:t>Substring </a:t>
            </a:r>
            <a:r>
              <a:rPr lang="en-US" altLang="ko-KR" sz="2400" b="1" dirty="0">
                <a:latin typeface="+mn-ea"/>
              </a:rPr>
              <a:t>can be used in the </a:t>
            </a:r>
            <a:r>
              <a:rPr lang="en-US" altLang="ko-KR" sz="2400" b="1" dirty="0" smtClean="0">
                <a:latin typeface="+mn-ea"/>
              </a:rPr>
              <a:t>List </a:t>
            </a:r>
            <a:r>
              <a:rPr lang="en-US" altLang="ko-KR" sz="2400" b="1" dirty="0">
                <a:latin typeface="+mn-ea"/>
              </a:rPr>
              <a:t>to indicate </a:t>
            </a:r>
            <a:r>
              <a:rPr lang="en-US" altLang="ko-KR" sz="2400" b="1" dirty="0" smtClean="0">
                <a:latin typeface="+mn-ea"/>
              </a:rPr>
              <a:t>SSIDs </a:t>
            </a:r>
            <a:r>
              <a:rPr lang="en-US" altLang="ko-KR" sz="2400" b="1" dirty="0">
                <a:latin typeface="+mn-ea"/>
              </a:rPr>
              <a:t>or Mesh </a:t>
            </a:r>
            <a:r>
              <a:rPr lang="en-US" altLang="ko-KR" sz="2400" b="1" dirty="0" smtClean="0">
                <a:latin typeface="+mn-ea"/>
              </a:rPr>
              <a:t>IDs </a:t>
            </a:r>
          </a:p>
          <a:p>
            <a:pPr marL="636588" lvl="1" indent="-179388" eaLnBrk="1" hangingPunct="1">
              <a:buFont typeface="Arial" pitchFamily="34" charset="0"/>
              <a:buChar char="•"/>
            </a:pPr>
            <a:r>
              <a:rPr lang="en-US" altLang="ko-KR" sz="2400" b="1" dirty="0" smtClean="0">
                <a:latin typeface="+mn-ea"/>
              </a:rPr>
              <a:t>helps </a:t>
            </a:r>
            <a:r>
              <a:rPr lang="en-US" altLang="ko-KR" sz="2400" b="1" dirty="0">
                <a:latin typeface="+mn-ea"/>
              </a:rPr>
              <a:t>to reduce the size of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a:latin typeface="+mn-ea"/>
              </a:rPr>
              <a:t>N</a:t>
            </a:r>
            <a:r>
              <a:rPr lang="en-US" altLang="ko-KR" sz="2400" b="1" dirty="0" smtClean="0">
                <a:latin typeface="+mn-ea"/>
              </a:rPr>
              <a:t>ot </a:t>
            </a:r>
            <a:r>
              <a:rPr lang="en-US" altLang="ko-KR" sz="2400" b="1" dirty="0">
                <a:latin typeface="+mn-ea"/>
              </a:rPr>
              <a:t>necessary to include individual IDs in the Exclusion </a:t>
            </a:r>
            <a:r>
              <a:rPr lang="en-US" altLang="ko-KR" sz="2400" b="1" dirty="0" smtClean="0">
                <a:latin typeface="+mn-ea"/>
              </a:rPr>
              <a:t>List</a:t>
            </a:r>
          </a:p>
          <a:p>
            <a:pPr marL="636588" lvl="1" indent="-179388" eaLnBrk="1" hangingPunct="1">
              <a:buFont typeface="Arial" pitchFamily="34" charset="0"/>
              <a:buChar char="•"/>
            </a:pPr>
            <a:r>
              <a:rPr lang="en-US" altLang="ko-KR" sz="2400" b="1" dirty="0" smtClean="0">
                <a:latin typeface="+mn-ea"/>
              </a:rPr>
              <a:t>Efficiently filter the APs with IDs with known substring</a:t>
            </a:r>
          </a:p>
          <a:p>
            <a:pPr marL="636588" lvl="1" indent="-179388" eaLnBrk="1" hangingPunct="1">
              <a:buFont typeface="Arial" pitchFamily="34" charset="0"/>
              <a:buChar char="•"/>
            </a:pPr>
            <a:endParaRPr lang="en-US" altLang="ko-KR" sz="2400" b="1" dirty="0" smtClean="0">
              <a:latin typeface="+mn-ea"/>
            </a:endParaRPr>
          </a:p>
          <a:p>
            <a:pPr eaLnBrk="1" hangingPunct="1"/>
            <a:r>
              <a:rPr lang="en-US" altLang="ko-KR" sz="2400" b="1" dirty="0" smtClean="0">
                <a:latin typeface="+mn-ea"/>
                <a:sym typeface="Wingdings" pitchFamily="2" charset="2"/>
              </a:rPr>
              <a:t></a:t>
            </a:r>
            <a:r>
              <a:rPr lang="en-US" altLang="ko-KR" sz="2400" b="1" dirty="0" smtClean="0">
                <a:latin typeface="+mn-ea"/>
              </a:rPr>
              <a:t>Exclusion </a:t>
            </a:r>
            <a:r>
              <a:rPr lang="en-US" altLang="ko-KR" sz="2400" b="1" dirty="0">
                <a:latin typeface="+mn-ea"/>
              </a:rPr>
              <a:t>List with substring capability can provide </a:t>
            </a:r>
            <a:r>
              <a:rPr lang="en-US" altLang="ko-KR" sz="2400" b="1" dirty="0" smtClean="0">
                <a:latin typeface="+mn-ea"/>
              </a:rPr>
              <a:t>precise</a:t>
            </a:r>
          </a:p>
          <a:p>
            <a:pPr eaLnBrk="1" hangingPunct="1"/>
            <a:r>
              <a:rPr lang="en-US" altLang="ko-KR" sz="2400" b="1" dirty="0">
                <a:latin typeface="+mn-ea"/>
              </a:rPr>
              <a:t> </a:t>
            </a:r>
            <a:r>
              <a:rPr lang="en-US" altLang="ko-KR" sz="2400" b="1" dirty="0" smtClean="0">
                <a:latin typeface="+mn-ea"/>
              </a:rPr>
              <a:t>   </a:t>
            </a:r>
            <a:r>
              <a:rPr lang="en-US" altLang="ko-KR" sz="2400" b="1" dirty="0">
                <a:latin typeface="+mn-ea"/>
              </a:rPr>
              <a:t>selection of the AP to transmit Probe Response </a:t>
            </a:r>
            <a:r>
              <a:rPr lang="en-US" altLang="ko-KR" sz="2400" b="1" dirty="0" smtClean="0">
                <a:latin typeface="+mn-ea"/>
              </a:rPr>
              <a:t>frame</a:t>
            </a:r>
            <a:endParaRPr lang="en-US" altLang="ja-JP" sz="2400" dirty="0" smtClean="0">
              <a:latin typeface="Times New Roman" pitchFamily="18" charset="0"/>
              <a:ea typeface="MS PGothic" pitchFamily="34" charset="-128"/>
              <a:cs typeface="Times New Roman" pitchFamily="18" charset="0"/>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8</a:t>
            </a:fld>
            <a:endParaRPr lang="en-US" dirty="0"/>
          </a:p>
        </p:txBody>
      </p:sp>
      <p:sp>
        <p:nvSpPr>
          <p:cNvPr id="5"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6"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2540159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685800"/>
            <a:ext cx="7772400" cy="1066800"/>
          </a:xfrm>
        </p:spPr>
        <p:txBody>
          <a:bodyPr/>
          <a:lstStyle/>
          <a:p>
            <a:r>
              <a:rPr lang="en-US" altLang="ko-KR" dirty="0"/>
              <a:t>Selection of the AP to </a:t>
            </a:r>
            <a:r>
              <a:rPr lang="en-US" altLang="ko-KR" dirty="0" smtClean="0"/>
              <a:t>Scan – Example (1/3)</a:t>
            </a:r>
            <a:endParaRPr lang="en-US" dirty="0"/>
          </a:p>
        </p:txBody>
      </p:sp>
      <p:sp>
        <p:nvSpPr>
          <p:cNvPr id="39" name="TextBox 38"/>
          <p:cNvSpPr txBox="1"/>
          <p:nvPr/>
        </p:nvSpPr>
        <p:spPr>
          <a:xfrm>
            <a:off x="508370" y="1388826"/>
            <a:ext cx="5001122" cy="523220"/>
          </a:xfrm>
          <a:prstGeom prst="rect">
            <a:avLst/>
          </a:prstGeom>
          <a:noFill/>
        </p:spPr>
        <p:txBody>
          <a:bodyPr wrap="square" rtlCol="0">
            <a:spAutoFit/>
          </a:bodyPr>
          <a:lstStyle/>
          <a:p>
            <a:endParaRPr lang="en-US" altLang="ko-KR" dirty="0" smtClean="0"/>
          </a:p>
          <a:p>
            <a:endParaRPr lang="ko-KR" altLang="en-US" sz="1600" dirty="0"/>
          </a:p>
        </p:txBody>
      </p:sp>
      <p:sp>
        <p:nvSpPr>
          <p:cNvPr id="40" name="TextBox 39"/>
          <p:cNvSpPr txBox="1"/>
          <p:nvPr/>
        </p:nvSpPr>
        <p:spPr>
          <a:xfrm>
            <a:off x="468551" y="1500426"/>
            <a:ext cx="8580106" cy="861774"/>
          </a:xfrm>
          <a:prstGeom prst="rect">
            <a:avLst/>
          </a:prstGeom>
          <a:noFill/>
        </p:spPr>
        <p:txBody>
          <a:bodyPr wrap="none" rtlCol="0">
            <a:spAutoFit/>
          </a:bodyPr>
          <a:lstStyle/>
          <a:p>
            <a:r>
              <a:rPr lang="en-US" altLang="ko-KR" sz="1800" b="1" dirty="0" smtClean="0"/>
              <a:t>Example 1-1: Using existing active scanning method</a:t>
            </a:r>
          </a:p>
          <a:p>
            <a:r>
              <a:rPr lang="en-US" altLang="ko-KR" sz="1600" b="1" dirty="0" smtClean="0"/>
              <a:t>. The user does not know the SSID. He</a:t>
            </a:r>
            <a:r>
              <a:rPr lang="en-US" altLang="ko-KR" sz="1600" b="1" dirty="0"/>
              <a:t> </a:t>
            </a:r>
            <a:r>
              <a:rPr lang="en-US" altLang="ko-KR" sz="1600" b="1" dirty="0" smtClean="0"/>
              <a:t>does not have any </a:t>
            </a:r>
            <a:r>
              <a:rPr lang="en-US" altLang="ko-KR" sz="1600" b="1" dirty="0" err="1" smtClean="0"/>
              <a:t>WiFi</a:t>
            </a:r>
            <a:r>
              <a:rPr lang="en-US" altLang="ko-KR" sz="1600" b="1" dirty="0" smtClean="0"/>
              <a:t> subscription, </a:t>
            </a:r>
          </a:p>
          <a:p>
            <a:r>
              <a:rPr lang="en-US" altLang="ko-KR" sz="1600" b="1" dirty="0"/>
              <a:t> </a:t>
            </a:r>
            <a:r>
              <a:rPr lang="en-US" altLang="ko-KR" sz="1600" b="1" dirty="0" smtClean="0"/>
              <a:t>so he does not want to get response from APs deployed by Service Providers such as KT or SKT</a:t>
            </a:r>
          </a:p>
        </p:txBody>
      </p:sp>
      <p:sp>
        <p:nvSpPr>
          <p:cNvPr id="41" name="직사각형 40"/>
          <p:cNvSpPr/>
          <p:nvPr/>
        </p:nvSpPr>
        <p:spPr bwMode="auto">
          <a:xfrm>
            <a:off x="6922373" y="3276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3" name="TextBox 42"/>
          <p:cNvSpPr txBox="1"/>
          <p:nvPr/>
        </p:nvSpPr>
        <p:spPr>
          <a:xfrm>
            <a:off x="6936915" y="3276600"/>
            <a:ext cx="782587" cy="276999"/>
          </a:xfrm>
          <a:prstGeom prst="rect">
            <a:avLst/>
          </a:prstGeom>
          <a:noFill/>
        </p:spPr>
        <p:txBody>
          <a:bodyPr wrap="none" rtlCol="0">
            <a:spAutoFit/>
          </a:bodyPr>
          <a:lstStyle/>
          <a:p>
            <a:r>
              <a:rPr lang="en-US" altLang="ko-KR" dirty="0" smtClean="0"/>
              <a:t>SKT0002</a:t>
            </a:r>
            <a:endParaRPr lang="ko-KR" altLang="en-US" dirty="0"/>
          </a:p>
        </p:txBody>
      </p:sp>
      <p:sp>
        <p:nvSpPr>
          <p:cNvPr id="44" name="직사각형 43"/>
          <p:cNvSpPr/>
          <p:nvPr/>
        </p:nvSpPr>
        <p:spPr bwMode="auto">
          <a:xfrm>
            <a:off x="7608173"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5" name="TextBox 44"/>
          <p:cNvSpPr txBox="1"/>
          <p:nvPr/>
        </p:nvSpPr>
        <p:spPr>
          <a:xfrm>
            <a:off x="7596346" y="4267200"/>
            <a:ext cx="782587" cy="276999"/>
          </a:xfrm>
          <a:prstGeom prst="rect">
            <a:avLst/>
          </a:prstGeom>
          <a:noFill/>
        </p:spPr>
        <p:txBody>
          <a:bodyPr wrap="none" rtlCol="0">
            <a:spAutoFit/>
          </a:bodyPr>
          <a:lstStyle/>
          <a:p>
            <a:r>
              <a:rPr lang="en-US" altLang="ko-KR" dirty="0" smtClean="0"/>
              <a:t>SKT0003</a:t>
            </a:r>
            <a:endParaRPr lang="ko-KR" altLang="en-US" dirty="0"/>
          </a:p>
        </p:txBody>
      </p:sp>
      <p:sp>
        <p:nvSpPr>
          <p:cNvPr id="46" name="직사각형 45"/>
          <p:cNvSpPr/>
          <p:nvPr/>
        </p:nvSpPr>
        <p:spPr bwMode="auto">
          <a:xfrm>
            <a:off x="6910546" y="4648200"/>
            <a:ext cx="895518"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7" name="TextBox 46"/>
          <p:cNvSpPr txBox="1"/>
          <p:nvPr/>
        </p:nvSpPr>
        <p:spPr>
          <a:xfrm>
            <a:off x="6936915" y="4648200"/>
            <a:ext cx="869149" cy="276999"/>
          </a:xfrm>
          <a:prstGeom prst="rect">
            <a:avLst/>
          </a:prstGeom>
          <a:noFill/>
        </p:spPr>
        <p:txBody>
          <a:bodyPr wrap="none" rtlCol="0">
            <a:spAutoFit/>
          </a:bodyPr>
          <a:lstStyle/>
          <a:p>
            <a:r>
              <a:rPr lang="en-US" altLang="ko-KR" dirty="0" err="1" smtClean="0"/>
              <a:t>Xx_nomap</a:t>
            </a:r>
            <a:endParaRPr lang="ko-KR" altLang="en-US" dirty="0"/>
          </a:p>
        </p:txBody>
      </p:sp>
      <p:sp>
        <p:nvSpPr>
          <p:cNvPr id="48" name="직사각형 47"/>
          <p:cNvSpPr/>
          <p:nvPr/>
        </p:nvSpPr>
        <p:spPr bwMode="auto">
          <a:xfrm>
            <a:off x="8217773" y="49530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49" name="TextBox 48"/>
          <p:cNvSpPr txBox="1"/>
          <p:nvPr/>
        </p:nvSpPr>
        <p:spPr>
          <a:xfrm>
            <a:off x="8153400" y="4953000"/>
            <a:ext cx="861133" cy="276999"/>
          </a:xfrm>
          <a:prstGeom prst="rect">
            <a:avLst/>
          </a:prstGeom>
          <a:noFill/>
        </p:spPr>
        <p:txBody>
          <a:bodyPr wrap="none" rtlCol="0">
            <a:spAutoFit/>
          </a:bodyPr>
          <a:lstStyle/>
          <a:p>
            <a:r>
              <a:rPr lang="en-US" altLang="ko-KR" dirty="0" err="1" smtClean="0"/>
              <a:t>Aa_nomap</a:t>
            </a:r>
            <a:endParaRPr lang="ko-KR" altLang="en-US" dirty="0"/>
          </a:p>
        </p:txBody>
      </p:sp>
      <p:sp>
        <p:nvSpPr>
          <p:cNvPr id="50" name="직사각형 49"/>
          <p:cNvSpPr/>
          <p:nvPr/>
        </p:nvSpPr>
        <p:spPr bwMode="auto">
          <a:xfrm>
            <a:off x="6846173" y="5562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1" name="TextBox 50"/>
          <p:cNvSpPr txBox="1"/>
          <p:nvPr/>
        </p:nvSpPr>
        <p:spPr>
          <a:xfrm>
            <a:off x="6860715" y="5562600"/>
            <a:ext cx="782587" cy="276999"/>
          </a:xfrm>
          <a:prstGeom prst="rect">
            <a:avLst/>
          </a:prstGeom>
          <a:noFill/>
        </p:spPr>
        <p:txBody>
          <a:bodyPr wrap="none" rtlCol="0">
            <a:spAutoFit/>
          </a:bodyPr>
          <a:lstStyle/>
          <a:p>
            <a:r>
              <a:rPr lang="en-US" altLang="ko-KR" dirty="0" smtClean="0"/>
              <a:t>SKT0006</a:t>
            </a:r>
            <a:endParaRPr lang="ko-KR" altLang="en-US" dirty="0"/>
          </a:p>
        </p:txBody>
      </p:sp>
      <p:cxnSp>
        <p:nvCxnSpPr>
          <p:cNvPr id="53" name="직선 연결선 52"/>
          <p:cNvCxnSpPr/>
          <p:nvPr/>
        </p:nvCxnSpPr>
        <p:spPr bwMode="auto">
          <a:xfrm>
            <a:off x="7907059" y="5091499"/>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57" name="직사각형 56"/>
          <p:cNvSpPr/>
          <p:nvPr/>
        </p:nvSpPr>
        <p:spPr bwMode="auto">
          <a:xfrm>
            <a:off x="5615146" y="2895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58" name="TextBox 57"/>
          <p:cNvSpPr txBox="1"/>
          <p:nvPr/>
        </p:nvSpPr>
        <p:spPr>
          <a:xfrm>
            <a:off x="5576648" y="2895600"/>
            <a:ext cx="697627" cy="276999"/>
          </a:xfrm>
          <a:prstGeom prst="rect">
            <a:avLst/>
          </a:prstGeom>
          <a:noFill/>
        </p:spPr>
        <p:txBody>
          <a:bodyPr wrap="none" rtlCol="0">
            <a:spAutoFit/>
          </a:bodyPr>
          <a:lstStyle/>
          <a:p>
            <a:r>
              <a:rPr lang="en-US" altLang="ko-KR" dirty="0" smtClean="0"/>
              <a:t>KT0002</a:t>
            </a:r>
            <a:endParaRPr lang="ko-KR" altLang="en-US" dirty="0"/>
          </a:p>
        </p:txBody>
      </p:sp>
      <p:sp>
        <p:nvSpPr>
          <p:cNvPr id="59" name="직사각형 58"/>
          <p:cNvSpPr/>
          <p:nvPr/>
        </p:nvSpPr>
        <p:spPr bwMode="auto">
          <a:xfrm>
            <a:off x="59961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0" name="TextBox 59"/>
          <p:cNvSpPr txBox="1"/>
          <p:nvPr/>
        </p:nvSpPr>
        <p:spPr>
          <a:xfrm>
            <a:off x="59576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61" name="직사각형 60"/>
          <p:cNvSpPr/>
          <p:nvPr/>
        </p:nvSpPr>
        <p:spPr bwMode="auto">
          <a:xfrm>
            <a:off x="55892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2" name="TextBox 61"/>
          <p:cNvSpPr txBox="1"/>
          <p:nvPr/>
        </p:nvSpPr>
        <p:spPr>
          <a:xfrm>
            <a:off x="55507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63" name="직사각형 62"/>
          <p:cNvSpPr/>
          <p:nvPr/>
        </p:nvSpPr>
        <p:spPr bwMode="auto">
          <a:xfrm>
            <a:off x="53606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4" name="TextBox 63"/>
          <p:cNvSpPr txBox="1"/>
          <p:nvPr/>
        </p:nvSpPr>
        <p:spPr>
          <a:xfrm>
            <a:off x="5322173" y="5029200"/>
            <a:ext cx="697627" cy="276999"/>
          </a:xfrm>
          <a:prstGeom prst="rect">
            <a:avLst/>
          </a:prstGeom>
          <a:noFill/>
        </p:spPr>
        <p:txBody>
          <a:bodyPr wrap="none" rtlCol="0">
            <a:spAutoFit/>
          </a:bodyPr>
          <a:lstStyle/>
          <a:p>
            <a:r>
              <a:rPr lang="en-US" altLang="ko-KR" dirty="0" smtClean="0"/>
              <a:t>KT0005</a:t>
            </a:r>
            <a:endParaRPr lang="ko-KR" altLang="en-US" dirty="0"/>
          </a:p>
        </p:txBody>
      </p:sp>
      <p:cxnSp>
        <p:nvCxnSpPr>
          <p:cNvPr id="65" name="직선 연결선 64"/>
          <p:cNvCxnSpPr/>
          <p:nvPr/>
        </p:nvCxnSpPr>
        <p:spPr bwMode="auto">
          <a:xfrm>
            <a:off x="5855573" y="5500300"/>
            <a:ext cx="0" cy="748100"/>
          </a:xfrm>
          <a:prstGeom prst="line">
            <a:avLst/>
          </a:prstGeom>
          <a:solidFill>
            <a:schemeClr val="accent1"/>
          </a:solidFill>
          <a:ln w="12700" cap="flat" cmpd="sng" algn="ctr">
            <a:solidFill>
              <a:schemeClr val="tx1"/>
            </a:solidFill>
            <a:prstDash val="dashDot"/>
            <a:round/>
            <a:headEnd type="none" w="sm" len="sm"/>
            <a:tailEnd type="none" w="sm" len="sm"/>
          </a:ln>
          <a:effectLst/>
        </p:spPr>
      </p:cxnSp>
      <p:sp>
        <p:nvSpPr>
          <p:cNvPr id="66" name="직사각형 65"/>
          <p:cNvSpPr/>
          <p:nvPr/>
        </p:nvSpPr>
        <p:spPr bwMode="auto">
          <a:xfrm>
            <a:off x="4293872" y="28956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7" name="TextBox 66"/>
          <p:cNvSpPr txBox="1"/>
          <p:nvPr/>
        </p:nvSpPr>
        <p:spPr>
          <a:xfrm>
            <a:off x="4331573" y="2895600"/>
            <a:ext cx="861133" cy="276999"/>
          </a:xfrm>
          <a:prstGeom prst="rect">
            <a:avLst/>
          </a:prstGeom>
          <a:noFill/>
        </p:spPr>
        <p:txBody>
          <a:bodyPr wrap="none" rtlCol="0">
            <a:spAutoFit/>
          </a:bodyPr>
          <a:lstStyle/>
          <a:p>
            <a:r>
              <a:rPr lang="en-US" altLang="ko-KR" dirty="0" err="1" smtClean="0"/>
              <a:t>Bb_nomap</a:t>
            </a:r>
            <a:endParaRPr lang="ko-KR" altLang="en-US" dirty="0"/>
          </a:p>
        </p:txBody>
      </p:sp>
      <p:sp>
        <p:nvSpPr>
          <p:cNvPr id="68" name="직사각형 67"/>
          <p:cNvSpPr/>
          <p:nvPr/>
        </p:nvSpPr>
        <p:spPr bwMode="auto">
          <a:xfrm>
            <a:off x="4929346" y="36576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69" name="TextBox 68"/>
          <p:cNvSpPr txBox="1"/>
          <p:nvPr/>
        </p:nvSpPr>
        <p:spPr>
          <a:xfrm>
            <a:off x="4890848" y="3657600"/>
            <a:ext cx="697627" cy="276999"/>
          </a:xfrm>
          <a:prstGeom prst="rect">
            <a:avLst/>
          </a:prstGeom>
          <a:noFill/>
        </p:spPr>
        <p:txBody>
          <a:bodyPr wrap="none" rtlCol="0">
            <a:spAutoFit/>
          </a:bodyPr>
          <a:lstStyle/>
          <a:p>
            <a:r>
              <a:rPr lang="en-US" altLang="ko-KR" dirty="0" smtClean="0"/>
              <a:t>KT0003</a:t>
            </a:r>
            <a:endParaRPr lang="ko-KR" altLang="en-US" dirty="0"/>
          </a:p>
        </p:txBody>
      </p:sp>
      <p:sp>
        <p:nvSpPr>
          <p:cNvPr id="70" name="직사각형 69"/>
          <p:cNvSpPr/>
          <p:nvPr/>
        </p:nvSpPr>
        <p:spPr bwMode="auto">
          <a:xfrm>
            <a:off x="4522471" y="4267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1" name="TextBox 70"/>
          <p:cNvSpPr txBox="1"/>
          <p:nvPr/>
        </p:nvSpPr>
        <p:spPr>
          <a:xfrm>
            <a:off x="4483973" y="4267200"/>
            <a:ext cx="697627" cy="276999"/>
          </a:xfrm>
          <a:prstGeom prst="rect">
            <a:avLst/>
          </a:prstGeom>
          <a:noFill/>
        </p:spPr>
        <p:txBody>
          <a:bodyPr wrap="none" rtlCol="0">
            <a:spAutoFit/>
          </a:bodyPr>
          <a:lstStyle/>
          <a:p>
            <a:r>
              <a:rPr lang="en-US" altLang="ko-KR" dirty="0" smtClean="0"/>
              <a:t>KT0004</a:t>
            </a:r>
            <a:endParaRPr lang="ko-KR" altLang="en-US" dirty="0"/>
          </a:p>
        </p:txBody>
      </p:sp>
      <p:sp>
        <p:nvSpPr>
          <p:cNvPr id="72" name="직사각형 71"/>
          <p:cNvSpPr/>
          <p:nvPr/>
        </p:nvSpPr>
        <p:spPr bwMode="auto">
          <a:xfrm>
            <a:off x="4293871" y="5029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3" name="TextBox 72"/>
          <p:cNvSpPr txBox="1"/>
          <p:nvPr/>
        </p:nvSpPr>
        <p:spPr>
          <a:xfrm>
            <a:off x="4255373" y="5029200"/>
            <a:ext cx="697627" cy="276999"/>
          </a:xfrm>
          <a:prstGeom prst="rect">
            <a:avLst/>
          </a:prstGeom>
          <a:noFill/>
        </p:spPr>
        <p:txBody>
          <a:bodyPr wrap="none" rtlCol="0">
            <a:spAutoFit/>
          </a:bodyPr>
          <a:lstStyle/>
          <a:p>
            <a:r>
              <a:rPr lang="en-US" altLang="ko-KR" dirty="0" smtClean="0"/>
              <a:t>KT0005</a:t>
            </a:r>
            <a:endParaRPr lang="ko-KR" altLang="en-US" dirty="0"/>
          </a:p>
        </p:txBody>
      </p:sp>
      <p:sp>
        <p:nvSpPr>
          <p:cNvPr id="74" name="직사각형 73"/>
          <p:cNvSpPr/>
          <p:nvPr/>
        </p:nvSpPr>
        <p:spPr bwMode="auto">
          <a:xfrm>
            <a:off x="3672946" y="4616441"/>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5" name="TextBox 74"/>
          <p:cNvSpPr txBox="1"/>
          <p:nvPr/>
        </p:nvSpPr>
        <p:spPr>
          <a:xfrm>
            <a:off x="3710647" y="4616441"/>
            <a:ext cx="705642" cy="276999"/>
          </a:xfrm>
          <a:prstGeom prst="rect">
            <a:avLst/>
          </a:prstGeom>
          <a:noFill/>
        </p:spPr>
        <p:txBody>
          <a:bodyPr wrap="none" rtlCol="0">
            <a:spAutoFit/>
          </a:bodyPr>
          <a:lstStyle/>
          <a:p>
            <a:r>
              <a:rPr lang="en-US" altLang="ko-KR" dirty="0" err="1" smtClean="0"/>
              <a:t>SKT_xy</a:t>
            </a:r>
            <a:endParaRPr lang="ko-KR" altLang="en-US" dirty="0"/>
          </a:p>
        </p:txBody>
      </p:sp>
      <p:sp>
        <p:nvSpPr>
          <p:cNvPr id="76" name="직사각형 75"/>
          <p:cNvSpPr/>
          <p:nvPr/>
        </p:nvSpPr>
        <p:spPr bwMode="auto">
          <a:xfrm>
            <a:off x="3514633" y="5576500"/>
            <a:ext cx="1028302"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7" name="TextBox 76"/>
          <p:cNvSpPr txBox="1"/>
          <p:nvPr/>
        </p:nvSpPr>
        <p:spPr>
          <a:xfrm>
            <a:off x="3552334" y="5576500"/>
            <a:ext cx="689612" cy="276999"/>
          </a:xfrm>
          <a:prstGeom prst="rect">
            <a:avLst/>
          </a:prstGeom>
          <a:noFill/>
        </p:spPr>
        <p:txBody>
          <a:bodyPr wrap="none" rtlCol="0">
            <a:spAutoFit/>
          </a:bodyPr>
          <a:lstStyle/>
          <a:p>
            <a:r>
              <a:rPr lang="en-US" altLang="ko-KR" dirty="0" err="1" smtClean="0"/>
              <a:t>SKT_zz</a:t>
            </a:r>
            <a:endParaRPr lang="ko-KR" altLang="en-US" dirty="0"/>
          </a:p>
        </p:txBody>
      </p:sp>
      <p:sp>
        <p:nvSpPr>
          <p:cNvPr id="78" name="직사각형 77"/>
          <p:cNvSpPr/>
          <p:nvPr/>
        </p:nvSpPr>
        <p:spPr bwMode="auto">
          <a:xfrm>
            <a:off x="3366277" y="39108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79" name="TextBox 78"/>
          <p:cNvSpPr txBox="1"/>
          <p:nvPr/>
        </p:nvSpPr>
        <p:spPr>
          <a:xfrm>
            <a:off x="3442477" y="3910802"/>
            <a:ext cx="681597" cy="276999"/>
          </a:xfrm>
          <a:prstGeom prst="rect">
            <a:avLst/>
          </a:prstGeom>
          <a:noFill/>
        </p:spPr>
        <p:txBody>
          <a:bodyPr wrap="none" rtlCol="0">
            <a:spAutoFit/>
          </a:bodyPr>
          <a:lstStyle/>
          <a:p>
            <a:r>
              <a:rPr lang="en-US" altLang="ko-KR" dirty="0" smtClean="0"/>
              <a:t>Hyatt_1</a:t>
            </a:r>
            <a:endParaRPr lang="ko-KR" altLang="en-US" dirty="0"/>
          </a:p>
        </p:txBody>
      </p:sp>
      <p:sp>
        <p:nvSpPr>
          <p:cNvPr id="80" name="직사각형 79"/>
          <p:cNvSpPr/>
          <p:nvPr/>
        </p:nvSpPr>
        <p:spPr bwMode="auto">
          <a:xfrm>
            <a:off x="4065271" y="3453602"/>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1" name="TextBox 80"/>
          <p:cNvSpPr txBox="1"/>
          <p:nvPr/>
        </p:nvSpPr>
        <p:spPr>
          <a:xfrm>
            <a:off x="4026773" y="3453602"/>
            <a:ext cx="757515" cy="276999"/>
          </a:xfrm>
          <a:prstGeom prst="rect">
            <a:avLst/>
          </a:prstGeom>
          <a:noFill/>
        </p:spPr>
        <p:txBody>
          <a:bodyPr wrap="none" rtlCol="0">
            <a:spAutoFit/>
          </a:bodyPr>
          <a:lstStyle/>
          <a:p>
            <a:r>
              <a:rPr lang="en-US" altLang="ko-KR" dirty="0" err="1" smtClean="0"/>
              <a:t>VeriLAN</a:t>
            </a:r>
            <a:endParaRPr lang="ko-KR" altLang="en-US" dirty="0"/>
          </a:p>
        </p:txBody>
      </p:sp>
      <p:sp>
        <p:nvSpPr>
          <p:cNvPr id="82" name="직사각형 81"/>
          <p:cNvSpPr/>
          <p:nvPr/>
        </p:nvSpPr>
        <p:spPr bwMode="auto">
          <a:xfrm>
            <a:off x="4650699" y="5945441"/>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3" name="TextBox 82"/>
          <p:cNvSpPr txBox="1"/>
          <p:nvPr/>
        </p:nvSpPr>
        <p:spPr>
          <a:xfrm>
            <a:off x="4726899" y="5945441"/>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4" name="직사각형 83"/>
          <p:cNvSpPr/>
          <p:nvPr/>
        </p:nvSpPr>
        <p:spPr bwMode="auto">
          <a:xfrm>
            <a:off x="3950573"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5" name="TextBox 84"/>
          <p:cNvSpPr txBox="1"/>
          <p:nvPr/>
        </p:nvSpPr>
        <p:spPr>
          <a:xfrm>
            <a:off x="4026773" y="2362200"/>
            <a:ext cx="681597" cy="276999"/>
          </a:xfrm>
          <a:prstGeom prst="rect">
            <a:avLst/>
          </a:prstGeom>
          <a:noFill/>
        </p:spPr>
        <p:txBody>
          <a:bodyPr wrap="none" rtlCol="0">
            <a:spAutoFit/>
          </a:bodyPr>
          <a:lstStyle/>
          <a:p>
            <a:r>
              <a:rPr lang="en-US" altLang="ko-KR" dirty="0" smtClean="0"/>
              <a:t>Hyatt_2</a:t>
            </a:r>
            <a:endParaRPr lang="ko-KR" altLang="en-US" dirty="0"/>
          </a:p>
        </p:txBody>
      </p:sp>
      <p:sp>
        <p:nvSpPr>
          <p:cNvPr id="87" name="직사각형 86"/>
          <p:cNvSpPr/>
          <p:nvPr/>
        </p:nvSpPr>
        <p:spPr bwMode="auto">
          <a:xfrm>
            <a:off x="381000" y="2362200"/>
            <a:ext cx="773827"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88" name="TextBox 87"/>
          <p:cNvSpPr txBox="1"/>
          <p:nvPr/>
        </p:nvSpPr>
        <p:spPr>
          <a:xfrm>
            <a:off x="457200" y="2362200"/>
            <a:ext cx="462499" cy="276999"/>
          </a:xfrm>
          <a:prstGeom prst="rect">
            <a:avLst/>
          </a:prstGeom>
          <a:noFill/>
        </p:spPr>
        <p:txBody>
          <a:bodyPr wrap="none" rtlCol="0">
            <a:spAutoFit/>
          </a:bodyPr>
          <a:lstStyle/>
          <a:p>
            <a:r>
              <a:rPr lang="en-US" altLang="ko-KR" dirty="0" smtClean="0"/>
              <a:t>STA</a:t>
            </a:r>
            <a:endParaRPr lang="ko-KR" altLang="en-US" dirty="0"/>
          </a:p>
        </p:txBody>
      </p:sp>
      <p:cxnSp>
        <p:nvCxnSpPr>
          <p:cNvPr id="89" name="直線矢印コネクタ 57"/>
          <p:cNvCxnSpPr>
            <a:cxnSpLocks noChangeShapeType="1"/>
          </p:cNvCxnSpPr>
          <p:nvPr/>
        </p:nvCxnSpPr>
        <p:spPr bwMode="auto">
          <a:xfrm>
            <a:off x="919699" y="2819400"/>
            <a:ext cx="2290134"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0" name="テキスト ボックス 28"/>
          <p:cNvSpPr txBox="1">
            <a:spLocks noChangeArrowheads="1"/>
          </p:cNvSpPr>
          <p:nvPr/>
        </p:nvSpPr>
        <p:spPr bwMode="auto">
          <a:xfrm>
            <a:off x="1295400" y="2286000"/>
            <a:ext cx="33855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a:solidFill>
                  <a:schemeClr val="tx1"/>
                </a:solidFill>
              </a:rPr>
              <a:t>Probe </a:t>
            </a:r>
            <a:r>
              <a:rPr kumimoji="0" lang="en-US" altLang="ja-JP" dirty="0" smtClean="0">
                <a:solidFill>
                  <a:schemeClr val="tx1"/>
                </a:solidFill>
              </a:rPr>
              <a:t>Request</a:t>
            </a:r>
          </a:p>
          <a:p>
            <a:pPr eaLnBrk="0" hangingPunct="0">
              <a:buClr>
                <a:srgbClr val="000000"/>
              </a:buClr>
              <a:buSzPct val="100000"/>
              <a:buFont typeface="Times New Roman" pitchFamily="18" charset="0"/>
              <a:buNone/>
            </a:pPr>
            <a:r>
              <a:rPr lang="en-US" altLang="ja-JP" dirty="0" smtClean="0"/>
              <a:t>(wildcard SSID)</a:t>
            </a:r>
            <a:endParaRPr kumimoji="0" lang="en-US" altLang="ja-JP" dirty="0" smtClean="0">
              <a:solidFill>
                <a:schemeClr val="tx1"/>
              </a:solidFill>
            </a:endParaRPr>
          </a:p>
        </p:txBody>
      </p:sp>
      <p:cxnSp>
        <p:nvCxnSpPr>
          <p:cNvPr id="93" name="직선 연결선 92"/>
          <p:cNvCxnSpPr>
            <a:stCxn id="87" idx="2"/>
          </p:cNvCxnSpPr>
          <p:nvPr/>
        </p:nvCxnSpPr>
        <p:spPr bwMode="auto">
          <a:xfrm flipH="1">
            <a:off x="767913" y="2667000"/>
            <a:ext cx="1" cy="320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4" name="直線矢印コネクタ 67"/>
          <p:cNvCxnSpPr>
            <a:cxnSpLocks noChangeShapeType="1"/>
          </p:cNvCxnSpPr>
          <p:nvPr/>
        </p:nvCxnSpPr>
        <p:spPr bwMode="auto">
          <a:xfrm flipH="1">
            <a:off x="972493" y="3048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1" name="直線矢印コネクタ 67"/>
          <p:cNvCxnSpPr>
            <a:cxnSpLocks noChangeShapeType="1"/>
          </p:cNvCxnSpPr>
          <p:nvPr/>
        </p:nvCxnSpPr>
        <p:spPr bwMode="auto">
          <a:xfrm flipH="1">
            <a:off x="1099590" y="3276600"/>
            <a:ext cx="5670383"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2" name="直線矢印コネクタ 67"/>
          <p:cNvCxnSpPr>
            <a:cxnSpLocks noChangeShapeType="1"/>
          </p:cNvCxnSpPr>
          <p:nvPr/>
        </p:nvCxnSpPr>
        <p:spPr bwMode="auto">
          <a:xfrm flipH="1">
            <a:off x="990600" y="3810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3" name="直線矢印コネクタ 67"/>
          <p:cNvCxnSpPr>
            <a:cxnSpLocks noChangeShapeType="1"/>
          </p:cNvCxnSpPr>
          <p:nvPr/>
        </p:nvCxnSpPr>
        <p:spPr bwMode="auto">
          <a:xfrm flipH="1">
            <a:off x="990600" y="34290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4" name="直線矢印コネクタ 67"/>
          <p:cNvCxnSpPr>
            <a:cxnSpLocks noChangeShapeType="1"/>
          </p:cNvCxnSpPr>
          <p:nvPr/>
        </p:nvCxnSpPr>
        <p:spPr bwMode="auto">
          <a:xfrm flipH="1">
            <a:off x="1143001" y="4191000"/>
            <a:ext cx="6453345"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5" name="直線矢印コネクタ 67"/>
          <p:cNvCxnSpPr>
            <a:cxnSpLocks noChangeShapeType="1"/>
          </p:cNvCxnSpPr>
          <p:nvPr/>
        </p:nvCxnSpPr>
        <p:spPr bwMode="auto">
          <a:xfrm flipH="1">
            <a:off x="914400" y="4495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6" name="直線矢印コネクタ 67"/>
          <p:cNvCxnSpPr>
            <a:cxnSpLocks noChangeShapeType="1"/>
          </p:cNvCxnSpPr>
          <p:nvPr/>
        </p:nvCxnSpPr>
        <p:spPr bwMode="auto">
          <a:xfrm flipH="1">
            <a:off x="1066801" y="4953000"/>
            <a:ext cx="708659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7" name="直線矢印コネクタ 67"/>
          <p:cNvCxnSpPr>
            <a:cxnSpLocks noChangeShapeType="1"/>
          </p:cNvCxnSpPr>
          <p:nvPr/>
        </p:nvCxnSpPr>
        <p:spPr bwMode="auto">
          <a:xfrm flipH="1">
            <a:off x="1124894" y="4648200"/>
            <a:ext cx="573582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8" name="直線矢印コネクタ 67"/>
          <p:cNvCxnSpPr>
            <a:cxnSpLocks noChangeShapeType="1"/>
          </p:cNvCxnSpPr>
          <p:nvPr/>
        </p:nvCxnSpPr>
        <p:spPr bwMode="auto">
          <a:xfrm flipH="1">
            <a:off x="914400" y="5181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9" name="直線矢印コネクタ 67"/>
          <p:cNvCxnSpPr>
            <a:cxnSpLocks noChangeShapeType="1"/>
          </p:cNvCxnSpPr>
          <p:nvPr/>
        </p:nvCxnSpPr>
        <p:spPr bwMode="auto">
          <a:xfrm flipH="1">
            <a:off x="914400" y="5410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0" name="直線矢印コネクタ 67"/>
          <p:cNvCxnSpPr>
            <a:cxnSpLocks noChangeShapeType="1"/>
          </p:cNvCxnSpPr>
          <p:nvPr/>
        </p:nvCxnSpPr>
        <p:spPr bwMode="auto">
          <a:xfrm flipH="1">
            <a:off x="1124894" y="5486400"/>
            <a:ext cx="5721279"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1" name="直線矢印コネクタ 67"/>
          <p:cNvCxnSpPr>
            <a:cxnSpLocks noChangeShapeType="1"/>
          </p:cNvCxnSpPr>
          <p:nvPr/>
        </p:nvCxnSpPr>
        <p:spPr bwMode="auto">
          <a:xfrm flipH="1">
            <a:off x="990600" y="60198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 name="直線矢印コネクタ 67"/>
          <p:cNvCxnSpPr>
            <a:cxnSpLocks noChangeShapeType="1"/>
          </p:cNvCxnSpPr>
          <p:nvPr/>
        </p:nvCxnSpPr>
        <p:spPr bwMode="auto">
          <a:xfrm flipH="1">
            <a:off x="1251989" y="61722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 name="直線矢印コネクタ 67"/>
          <p:cNvCxnSpPr>
            <a:cxnSpLocks noChangeShapeType="1"/>
          </p:cNvCxnSpPr>
          <p:nvPr/>
        </p:nvCxnSpPr>
        <p:spPr bwMode="auto">
          <a:xfrm flipH="1">
            <a:off x="1328189" y="6324600"/>
            <a:ext cx="3167611"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4" name="テキスト ボックス 28"/>
          <p:cNvSpPr txBox="1">
            <a:spLocks noChangeArrowheads="1"/>
          </p:cNvSpPr>
          <p:nvPr/>
        </p:nvSpPr>
        <p:spPr bwMode="auto">
          <a:xfrm>
            <a:off x="1330597" y="3403937"/>
            <a:ext cx="1879236"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buClr>
                <a:srgbClr val="000000"/>
              </a:buClr>
              <a:buSzPct val="100000"/>
              <a:buFont typeface="Times New Roman" pitchFamily="18" charset="0"/>
              <a:buNone/>
            </a:pPr>
            <a:r>
              <a:rPr kumimoji="0" lang="en-US" altLang="ja-JP" dirty="0" smtClean="0">
                <a:solidFill>
                  <a:srgbClr val="FF0000"/>
                </a:solidFill>
              </a:rPr>
              <a:t>Too many Probe Response frames !!</a:t>
            </a:r>
          </a:p>
          <a:p>
            <a:pPr eaLnBrk="0" hangingPunct="0">
              <a:buClr>
                <a:srgbClr val="000000"/>
              </a:buClr>
              <a:buSzPct val="100000"/>
              <a:buFont typeface="Times New Roman" pitchFamily="18" charset="0"/>
              <a:buNone/>
            </a:pPr>
            <a:r>
              <a:rPr lang="en-US" altLang="ja-JP" dirty="0" smtClean="0">
                <a:solidFill>
                  <a:srgbClr val="FF0000"/>
                </a:solidFill>
              </a:rPr>
              <a:t>(Probe Responses from many APs are not helpful</a:t>
            </a:r>
          </a:p>
          <a:p>
            <a:pPr eaLnBrk="0" hangingPunct="0">
              <a:buClr>
                <a:srgbClr val="000000"/>
              </a:buClr>
              <a:buSzPct val="100000"/>
              <a:buFont typeface="Times New Roman" pitchFamily="18" charset="0"/>
              <a:buNone/>
            </a:pPr>
            <a:r>
              <a:rPr lang="en-US" altLang="ja-JP" dirty="0" smtClean="0">
                <a:solidFill>
                  <a:srgbClr val="FF0000"/>
                </a:solidFill>
              </a:rPr>
              <a:t>for association)</a:t>
            </a:r>
            <a:endParaRPr kumimoji="0" lang="en-US" altLang="ja-JP" dirty="0" smtClean="0">
              <a:solidFill>
                <a:srgbClr val="FF0000"/>
              </a:solidFill>
            </a:endParaRPr>
          </a:p>
          <a:p>
            <a:pPr eaLnBrk="0" hangingPunct="0">
              <a:buClr>
                <a:srgbClr val="000000"/>
              </a:buClr>
              <a:buSzPct val="100000"/>
              <a:buFont typeface="Times New Roman" pitchFamily="18" charset="0"/>
              <a:buNone/>
            </a:pPr>
            <a:r>
              <a:rPr lang="en-US" altLang="ja-JP" dirty="0"/>
              <a:t> </a:t>
            </a:r>
            <a:r>
              <a:rPr lang="en-US" altLang="ja-JP" dirty="0" smtClean="0"/>
              <a:t> .</a:t>
            </a:r>
          </a:p>
          <a:p>
            <a:pPr eaLnBrk="0" hangingPunct="0">
              <a:buClr>
                <a:srgbClr val="000000"/>
              </a:buClr>
              <a:buSzPct val="100000"/>
              <a:buFont typeface="Times New Roman" pitchFamily="18" charset="0"/>
              <a:buNone/>
            </a:pPr>
            <a:r>
              <a:rPr kumimoji="0" lang="en-US" altLang="ja-JP" dirty="0">
                <a:solidFill>
                  <a:schemeClr val="tx1"/>
                </a:solidFill>
              </a:rPr>
              <a:t> </a:t>
            </a:r>
            <a:r>
              <a:rPr kumimoji="0" lang="en-US" altLang="ja-JP" dirty="0" smtClean="0">
                <a:solidFill>
                  <a:schemeClr val="tx1"/>
                </a:solidFill>
              </a:rPr>
              <a:t> .</a:t>
            </a:r>
          </a:p>
          <a:p>
            <a:pPr eaLnBrk="0" hangingPunct="0">
              <a:buClr>
                <a:srgbClr val="000000"/>
              </a:buClr>
              <a:buSzPct val="100000"/>
              <a:buFont typeface="Times New Roman" pitchFamily="18" charset="0"/>
              <a:buNone/>
            </a:pPr>
            <a:r>
              <a:rPr lang="en-US" altLang="ja-JP" dirty="0"/>
              <a:t> </a:t>
            </a:r>
            <a:r>
              <a:rPr lang="en-US" altLang="ja-JP" dirty="0" smtClean="0"/>
              <a:t> .</a:t>
            </a:r>
            <a:endParaRPr kumimoji="0" lang="ja-JP" altLang="en-US" dirty="0">
              <a:solidFill>
                <a:schemeClr val="tx1"/>
              </a:solidFill>
            </a:endParaRPr>
          </a:p>
        </p:txBody>
      </p:sp>
      <p:sp>
        <p:nvSpPr>
          <p:cNvPr id="2" name="슬라이드 번호 개체 틀 1"/>
          <p:cNvSpPr>
            <a:spLocks noGrp="1"/>
          </p:cNvSpPr>
          <p:nvPr>
            <p:ph type="sldNum" sz="quarter" idx="12"/>
          </p:nvPr>
        </p:nvSpPr>
        <p:spPr>
          <a:xfrm>
            <a:off x="4344988" y="6477000"/>
            <a:ext cx="530225" cy="182562"/>
          </a:xfrm>
        </p:spPr>
        <p:txBody>
          <a:bodyPr/>
          <a:lstStyle/>
          <a:p>
            <a:pPr>
              <a:defRPr/>
            </a:pPr>
            <a:r>
              <a:rPr lang="en-US" dirty="0" smtClean="0"/>
              <a:t>Slide </a:t>
            </a:r>
            <a:fld id="{D9B44F08-1720-5A43-9A02-16738D6080B6}" type="slidenum">
              <a:rPr lang="en-US" smtClean="0"/>
              <a:pPr>
                <a:defRPr/>
              </a:pPr>
              <a:t>9</a:t>
            </a:fld>
            <a:endParaRPr lang="en-US" dirty="0"/>
          </a:p>
        </p:txBody>
      </p:sp>
      <p:sp>
        <p:nvSpPr>
          <p:cNvPr id="86" name="Rectangle 4"/>
          <p:cNvSpPr txBox="1">
            <a:spLocks noChangeArrowheads="1"/>
          </p:cNvSpPr>
          <p:nvPr/>
        </p:nvSpPr>
        <p:spPr>
          <a:xfrm>
            <a:off x="696913" y="256401"/>
            <a:ext cx="1512887" cy="276999"/>
          </a:xfrm>
          <a:prstGeom prst="rect">
            <a:avLst/>
          </a:prstGeom>
          <a:ln/>
        </p:spPr>
        <p:txBody>
          <a:bodyPr/>
          <a:ls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z="1800" b="1" dirty="0" smtClean="0"/>
              <a:t>March 2012</a:t>
            </a:r>
            <a:endParaRPr lang="en-US" sz="1800" b="1" dirty="0"/>
          </a:p>
        </p:txBody>
      </p:sp>
      <p:sp>
        <p:nvSpPr>
          <p:cNvPr id="91" name="직사각형 90"/>
          <p:cNvSpPr/>
          <p:nvPr/>
        </p:nvSpPr>
        <p:spPr bwMode="auto">
          <a:xfrm>
            <a:off x="7799071" y="2819400"/>
            <a:ext cx="1019805" cy="3048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a:ln>
                <a:noFill/>
              </a:ln>
              <a:solidFill>
                <a:schemeClr val="tx1"/>
              </a:solidFill>
              <a:effectLst/>
              <a:latin typeface="Times New Roman" charset="0"/>
            </a:endParaRPr>
          </a:p>
        </p:txBody>
      </p:sp>
      <p:sp>
        <p:nvSpPr>
          <p:cNvPr id="92" name="TextBox 91"/>
          <p:cNvSpPr txBox="1"/>
          <p:nvPr/>
        </p:nvSpPr>
        <p:spPr>
          <a:xfrm>
            <a:off x="7760573" y="2819400"/>
            <a:ext cx="1058303" cy="276999"/>
          </a:xfrm>
          <a:prstGeom prst="rect">
            <a:avLst/>
          </a:prstGeom>
          <a:noFill/>
        </p:spPr>
        <p:txBody>
          <a:bodyPr wrap="none" rtlCol="0">
            <a:spAutoFit/>
          </a:bodyPr>
          <a:lstStyle/>
          <a:p>
            <a:r>
              <a:rPr lang="en-US" altLang="ko-KR" dirty="0" err="1" smtClean="0"/>
              <a:t>Home_nomap</a:t>
            </a:r>
            <a:endParaRPr lang="ko-KR" altLang="en-US" dirty="0"/>
          </a:p>
        </p:txBody>
      </p:sp>
      <p:cxnSp>
        <p:nvCxnSpPr>
          <p:cNvPr id="95" name="直線矢印コネクタ 67"/>
          <p:cNvCxnSpPr>
            <a:cxnSpLocks noChangeShapeType="1"/>
          </p:cNvCxnSpPr>
          <p:nvPr/>
        </p:nvCxnSpPr>
        <p:spPr bwMode="auto">
          <a:xfrm flipH="1">
            <a:off x="1124894" y="2743200"/>
            <a:ext cx="6571306" cy="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96" name="TextBox 95"/>
          <p:cNvSpPr txBox="1"/>
          <p:nvPr/>
        </p:nvSpPr>
        <p:spPr>
          <a:xfrm>
            <a:off x="5465299" y="3228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7" name="TextBox 96"/>
          <p:cNvSpPr txBox="1"/>
          <p:nvPr/>
        </p:nvSpPr>
        <p:spPr>
          <a:xfrm>
            <a:off x="5770099" y="39140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8" name="TextBox 97"/>
          <p:cNvSpPr txBox="1"/>
          <p:nvPr/>
        </p:nvSpPr>
        <p:spPr>
          <a:xfrm>
            <a:off x="6836899" y="36092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99" name="TextBox 98"/>
          <p:cNvSpPr txBox="1"/>
          <p:nvPr/>
        </p:nvSpPr>
        <p:spPr>
          <a:xfrm>
            <a:off x="4627099" y="38862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00" name="TextBox 99"/>
          <p:cNvSpPr txBox="1"/>
          <p:nvPr/>
        </p:nvSpPr>
        <p:spPr>
          <a:xfrm>
            <a:off x="4931899" y="4599801"/>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5" name="TextBox 114"/>
          <p:cNvSpPr txBox="1"/>
          <p:nvPr/>
        </p:nvSpPr>
        <p:spPr>
          <a:xfrm>
            <a:off x="6486210" y="5940577"/>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6" name="TextBox 115"/>
          <p:cNvSpPr txBox="1"/>
          <p:nvPr/>
        </p:nvSpPr>
        <p:spPr>
          <a:xfrm>
            <a:off x="4648200" y="5257800"/>
            <a:ext cx="1164101" cy="276999"/>
          </a:xfrm>
          <a:prstGeom prst="rect">
            <a:avLst/>
          </a:prstGeom>
          <a:noFill/>
        </p:spPr>
        <p:txBody>
          <a:bodyPr wrap="none" rtlCol="0">
            <a:spAutoFit/>
          </a:bodyPr>
          <a:lstStyle/>
          <a:p>
            <a:r>
              <a:rPr lang="en-US" altLang="ko-KR" dirty="0" smtClean="0">
                <a:solidFill>
                  <a:srgbClr val="FF0000"/>
                </a:solidFill>
              </a:rPr>
              <a:t>No subscription</a:t>
            </a:r>
            <a:endParaRPr lang="ko-KR" altLang="en-US" dirty="0">
              <a:solidFill>
                <a:srgbClr val="FF0000"/>
              </a:solidFill>
            </a:endParaRPr>
          </a:p>
        </p:txBody>
      </p:sp>
      <p:sp>
        <p:nvSpPr>
          <p:cNvPr id="117" name="TextBox 116"/>
          <p:cNvSpPr txBox="1"/>
          <p:nvPr/>
        </p:nvSpPr>
        <p:spPr>
          <a:xfrm>
            <a:off x="7864893" y="3195347"/>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8" name="TextBox 117"/>
          <p:cNvSpPr txBox="1"/>
          <p:nvPr/>
        </p:nvSpPr>
        <p:spPr>
          <a:xfrm>
            <a:off x="8153400" y="5361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19" name="TextBox 118"/>
          <p:cNvSpPr txBox="1"/>
          <p:nvPr/>
        </p:nvSpPr>
        <p:spPr>
          <a:xfrm>
            <a:off x="6922373" y="5043100"/>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20" name="TextBox 119"/>
          <p:cNvSpPr txBox="1"/>
          <p:nvPr/>
        </p:nvSpPr>
        <p:spPr>
          <a:xfrm>
            <a:off x="4604186" y="2694801"/>
            <a:ext cx="847861" cy="276999"/>
          </a:xfrm>
          <a:prstGeom prst="rect">
            <a:avLst/>
          </a:prstGeom>
          <a:noFill/>
        </p:spPr>
        <p:txBody>
          <a:bodyPr wrap="none" rtlCol="0">
            <a:spAutoFit/>
          </a:bodyPr>
          <a:lstStyle/>
          <a:p>
            <a:r>
              <a:rPr lang="en-US" altLang="ko-KR" dirty="0" smtClean="0">
                <a:solidFill>
                  <a:srgbClr val="FF0000"/>
                </a:solidFill>
              </a:rPr>
              <a:t>Private AP</a:t>
            </a:r>
            <a:endParaRPr lang="ko-KR" altLang="en-US" dirty="0">
              <a:solidFill>
                <a:srgbClr val="FF0000"/>
              </a:solidFill>
            </a:endParaRPr>
          </a:p>
        </p:txBody>
      </p:sp>
      <p:sp>
        <p:nvSpPr>
          <p:cNvPr id="121" name="Fußzeilenplatzhalter 4"/>
          <p:cNvSpPr txBox="1">
            <a:spLocks/>
          </p:cNvSpPr>
          <p:nvPr/>
        </p:nvSpPr>
        <p:spPr bwMode="auto">
          <a:xfrm>
            <a:off x="7232669" y="6475413"/>
            <a:ext cx="131125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dirty="0" smtClean="0"/>
              <a:t>Jae </a:t>
            </a:r>
            <a:r>
              <a:rPr lang="en-US" dirty="0" err="1" smtClean="0"/>
              <a:t>Seung</a:t>
            </a:r>
            <a:r>
              <a:rPr lang="en-US" dirty="0" smtClean="0"/>
              <a:t> Lee, ETRI</a:t>
            </a:r>
            <a:endParaRPr lang="en-US" dirty="0"/>
          </a:p>
        </p:txBody>
      </p:sp>
    </p:spTree>
    <p:extLst>
      <p:ext uri="{BB962C8B-B14F-4D97-AF65-F5344CB8AC3E}">
        <p14:creationId xmlns:p14="http://schemas.microsoft.com/office/powerpoint/2010/main" val="1398483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emmelman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802-11-Submission-emmelmann.pot</Template>
  <TotalTime>1979</TotalTime>
  <Words>2124</Words>
  <Application>Microsoft Office PowerPoint</Application>
  <PresentationFormat>화면 슬라이드 쇼(4:3)</PresentationFormat>
  <Paragraphs>398</Paragraphs>
  <Slides>19</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19</vt:i4>
      </vt:variant>
    </vt:vector>
  </HeadingPairs>
  <TitlesOfParts>
    <vt:vector size="21" baseType="lpstr">
      <vt:lpstr>802-11-Submission-emmelmann</vt:lpstr>
      <vt:lpstr>Document</vt:lpstr>
      <vt:lpstr>Spec Framework Proposal: Selection of the AP for Scanning</vt:lpstr>
      <vt:lpstr>Abstract</vt:lpstr>
      <vt:lpstr>Background</vt:lpstr>
      <vt:lpstr>Conformance w/ Tgai PAR &amp; 5C </vt:lpstr>
      <vt:lpstr>Selection of the AP to Scan – Background (1/3)</vt:lpstr>
      <vt:lpstr>Selection of the AP to Scan – Background (2/3)</vt:lpstr>
      <vt:lpstr>Selection of the AP to Scan – Background (3/3)</vt:lpstr>
      <vt:lpstr>Selection of the AP to Scan - Approach</vt:lpstr>
      <vt:lpstr>Selection of the AP to Scan – Example (1/3)</vt:lpstr>
      <vt:lpstr>Selection of the AP to Scan – Example (2/3)</vt:lpstr>
      <vt:lpstr>Selection of the AP to Scan – Example (3/3)</vt:lpstr>
      <vt:lpstr>Exclusion List with substring capability</vt:lpstr>
      <vt:lpstr>Exclusion List element</vt:lpstr>
      <vt:lpstr>SubstringInfo field format</vt:lpstr>
      <vt:lpstr>Substring Type subfield</vt:lpstr>
      <vt:lpstr>Conclusion</vt:lpstr>
      <vt:lpstr>PowerPoint 프레젠테이션</vt:lpstr>
      <vt:lpstr>PowerPoint 프레젠테이션</vt:lpstr>
      <vt:lpstr>PowerPoint 프레젠테이션</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무선랜을 위한 효율적인 스캐닝 방법</dc:title>
  <dc:creator>이재승</dc:creator>
  <cp:lastModifiedBy>이재승</cp:lastModifiedBy>
  <cp:revision>307</cp:revision>
  <cp:lastPrinted>1998-02-10T13:28:06Z</cp:lastPrinted>
  <dcterms:created xsi:type="dcterms:W3CDTF">2011-09-19T08:13:06Z</dcterms:created>
  <dcterms:modified xsi:type="dcterms:W3CDTF">2012-03-03T20:05:28Z</dcterms:modified>
</cp:coreProperties>
</file>