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18" r:id="rId5"/>
    <p:sldId id="316" r:id="rId6"/>
    <p:sldId id="345" r:id="rId7"/>
    <p:sldId id="339" r:id="rId8"/>
    <p:sldId id="346" r:id="rId9"/>
    <p:sldId id="347"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7" autoAdjust="0"/>
    <p:restoredTop sz="92647" autoAdjust="0"/>
  </p:normalViewPr>
  <p:slideViewPr>
    <p:cSldViewPr>
      <p:cViewPr varScale="1">
        <p:scale>
          <a:sx n="118" d="100"/>
          <a:sy n="118"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74"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15638" y="105295"/>
            <a:ext cx="2025939" cy="215444"/>
          </a:xfrm>
          <a:prstGeom prst="rect">
            <a:avLst/>
          </a:prstGeom>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5638" y="105295"/>
            <a:ext cx="2025939" cy="215444"/>
          </a:xfrm>
          <a:prstGeom prst="rect">
            <a:avLst/>
          </a:prstGeom>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36991" y="6475413"/>
            <a:ext cx="1006942" cy="184666"/>
          </a:xfrm>
          <a:ln/>
        </p:spPr>
        <p:txBody>
          <a:bodyPr/>
          <a:lstStyle>
            <a:lvl1pPr>
              <a:defRPr/>
            </a:lvl1pPr>
          </a:lstStyle>
          <a:p>
            <a:pPr>
              <a:defRPr/>
            </a:pPr>
            <a:r>
              <a:rPr lang="en-US" altLang="ja-JP" dirty="0" err="1" smtClean="0"/>
              <a:t>Kiseon</a:t>
            </a:r>
            <a:r>
              <a:rPr lang="en-US" altLang="ja-JP" dirty="0" smtClean="0"/>
              <a:t> Ryu,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36994" y="6475413"/>
            <a:ext cx="1006942" cy="184666"/>
          </a:xfrm>
          <a:ln/>
        </p:spPr>
        <p:txBody>
          <a:bodyPr/>
          <a:lstStyle>
            <a:lvl1pPr>
              <a:defRPr/>
            </a:lvl1pPr>
          </a:lstStyle>
          <a:p>
            <a:pPr>
              <a:defRPr/>
            </a:pPr>
            <a:r>
              <a:rPr lang="en-US" altLang="ja-JP" dirty="0" err="1" smtClean="0"/>
              <a:t>Kiseon</a:t>
            </a:r>
            <a:r>
              <a:rPr lang="en-US" altLang="ja-JP" dirty="0" smtClean="0"/>
              <a:t> Ryu,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Mar 2012</a:t>
            </a:r>
            <a:endParaRPr lang="en-US" altLang="ja-JP" dirty="0"/>
          </a:p>
        </p:txBody>
      </p:sp>
      <p:sp>
        <p:nvSpPr>
          <p:cNvPr id="1029" name="Rectangle 5"/>
          <p:cNvSpPr>
            <a:spLocks noGrp="1" noChangeArrowheads="1"/>
          </p:cNvSpPr>
          <p:nvPr>
            <p:ph type="ftr" sz="quarter" idx="3"/>
          </p:nvPr>
        </p:nvSpPr>
        <p:spPr bwMode="auto">
          <a:xfrm>
            <a:off x="7536991" y="6475413"/>
            <a:ext cx="10069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err="1" smtClean="0"/>
              <a:t>Kiseon</a:t>
            </a:r>
            <a:r>
              <a:rPr lang="en-US" altLang="ja-JP" dirty="0" smtClean="0"/>
              <a:t> Ryu,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491"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802.11-12/0253r2</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7" Type="http://schemas.openxmlformats.org/officeDocument/2006/relationships/hyperlink" Target="mailto:gcherian@qualcom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insam.kwak@lge.com" TargetMode="External"/><Relationship Id="rId5" Type="http://schemas.openxmlformats.org/officeDocument/2006/relationships/hyperlink" Target="mailto:jaehyung.song@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341376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Jaehyung</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Song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+82-31-450-7898</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jaehyung.song@lge.com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6"/>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spcAft>
                          <a:spcPts val="0"/>
                        </a:spcAft>
                      </a:pPr>
                      <a:r>
                        <a:rPr lang="en-GB" sz="900" kern="100" dirty="0">
                          <a:latin typeface="Times New Roman"/>
                          <a:ea typeface="SimSun"/>
                          <a:cs typeface="Times New Roman"/>
                        </a:rPr>
                        <a:t>George Cherian</a:t>
                      </a:r>
                      <a:endParaRPr lang="ko-KR" sz="1100" kern="100" dirty="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SimSun"/>
                          <a:cs typeface="Times New Roman"/>
                        </a:rPr>
                        <a:t>Qualcomm</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맑은 고딕"/>
                          <a:cs typeface="Times New Roman"/>
                        </a:rPr>
                        <a:t>5775 Morehouse Dr., San Diego, CA</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맑은 고딕"/>
                          <a:cs typeface="Times New Roman"/>
                        </a:rPr>
                        <a:t>8586516645</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dirty="0" smtClean="0">
                          <a:latin typeface="Times New Roman"/>
                          <a:ea typeface="SimSun"/>
                          <a:cs typeface="Times New Roman"/>
                          <a:hlinkClick r:id="rId7"/>
                        </a:rPr>
                        <a:t>gcherian@qualcomm.com</a:t>
                      </a:r>
                      <a:endParaRPr lang="en-GB" sz="900" kern="100" dirty="0" smtClean="0">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457200" marR="457200" algn="l">
                        <a:spcAft>
                          <a:spcPts val="0"/>
                        </a:spcAft>
                      </a:pPr>
                      <a:r>
                        <a:rPr kumimoji="1" lang="en-US" sz="900" kern="100" dirty="0" smtClean="0">
                          <a:solidFill>
                            <a:schemeClr val="tx1"/>
                          </a:solidFill>
                          <a:latin typeface="Times New Roman"/>
                          <a:ea typeface="SimSun"/>
                          <a:cs typeface="Times New Roman"/>
                        </a:rPr>
                        <a:t>Santosh Abraham</a:t>
                      </a:r>
                      <a:endParaRPr kumimoji="1" lang="ko-KR" sz="900" kern="100" dirty="0">
                        <a:solidFill>
                          <a:schemeClr val="tx1"/>
                        </a:solidFill>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dirty="0" smtClean="0">
                          <a:latin typeface="Times New Roman"/>
                          <a:ea typeface="맑은 고딕"/>
                          <a:cs typeface="Times New Roman"/>
                        </a:rPr>
                        <a:t>Qualcomm Inc</a:t>
                      </a:r>
                      <a:endParaRPr lang="ko-KR" sz="1400" b="1" kern="100" dirty="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dirty="0">
                          <a:latin typeface="Times New Roman"/>
                          <a:ea typeface="맑은 고딕"/>
                          <a:cs typeface="Times New Roman"/>
                        </a:rPr>
                        <a:t>5775 Morehouse Dr., San Diego, CA</a:t>
                      </a:r>
                      <a:endParaRPr lang="ko-KR" sz="1400" b="1" kern="100" dirty="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a:latin typeface="Times New Roman"/>
                          <a:ea typeface="맑은 고딕"/>
                          <a:cs typeface="Times New Roman"/>
                        </a:rPr>
                        <a:t>858 651 6107</a:t>
                      </a:r>
                      <a:endParaRPr lang="ko-KR" sz="1400" b="1" kern="10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u="sng" kern="100" dirty="0" smtClean="0">
                          <a:solidFill>
                            <a:srgbClr val="0000FF"/>
                          </a:solidFill>
                          <a:latin typeface="Times New Roman"/>
                          <a:ea typeface="맑은 고딕"/>
                          <a:cs typeface="Times New Roman"/>
                        </a:rPr>
                        <a:t>sabraham@qualcomm.com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2012-03-14</a:t>
            </a:r>
            <a:endParaRPr lang="en-US" altLang="ja-JP" dirty="0" smtClean="0">
              <a:ea typeface="MS PGothic" pitchFamily="34" charset="-128"/>
            </a:endParaRPr>
          </a:p>
        </p:txBody>
      </p:sp>
      <p:sp>
        <p:nvSpPr>
          <p:cNvPr id="2088" name="日付プレースホルダ 3"/>
          <p:cNvSpPr>
            <a:spLocks noGrp="1"/>
          </p:cNvSpPr>
          <p:nvPr>
            <p:ph type="dt" sz="quarter" idx="10"/>
          </p:nvPr>
        </p:nvSpPr>
        <p:spPr>
          <a:xfrm>
            <a:off x="696913" y="332601"/>
            <a:ext cx="951222" cy="276999"/>
          </a:xfrm>
        </p:spPr>
        <p:txBody>
          <a:bodyPr/>
          <a:lstStyle/>
          <a:p>
            <a:pPr>
              <a:defRPr/>
            </a:pPr>
            <a:r>
              <a:rPr lang="en-US" altLang="ja-JP" dirty="0" smtClean="0"/>
              <a:t>Mar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536989" y="6475413"/>
            <a:ext cx="1006942" cy="184666"/>
          </a:xfrm>
        </p:spPr>
        <p:txBody>
          <a:bodyPr/>
          <a:lstStyle/>
          <a:p>
            <a:pPr>
              <a:defRPr/>
            </a:pPr>
            <a:r>
              <a:rPr lang="en-US" altLang="ja-JP" dirty="0" err="1" smtClean="0"/>
              <a:t>Kiseon</a:t>
            </a:r>
            <a:r>
              <a:rPr lang="en-US" altLang="ja-JP" dirty="0" smtClean="0"/>
              <a:t> Ryu, LG</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51222" cy="276999"/>
          </a:xfrm>
          <a:noFill/>
        </p:spPr>
        <p:txBody>
          <a:bodyPr/>
          <a:lstStyle/>
          <a:p>
            <a:pPr>
              <a:defRPr/>
            </a:pPr>
            <a:r>
              <a:rPr lang="en-US" altLang="ja-JP" dirty="0" smtClean="0"/>
              <a:t>Mar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 </a:t>
            </a:r>
            <a:r>
              <a:rPr lang="en-US" altLang="zh-CN" dirty="0" smtClean="0"/>
              <a:t>of the EAP-RP based fast authentication </a:t>
            </a:r>
            <a:r>
              <a:rPr lang="en-US" dirty="0" smtClean="0"/>
              <a:t>for FILS.</a:t>
            </a:r>
          </a:p>
        </p:txBody>
      </p:sp>
      <p:sp>
        <p:nvSpPr>
          <p:cNvPr id="8" name="フッター プレースホルダ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51222" cy="276999"/>
          </a:xfrm>
        </p:spPr>
        <p:txBody>
          <a:bodyPr/>
          <a:lstStyle/>
          <a:p>
            <a:pPr>
              <a:defRPr/>
            </a:pPr>
            <a:r>
              <a:rPr lang="en-US" altLang="ja-JP" dirty="0" smtClean="0"/>
              <a:t>Mar 2012</a:t>
            </a:r>
          </a:p>
        </p:txBody>
      </p:sp>
      <p:sp>
        <p:nvSpPr>
          <p:cNvPr id="5" name="Fußzeilenplatzhalter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altLang="zh-CN" dirty="0" smtClean="0"/>
              <a:t>11/1160r6 has proposed using EAP framework for FILS</a:t>
            </a:r>
          </a:p>
          <a:p>
            <a:pPr lvl="1"/>
            <a:r>
              <a:rPr lang="en-US" dirty="0" smtClean="0"/>
              <a:t>Uses the EAP-RP for fast authentication by using a pre-established FILS context (i.e., EMSK, </a:t>
            </a:r>
            <a:r>
              <a:rPr lang="en-US" dirty="0" err="1" smtClean="0"/>
              <a:t>rRK</a:t>
            </a:r>
            <a:r>
              <a:rPr lang="en-US" dirty="0" smtClean="0"/>
              <a:t>, and </a:t>
            </a:r>
            <a:r>
              <a:rPr lang="en-US" dirty="0" err="1" smtClean="0"/>
              <a:t>rIK</a:t>
            </a:r>
            <a:r>
              <a:rPr lang="en-US" dirty="0" smtClean="0"/>
              <a:t>) to improve the authentication time during association.</a:t>
            </a:r>
            <a:endParaRPr lang="en-US" altLang="zh-CN" dirty="0" smtClean="0"/>
          </a:p>
          <a:p>
            <a:r>
              <a:rPr lang="en-US" altLang="zh-CN" dirty="0" smtClean="0"/>
              <a:t>STA can be disassociated with the AP due to several reasons (e.g., STA’s leaving the AP, STA’s inactivity, and etc.,) </a:t>
            </a:r>
          </a:p>
          <a:p>
            <a:r>
              <a:rPr lang="en-US" altLang="zh-CN" dirty="0" smtClean="0"/>
              <a:t>However, STA should perform full EAP or EAP-RP procedure whenever coming back to the AP </a:t>
            </a:r>
          </a:p>
          <a:p>
            <a:pPr lvl="1"/>
            <a:r>
              <a:rPr lang="en-US" altLang="zh-CN" dirty="0" smtClean="0"/>
              <a:t>Full EAP and EAP-RP requires communication between the STA and the authentication server</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12" name="Content Placeholder 11"/>
          <p:cNvSpPr>
            <a:spLocks noGrp="1"/>
          </p:cNvSpPr>
          <p:nvPr>
            <p:ph idx="1"/>
          </p:nvPr>
        </p:nvSpPr>
        <p:spPr/>
        <p:txBody>
          <a:bodyPr/>
          <a:lstStyle/>
          <a:p>
            <a:pPr lvl="0"/>
            <a:r>
              <a:rPr lang="en-US" sz="2000" dirty="0" smtClean="0"/>
              <a:t>STA/AP’s retaining the FILS context after disassociation for the specific time duration</a:t>
            </a:r>
          </a:p>
          <a:p>
            <a:pPr lvl="0"/>
            <a:endParaRPr lang="en-US" sz="2000" dirty="0" smtClean="0"/>
          </a:p>
          <a:p>
            <a:pPr lvl="0"/>
            <a:r>
              <a:rPr lang="en-US" sz="2000" dirty="0" smtClean="0"/>
              <a:t>When </a:t>
            </a:r>
            <a:r>
              <a:rPr lang="en-US" sz="2000" dirty="0" smtClean="0"/>
              <a:t>the time duration has not been expired (i.e., FILS context is retained at both the STA and the AP) and the STA attempts to be associated with the AP, EAP-RP procedure can be omitted during association by using retained FILS context</a:t>
            </a:r>
          </a:p>
          <a:p>
            <a:pPr lvl="0"/>
            <a:endParaRPr lang="en-US" sz="2000" dirty="0" smtClean="0"/>
          </a:p>
          <a:p>
            <a:pPr lvl="0"/>
            <a:r>
              <a:rPr lang="en-US" sz="2000" dirty="0" smtClean="0"/>
              <a:t>In </a:t>
            </a:r>
            <a:r>
              <a:rPr lang="en-US" sz="2000" dirty="0" smtClean="0"/>
              <a:t>this case, backbone signaling between AP and AS for EAP-RP is not necessary for re-authentication</a:t>
            </a:r>
          </a:p>
          <a:p>
            <a:endParaRPr lang="en-US" sz="2000" dirty="0"/>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54420"/>
            <a:ext cx="5486400" cy="457200"/>
          </a:xfrm>
        </p:spPr>
        <p:txBody>
          <a:bodyPr/>
          <a:lstStyle/>
          <a:p>
            <a:r>
              <a:rPr lang="en-US" altLang="zh-CN" sz="1700" dirty="0" smtClean="0"/>
              <a:t>Optimization of  EAP-RP based fast authentication</a:t>
            </a:r>
            <a:endParaRPr lang="en-US" sz="1700" dirty="0"/>
          </a:p>
        </p:txBody>
      </p:sp>
      <p:sp>
        <p:nvSpPr>
          <p:cNvPr id="4" name="Date Placeholder 3"/>
          <p:cNvSpPr>
            <a:spLocks noGrp="1"/>
          </p:cNvSpPr>
          <p:nvPr>
            <p:ph type="dt" sz="half" idx="10"/>
          </p:nvPr>
        </p:nvSpPr>
        <p:spPr>
          <a:xfrm>
            <a:off x="696913" y="332601"/>
            <a:ext cx="951222" cy="276999"/>
          </a:xfrm>
        </p:spPr>
        <p:txBody>
          <a:bodyPr/>
          <a:lstStyle/>
          <a:p>
            <a:pPr>
              <a:defRPr/>
            </a:pPr>
            <a:r>
              <a:rPr lang="en-US" altLang="ja-JP" smtClean="0"/>
              <a:t>Mar 2012</a:t>
            </a:r>
            <a:endParaRPr lang="en-US" altLang="ja-JP" dirty="0" smtClean="0"/>
          </a:p>
        </p:txBody>
      </p:sp>
      <p:sp>
        <p:nvSpPr>
          <p:cNvPr id="5" name="Footer Placeholder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20" name="Content Placeholder 2"/>
          <p:cNvSpPr txBox="1">
            <a:spLocks/>
          </p:cNvSpPr>
          <p:nvPr/>
        </p:nvSpPr>
        <p:spPr bwMode="auto">
          <a:xfrm>
            <a:off x="4419600" y="1295400"/>
            <a:ext cx="47244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1]. Full EAP authentication is performed between STA and AP1.</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2]. STA disassociates from</a:t>
            </a:r>
            <a:r>
              <a:rPr kumimoji="0" lang="en-US" altLang="ja-JP" b="0" i="0" u="none" strike="noStrike" kern="0" cap="none" spc="0" normalizeH="0" noProof="0" dirty="0" smtClean="0">
                <a:ln>
                  <a:noFill/>
                </a:ln>
                <a:solidFill>
                  <a:schemeClr val="tx1"/>
                </a:solidFill>
                <a:effectLst/>
                <a:uLnTx/>
                <a:uFillTx/>
                <a:latin typeface="+mn-lt"/>
                <a:ea typeface="MS PGothic" pitchFamily="34" charset="-128"/>
                <a:cs typeface="+mn-cs"/>
              </a:rPr>
              <a:t> AP</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3]. STA/AP caches the STA/AP FILS contexts (i.e. PMK and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rM</a:t>
            </a:r>
            <a:r>
              <a:rPr lang="en-US" altLang="ja-JP" kern="0" dirty="0" smtClean="0">
                <a:latin typeface="+mn-lt"/>
                <a:ea typeface="MS PGothic" pitchFamily="34" charset="-128"/>
              </a:rPr>
              <a:t>SK</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and etc.,) during specific time duration after STA’s disassociation/de-authentication.</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4]. STA acquires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Anonce</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via Beacon or probe response message.</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5]. STA </a:t>
            </a:r>
            <a:r>
              <a:rPr kumimoji="0" lang="en-US" altLang="ja-JP" b="0" i="0" u="none" strike="noStrike" kern="0" cap="none" spc="0" normalizeH="0" baseline="0" noProof="0" dirty="0" smtClean="0">
                <a:ln>
                  <a:noFill/>
                </a:ln>
                <a:effectLst/>
                <a:uLnTx/>
                <a:uFillTx/>
                <a:latin typeface="+mn-lt"/>
                <a:ea typeface="MS PGothic" pitchFamily="34" charset="-128"/>
                <a:cs typeface="+mn-cs"/>
              </a:rPr>
              <a:t>transmits </a:t>
            </a:r>
            <a:r>
              <a:rPr lang="en-US" altLang="ja-JP" kern="0" dirty="0" smtClean="0">
                <a:latin typeface="+mn-lt"/>
                <a:ea typeface="MS PGothic" pitchFamily="34" charset="-128"/>
              </a:rPr>
              <a:t>the association request message with, MIC, EAPOL(</a:t>
            </a:r>
            <a:r>
              <a:rPr lang="en-US" altLang="ja-JP" kern="0" dirty="0" err="1" smtClean="0">
                <a:latin typeface="+mn-lt"/>
                <a:ea typeface="MS PGothic" pitchFamily="34" charset="-128"/>
              </a:rPr>
              <a:t>Snonce</a:t>
            </a:r>
            <a:r>
              <a:rPr lang="en-US" altLang="ja-JP" kern="0" dirty="0" smtClean="0">
                <a:latin typeface="+mn-lt"/>
                <a:ea typeface="MS PGothic" pitchFamily="34" charset="-128"/>
              </a:rPr>
              <a:t>, </a:t>
            </a:r>
            <a:r>
              <a:rPr lang="en-US" altLang="ja-JP" kern="0" dirty="0" err="1" smtClean="0">
                <a:latin typeface="+mn-lt"/>
                <a:ea typeface="MS PGothic" pitchFamily="34" charset="-128"/>
              </a:rPr>
              <a:t>Anonce</a:t>
            </a:r>
            <a:r>
              <a:rPr lang="en-US" altLang="ja-JP" kern="0" dirty="0" smtClean="0">
                <a:latin typeface="+mn-lt"/>
                <a:ea typeface="MS PGothic" pitchFamily="34" charset="-128"/>
              </a:rPr>
              <a:t>), If </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the STA is a previous associated STA and  FILS contexts timer is not expired, AP re-use the STA’s FILS contexts (i.e., PMK,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rM</a:t>
            </a:r>
            <a:r>
              <a:rPr kumimoji="0" lang="en-US" altLang="ko-KR" b="0" i="0" u="none" strike="noStrike" kern="0" cap="none" spc="0" normalizeH="0" baseline="0" noProof="0" dirty="0" err="1" smtClean="0">
                <a:ln>
                  <a:noFill/>
                </a:ln>
                <a:solidFill>
                  <a:schemeClr val="tx1"/>
                </a:solidFill>
                <a:effectLst/>
                <a:uLnTx/>
                <a:uFillTx/>
                <a:latin typeface="+mn-lt"/>
                <a:ea typeface="MS PGothic" pitchFamily="34" charset="-128"/>
                <a:cs typeface="+mn-cs"/>
              </a:rPr>
              <a:t>SK</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and etc.,) and performs verification of association request message. If the association request message verification was failed, AP instructs STA to perform the full EAP authentication.</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6]. If the association request message verification was successful, AP</a:t>
            </a:r>
            <a:r>
              <a:rPr kumimoji="0" lang="en-US" altLang="ja-JP" b="0" i="0" u="none" strike="noStrike" kern="0" cap="none" spc="0" normalizeH="0" noProof="0" dirty="0" smtClean="0">
                <a:ln>
                  <a:noFill/>
                </a:ln>
                <a:solidFill>
                  <a:schemeClr val="tx1"/>
                </a:solidFill>
                <a:effectLst/>
                <a:uLnTx/>
                <a:uFillTx/>
                <a:latin typeface="+mn-lt"/>
                <a:ea typeface="MS PGothic" pitchFamily="34" charset="-128"/>
                <a:cs typeface="+mn-cs"/>
              </a:rPr>
              <a:t> </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transmits the association response message to STA. If the STA successfully completed the message verification,  it can access AP otherwise, STA shall perform the full EAP authentication procedure with authentication server.</a:t>
            </a:r>
            <a:endParaRPr kumimoji="0" lang="en-US" b="1"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34152" name="Object 8"/>
          <p:cNvGraphicFramePr>
            <a:graphicFrameLocks noChangeAspect="1"/>
          </p:cNvGraphicFramePr>
          <p:nvPr/>
        </p:nvGraphicFramePr>
        <p:xfrm>
          <a:off x="101600" y="1116012"/>
          <a:ext cx="4394200" cy="5208588"/>
        </p:xfrm>
        <a:graphic>
          <a:graphicData uri="http://schemas.openxmlformats.org/presentationml/2006/ole">
            <p:oleObj spid="_x0000_s134152" name="Visio" r:id="rId4" imgW="4393660" imgH="5208737"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Optimization of EAP-RP based fast authentication</a:t>
            </a:r>
            <a:endParaRPr lang="en-US" dirty="0"/>
          </a:p>
        </p:txBody>
      </p:sp>
      <p:sp>
        <p:nvSpPr>
          <p:cNvPr id="3" name="Content Placeholder 2"/>
          <p:cNvSpPr>
            <a:spLocks noGrp="1"/>
          </p:cNvSpPr>
          <p:nvPr>
            <p:ph idx="1"/>
          </p:nvPr>
        </p:nvSpPr>
        <p:spPr/>
        <p:txBody>
          <a:bodyPr/>
          <a:lstStyle/>
          <a:p>
            <a:r>
              <a:rPr lang="en-US" dirty="0" smtClean="0"/>
              <a:t>EAP-RP</a:t>
            </a:r>
            <a:r>
              <a:rPr lang="ko-KR" altLang="en-US" dirty="0" smtClean="0"/>
              <a:t> </a:t>
            </a:r>
            <a:r>
              <a:rPr lang="en-US" altLang="ko-KR" dirty="0" smtClean="0"/>
              <a:t>based fast authentication</a:t>
            </a:r>
            <a:r>
              <a:rPr lang="en-US" dirty="0" smtClean="0"/>
              <a:t> procedure can be optimized when:</a:t>
            </a:r>
          </a:p>
          <a:p>
            <a:pPr lvl="1"/>
            <a:r>
              <a:rPr lang="en-US" dirty="0" smtClean="0"/>
              <a:t>STA comebacks to the AP with which it was previously  associated</a:t>
            </a:r>
          </a:p>
          <a:p>
            <a:r>
              <a:rPr lang="en-US" dirty="0" smtClean="0"/>
              <a:t>STA and AP retains the FILS contexts (e.g., PMK, </a:t>
            </a:r>
            <a:r>
              <a:rPr lang="en-US" dirty="0" err="1" smtClean="0"/>
              <a:t>rMSK</a:t>
            </a:r>
            <a:r>
              <a:rPr lang="en-US" dirty="0" smtClean="0"/>
              <a:t>, and etc.,) for the specific time duration (e.g., FILS context retain timer) after disassociation.</a:t>
            </a:r>
          </a:p>
          <a:p>
            <a:r>
              <a:rPr lang="en-US" dirty="0" smtClean="0"/>
              <a:t>If the FILS contexts is retained at both STA and AP, EAP procedure can be omitted during re-association.</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457200" lvl="0" indent="-457200">
              <a:buNone/>
            </a:pPr>
            <a:r>
              <a:rPr lang="en-US" i="1" dirty="0" smtClean="0"/>
              <a:t>	</a:t>
            </a:r>
            <a:r>
              <a:rPr lang="en-US" i="1" u="sng" dirty="0" smtClean="0"/>
              <a:t>Concept:</a:t>
            </a:r>
            <a:r>
              <a:rPr lang="en-US" dirty="0" smtClean="0"/>
              <a:t> </a:t>
            </a:r>
            <a:r>
              <a:rPr lang="en-US" dirty="0" smtClean="0"/>
              <a:t>Do you agree to introduce </a:t>
            </a:r>
            <a:r>
              <a:rPr lang="en-US" dirty="0" smtClean="0"/>
              <a:t>the </a:t>
            </a:r>
            <a:r>
              <a:rPr lang="en-US" dirty="0" smtClean="0"/>
              <a:t>fast re-authentication by using the STA/AP’s retained </a:t>
            </a:r>
            <a:r>
              <a:rPr lang="en-US" dirty="0" smtClean="0"/>
              <a:t>security </a:t>
            </a:r>
            <a:r>
              <a:rPr lang="en-US" dirty="0" smtClean="0"/>
              <a:t>contexts </a:t>
            </a:r>
            <a:r>
              <a:rPr lang="en-US" dirty="0" smtClean="0"/>
              <a:t>(e.g., </a:t>
            </a:r>
            <a:r>
              <a:rPr lang="en-US" dirty="0" smtClean="0"/>
              <a:t>PMK, </a:t>
            </a:r>
            <a:r>
              <a:rPr lang="en-US" dirty="0" err="1" smtClean="0"/>
              <a:t>rMSK</a:t>
            </a:r>
            <a:r>
              <a:rPr lang="en-US" dirty="0" smtClean="0"/>
              <a:t>, and etc.,) to reduce the time required for the authentication on the re-association.</a:t>
            </a:r>
            <a:endParaRPr lang="en-US" dirty="0" smtClean="0"/>
          </a:p>
          <a:p>
            <a:pPr marL="457200" indent="-457200">
              <a:buNone/>
            </a:pPr>
            <a:r>
              <a:rPr lang="en-US" dirty="0" smtClean="0"/>
              <a:t>	</a:t>
            </a:r>
          </a:p>
          <a:p>
            <a:pPr marL="457200" indent="-457200">
              <a:buNone/>
            </a:pPr>
            <a:r>
              <a:rPr lang="en-US" dirty="0" smtClean="0"/>
              <a:t>Yes:  15</a:t>
            </a:r>
          </a:p>
          <a:p>
            <a:pPr marL="457200" indent="-457200">
              <a:buNone/>
            </a:pPr>
            <a:r>
              <a:rPr lang="en-US" dirty="0" smtClean="0"/>
              <a:t>No : 10</a:t>
            </a:r>
          </a:p>
          <a:p>
            <a:pPr marL="457200" indent="-457200">
              <a:buNone/>
            </a:pPr>
            <a:r>
              <a:rPr lang="en-US" dirty="0" smtClean="0"/>
              <a:t>Abstain: 17</a:t>
            </a:r>
            <a:endParaRPr lang="en-US" dirty="0" smtClean="0"/>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7"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for specification framework document (Voting at Hawaii F2F meeting)</a:t>
            </a:r>
            <a:endParaRPr lang="en-US" dirty="0"/>
          </a:p>
        </p:txBody>
      </p:sp>
      <p:sp>
        <p:nvSpPr>
          <p:cNvPr id="3" name="Content Placeholder 2"/>
          <p:cNvSpPr>
            <a:spLocks noGrp="1"/>
          </p:cNvSpPr>
          <p:nvPr>
            <p:ph idx="1"/>
          </p:nvPr>
        </p:nvSpPr>
        <p:spPr/>
        <p:txBody>
          <a:bodyPr/>
          <a:lstStyle/>
          <a:p>
            <a:pPr>
              <a:buNone/>
            </a:pPr>
            <a:r>
              <a:rPr lang="en-US" sz="2000" dirty="0" smtClean="0"/>
              <a:t>Motion</a:t>
            </a:r>
          </a:p>
          <a:p>
            <a:r>
              <a:rPr lang="en-US" sz="2000" dirty="0" smtClean="0"/>
              <a:t>Move to add </a:t>
            </a:r>
            <a:r>
              <a:rPr lang="en-US" sz="2000" dirty="0" smtClean="0"/>
              <a:t>the following text </a:t>
            </a:r>
            <a:r>
              <a:rPr lang="en-US" sz="2000" dirty="0" smtClean="0"/>
              <a:t>to Clause “Security” of </a:t>
            </a:r>
            <a:r>
              <a:rPr lang="en-US" sz="2000" dirty="0" err="1" smtClean="0"/>
              <a:t>TGai</a:t>
            </a:r>
            <a:r>
              <a:rPr lang="en-US" sz="2000" dirty="0" smtClean="0"/>
              <a:t> SFD, 12/0151.</a:t>
            </a:r>
            <a:endParaRPr lang="en-US" sz="2000" dirty="0" smtClean="0"/>
          </a:p>
          <a:p>
            <a:pPr>
              <a:buNone/>
            </a:pPr>
            <a:r>
              <a:rPr lang="en-US" sz="2000" dirty="0" smtClean="0"/>
              <a:t>3.  Security Framework</a:t>
            </a:r>
            <a:endParaRPr lang="en-US" sz="2000" u="sng" dirty="0" smtClean="0"/>
          </a:p>
          <a:p>
            <a:pPr>
              <a:buNone/>
            </a:pPr>
            <a:r>
              <a:rPr lang="en-US" sz="2000" dirty="0" smtClean="0"/>
              <a:t> R.3.A: The draft specification shall </a:t>
            </a:r>
            <a:r>
              <a:rPr lang="en-US" sz="2000" dirty="0" smtClean="0"/>
              <a:t>support the mechanism of </a:t>
            </a:r>
            <a:r>
              <a:rPr lang="en-US" sz="2000" dirty="0" smtClean="0"/>
              <a:t>fast re-authentication by using the STA/AP’s retained </a:t>
            </a:r>
            <a:r>
              <a:rPr lang="en-US" sz="2000" dirty="0" smtClean="0"/>
              <a:t>security contexts (e.g., </a:t>
            </a:r>
            <a:r>
              <a:rPr lang="en-US" sz="2000" dirty="0" smtClean="0"/>
              <a:t>PMK, </a:t>
            </a:r>
            <a:r>
              <a:rPr lang="en-US" sz="2000" dirty="0" err="1" smtClean="0"/>
              <a:t>rMSK</a:t>
            </a:r>
            <a:r>
              <a:rPr lang="en-US" sz="2000" dirty="0" smtClean="0"/>
              <a:t>, and etc</a:t>
            </a:r>
            <a:r>
              <a:rPr lang="en-US" sz="2000" dirty="0" smtClean="0"/>
              <a:t>.,), </a:t>
            </a:r>
            <a:r>
              <a:rPr lang="en-US" sz="2000" dirty="0" smtClean="0"/>
              <a:t>to reduce the time required for the authentication on the re-association.</a:t>
            </a:r>
          </a:p>
          <a:p>
            <a:pPr marL="457200" indent="-457200">
              <a:buNone/>
            </a:pPr>
            <a:endParaRPr lang="en-US" sz="2000" dirty="0" smtClean="0"/>
          </a:p>
          <a:p>
            <a:pPr marL="457200" indent="-457200">
              <a:buNone/>
            </a:pPr>
            <a:r>
              <a:rPr lang="en-US" sz="2000" dirty="0" smtClean="0"/>
              <a:t>Moved:</a:t>
            </a:r>
          </a:p>
          <a:p>
            <a:pPr marL="457200" indent="-457200">
              <a:buNone/>
            </a:pPr>
            <a:r>
              <a:rPr lang="en-US" sz="2000" dirty="0" smtClean="0"/>
              <a:t>Seconded: 	</a:t>
            </a:r>
          </a:p>
          <a:p>
            <a:pPr>
              <a:buNone/>
            </a:pPr>
            <a:r>
              <a:rPr lang="fi-FI" sz="2000" dirty="0" smtClean="0"/>
              <a:t>Yes</a:t>
            </a:r>
            <a:r>
              <a:rPr lang="fi-FI" sz="2000" dirty="0" smtClean="0"/>
              <a:t>:                          No:                          Abstain: </a:t>
            </a:r>
            <a:endParaRPr lang="en-US" sz="2000" dirty="0" smtClean="0"/>
          </a:p>
        </p:txBody>
      </p:sp>
      <p:sp>
        <p:nvSpPr>
          <p:cNvPr id="4" name="Date Placeholder 3"/>
          <p:cNvSpPr>
            <a:spLocks noGrp="1"/>
          </p:cNvSpPr>
          <p:nvPr>
            <p:ph type="dt" sz="half" idx="10"/>
          </p:nvPr>
        </p:nvSpPr>
        <p:spPr/>
        <p:txBody>
          <a:bodyPr/>
          <a:lstStyle/>
          <a:p>
            <a:pPr>
              <a:defRPr/>
            </a:pPr>
            <a:r>
              <a:rPr lang="en-US" altLang="ja-JP" smtClean="0"/>
              <a:t>Mar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Kiseon Ryu, LG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12513</TotalTime>
  <Words>937</Words>
  <Application>Microsoft Office PowerPoint</Application>
  <PresentationFormat>On-screen Show (4:3)</PresentationFormat>
  <Paragraphs>154</Paragraphs>
  <Slides>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Visio</vt:lpstr>
      <vt:lpstr>Fast Authentication in TGai</vt:lpstr>
      <vt:lpstr>Abstract</vt:lpstr>
      <vt:lpstr>Conformance w/ TGai PAR &amp; 5C </vt:lpstr>
      <vt:lpstr>Background</vt:lpstr>
      <vt:lpstr>Proposal</vt:lpstr>
      <vt:lpstr>Optimization of  EAP-RP based fast authentication</vt:lpstr>
      <vt:lpstr>Optimization of EAP-RP based fast authentication</vt:lpstr>
      <vt:lpstr>Straw poll</vt:lpstr>
      <vt:lpstr>Motion for specification framework document (Voting at Hawaii F2F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lguser</cp:lastModifiedBy>
  <cp:revision>755</cp:revision>
  <cp:lastPrinted>1998-02-10T13:28:06Z</cp:lastPrinted>
  <dcterms:created xsi:type="dcterms:W3CDTF">2011-07-17T04:42:17Z</dcterms:created>
  <dcterms:modified xsi:type="dcterms:W3CDTF">2012-03-14T19:42:36Z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