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57" r:id="rId3"/>
    <p:sldId id="312" r:id="rId4"/>
    <p:sldId id="318" r:id="rId5"/>
    <p:sldId id="316" r:id="rId6"/>
    <p:sldId id="345" r:id="rId7"/>
    <p:sldId id="339" r:id="rId8"/>
    <p:sldId id="346" r:id="rId9"/>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747" autoAdjust="0"/>
    <p:restoredTop sz="92647" autoAdjust="0"/>
  </p:normalViewPr>
  <p:slideViewPr>
    <p:cSldViewPr>
      <p:cViewPr varScale="1">
        <p:scale>
          <a:sx n="91" d="100"/>
          <a:sy n="91" d="100"/>
        </p:scale>
        <p:origin x="-13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74"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xfrm>
            <a:off x="4015638" y="105295"/>
            <a:ext cx="2025939" cy="215444"/>
          </a:xfrm>
          <a:prstGeom prst="rect">
            <a:avLst/>
          </a:prstGeom>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4015638" y="105295"/>
            <a:ext cx="2025939" cy="215444"/>
          </a:xfrm>
          <a:prstGeom prst="rect">
            <a:avLst/>
          </a:prstGeom>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77398" y="9612343"/>
            <a:ext cx="415177"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77398" y="9612343"/>
            <a:ext cx="415177"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altLang="ja-JP" dirty="0" smtClean="0"/>
              <a:t>Mar 2012</a:t>
            </a:r>
            <a:endParaRPr lang="en-US" altLang="ja-JP" dirty="0"/>
          </a:p>
        </p:txBody>
      </p:sp>
      <p:sp>
        <p:nvSpPr>
          <p:cNvPr id="5" name="Rectangle 5"/>
          <p:cNvSpPr>
            <a:spLocks noGrp="1" noChangeArrowheads="1"/>
          </p:cNvSpPr>
          <p:nvPr>
            <p:ph type="ftr" sz="quarter" idx="11"/>
          </p:nvPr>
        </p:nvSpPr>
        <p:spPr>
          <a:xfrm>
            <a:off x="7536991" y="6475413"/>
            <a:ext cx="1006942" cy="184666"/>
          </a:xfrm>
          <a:ln/>
        </p:spPr>
        <p:txBody>
          <a:bodyPr/>
          <a:lstStyle>
            <a:lvl1pPr>
              <a:defRPr/>
            </a:lvl1pPr>
          </a:lstStyle>
          <a:p>
            <a:pPr>
              <a:defRPr/>
            </a:pPr>
            <a:r>
              <a:rPr lang="en-US" altLang="ja-JP" dirty="0" err="1" smtClean="0"/>
              <a:t>Kiseon</a:t>
            </a:r>
            <a:r>
              <a:rPr lang="en-US" altLang="ja-JP" dirty="0" smtClean="0"/>
              <a:t> Ryu,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altLang="ja-JP" dirty="0" smtClean="0"/>
              <a:t>Mar 2012</a:t>
            </a:r>
            <a:endParaRPr lang="en-US" altLang="ja-JP" dirty="0"/>
          </a:p>
        </p:txBody>
      </p:sp>
      <p:sp>
        <p:nvSpPr>
          <p:cNvPr id="5" name="Rectangle 5"/>
          <p:cNvSpPr>
            <a:spLocks noGrp="1" noChangeArrowheads="1"/>
          </p:cNvSpPr>
          <p:nvPr>
            <p:ph type="ftr" sz="quarter" idx="11"/>
          </p:nvPr>
        </p:nvSpPr>
        <p:spPr>
          <a:xfrm>
            <a:off x="7536994" y="6475413"/>
            <a:ext cx="1006942" cy="184666"/>
          </a:xfrm>
          <a:ln/>
        </p:spPr>
        <p:txBody>
          <a:bodyPr/>
          <a:lstStyle>
            <a:lvl1pPr>
              <a:defRPr/>
            </a:lvl1pPr>
          </a:lstStyle>
          <a:p>
            <a:pPr>
              <a:defRPr/>
            </a:pPr>
            <a:r>
              <a:rPr lang="en-US" altLang="ja-JP" dirty="0" err="1" smtClean="0"/>
              <a:t>Kiseon</a:t>
            </a:r>
            <a:r>
              <a:rPr lang="en-US" altLang="ja-JP" dirty="0" smtClean="0"/>
              <a:t> Ryu,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Mar 2012</a:t>
            </a:r>
            <a:endParaRPr lang="en-US" altLang="ja-JP" dirty="0"/>
          </a:p>
        </p:txBody>
      </p:sp>
      <p:sp>
        <p:nvSpPr>
          <p:cNvPr id="1029" name="Rectangle 5"/>
          <p:cNvSpPr>
            <a:spLocks noGrp="1" noChangeArrowheads="1"/>
          </p:cNvSpPr>
          <p:nvPr>
            <p:ph type="ftr" sz="quarter" idx="3"/>
          </p:nvPr>
        </p:nvSpPr>
        <p:spPr bwMode="auto">
          <a:xfrm>
            <a:off x="7536991" y="6475413"/>
            <a:ext cx="100694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err="1" smtClean="0"/>
              <a:t>Kiseon</a:t>
            </a:r>
            <a:r>
              <a:rPr lang="en-US" altLang="ja-JP" dirty="0" smtClean="0"/>
              <a:t> Ryu,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380500" y="332601"/>
            <a:ext cx="3065006"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802.11-12/0253</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iseon.ryu@lge.com" TargetMode="External"/><Relationship Id="rId7" Type="http://schemas.openxmlformats.org/officeDocument/2006/relationships/hyperlink" Target="mailto:gcherian@qualcom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insam.kwak@lge.com" TargetMode="External"/><Relationship Id="rId5" Type="http://schemas.openxmlformats.org/officeDocument/2006/relationships/hyperlink" Target="mailto:jaehyung.song@lge.com" TargetMode="External"/><Relationship Id="rId4" Type="http://schemas.openxmlformats.org/officeDocument/2006/relationships/hyperlink" Target="mailto:giwon.park@lge.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2286000"/>
          <a:ext cx="7924800" cy="3413760"/>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3"/>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4"/>
                        </a:rPr>
                        <a:t>giwon.park@lge.com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Jaehyung</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Song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+82-31-450-7898</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jaehyung.song@lge.com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6"/>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a:spcAft>
                          <a:spcPts val="0"/>
                        </a:spcAft>
                      </a:pPr>
                      <a:r>
                        <a:rPr lang="en-GB" sz="900" kern="100" dirty="0">
                          <a:latin typeface="Times New Roman"/>
                          <a:ea typeface="SimSun"/>
                          <a:cs typeface="Times New Roman"/>
                        </a:rPr>
                        <a:t>George Cherian</a:t>
                      </a:r>
                      <a:endParaRPr lang="ko-KR" sz="1100" kern="100" dirty="0">
                        <a:latin typeface="Times New Roman"/>
                        <a:ea typeface="맑은 고딕"/>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900" kern="100">
                          <a:latin typeface="Times New Roman"/>
                          <a:ea typeface="SimSun"/>
                          <a:cs typeface="Times New Roman"/>
                        </a:rPr>
                        <a:t>Qualcomm</a:t>
                      </a:r>
                      <a:endParaRPr lang="ko-KR" sz="1100" kern="100">
                        <a:latin typeface="Times New Roman"/>
                        <a:ea typeface="맑은 고딕"/>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900" kern="100">
                          <a:latin typeface="Times New Roman"/>
                          <a:ea typeface="맑은 고딕"/>
                          <a:cs typeface="Times New Roman"/>
                        </a:rPr>
                        <a:t>5775 Morehouse Dr., San Diego, CA</a:t>
                      </a:r>
                      <a:endParaRPr lang="ko-KR" sz="1100" kern="100">
                        <a:latin typeface="Times New Roman"/>
                        <a:ea typeface="맑은 고딕"/>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900" kern="100">
                          <a:latin typeface="Times New Roman"/>
                          <a:ea typeface="맑은 고딕"/>
                          <a:cs typeface="Times New Roman"/>
                        </a:rPr>
                        <a:t>8586516645</a:t>
                      </a:r>
                      <a:endParaRPr lang="ko-KR" sz="1100" kern="100">
                        <a:latin typeface="Times New Roman"/>
                        <a:ea typeface="맑은 고딕"/>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900" kern="100" dirty="0" smtClean="0">
                          <a:latin typeface="Times New Roman"/>
                          <a:ea typeface="SimSun"/>
                          <a:cs typeface="Times New Roman"/>
                          <a:hlinkClick r:id="rId7"/>
                        </a:rPr>
                        <a:t>gcherian@qualcomm.com</a:t>
                      </a:r>
                      <a:endParaRPr lang="en-GB" sz="900" kern="100" dirty="0" smtClean="0">
                        <a:latin typeface="Times New Roman"/>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457200" marR="457200" algn="l">
                        <a:spcAft>
                          <a:spcPts val="0"/>
                        </a:spcAft>
                      </a:pPr>
                      <a:r>
                        <a:rPr kumimoji="1" lang="en-US" sz="900" kern="100" dirty="0" smtClean="0">
                          <a:solidFill>
                            <a:schemeClr val="tx1"/>
                          </a:solidFill>
                          <a:latin typeface="Times New Roman"/>
                          <a:ea typeface="SimSun"/>
                          <a:cs typeface="Times New Roman"/>
                        </a:rPr>
                        <a:t>Santosh Abraham</a:t>
                      </a:r>
                      <a:endParaRPr kumimoji="1" lang="ko-KR" sz="900" kern="100" dirty="0">
                        <a:solidFill>
                          <a:schemeClr val="tx1"/>
                        </a:solidFill>
                        <a:latin typeface="Times New Roman"/>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457200" algn="l">
                        <a:spcAft>
                          <a:spcPts val="0"/>
                        </a:spcAft>
                      </a:pPr>
                      <a:r>
                        <a:rPr lang="en-US" sz="900" b="0" kern="100" dirty="0" smtClean="0">
                          <a:latin typeface="Times New Roman"/>
                          <a:ea typeface="맑은 고딕"/>
                          <a:cs typeface="Times New Roman"/>
                        </a:rPr>
                        <a:t>Qualcomm Inc</a:t>
                      </a:r>
                      <a:endParaRPr lang="ko-KR" sz="1400" b="1" kern="100" dirty="0">
                        <a:latin typeface="Times New Roman"/>
                        <a:ea typeface="맑은 고딕"/>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457200" algn="l">
                        <a:spcAft>
                          <a:spcPts val="0"/>
                        </a:spcAft>
                      </a:pPr>
                      <a:r>
                        <a:rPr lang="en-US" sz="900" b="0" kern="100" dirty="0">
                          <a:latin typeface="Times New Roman"/>
                          <a:ea typeface="맑은 고딕"/>
                          <a:cs typeface="Times New Roman"/>
                        </a:rPr>
                        <a:t>5775 Morehouse Dr., San Diego, CA</a:t>
                      </a:r>
                      <a:endParaRPr lang="ko-KR" sz="1400" b="1" kern="100" dirty="0">
                        <a:latin typeface="Times New Roman"/>
                        <a:ea typeface="맑은 고딕"/>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457200" algn="l">
                        <a:spcAft>
                          <a:spcPts val="0"/>
                        </a:spcAft>
                      </a:pPr>
                      <a:r>
                        <a:rPr lang="en-US" sz="900" b="0" kern="100">
                          <a:latin typeface="Times New Roman"/>
                          <a:ea typeface="맑은 고딕"/>
                          <a:cs typeface="Times New Roman"/>
                        </a:rPr>
                        <a:t>858 651 6107</a:t>
                      </a:r>
                      <a:endParaRPr lang="ko-KR" sz="1400" b="1" kern="100">
                        <a:latin typeface="Times New Roman"/>
                        <a:ea typeface="맑은 고딕"/>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457200" algn="l">
                        <a:spcAft>
                          <a:spcPts val="0"/>
                        </a:spcAft>
                      </a:pPr>
                      <a:r>
                        <a:rPr lang="en-US" sz="900" b="0" u="sng" kern="100" dirty="0" smtClean="0">
                          <a:solidFill>
                            <a:srgbClr val="0000FF"/>
                          </a:solidFill>
                          <a:latin typeface="Times New Roman"/>
                          <a:ea typeface="맑은 고딕"/>
                          <a:cs typeface="Times New Roman"/>
                        </a:rPr>
                        <a:t>sabraham@qualcomm.com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Fast Authentication</a:t>
            </a:r>
            <a:r>
              <a:rPr lang="en-US" altLang="zh-CN" dirty="0" smtClean="0">
                <a:ea typeface="宋体" pitchFamily="2" charset="-122"/>
              </a:rPr>
              <a:t>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2012-03-03</a:t>
            </a:r>
          </a:p>
        </p:txBody>
      </p:sp>
      <p:sp>
        <p:nvSpPr>
          <p:cNvPr id="2088" name="日付プレースホルダ 3"/>
          <p:cNvSpPr>
            <a:spLocks noGrp="1"/>
          </p:cNvSpPr>
          <p:nvPr>
            <p:ph type="dt" sz="quarter" idx="10"/>
          </p:nvPr>
        </p:nvSpPr>
        <p:spPr>
          <a:xfrm>
            <a:off x="696913" y="332601"/>
            <a:ext cx="951222" cy="276999"/>
          </a:xfrm>
        </p:spPr>
        <p:txBody>
          <a:bodyPr/>
          <a:lstStyle/>
          <a:p>
            <a:pPr>
              <a:defRPr/>
            </a:pPr>
            <a:r>
              <a:rPr lang="en-US" altLang="ja-JP" dirty="0" smtClean="0"/>
              <a:t>Mar 2012</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7536989" y="6475413"/>
            <a:ext cx="1006942" cy="184666"/>
          </a:xfrm>
        </p:spPr>
        <p:txBody>
          <a:bodyPr/>
          <a:lstStyle/>
          <a:p>
            <a:pPr>
              <a:defRPr/>
            </a:pPr>
            <a:r>
              <a:rPr lang="en-US" altLang="ja-JP" dirty="0" err="1" smtClean="0"/>
              <a:t>Kiseon</a:t>
            </a:r>
            <a:r>
              <a:rPr lang="en-US" altLang="ja-JP" dirty="0" smtClean="0"/>
              <a:t> Ryu, </a:t>
            </a:r>
            <a:r>
              <a:rPr lang="en-US" altLang="ja-JP" dirty="0" smtClean="0"/>
              <a:t>LG</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51222" cy="276999"/>
          </a:xfrm>
          <a:noFill/>
        </p:spPr>
        <p:txBody>
          <a:bodyPr/>
          <a:lstStyle/>
          <a:p>
            <a:pPr>
              <a:defRPr/>
            </a:pPr>
            <a:r>
              <a:rPr lang="en-US" altLang="ja-JP" dirty="0" smtClean="0"/>
              <a:t>Mar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document proposes optimization </a:t>
            </a:r>
            <a:r>
              <a:rPr lang="en-US" altLang="zh-CN" dirty="0" smtClean="0"/>
              <a:t>of the EAP-RP based fast authentication </a:t>
            </a:r>
            <a:r>
              <a:rPr lang="en-US" dirty="0" smtClean="0"/>
              <a:t>for FILS.</a:t>
            </a:r>
          </a:p>
        </p:txBody>
      </p:sp>
      <p:sp>
        <p:nvSpPr>
          <p:cNvPr id="8" name="フッター プレースホルダ 4"/>
          <p:cNvSpPr>
            <a:spLocks noGrp="1"/>
          </p:cNvSpPr>
          <p:nvPr>
            <p:ph type="ftr" sz="quarter" idx="11"/>
          </p:nvPr>
        </p:nvSpPr>
        <p:spPr>
          <a:xfrm>
            <a:off x="7536986" y="6475413"/>
            <a:ext cx="1006942" cy="184666"/>
          </a:xfrm>
        </p:spPr>
        <p:txBody>
          <a:bodyPr/>
          <a:lstStyle/>
          <a:p>
            <a:pPr>
              <a:defRPr/>
            </a:pPr>
            <a:r>
              <a:rPr lang="en-US" altLang="ja-JP" dirty="0" err="1" smtClean="0"/>
              <a:t>Kiseon</a:t>
            </a:r>
            <a:r>
              <a:rPr lang="en-US" altLang="ja-JP" dirty="0" smtClean="0"/>
              <a:t> Ryu, LG</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51222" cy="276999"/>
          </a:xfrm>
        </p:spPr>
        <p:txBody>
          <a:bodyPr/>
          <a:lstStyle/>
          <a:p>
            <a:pPr>
              <a:defRPr/>
            </a:pPr>
            <a:r>
              <a:rPr lang="en-US" altLang="ja-JP" dirty="0" smtClean="0"/>
              <a:t>Mar 2012</a:t>
            </a:r>
          </a:p>
        </p:txBody>
      </p:sp>
      <p:sp>
        <p:nvSpPr>
          <p:cNvPr id="5" name="Fußzeilenplatzhalter 4"/>
          <p:cNvSpPr>
            <a:spLocks noGrp="1"/>
          </p:cNvSpPr>
          <p:nvPr>
            <p:ph type="ftr" sz="quarter" idx="11"/>
          </p:nvPr>
        </p:nvSpPr>
        <p:spPr>
          <a:xfrm>
            <a:off x="7536986" y="6475413"/>
            <a:ext cx="1006942" cy="184666"/>
          </a:xfrm>
        </p:spPr>
        <p:txBody>
          <a:bodyPr/>
          <a:lstStyle/>
          <a:p>
            <a:pPr>
              <a:defRPr/>
            </a:pPr>
            <a:r>
              <a:rPr lang="en-US" altLang="ja-JP" dirty="0" err="1" smtClean="0"/>
              <a:t>Kiseon</a:t>
            </a:r>
            <a:r>
              <a:rPr lang="en-US" altLang="ja-JP" dirty="0" smtClean="0"/>
              <a:t> Ryu, LG</a:t>
            </a:r>
            <a:endParaRPr lang="en-US" altLang="ja-JP"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3</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altLang="zh-CN" dirty="0" smtClean="0"/>
              <a:t>11/1160r6 has proposed using EAP framework for FILS</a:t>
            </a:r>
          </a:p>
          <a:p>
            <a:pPr lvl="1"/>
            <a:r>
              <a:rPr lang="en-US" dirty="0" smtClean="0"/>
              <a:t>Uses the EAP-RP for fast authentication by using a pre-established FILS context (i.e., EMSK, </a:t>
            </a:r>
            <a:r>
              <a:rPr lang="en-US" dirty="0" err="1" smtClean="0"/>
              <a:t>rRK</a:t>
            </a:r>
            <a:r>
              <a:rPr lang="en-US" dirty="0" smtClean="0"/>
              <a:t>, and </a:t>
            </a:r>
            <a:r>
              <a:rPr lang="en-US" dirty="0" err="1" smtClean="0"/>
              <a:t>rIK</a:t>
            </a:r>
            <a:r>
              <a:rPr lang="en-US" dirty="0" smtClean="0"/>
              <a:t>) to improve the authentication time during association.</a:t>
            </a:r>
            <a:endParaRPr lang="en-US" altLang="zh-CN" dirty="0" smtClean="0"/>
          </a:p>
          <a:p>
            <a:r>
              <a:rPr lang="en-US" altLang="zh-CN" dirty="0" smtClean="0"/>
              <a:t>STA can be disassociated with the AP due to several reasons (e.g., STA’s leaving the AP, STA’s inactivity, and etc.,) </a:t>
            </a:r>
          </a:p>
          <a:p>
            <a:r>
              <a:rPr lang="en-US" altLang="zh-CN" dirty="0" smtClean="0"/>
              <a:t>However, STA should perform full EAP or EAP-RP procedure whenever coming back to the AP </a:t>
            </a:r>
          </a:p>
          <a:p>
            <a:pPr lvl="1"/>
            <a:r>
              <a:rPr lang="en-US" altLang="zh-CN" dirty="0" smtClean="0"/>
              <a:t>Full EAP and EAP-RP requires communication between the STA and the authentication server</a:t>
            </a:r>
          </a:p>
        </p:txBody>
      </p:sp>
      <p:sp>
        <p:nvSpPr>
          <p:cNvPr id="4" name="Date Placeholder 3"/>
          <p:cNvSpPr>
            <a:spLocks noGrp="1"/>
          </p:cNvSpPr>
          <p:nvPr>
            <p:ph type="dt" sz="half" idx="10"/>
          </p:nvPr>
        </p:nvSpPr>
        <p:spPr/>
        <p:txBody>
          <a:bodyPr/>
          <a:lstStyle/>
          <a:p>
            <a:r>
              <a:rPr lang="en-US" altLang="ja-JP" smtClean="0"/>
              <a:t>Mar 2012</a:t>
            </a:r>
            <a:endParaRPr lang="en-US" altLang="ja-JP" dirty="0" smtClean="0"/>
          </a:p>
        </p:txBody>
      </p:sp>
      <p:sp>
        <p:nvSpPr>
          <p:cNvPr id="5" name="Footer Placeholder 4"/>
          <p:cNvSpPr>
            <a:spLocks noGrp="1"/>
          </p:cNvSpPr>
          <p:nvPr>
            <p:ph type="ftr" sz="quarter" idx="11"/>
          </p:nvPr>
        </p:nvSpPr>
        <p:spPr>
          <a:xfrm>
            <a:off x="7536996" y="6475413"/>
            <a:ext cx="1006942" cy="184666"/>
          </a:xfrm>
        </p:spPr>
        <p:txBody>
          <a:bodyPr/>
          <a:lstStyle/>
          <a:p>
            <a:r>
              <a:rPr lang="en-US" altLang="ja-JP" dirty="0" err="1" smtClean="0"/>
              <a:t>Kiseon</a:t>
            </a:r>
            <a:r>
              <a:rPr lang="en-US" altLang="ja-JP" dirty="0" smtClean="0"/>
              <a:t> Ryu, LG</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F849415C-ECDB-492C-B7EB-181F05134429}" type="slidenum">
              <a:rPr lang="en-US" altLang="ja-JP" smtClean="0"/>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12" name="Content Placeholder 11"/>
          <p:cNvSpPr>
            <a:spLocks noGrp="1"/>
          </p:cNvSpPr>
          <p:nvPr>
            <p:ph idx="1"/>
          </p:nvPr>
        </p:nvSpPr>
        <p:spPr/>
        <p:txBody>
          <a:bodyPr/>
          <a:lstStyle/>
          <a:p>
            <a:pPr lvl="0"/>
            <a:r>
              <a:rPr lang="en-US" dirty="0" smtClean="0"/>
              <a:t>STA/AP’s retaining the FILS context after disassociation for the specific time duration</a:t>
            </a:r>
          </a:p>
          <a:p>
            <a:pPr lvl="0"/>
            <a:r>
              <a:rPr lang="en-US" dirty="0" smtClean="0"/>
              <a:t>When the time duration has not been expired (i.e., FILS context is retained at both the STA and the AP) and the STA attempts to be associated with the AP, EAP-RP procedure can be omitted during association by using retained FILS context</a:t>
            </a:r>
          </a:p>
          <a:p>
            <a:pPr lvl="0"/>
            <a:r>
              <a:rPr lang="en-US" dirty="0" smtClean="0"/>
              <a:t>In this case, backbone signaling between AP and AS for EAP-RP is not necessary for re-authentication</a:t>
            </a:r>
          </a:p>
          <a:p>
            <a:endParaRPr lang="en-US" dirty="0"/>
          </a:p>
        </p:txBody>
      </p:sp>
      <p:sp>
        <p:nvSpPr>
          <p:cNvPr id="4" name="Date Placeholder 3"/>
          <p:cNvSpPr>
            <a:spLocks noGrp="1"/>
          </p:cNvSpPr>
          <p:nvPr>
            <p:ph type="dt" sz="half" idx="10"/>
          </p:nvPr>
        </p:nvSpPr>
        <p:spPr/>
        <p:txBody>
          <a:bodyPr/>
          <a:lstStyle/>
          <a:p>
            <a:r>
              <a:rPr lang="en-US" altLang="ja-JP" smtClean="0"/>
              <a:t>Mar 2012</a:t>
            </a:r>
            <a:endParaRPr lang="en-US" altLang="ja-JP" dirty="0" smtClean="0"/>
          </a:p>
        </p:txBody>
      </p:sp>
      <p:sp>
        <p:nvSpPr>
          <p:cNvPr id="5" name="Footer Placeholder 4"/>
          <p:cNvSpPr>
            <a:spLocks noGrp="1"/>
          </p:cNvSpPr>
          <p:nvPr>
            <p:ph type="ftr" sz="quarter" idx="11"/>
          </p:nvPr>
        </p:nvSpPr>
        <p:spPr>
          <a:xfrm>
            <a:off x="7536996" y="6475413"/>
            <a:ext cx="1006942" cy="184666"/>
          </a:xfrm>
        </p:spPr>
        <p:txBody>
          <a:bodyPr/>
          <a:lstStyle/>
          <a:p>
            <a:r>
              <a:rPr lang="en-US" altLang="ja-JP" dirty="0" err="1" smtClean="0"/>
              <a:t>Kiseon</a:t>
            </a:r>
            <a:r>
              <a:rPr lang="en-US" altLang="ja-JP" dirty="0" smtClean="0"/>
              <a:t> Ryu, LG</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F849415C-ECDB-492C-B7EB-181F05134429}" type="slidenum">
              <a:rPr lang="en-US" altLang="ja-JP" smtClean="0"/>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54420"/>
            <a:ext cx="5486400" cy="457200"/>
          </a:xfrm>
        </p:spPr>
        <p:txBody>
          <a:bodyPr/>
          <a:lstStyle/>
          <a:p>
            <a:r>
              <a:rPr lang="en-US" altLang="zh-CN" sz="1700" dirty="0" smtClean="0"/>
              <a:t>Optimization of  EAP-RP based fast authentication</a:t>
            </a:r>
            <a:endParaRPr lang="en-US" sz="1700" dirty="0"/>
          </a:p>
        </p:txBody>
      </p:sp>
      <p:sp>
        <p:nvSpPr>
          <p:cNvPr id="4" name="Date Placeholder 3"/>
          <p:cNvSpPr>
            <a:spLocks noGrp="1"/>
          </p:cNvSpPr>
          <p:nvPr>
            <p:ph type="dt" sz="half" idx="10"/>
          </p:nvPr>
        </p:nvSpPr>
        <p:spPr>
          <a:xfrm>
            <a:off x="696913" y="332601"/>
            <a:ext cx="951222" cy="276999"/>
          </a:xfrm>
        </p:spPr>
        <p:txBody>
          <a:bodyPr/>
          <a:lstStyle/>
          <a:p>
            <a:pPr>
              <a:defRPr/>
            </a:pPr>
            <a:r>
              <a:rPr lang="en-US" altLang="ja-JP" smtClean="0"/>
              <a:t>Mar 2012</a:t>
            </a:r>
            <a:endParaRPr lang="en-US" altLang="ja-JP" dirty="0" smtClean="0"/>
          </a:p>
        </p:txBody>
      </p:sp>
      <p:sp>
        <p:nvSpPr>
          <p:cNvPr id="5" name="Footer Placeholder 4"/>
          <p:cNvSpPr>
            <a:spLocks noGrp="1"/>
          </p:cNvSpPr>
          <p:nvPr>
            <p:ph type="ftr" sz="quarter" idx="11"/>
          </p:nvPr>
        </p:nvSpPr>
        <p:spPr>
          <a:xfrm>
            <a:off x="7536986" y="6475413"/>
            <a:ext cx="1006942" cy="184666"/>
          </a:xfrm>
        </p:spPr>
        <p:txBody>
          <a:bodyPr/>
          <a:lstStyle/>
          <a:p>
            <a:pPr>
              <a:defRPr/>
            </a:pPr>
            <a:r>
              <a:rPr lang="en-US" altLang="ja-JP" dirty="0" err="1" smtClean="0"/>
              <a:t>Kiseon</a:t>
            </a:r>
            <a:r>
              <a:rPr lang="en-US" altLang="ja-JP" dirty="0" smtClean="0"/>
              <a:t> Ryu, LG</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
        <p:nvSpPr>
          <p:cNvPr id="20" name="Content Placeholder 2"/>
          <p:cNvSpPr txBox="1">
            <a:spLocks/>
          </p:cNvSpPr>
          <p:nvPr/>
        </p:nvSpPr>
        <p:spPr bwMode="auto">
          <a:xfrm>
            <a:off x="4419600" y="1295400"/>
            <a:ext cx="4724400" cy="5181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1]. Full EAP authentication is performed between STA and AP1.</a:t>
            </a:r>
          </a:p>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2]. STA disassociates from</a:t>
            </a:r>
            <a:r>
              <a:rPr kumimoji="0" lang="en-US" altLang="ja-JP" b="0" i="0" u="none" strike="noStrike" kern="0" cap="none" spc="0" normalizeH="0" noProof="0" dirty="0" smtClean="0">
                <a:ln>
                  <a:noFill/>
                </a:ln>
                <a:solidFill>
                  <a:schemeClr val="tx1"/>
                </a:solidFill>
                <a:effectLst/>
                <a:uLnTx/>
                <a:uFillTx/>
                <a:latin typeface="+mn-lt"/>
                <a:ea typeface="MS PGothic" pitchFamily="34" charset="-128"/>
                <a:cs typeface="+mn-cs"/>
              </a:rPr>
              <a:t> AP</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a:t>
            </a:r>
          </a:p>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3]. STA/AP caches the STA/AP FILS contexts (i.e. PMK and </a:t>
            </a:r>
            <a:r>
              <a:rPr kumimoji="0" lang="en-US" altLang="ja-JP" b="0" i="0" u="none" strike="noStrike" kern="0" cap="none" spc="0" normalizeH="0" baseline="0" noProof="0" dirty="0" err="1" smtClean="0">
                <a:ln>
                  <a:noFill/>
                </a:ln>
                <a:solidFill>
                  <a:schemeClr val="tx1"/>
                </a:solidFill>
                <a:effectLst/>
                <a:uLnTx/>
                <a:uFillTx/>
                <a:latin typeface="+mn-lt"/>
                <a:ea typeface="MS PGothic" pitchFamily="34" charset="-128"/>
                <a:cs typeface="+mn-cs"/>
              </a:rPr>
              <a:t>rM</a:t>
            </a:r>
            <a:r>
              <a:rPr lang="en-US" altLang="ja-JP" kern="0" dirty="0" smtClean="0">
                <a:latin typeface="+mn-lt"/>
                <a:ea typeface="MS PGothic" pitchFamily="34" charset="-128"/>
              </a:rPr>
              <a:t>SK</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 and etc.,) during specific time duration after STA’s disassociation/de-authentication.</a:t>
            </a:r>
          </a:p>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4]. STA acquires </a:t>
            </a:r>
            <a:r>
              <a:rPr kumimoji="0" lang="en-US" altLang="ja-JP" b="0" i="0" u="none" strike="noStrike" kern="0" cap="none" spc="0" normalizeH="0" baseline="0" noProof="0" dirty="0" err="1" smtClean="0">
                <a:ln>
                  <a:noFill/>
                </a:ln>
                <a:solidFill>
                  <a:schemeClr val="tx1"/>
                </a:solidFill>
                <a:effectLst/>
                <a:uLnTx/>
                <a:uFillTx/>
                <a:latin typeface="+mn-lt"/>
                <a:ea typeface="MS PGothic" pitchFamily="34" charset="-128"/>
                <a:cs typeface="+mn-cs"/>
              </a:rPr>
              <a:t>Anonce</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 via Beacon or probe response message.</a:t>
            </a:r>
          </a:p>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5]. STA </a:t>
            </a:r>
            <a:r>
              <a:rPr kumimoji="0" lang="en-US" altLang="ja-JP" b="0" i="0" u="none" strike="noStrike" kern="0" cap="none" spc="0" normalizeH="0" baseline="0" noProof="0" dirty="0" smtClean="0">
                <a:ln>
                  <a:noFill/>
                </a:ln>
                <a:effectLst/>
                <a:uLnTx/>
                <a:uFillTx/>
                <a:latin typeface="+mn-lt"/>
                <a:ea typeface="MS PGothic" pitchFamily="34" charset="-128"/>
                <a:cs typeface="+mn-cs"/>
              </a:rPr>
              <a:t>transmits </a:t>
            </a:r>
            <a:r>
              <a:rPr lang="en-US" altLang="ja-JP" kern="0" dirty="0" smtClean="0">
                <a:latin typeface="+mn-lt"/>
                <a:ea typeface="MS PGothic" pitchFamily="34" charset="-128"/>
              </a:rPr>
              <a:t>the association request message with, MIC, EAPOL(</a:t>
            </a:r>
            <a:r>
              <a:rPr lang="en-US" altLang="ja-JP" kern="0" dirty="0" err="1" smtClean="0">
                <a:latin typeface="+mn-lt"/>
                <a:ea typeface="MS PGothic" pitchFamily="34" charset="-128"/>
              </a:rPr>
              <a:t>Snonce</a:t>
            </a:r>
            <a:r>
              <a:rPr lang="en-US" altLang="ja-JP" kern="0" dirty="0" smtClean="0">
                <a:latin typeface="+mn-lt"/>
                <a:ea typeface="MS PGothic" pitchFamily="34" charset="-128"/>
              </a:rPr>
              <a:t>, </a:t>
            </a:r>
            <a:r>
              <a:rPr lang="en-US" altLang="ja-JP" kern="0" dirty="0" err="1" smtClean="0">
                <a:latin typeface="+mn-lt"/>
                <a:ea typeface="MS PGothic" pitchFamily="34" charset="-128"/>
              </a:rPr>
              <a:t>Anonce</a:t>
            </a:r>
            <a:r>
              <a:rPr lang="en-US" altLang="ja-JP" kern="0" dirty="0" smtClean="0">
                <a:latin typeface="+mn-lt"/>
                <a:ea typeface="MS PGothic" pitchFamily="34" charset="-128"/>
              </a:rPr>
              <a:t>), If </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the STA is a previous associated STA and  FILS contexts timer is not expired, AP re-use the STA’s FILS contexts (i.e., PMK, </a:t>
            </a:r>
            <a:r>
              <a:rPr kumimoji="0" lang="en-US" altLang="ja-JP" b="0" i="0" u="none" strike="noStrike" kern="0" cap="none" spc="0" normalizeH="0" baseline="0" noProof="0" dirty="0" err="1" smtClean="0">
                <a:ln>
                  <a:noFill/>
                </a:ln>
                <a:solidFill>
                  <a:schemeClr val="tx1"/>
                </a:solidFill>
                <a:effectLst/>
                <a:uLnTx/>
                <a:uFillTx/>
                <a:latin typeface="+mn-lt"/>
                <a:ea typeface="MS PGothic" pitchFamily="34" charset="-128"/>
                <a:cs typeface="+mn-cs"/>
              </a:rPr>
              <a:t>rM</a:t>
            </a:r>
            <a:r>
              <a:rPr kumimoji="0" lang="en-US" altLang="ko-KR" b="0" i="0" u="none" strike="noStrike" kern="0" cap="none" spc="0" normalizeH="0" baseline="0" noProof="0" dirty="0" err="1" smtClean="0">
                <a:ln>
                  <a:noFill/>
                </a:ln>
                <a:solidFill>
                  <a:schemeClr val="tx1"/>
                </a:solidFill>
                <a:effectLst/>
                <a:uLnTx/>
                <a:uFillTx/>
                <a:latin typeface="+mn-lt"/>
                <a:ea typeface="MS PGothic" pitchFamily="34" charset="-128"/>
                <a:cs typeface="+mn-cs"/>
              </a:rPr>
              <a:t>SK</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 and etc.,) and performs verification of association request message. If the association request message verification was failed, AP instructs STA to perform the full EAP authentication.</a:t>
            </a:r>
          </a:p>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6]. If the association request message verification was successful, AP</a:t>
            </a:r>
            <a:r>
              <a:rPr kumimoji="0" lang="en-US" altLang="ja-JP" b="0" i="0" u="none" strike="noStrike" kern="0" cap="none" spc="0" normalizeH="0" noProof="0" dirty="0" smtClean="0">
                <a:ln>
                  <a:noFill/>
                </a:ln>
                <a:solidFill>
                  <a:schemeClr val="tx1"/>
                </a:solidFill>
                <a:effectLst/>
                <a:uLnTx/>
                <a:uFillTx/>
                <a:latin typeface="+mn-lt"/>
                <a:ea typeface="MS PGothic" pitchFamily="34" charset="-128"/>
                <a:cs typeface="+mn-cs"/>
              </a:rPr>
              <a:t> </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transmits the association response message to STA. If the STA successfully completed the message verification,  it can access AP otherwise, STA shall perform the full EAP authentication procedure with authentication server.</a:t>
            </a:r>
            <a:endParaRPr kumimoji="0" lang="en-US" b="1" i="0" u="none" strike="noStrike" kern="0" cap="none" spc="0" normalizeH="0" baseline="0" noProof="0" dirty="0">
              <a:ln>
                <a:noFill/>
              </a:ln>
              <a:solidFill>
                <a:schemeClr val="tx1"/>
              </a:solidFill>
              <a:effectLst/>
              <a:uLnTx/>
              <a:uFillTx/>
              <a:latin typeface="+mn-lt"/>
              <a:ea typeface="+mn-ea"/>
              <a:cs typeface="+mn-cs"/>
            </a:endParaRPr>
          </a:p>
        </p:txBody>
      </p:sp>
      <p:graphicFrame>
        <p:nvGraphicFramePr>
          <p:cNvPr id="134152" name="Object 8"/>
          <p:cNvGraphicFramePr>
            <a:graphicFrameLocks noChangeAspect="1"/>
          </p:cNvGraphicFramePr>
          <p:nvPr/>
        </p:nvGraphicFramePr>
        <p:xfrm>
          <a:off x="101600" y="1116012"/>
          <a:ext cx="4394200" cy="5208588"/>
        </p:xfrm>
        <a:graphic>
          <a:graphicData uri="http://schemas.openxmlformats.org/presentationml/2006/ole">
            <p:oleObj spid="_x0000_s134152" name="Visio" r:id="rId4" imgW="4393660" imgH="5208737" progId="Visio.Drawing.11">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Optimization of EAP-RP based fast authentication</a:t>
            </a:r>
            <a:endParaRPr lang="en-US" dirty="0"/>
          </a:p>
        </p:txBody>
      </p:sp>
      <p:sp>
        <p:nvSpPr>
          <p:cNvPr id="3" name="Content Placeholder 2"/>
          <p:cNvSpPr>
            <a:spLocks noGrp="1"/>
          </p:cNvSpPr>
          <p:nvPr>
            <p:ph idx="1"/>
          </p:nvPr>
        </p:nvSpPr>
        <p:spPr/>
        <p:txBody>
          <a:bodyPr/>
          <a:lstStyle/>
          <a:p>
            <a:r>
              <a:rPr lang="en-US" dirty="0" smtClean="0"/>
              <a:t>EAP-RP</a:t>
            </a:r>
            <a:r>
              <a:rPr lang="ko-KR" altLang="en-US" dirty="0" smtClean="0"/>
              <a:t> </a:t>
            </a:r>
            <a:r>
              <a:rPr lang="en-US" altLang="ko-KR" dirty="0" smtClean="0"/>
              <a:t>based fast authentication</a:t>
            </a:r>
            <a:r>
              <a:rPr lang="en-US" dirty="0" smtClean="0"/>
              <a:t> procedure can be optimized when:</a:t>
            </a:r>
          </a:p>
          <a:p>
            <a:pPr lvl="1"/>
            <a:r>
              <a:rPr lang="en-US" dirty="0" smtClean="0"/>
              <a:t>STA comebacks to the AP with which it was previously  associated</a:t>
            </a:r>
          </a:p>
          <a:p>
            <a:r>
              <a:rPr lang="en-US" dirty="0" smtClean="0"/>
              <a:t>STA and AP retains the FILS contexts (e.g., PMK, </a:t>
            </a:r>
            <a:r>
              <a:rPr lang="en-US" dirty="0" err="1" smtClean="0"/>
              <a:t>rMSK</a:t>
            </a:r>
            <a:r>
              <a:rPr lang="en-US" dirty="0" smtClean="0"/>
              <a:t>, and etc.,) for the specific time duration (e.g., FILS context retain timer) after disassociation.</a:t>
            </a:r>
          </a:p>
          <a:p>
            <a:r>
              <a:rPr lang="en-US" dirty="0" smtClean="0"/>
              <a:t>If the FILS contexts is retained at both STA and AP, EAP procedure can be omitted during re-association.</a:t>
            </a:r>
          </a:p>
        </p:txBody>
      </p:sp>
      <p:sp>
        <p:nvSpPr>
          <p:cNvPr id="4" name="Date Placeholder 3"/>
          <p:cNvSpPr>
            <a:spLocks noGrp="1"/>
          </p:cNvSpPr>
          <p:nvPr>
            <p:ph type="dt" sz="half" idx="10"/>
          </p:nvPr>
        </p:nvSpPr>
        <p:spPr/>
        <p:txBody>
          <a:bodyPr/>
          <a:lstStyle/>
          <a:p>
            <a:r>
              <a:rPr lang="en-US" altLang="ja-JP" smtClean="0"/>
              <a:t>Mar 2012</a:t>
            </a:r>
            <a:endParaRPr lang="en-US" altLang="ja-JP" dirty="0" smtClean="0"/>
          </a:p>
        </p:txBody>
      </p:sp>
      <p:sp>
        <p:nvSpPr>
          <p:cNvPr id="5" name="Footer Placeholder 4"/>
          <p:cNvSpPr>
            <a:spLocks noGrp="1"/>
          </p:cNvSpPr>
          <p:nvPr>
            <p:ph type="ftr" sz="quarter" idx="11"/>
          </p:nvPr>
        </p:nvSpPr>
        <p:spPr>
          <a:xfrm>
            <a:off x="7536996" y="6475413"/>
            <a:ext cx="1006942" cy="184666"/>
          </a:xfrm>
        </p:spPr>
        <p:txBody>
          <a:bodyPr/>
          <a:lstStyle/>
          <a:p>
            <a:r>
              <a:rPr lang="en-US" altLang="ja-JP" dirty="0" err="1" smtClean="0"/>
              <a:t>Kiseon</a:t>
            </a:r>
            <a:r>
              <a:rPr lang="en-US" altLang="ja-JP" dirty="0" smtClean="0"/>
              <a:t> Ryu, LG</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F849415C-ECDB-492C-B7EB-181F05134429}" type="slidenum">
              <a:rPr lang="en-US" altLang="ja-JP" smtClean="0"/>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marL="457200" lvl="0" indent="-457200">
              <a:buNone/>
            </a:pPr>
            <a:r>
              <a:rPr lang="en-US" i="1" dirty="0" smtClean="0"/>
              <a:t>	</a:t>
            </a:r>
            <a:r>
              <a:rPr lang="en-US" i="1" u="sng" dirty="0" smtClean="0"/>
              <a:t>Concept:</a:t>
            </a:r>
            <a:r>
              <a:rPr lang="en-US" dirty="0" smtClean="0"/>
              <a:t> Include the ability to retain the FILS context at both the STA and AP for the specific amount of time after the STA has been disassociated and to use the retained FILS context, when the STA tries to re-associate with the same AP.</a:t>
            </a:r>
          </a:p>
          <a:p>
            <a:pPr marL="457200" indent="-457200">
              <a:buNone/>
            </a:pPr>
            <a:r>
              <a:rPr lang="en-US" dirty="0" smtClean="0"/>
              <a:t>	</a:t>
            </a:r>
          </a:p>
          <a:p>
            <a:pPr marL="457200" indent="-457200">
              <a:buNone/>
            </a:pPr>
            <a:r>
              <a:rPr lang="en-US" dirty="0" smtClean="0"/>
              <a:t>	Y/N/A</a:t>
            </a:r>
          </a:p>
        </p:txBody>
      </p:sp>
      <p:sp>
        <p:nvSpPr>
          <p:cNvPr id="4" name="Date Placeholder 3"/>
          <p:cNvSpPr>
            <a:spLocks noGrp="1"/>
          </p:cNvSpPr>
          <p:nvPr>
            <p:ph type="dt" sz="half" idx="10"/>
          </p:nvPr>
        </p:nvSpPr>
        <p:spPr/>
        <p:txBody>
          <a:bodyPr/>
          <a:lstStyle/>
          <a:p>
            <a:r>
              <a:rPr lang="en-US" altLang="ja-JP" smtClean="0"/>
              <a:t>Mar 2012</a:t>
            </a:r>
            <a:endParaRPr lang="en-US" altLang="ja-JP" dirty="0" smtClean="0"/>
          </a:p>
        </p:txBody>
      </p:sp>
      <p:sp>
        <p:nvSpPr>
          <p:cNvPr id="5" name="Footer Placeholder 4"/>
          <p:cNvSpPr>
            <a:spLocks noGrp="1"/>
          </p:cNvSpPr>
          <p:nvPr>
            <p:ph type="ftr" sz="quarter" idx="11"/>
          </p:nvPr>
        </p:nvSpPr>
        <p:spPr>
          <a:xfrm>
            <a:off x="7536997" y="6475413"/>
            <a:ext cx="1006942" cy="184666"/>
          </a:xfrm>
        </p:spPr>
        <p:txBody>
          <a:bodyPr/>
          <a:lstStyle/>
          <a:p>
            <a:r>
              <a:rPr lang="en-US" altLang="ja-JP" dirty="0" err="1" smtClean="0"/>
              <a:t>Kiseon</a:t>
            </a:r>
            <a:r>
              <a:rPr lang="en-US" altLang="ja-JP" dirty="0" smtClean="0"/>
              <a:t> Ryu, LG</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F849415C-ECDB-492C-B7EB-181F05134429}" type="slidenum">
              <a:rPr lang="en-US" altLang="ja-JP" smtClean="0"/>
              <a:pPr/>
              <a:t>8</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12434</TotalTime>
  <Words>895</Words>
  <Application>Microsoft Office PowerPoint</Application>
  <PresentationFormat>화면 슬라이드 쇼(4:3)</PresentationFormat>
  <Paragraphs>138</Paragraphs>
  <Slides>8</Slides>
  <Notes>8</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8</vt:i4>
      </vt:variant>
    </vt:vector>
  </HeadingPairs>
  <TitlesOfParts>
    <vt:vector size="10" baseType="lpstr">
      <vt:lpstr>802-11-Submission</vt:lpstr>
      <vt:lpstr>Visio</vt:lpstr>
      <vt:lpstr>Fast Authentication in TGai</vt:lpstr>
      <vt:lpstr>Abstract</vt:lpstr>
      <vt:lpstr>Conformance w/ TGai PAR &amp; 5C </vt:lpstr>
      <vt:lpstr>Background</vt:lpstr>
      <vt:lpstr>Proposal</vt:lpstr>
      <vt:lpstr>Optimization of  EAP-RP based fast authentication</vt:lpstr>
      <vt:lpstr>Optimization of EAP-RP based fast authentication</vt:lpstr>
      <vt:lpstr>Straw poll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Upper Layer Message IE in TGai</dc:title>
  <dc:creator>George Cherian</dc:creator>
  <cp:lastModifiedBy>Giwon Park</cp:lastModifiedBy>
  <cp:revision>746</cp:revision>
  <cp:lastPrinted>1998-02-10T13:28:06Z</cp:lastPrinted>
  <dcterms:created xsi:type="dcterms:W3CDTF">2011-07-17T04:42:17Z</dcterms:created>
  <dcterms:modified xsi:type="dcterms:W3CDTF">2012-03-03T04:40:52Z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