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71" r:id="rId4"/>
    <p:sldId id="267" r:id="rId5"/>
    <p:sldId id="281" r:id="rId6"/>
    <p:sldId id="263" r:id="rId7"/>
    <p:sldId id="264" r:id="rId8"/>
    <p:sldId id="282" r:id="rId9"/>
    <p:sldId id="274" r:id="rId10"/>
    <p:sldId id="273" r:id="rId11"/>
    <p:sldId id="280" r:id="rId12"/>
    <p:sldId id="279" r:id="rId13"/>
    <p:sldId id="277" r:id="rId14"/>
    <p:sldId id="276" r:id="rId15"/>
    <p:sldId id="275" r:id="rId16"/>
    <p:sldId id="278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2" autoAdjust="0"/>
  </p:normalViewPr>
  <p:slideViewPr>
    <p:cSldViewPr>
      <p:cViewPr varScale="1">
        <p:scale>
          <a:sx n="95" d="100"/>
          <a:sy n="95" d="100"/>
        </p:scale>
        <p:origin x="-8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8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AEE4-A962-4E3E-82C0-36A8210E03AC}" type="datetimeFigureOut">
              <a:rPr lang="zh-TW" altLang="en-US" smtClean="0"/>
              <a:t>12/3/13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6BFE0-B31D-4BBC-A312-2F81B8FC2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0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051D-13FC-40D2-B1C3-59DC5857F240}" type="datetimeFigureOut">
              <a:rPr lang="zh-TW" altLang="en-US" smtClean="0"/>
              <a:t>12/3/13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C98E-5AA0-4953-8DFD-A5650D0A4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0246r3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00282"/>
              </p:ext>
            </p:extLst>
          </p:nvPr>
        </p:nvGraphicFramePr>
        <p:xfrm>
          <a:off x="609600" y="2590800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TW" sz="2800" dirty="0" smtClean="0">
                <a:ea typeface="ＭＳ Ｐゴシック" pitchFamily="34" charset="-128"/>
              </a:rPr>
              <a:t>Differentiate transmissions of probe responses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ea typeface="ＭＳ Ｐゴシック" pitchFamily="34" charset="-128"/>
              </a:rPr>
              <a:t>Date: 201</a:t>
            </a:r>
            <a:r>
              <a:rPr lang="en-US" altLang="zh-TW" dirty="0" smtClean="0">
                <a:ea typeface="ＭＳ Ｐゴシック" pitchFamily="34" charset="-128"/>
              </a:rPr>
              <a:t>2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zh-TW" dirty="0" smtClean="0">
                <a:ea typeface="ＭＳ Ｐゴシック" pitchFamily="34" charset="-128"/>
              </a:rPr>
              <a:t>03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ja-JP" dirty="0" smtClean="0">
                <a:ea typeface="ＭＳ Ｐゴシック" pitchFamily="34" charset="-128"/>
              </a:rPr>
              <a:t>15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>
                <a:ea typeface="ＭＳ Ｐゴシック" pitchFamily="34" charset="-128"/>
              </a:rPr>
              <a:t>Authors:</a:t>
            </a:r>
            <a:endParaRPr kumimoji="0" lang="en-US" altLang="ja-JP" sz="2000">
              <a:ea typeface="ＭＳ Ｐゴシック" pitchFamily="34" charset="-12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/>
              <a:t>March </a:t>
            </a:r>
            <a:r>
              <a:rPr lang="en-US" altLang="ja-JP" dirty="0"/>
              <a:t>2012</a:t>
            </a:r>
            <a:endParaRPr lang="en-GB" altLang="ja-JP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079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with ID field having addresses known to the AP with higher priority over probe request with ID </a:t>
            </a:r>
            <a:r>
              <a:rPr lang="en-US" altLang="zh-TW" sz="1800" dirty="0"/>
              <a:t>field having </a:t>
            </a:r>
            <a:r>
              <a:rPr lang="en-US" altLang="zh-TW" sz="1800" dirty="0" smtClean="0"/>
              <a:t>addresses unknown </a:t>
            </a:r>
            <a:r>
              <a:rPr lang="en-US" altLang="zh-TW" sz="1800" dirty="0"/>
              <a:t>to the AP </a:t>
            </a:r>
            <a:r>
              <a:rPr lang="en-US" altLang="zh-TW" sz="1800" dirty="0" smtClean="0"/>
              <a:t>and wildcard 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10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896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with ID field having addresses known to the AP with </a:t>
            </a:r>
            <a:r>
              <a:rPr lang="en-US" altLang="zh-TW" sz="1800" dirty="0" smtClean="0">
                <a:solidFill>
                  <a:schemeClr val="tx1"/>
                </a:solidFill>
              </a:rPr>
              <a:t>higher priority EDCA parameters, such as those for AC_VO or AC_VI.  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742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with ID field having addresses known to the AP with </a:t>
            </a:r>
            <a:r>
              <a:rPr lang="en-US" altLang="zh-TW" sz="1800" dirty="0" smtClean="0">
                <a:solidFill>
                  <a:schemeClr val="tx1"/>
                </a:solidFill>
              </a:rPr>
              <a:t>shorter </a:t>
            </a:r>
            <a:r>
              <a:rPr lang="en-US" altLang="zh-TW" sz="1800" dirty="0">
                <a:solidFill>
                  <a:schemeClr val="tx1"/>
                </a:solidFill>
              </a:rPr>
              <a:t>inter-frame gap, </a:t>
            </a:r>
            <a:r>
              <a:rPr lang="en-US" altLang="zh-TW" sz="1800" dirty="0" smtClean="0">
                <a:solidFill>
                  <a:schemeClr val="tx1"/>
                </a:solidFill>
              </a:rPr>
              <a:t>shorter than DIFS such </a:t>
            </a:r>
            <a:r>
              <a:rPr lang="en-US" altLang="zh-TW" sz="1800" dirty="0">
                <a:solidFill>
                  <a:schemeClr val="tx1"/>
                </a:solidFill>
              </a:rPr>
              <a:t>as </a:t>
            </a:r>
            <a:r>
              <a:rPr lang="en-US" altLang="zh-TW" sz="1800" dirty="0" smtClean="0">
                <a:solidFill>
                  <a:schemeClr val="tx1"/>
                </a:solidFill>
              </a:rPr>
              <a:t>PIFS.   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107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87824" y="6525344"/>
            <a:ext cx="3184520" cy="1809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D1CB4CD7-B7D9-4882-B0F3-0B1EF4100707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  <p:sp>
        <p:nvSpPr>
          <p:cNvPr id="8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53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0813" cy="1065213"/>
          </a:xfrm>
        </p:spPr>
        <p:txBody>
          <a:bodyPr/>
          <a:lstStyle/>
          <a:p>
            <a:r>
              <a:rPr lang="en-US" altLang="zh-TW" sz="2800" dirty="0"/>
              <a:t>10.1.4.3.2 Sending a probe response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196752"/>
            <a:ext cx="7770813" cy="4113213"/>
          </a:xfrm>
        </p:spPr>
        <p:txBody>
          <a:bodyPr/>
          <a:lstStyle/>
          <a:p>
            <a:r>
              <a:rPr lang="en-US" altLang="zh-TW" sz="1200" b="0" i="1" dirty="0" smtClean="0"/>
              <a:t>STAs</a:t>
            </a:r>
            <a:r>
              <a:rPr lang="en-US" altLang="zh-TW" sz="1200" b="0" i="1" dirty="0"/>
              <a:t>, subject to the criteria below, receiving Probe Request frames </a:t>
            </a:r>
            <a:r>
              <a:rPr lang="en-US" altLang="zh-TW" sz="1200" b="0" i="1" dirty="0">
                <a:solidFill>
                  <a:srgbClr val="FF0000"/>
                </a:solidFill>
              </a:rPr>
              <a:t>shall respond </a:t>
            </a:r>
            <a:r>
              <a:rPr lang="en-US" altLang="zh-TW" sz="1200" b="0" i="1" dirty="0"/>
              <a:t>with a probe response</a:t>
            </a:r>
          </a:p>
          <a:p>
            <a:r>
              <a:rPr lang="en-US" altLang="zh-TW" sz="1200" b="0" i="1" dirty="0"/>
              <a:t>only if:</a:t>
            </a:r>
          </a:p>
          <a:p>
            <a:r>
              <a:rPr lang="en-US" altLang="zh-TW" sz="1200" b="0" i="1" dirty="0" smtClean="0"/>
              <a:t>	a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Address 1</a:t>
            </a:r>
            <a:r>
              <a:rPr lang="en-US" altLang="zh-TW" sz="1200" b="0" i="1" dirty="0"/>
              <a:t> field in the probe request is </a:t>
            </a:r>
            <a:r>
              <a:rPr lang="en-US" altLang="zh-TW" sz="1200" b="0" i="1" dirty="0">
                <a:solidFill>
                  <a:srgbClr val="FF0000"/>
                </a:solidFill>
              </a:rPr>
              <a:t>the broadcast address or the specific MAC address </a:t>
            </a:r>
            <a:r>
              <a:rPr lang="en-US" altLang="zh-TW" sz="1200" b="0" i="1" dirty="0"/>
              <a:t>of the</a:t>
            </a:r>
          </a:p>
          <a:p>
            <a:r>
              <a:rPr lang="en-US" altLang="zh-TW" sz="1200" b="0" i="1" dirty="0" smtClean="0"/>
              <a:t>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STA</a:t>
            </a:r>
            <a:r>
              <a:rPr lang="en-US" altLang="zh-TW" sz="1200" b="0" i="1" dirty="0"/>
              <a:t>, </a:t>
            </a:r>
            <a:r>
              <a:rPr lang="en-US" altLang="zh-TW" sz="1200" i="1" dirty="0">
                <a:solidFill>
                  <a:srgbClr val="FF0000"/>
                </a:solidFill>
              </a:rPr>
              <a:t>and</a:t>
            </a:r>
            <a:r>
              <a:rPr lang="en-US" altLang="zh-TW" sz="1200" b="0" i="1" dirty="0"/>
              <a:t> either item b) or item c) below.</a:t>
            </a:r>
          </a:p>
          <a:p>
            <a:r>
              <a:rPr lang="en-US" altLang="zh-TW" sz="1200" b="0" i="1" dirty="0" smtClean="0"/>
              <a:t>	b</a:t>
            </a:r>
            <a:r>
              <a:rPr lang="en-US" altLang="zh-TW" sz="1200" b="0" i="1" dirty="0"/>
              <a:t>) The STA is a mesh STA and the Mesh ID in the probe request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Mesh ID </a:t>
            </a:r>
            <a:r>
              <a:rPr lang="en-US" altLang="zh-TW" sz="1200" b="0" i="1" dirty="0"/>
              <a:t>or the</a:t>
            </a:r>
          </a:p>
          <a:p>
            <a:r>
              <a:rPr lang="zh-TW" altLang="en-US" sz="1200" b="0" i="1" dirty="0" smtClean="0">
                <a:solidFill>
                  <a:srgbClr val="FF0000"/>
                </a:solidFill>
              </a:rPr>
              <a:t>          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specific </a:t>
            </a:r>
            <a:r>
              <a:rPr lang="en-US" altLang="zh-TW" sz="1200" b="0" i="1" dirty="0">
                <a:solidFill>
                  <a:srgbClr val="FF0000"/>
                </a:solidFill>
              </a:rPr>
              <a:t>Mesh ID </a:t>
            </a:r>
            <a:r>
              <a:rPr lang="en-US" altLang="zh-TW" sz="1200" b="0" i="1" dirty="0"/>
              <a:t>of the STA.</a:t>
            </a:r>
          </a:p>
          <a:p>
            <a:r>
              <a:rPr lang="en-US" altLang="zh-TW" sz="1200" b="0" i="1" dirty="0" smtClean="0"/>
              <a:t>	c</a:t>
            </a:r>
            <a:r>
              <a:rPr lang="en-US" altLang="zh-TW" sz="1200" b="0" i="1" dirty="0"/>
              <a:t>) The STA is not a mesh STA and</a:t>
            </a:r>
          </a:p>
          <a:p>
            <a:r>
              <a:rPr lang="en-US" altLang="zh-TW" sz="1200" b="0" i="1" dirty="0" smtClean="0"/>
              <a:t>			1</a:t>
            </a:r>
            <a:r>
              <a:rPr lang="en-US" altLang="zh-TW" sz="1200" b="0" i="1" dirty="0"/>
              <a:t>) The  SSID  in  the  probe  request  is  </a:t>
            </a:r>
            <a:r>
              <a:rPr lang="en-US" altLang="zh-TW" sz="1200" b="0" i="1" dirty="0">
                <a:solidFill>
                  <a:srgbClr val="FF0000"/>
                </a:solidFill>
              </a:rPr>
              <a:t>the  wildcard  SSID</a:t>
            </a:r>
            <a:r>
              <a:rPr lang="en-US" altLang="zh-TW" sz="1200" b="0" i="1" dirty="0"/>
              <a:t>,  </a:t>
            </a:r>
            <a:r>
              <a:rPr lang="en-US" altLang="zh-TW" sz="1200" b="0" i="1" dirty="0">
                <a:solidFill>
                  <a:srgbClr val="FF0000"/>
                </a:solidFill>
              </a:rPr>
              <a:t>the  SSID  in  the  probe  request  is  the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			</a:t>
            </a:r>
            <a:r>
              <a:rPr lang="zh-TW" altLang="en-US" sz="1200" b="0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specific  </a:t>
            </a:r>
            <a:r>
              <a:rPr lang="en-US" altLang="zh-TW" sz="1200" b="0" i="1" dirty="0">
                <a:solidFill>
                  <a:srgbClr val="FF0000"/>
                </a:solidFill>
              </a:rPr>
              <a:t>SSID  of  the  STA,  or  the  specific  SSID  of  the  STA  is  included  in  the  SSID  List</a:t>
            </a:r>
          </a:p>
          <a:p>
            <a:r>
              <a:rPr lang="en-US" altLang="zh-TW" sz="1200" b="0" i="1" dirty="0" smtClean="0"/>
              <a:t>		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element</a:t>
            </a:r>
            <a:r>
              <a:rPr lang="en-US" altLang="zh-TW" sz="1200" b="0" i="1" dirty="0">
                <a:solidFill>
                  <a:srgbClr val="FF0000"/>
                </a:solidFill>
              </a:rPr>
              <a:t>, </a:t>
            </a:r>
            <a:r>
              <a:rPr lang="en-US" altLang="zh-TW" sz="1200" i="1" dirty="0">
                <a:solidFill>
                  <a:srgbClr val="FF0000"/>
                </a:solidFill>
              </a:rPr>
              <a:t>and</a:t>
            </a:r>
          </a:p>
          <a:p>
            <a:r>
              <a:rPr lang="en-US" altLang="zh-TW" sz="1200" b="0" i="1" dirty="0" smtClean="0"/>
              <a:t>			2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Address 3</a:t>
            </a:r>
            <a:r>
              <a:rPr lang="en-US" altLang="zh-TW" sz="1200" b="0" i="1" dirty="0"/>
              <a:t> field in the </a:t>
            </a:r>
            <a:r>
              <a:rPr lang="en-US" altLang="zh-TW" sz="1200" b="0" i="1" dirty="0">
                <a:solidFill>
                  <a:schemeClr val="tx1"/>
                </a:solidFill>
              </a:rPr>
              <a:t>probe request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BSSID or the BSSID of the STA</a:t>
            </a:r>
            <a:r>
              <a:rPr lang="en-US" altLang="zh-TW" sz="1200" b="0" i="1" dirty="0"/>
              <a:t>.</a:t>
            </a:r>
          </a:p>
          <a:p>
            <a:r>
              <a:rPr lang="en-US" altLang="zh-TW" sz="1200" b="0" i="1" dirty="0" smtClean="0"/>
              <a:t>Additionally</a:t>
            </a:r>
            <a:r>
              <a:rPr lang="en-US" altLang="zh-TW" sz="1200" b="0" i="1" dirty="0"/>
              <a:t>, STAs with dot11InterworkingServiceActivated equal to true, receiving Probe Request frames</a:t>
            </a:r>
          </a:p>
          <a:p>
            <a:r>
              <a:rPr lang="en-US" altLang="zh-TW" sz="1200" b="0" i="1" dirty="0" smtClean="0"/>
              <a:t>containing  </a:t>
            </a:r>
            <a:r>
              <a:rPr lang="en-US" altLang="zh-TW" sz="1200" b="0" i="1" dirty="0"/>
              <a:t>an  Interworking  field  in  the  Extended  Capabilities  element  set  to  1  shall  examine  the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Interworking </a:t>
            </a:r>
            <a:r>
              <a:rPr lang="en-US" altLang="zh-TW" sz="1200" b="0" i="1" dirty="0">
                <a:solidFill>
                  <a:srgbClr val="FF0000"/>
                </a:solidFill>
              </a:rPr>
              <a:t>element</a:t>
            </a:r>
            <a:r>
              <a:rPr lang="en-US" altLang="zh-TW" sz="1200" b="0" i="1" dirty="0"/>
              <a:t> in the received Probe Request frame and respond with a probe response only if</a:t>
            </a:r>
          </a:p>
          <a:p>
            <a:r>
              <a:rPr lang="en-US" altLang="zh-TW" sz="1200" b="0" i="1" dirty="0" smtClean="0"/>
              <a:t>	d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HESSID</a:t>
            </a:r>
            <a:r>
              <a:rPr lang="en-US" altLang="zh-TW" sz="1200" b="0" i="1" dirty="0"/>
              <a:t> field, if present in the Interworking element, is </a:t>
            </a:r>
            <a:r>
              <a:rPr lang="en-US" altLang="zh-TW" sz="1200" b="0" i="1" dirty="0">
                <a:solidFill>
                  <a:srgbClr val="FF0000"/>
                </a:solidFill>
              </a:rPr>
              <a:t>the wildcard HESSID </a:t>
            </a:r>
            <a:r>
              <a:rPr lang="en-US" altLang="zh-TW" sz="1200" b="0" i="1" dirty="0"/>
              <a:t>or </a:t>
            </a:r>
            <a:r>
              <a:rPr lang="en-US" altLang="zh-TW" sz="1200" b="0" i="1" dirty="0">
                <a:solidFill>
                  <a:srgbClr val="FF0000"/>
                </a:solidFill>
              </a:rPr>
              <a:t>the HESSID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	</a:t>
            </a:r>
            <a:r>
              <a:rPr lang="zh-TW" altLang="en-US" sz="1200" b="0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of </a:t>
            </a:r>
            <a:r>
              <a:rPr lang="en-US" altLang="zh-TW" sz="1200" b="0" i="1" dirty="0">
                <a:solidFill>
                  <a:srgbClr val="FF0000"/>
                </a:solidFill>
              </a:rPr>
              <a:t>the STA, and</a:t>
            </a:r>
          </a:p>
          <a:p>
            <a:r>
              <a:rPr lang="en-US" altLang="zh-TW" sz="1200" b="0" i="1" dirty="0" smtClean="0"/>
              <a:t>	e</a:t>
            </a:r>
            <a:r>
              <a:rPr lang="en-US" altLang="zh-TW" sz="1200" b="0" i="1" dirty="0"/>
              <a:t>) The Access Network Type field in the Interworking element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Access Network Type </a:t>
            </a:r>
            <a:r>
              <a:rPr lang="en-US" altLang="zh-TW" sz="1200" b="0" i="1" dirty="0"/>
              <a:t>or</a:t>
            </a:r>
          </a:p>
          <a:p>
            <a:r>
              <a:rPr lang="en-US" altLang="zh-TW" sz="1200" b="0" i="1" dirty="0" smtClean="0"/>
              <a:t>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the </a:t>
            </a:r>
            <a:r>
              <a:rPr lang="en-US" altLang="zh-TW" sz="1200" b="0" i="1" dirty="0">
                <a:solidFill>
                  <a:srgbClr val="FF0000"/>
                </a:solidFill>
              </a:rPr>
              <a:t>Access Network Type of the STA</a:t>
            </a:r>
            <a:r>
              <a:rPr lang="en-US" altLang="zh-TW" sz="1200" b="0" i="1" dirty="0"/>
              <a:t>.</a:t>
            </a:r>
            <a:endParaRPr lang="zh-TW" altLang="en-US" sz="1200" b="0" i="1" dirty="0"/>
          </a:p>
        </p:txBody>
      </p:sp>
      <p:sp>
        <p:nvSpPr>
          <p:cNvPr id="4" name="矩形 3"/>
          <p:cNvSpPr/>
          <p:nvPr/>
        </p:nvSpPr>
        <p:spPr>
          <a:xfrm>
            <a:off x="658524" y="6065821"/>
            <a:ext cx="83113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i="1" dirty="0" smtClean="0"/>
              <a:t>Probe </a:t>
            </a:r>
            <a:r>
              <a:rPr lang="en-US" altLang="zh-TW" sz="1200" i="1" dirty="0"/>
              <a:t>Response frames shall be sent as </a:t>
            </a:r>
            <a:r>
              <a:rPr lang="en-US" altLang="zh-TW" sz="1200" i="1" dirty="0">
                <a:solidFill>
                  <a:srgbClr val="FF0000"/>
                </a:solidFill>
              </a:rPr>
              <a:t>directed frames</a:t>
            </a:r>
            <a:r>
              <a:rPr lang="en-US" altLang="zh-TW" sz="1200" i="1" dirty="0"/>
              <a:t> to the address of the STA that generated the </a:t>
            </a:r>
            <a:r>
              <a:rPr lang="en-US" altLang="zh-TW" sz="1200" i="1" dirty="0" smtClean="0"/>
              <a:t>probe</a:t>
            </a:r>
            <a:r>
              <a:rPr lang="zh-TW" altLang="en-US" sz="1200" i="1" dirty="0" smtClean="0"/>
              <a:t> </a:t>
            </a:r>
            <a:r>
              <a:rPr lang="en-US" altLang="zh-TW" sz="1200" i="1" dirty="0" smtClean="0"/>
              <a:t>request.</a:t>
            </a:r>
            <a:endParaRPr lang="zh-TW" altLang="en-US" sz="1200" i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87824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14</a:t>
            </a:fld>
            <a:endParaRPr lang="en-US" sz="1200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0613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919" y="260648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10.1.4.3.2 Sending a probe response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 bwMode="auto">
          <a:xfrm>
            <a:off x="5274150" y="1586398"/>
            <a:ext cx="1231154" cy="426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Receive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a Probe Request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單箭頭接點 22"/>
          <p:cNvCxnSpPr>
            <a:stCxn id="5" idx="2"/>
            <a:endCxn id="49" idx="0"/>
          </p:cNvCxnSpPr>
          <p:nvPr/>
        </p:nvCxnSpPr>
        <p:spPr bwMode="auto">
          <a:xfrm>
            <a:off x="5889727" y="2013348"/>
            <a:ext cx="0" cy="2060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流程圖: 決策 23"/>
          <p:cNvSpPr/>
          <p:nvPr/>
        </p:nvSpPr>
        <p:spPr bwMode="auto">
          <a:xfrm>
            <a:off x="2577102" y="2743760"/>
            <a:ext cx="1656184" cy="50405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Mesh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STA?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流程圖: 決策 48"/>
          <p:cNvSpPr/>
          <p:nvPr/>
        </p:nvSpPr>
        <p:spPr bwMode="auto">
          <a:xfrm>
            <a:off x="4664714" y="2219406"/>
            <a:ext cx="2450026" cy="722628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Address 1: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broadcast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 or specific MAC 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add of the STA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?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肘形接點 50"/>
          <p:cNvCxnSpPr>
            <a:stCxn id="49" idx="1"/>
            <a:endCxn id="24" idx="0"/>
          </p:cNvCxnSpPr>
          <p:nvPr/>
        </p:nvCxnSpPr>
        <p:spPr bwMode="auto">
          <a:xfrm rot="10800000" flipV="1">
            <a:off x="3405194" y="2580720"/>
            <a:ext cx="1259520" cy="1630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流程圖: 決策 51"/>
          <p:cNvSpPr/>
          <p:nvPr/>
        </p:nvSpPr>
        <p:spPr bwMode="auto">
          <a:xfrm>
            <a:off x="3801238" y="3323566"/>
            <a:ext cx="2786986" cy="83223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SSID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latin typeface="Times New Roman" pitchFamily="16" charset="0"/>
                <a:ea typeface="MS Gothic" charset="-128"/>
              </a:rPr>
              <a:t>specific SSID </a:t>
            </a: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or specific SSID in SSID </a:t>
            </a:r>
            <a:r>
              <a:rPr lang="en-US" altLang="zh-TW" sz="1000" b="1" dirty="0" smtClean="0">
                <a:latin typeface="Times New Roman" pitchFamily="16" charset="0"/>
                <a:ea typeface="MS Gothic" charset="-128"/>
              </a:rPr>
              <a:t>List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?</a:t>
            </a:r>
            <a:endParaRPr lang="zh-TW" altLang="en-US" sz="24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流程圖: 結束點 52"/>
          <p:cNvSpPr/>
          <p:nvPr/>
        </p:nvSpPr>
        <p:spPr bwMode="auto">
          <a:xfrm>
            <a:off x="7473646" y="5554153"/>
            <a:ext cx="1296144" cy="504056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Not respond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流程圖: 結束點 53"/>
          <p:cNvSpPr/>
          <p:nvPr/>
        </p:nvSpPr>
        <p:spPr bwMode="auto">
          <a:xfrm>
            <a:off x="1054912" y="5532111"/>
            <a:ext cx="1296144" cy="504056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Respond with a directed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probe response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流程圖: 決策 54"/>
          <p:cNvSpPr/>
          <p:nvPr/>
        </p:nvSpPr>
        <p:spPr bwMode="auto">
          <a:xfrm>
            <a:off x="3037801" y="4436349"/>
            <a:ext cx="2390969" cy="71617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Address 3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BSSID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latin typeface="Times New Roman" pitchFamily="16" charset="0"/>
                <a:ea typeface="MS Gothic" charset="-128"/>
              </a:rPr>
              <a:t>BSSID of the 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STA ?</a:t>
            </a:r>
            <a:endParaRPr lang="zh-TW" altLang="en-US" sz="10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6" name="肘形接點 85"/>
          <p:cNvCxnSpPr>
            <a:stCxn id="55" idx="1"/>
            <a:endCxn id="54" idx="0"/>
          </p:cNvCxnSpPr>
          <p:nvPr/>
        </p:nvCxnSpPr>
        <p:spPr bwMode="auto">
          <a:xfrm rot="10800000" flipV="1">
            <a:off x="1702985" y="4794435"/>
            <a:ext cx="1334817" cy="73767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流程圖: 決策 97"/>
          <p:cNvSpPr/>
          <p:nvPr/>
        </p:nvSpPr>
        <p:spPr bwMode="auto">
          <a:xfrm>
            <a:off x="671859" y="3347620"/>
            <a:ext cx="2062250" cy="71981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Mesh SSID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</a:t>
            </a:r>
            <a:r>
              <a:rPr lang="en-US" altLang="zh-TW" sz="1000" b="1" dirty="0" smtClean="0">
                <a:latin typeface="Times New Roman" pitchFamily="16" charset="0"/>
                <a:ea typeface="MS Gothic" charset="-128"/>
              </a:rPr>
              <a:t>Mesh ID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specific Mesh ID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?</a:t>
            </a:r>
            <a:endParaRPr lang="zh-TW" altLang="en-US" sz="24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9" name="肘形接點 108"/>
          <p:cNvCxnSpPr>
            <a:stCxn id="55" idx="3"/>
            <a:endCxn id="53" idx="1"/>
          </p:cNvCxnSpPr>
          <p:nvPr/>
        </p:nvCxnSpPr>
        <p:spPr bwMode="auto">
          <a:xfrm>
            <a:off x="5428770" y="4794435"/>
            <a:ext cx="2044876" cy="101174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肘形接點 110"/>
          <p:cNvCxnSpPr>
            <a:stCxn id="52" idx="3"/>
            <a:endCxn id="53" idx="1"/>
          </p:cNvCxnSpPr>
          <p:nvPr/>
        </p:nvCxnSpPr>
        <p:spPr bwMode="auto">
          <a:xfrm>
            <a:off x="6588224" y="3739682"/>
            <a:ext cx="885422" cy="206649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肘形接點 122"/>
          <p:cNvCxnSpPr>
            <a:stCxn id="49" idx="3"/>
            <a:endCxn id="53" idx="0"/>
          </p:cNvCxnSpPr>
          <p:nvPr/>
        </p:nvCxnSpPr>
        <p:spPr bwMode="auto">
          <a:xfrm>
            <a:off x="7114740" y="2580720"/>
            <a:ext cx="1006978" cy="297343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文字方塊 143"/>
          <p:cNvSpPr txBox="1"/>
          <p:nvPr/>
        </p:nvSpPr>
        <p:spPr>
          <a:xfrm>
            <a:off x="3945253" y="2229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148" name="文字方塊 147"/>
          <p:cNvSpPr txBox="1"/>
          <p:nvPr/>
        </p:nvSpPr>
        <p:spPr>
          <a:xfrm>
            <a:off x="7330197" y="2229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cxnSp>
        <p:nvCxnSpPr>
          <p:cNvPr id="171" name="肘形接點 170"/>
          <p:cNvCxnSpPr>
            <a:stCxn id="24" idx="1"/>
            <a:endCxn id="98" idx="0"/>
          </p:cNvCxnSpPr>
          <p:nvPr/>
        </p:nvCxnSpPr>
        <p:spPr bwMode="auto">
          <a:xfrm rot="10800000" flipV="1">
            <a:off x="1702984" y="2995788"/>
            <a:ext cx="874118" cy="35183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肘形接點 181"/>
          <p:cNvCxnSpPr>
            <a:stCxn id="24" idx="3"/>
            <a:endCxn id="52" idx="0"/>
          </p:cNvCxnSpPr>
          <p:nvPr/>
        </p:nvCxnSpPr>
        <p:spPr bwMode="auto">
          <a:xfrm>
            <a:off x="4233286" y="2995788"/>
            <a:ext cx="961445" cy="32777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肘形接點 189"/>
          <p:cNvCxnSpPr>
            <a:stCxn id="52" idx="1"/>
            <a:endCxn id="55" idx="0"/>
          </p:cNvCxnSpPr>
          <p:nvPr/>
        </p:nvCxnSpPr>
        <p:spPr bwMode="auto">
          <a:xfrm rot="10800000" flipH="1" flipV="1">
            <a:off x="3801238" y="3739681"/>
            <a:ext cx="432048" cy="696667"/>
          </a:xfrm>
          <a:prstGeom prst="bentConnector4">
            <a:avLst>
              <a:gd name="adj1" fmla="val -52911"/>
              <a:gd name="adj2" fmla="val 79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肘形接點 197"/>
          <p:cNvCxnSpPr>
            <a:stCxn id="98" idx="1"/>
            <a:endCxn id="54" idx="0"/>
          </p:cNvCxnSpPr>
          <p:nvPr/>
        </p:nvCxnSpPr>
        <p:spPr bwMode="auto">
          <a:xfrm rot="10800000" flipH="1" flipV="1">
            <a:off x="671858" y="3707527"/>
            <a:ext cx="1031125" cy="1824583"/>
          </a:xfrm>
          <a:prstGeom prst="bentConnector4">
            <a:avLst>
              <a:gd name="adj1" fmla="val -22170"/>
              <a:gd name="adj2" fmla="val 5986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肘形接點 204"/>
          <p:cNvCxnSpPr>
            <a:stCxn id="98" idx="3"/>
            <a:endCxn id="53" idx="1"/>
          </p:cNvCxnSpPr>
          <p:nvPr/>
        </p:nvCxnSpPr>
        <p:spPr bwMode="auto">
          <a:xfrm>
            <a:off x="2734109" y="3707528"/>
            <a:ext cx="4739537" cy="2098653"/>
          </a:xfrm>
          <a:prstGeom prst="bentConnector3">
            <a:avLst>
              <a:gd name="adj1" fmla="val 571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文字方塊 24"/>
          <p:cNvSpPr txBox="1"/>
          <p:nvPr/>
        </p:nvSpPr>
        <p:spPr>
          <a:xfrm>
            <a:off x="2000842" y="267775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305294" y="26879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272226" y="339975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576678" y="34099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3458890" y="343190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660232" y="343481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577102" y="450497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529431" y="449422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001066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15</a:t>
            </a:fld>
            <a:endParaRPr lang="en-US" sz="1200" dirty="0"/>
          </a:p>
        </p:txBody>
      </p:sp>
      <p:sp>
        <p:nvSpPr>
          <p:cNvPr id="3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467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Definitions in </a:t>
            </a:r>
            <a:r>
              <a:rPr lang="en-US" altLang="zh-TW" dirty="0" err="1" smtClean="0"/>
              <a:t>REVmb</a:t>
            </a:r>
            <a:r>
              <a:rPr lang="en-US" altLang="zh-TW" dirty="0" smtClean="0"/>
              <a:t>/12.0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770813" cy="44644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broadcast address: </a:t>
            </a:r>
            <a:r>
              <a:rPr lang="en-US" altLang="zh-TW" sz="1600" b="0" i="1" dirty="0"/>
              <a:t>A unique group address that specifies all stations (STAs</a:t>
            </a:r>
            <a:r>
              <a:rPr lang="en-US" altLang="zh-TW" sz="1600" b="0" i="1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group:</a:t>
            </a:r>
            <a:r>
              <a:rPr lang="en-US" altLang="zh-TW" sz="1600" b="0" i="1" dirty="0"/>
              <a:t> The entities in a wireless network, e.g., an access point (AP) and its associated stations (STAs), or </a:t>
            </a:r>
            <a:r>
              <a:rPr lang="en-US" altLang="zh-TW" sz="1600" b="0" i="1" dirty="0" smtClean="0"/>
              <a:t>all the </a:t>
            </a:r>
            <a:r>
              <a:rPr lang="en-US" altLang="zh-TW" sz="1600" b="0" i="1" dirty="0"/>
              <a:t>STAs in an independent basic service set (IBSS) network.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 address:</a:t>
            </a:r>
            <a:r>
              <a:rPr lang="en-US" altLang="zh-TW" sz="1600" b="0" i="1" dirty="0"/>
              <a:t> A medium access control (MAC) address that has the group bit equal to 1. </a:t>
            </a:r>
            <a:r>
              <a:rPr lang="en-US" altLang="zh-TW" sz="1600" b="0" i="1" dirty="0" err="1"/>
              <a:t>Syn</a:t>
            </a:r>
            <a:r>
              <a:rPr lang="en-US" altLang="zh-TW" sz="1600" b="0" i="1" dirty="0"/>
              <a:t>: </a:t>
            </a:r>
            <a:r>
              <a:rPr lang="en-US" altLang="zh-TW" sz="1600" b="0" i="1" dirty="0" smtClean="0"/>
              <a:t>multicast address</a:t>
            </a:r>
            <a:r>
              <a:rPr lang="en-US" altLang="zh-TW" sz="1600" b="0" i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 addressed:</a:t>
            </a:r>
            <a:r>
              <a:rPr lang="en-US" altLang="zh-TW" sz="1600" b="0" i="1" dirty="0"/>
              <a:t> When applied to a medium access control (MAC) service data unit (MSDU), it is </a:t>
            </a:r>
            <a:r>
              <a:rPr lang="en-US" altLang="zh-TW" sz="1600" b="0" i="1" dirty="0" smtClean="0"/>
              <a:t>an MSDU </a:t>
            </a:r>
            <a:r>
              <a:rPr lang="en-US" altLang="zh-TW" sz="1600" b="0" i="1" dirty="0"/>
              <a:t>with a group address as the destination address (DA). When applied to a MAC protocol data </a:t>
            </a:r>
            <a:r>
              <a:rPr lang="en-US" altLang="zh-TW" sz="1600" b="0" i="1" dirty="0" smtClean="0"/>
              <a:t>unit (MPDU</a:t>
            </a:r>
            <a:r>
              <a:rPr lang="en-US" altLang="zh-TW" sz="1600" b="0" i="1" dirty="0"/>
              <a:t>), it is an MPDU with a group address in the Address 1 field. </a:t>
            </a:r>
            <a:r>
              <a:rPr lang="en-US" altLang="zh-TW" sz="1600" b="0" i="1" dirty="0" err="1"/>
              <a:t>Syn</a:t>
            </a:r>
            <a:r>
              <a:rPr lang="en-US" altLang="zh-TW" sz="1600" b="0" i="1" dirty="0"/>
              <a:t>: multicast</a:t>
            </a:r>
            <a:r>
              <a:rPr lang="en-US" altLang="zh-TW" sz="1600" b="0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 smtClean="0"/>
              <a:t>wildcard </a:t>
            </a:r>
            <a:r>
              <a:rPr lang="en-US" altLang="zh-TW" sz="1600" i="1" dirty="0"/>
              <a:t>BSSID:</a:t>
            </a:r>
            <a:r>
              <a:rPr lang="en-US" altLang="zh-TW" sz="1600" b="0" i="1" dirty="0"/>
              <a:t> A BSSID value (all binary 1s) used to represent all BSSIDs.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wildcard SSID:</a:t>
            </a:r>
            <a:r>
              <a:rPr lang="en-US" altLang="zh-TW" sz="1600" b="0" i="1" dirty="0"/>
              <a:t> A SSID value (null) used to represent all SSIDs</a:t>
            </a:r>
            <a:r>
              <a:rPr lang="en-US" altLang="zh-TW" sz="1600" b="0" i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altLang="zh-TW" sz="1600" b="0" i="1" dirty="0"/>
          </a:p>
          <a:p>
            <a:pPr>
              <a:buFont typeface="Arial" pitchFamily="34" charset="0"/>
              <a:buChar char="•"/>
            </a:pPr>
            <a:r>
              <a:rPr lang="en-US" altLang="zh-TW" sz="1600" b="0" i="1" dirty="0" smtClean="0"/>
              <a:t>4.3.13.15 </a:t>
            </a:r>
            <a:r>
              <a:rPr lang="en-US" altLang="zh-TW" sz="1600" b="0" i="1" dirty="0"/>
              <a:t>SSID list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b="0" i="1" dirty="0"/>
              <a:t>The SSID List element enables the non-AP STA to request information on a list of SSIDs. </a:t>
            </a:r>
            <a:r>
              <a:rPr lang="en-US" altLang="zh-TW" sz="1600" i="1" dirty="0"/>
              <a:t>This is </a:t>
            </a:r>
            <a:r>
              <a:rPr lang="en-US" altLang="zh-TW" sz="1600" i="1" dirty="0" smtClean="0"/>
              <a:t>intended to </a:t>
            </a:r>
            <a:r>
              <a:rPr lang="en-US" altLang="zh-TW" sz="1600" i="1" dirty="0"/>
              <a:t>reduce the number of Probe Request frames sent by the non-AP STA.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001066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713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>
                <a:ea typeface="ＭＳ Ｐゴシック" pitchFamily="34" charset="-128"/>
              </a:rPr>
              <a:t>TGai</a:t>
            </a:r>
            <a:r>
              <a:rPr lang="en-US" altLang="ja-JP" dirty="0">
                <a:ea typeface="ＭＳ Ｐゴシック" pitchFamily="34" charset="-128"/>
              </a:rPr>
              <a:t> which addresses the following </a:t>
            </a:r>
            <a:r>
              <a:rPr lang="en-US" altLang="ja-JP" dirty="0" smtClean="0">
                <a:ea typeface="ＭＳ Ｐゴシック" pitchFamily="34" charset="-128"/>
              </a:rPr>
              <a:t>phase</a:t>
            </a:r>
          </a:p>
          <a:p>
            <a:pPr marL="744538" lvl="1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AP Discovery</a:t>
            </a:r>
            <a:endParaRPr lang="en-US" altLang="ja-JP" dirty="0">
              <a:ea typeface="ＭＳ Ｐゴシック" pitchFamily="34" charset="-128"/>
            </a:endParaRP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/>
              <a:t> </a:t>
            </a:r>
            <a:r>
              <a:rPr lang="en-US" altLang="zh-TW" dirty="0" smtClean="0"/>
              <a:t>  Prioritizing </a:t>
            </a:r>
            <a:r>
              <a:rPr lang="en-US" altLang="zh-TW" dirty="0"/>
              <a:t>the </a:t>
            </a:r>
            <a:r>
              <a:rPr lang="en-US" altLang="zh-TW" dirty="0" smtClean="0"/>
              <a:t>responses from preferred/selected </a:t>
            </a:r>
            <a:r>
              <a:rPr lang="en-US" altLang="zh-TW" dirty="0"/>
              <a:t>APs 	</a:t>
            </a:r>
            <a:r>
              <a:rPr lang="en-US" altLang="zh-TW" dirty="0" smtClean="0"/>
              <a:t>can </a:t>
            </a:r>
            <a:r>
              <a:rPr lang="en-US" altLang="zh-TW" dirty="0"/>
              <a:t>reduce the time for the scanning STA to discover </a:t>
            </a:r>
            <a:r>
              <a:rPr lang="en-US" altLang="zh-TW" dirty="0" smtClean="0"/>
              <a:t>	suitable </a:t>
            </a:r>
            <a:r>
              <a:rPr lang="en-US" altLang="zh-TW" dirty="0"/>
              <a:t>APs</a:t>
            </a:r>
          </a:p>
          <a:p>
            <a:pPr marL="1588" indent="12700">
              <a:buFont typeface="Arial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41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Motivations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altLang="zh-TW" dirty="0" smtClean="0"/>
              <a:t>Legacy </a:t>
            </a:r>
            <a:r>
              <a:rPr lang="en-US" altLang="zh-TW" dirty="0"/>
              <a:t>active scanning can cause unnecessary packet exchange which increases the network traffic and causes link setup delay</a:t>
            </a:r>
            <a:r>
              <a:rPr lang="en-US" altLang="zh-TW" sz="2000" dirty="0"/>
              <a:t>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US" altLang="zh-TW" dirty="0"/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12</a:t>
            </a:r>
            <a:r>
              <a:rPr lang="en-US" altLang="zh-TW" dirty="0" smtClean="0"/>
              <a:t>/0206r0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Probe </a:t>
            </a:r>
            <a:r>
              <a:rPr kumimoji="1" lang="en-US" altLang="zh-TW" kern="0" dirty="0">
                <a:solidFill>
                  <a:srgbClr val="000000"/>
                </a:solidFill>
              </a:rPr>
              <a:t>request with wildcard SSID will bring severe packet </a:t>
            </a:r>
            <a:r>
              <a:rPr kumimoji="1" lang="en-US" altLang="zh-TW" kern="0" dirty="0" smtClean="0">
                <a:solidFill>
                  <a:srgbClr val="000000"/>
                </a:solidFill>
              </a:rPr>
              <a:t>flooding.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Reduction of Probe requests should be considered too.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3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49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Motivations 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2500" dirty="0" smtClean="0"/>
              <a:t>802.11ai </a:t>
            </a:r>
            <a:r>
              <a:rPr lang="en-GB" altLang="zh-TW" sz="2500" dirty="0"/>
              <a:t>shall define a mechanism to optimise the MLME-</a:t>
            </a:r>
            <a:r>
              <a:rPr lang="en-GB" altLang="zh-TW" sz="2500" dirty="0" err="1"/>
              <a:t>SCAN.confirm</a:t>
            </a:r>
            <a:r>
              <a:rPr lang="en-GB" altLang="zh-TW" sz="2500" dirty="0"/>
              <a:t> primitive to indicate the discovered APs fast and without additional delays. </a:t>
            </a:r>
            <a:endParaRPr lang="zh-TW" altLang="zh-TW" sz="25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tabLst>
                <a:tab pos="357188" algn="l"/>
              </a:tabLst>
            </a:pPr>
            <a:endParaRPr lang="en-GB" altLang="zh-TW" sz="2500" dirty="0" smtClean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sz="2500" dirty="0" smtClean="0"/>
              <a:t>The </a:t>
            </a:r>
            <a:r>
              <a:rPr lang="en-GB" altLang="zh-TW" sz="2500" dirty="0"/>
              <a:t>transmitter of the Probe Request frame shall have means to indicate the time when it is no longer available to receive the Probe Response frames.</a:t>
            </a:r>
            <a:endParaRPr lang="zh-TW" altLang="zh-TW" sz="2500" dirty="0"/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endParaRPr lang="zh-TW" altLang="zh-TW" sz="2500" dirty="0" smtClean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2500" dirty="0"/>
              <a:t>An FILS Capable AP may omit transmission of Probe Response frame to FILS capable STAs if the TBTT occurs within a predefined</a:t>
            </a:r>
            <a:r>
              <a:rPr lang="en-GB" altLang="zh-TW" sz="2500" strike="sngStrike" dirty="0"/>
              <a:t> </a:t>
            </a:r>
            <a:r>
              <a:rPr lang="en-GB" altLang="zh-TW" sz="2500" dirty="0"/>
              <a:t>time interval. </a:t>
            </a:r>
            <a:endParaRPr lang="zh-TW" altLang="zh-TW" sz="2500" dirty="0"/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endParaRPr lang="en-GB" altLang="zh-TW" sz="3600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236296" y="5797543"/>
            <a:ext cx="1287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12/</a:t>
            </a:r>
            <a:r>
              <a:rPr lang="en-US" altLang="zh-TW" dirty="0" smtClean="0"/>
              <a:t>0153r9)</a:t>
            </a:r>
            <a:endParaRPr lang="zh-TW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4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379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8851900" cy="749300"/>
          </a:xfrm>
          <a:prstGeom prst="rect">
            <a:avLst/>
          </a:prstGeom>
        </p:spPr>
      </p:pic>
      <p:sp>
        <p:nvSpPr>
          <p:cNvPr id="4" name="橢圓 3"/>
          <p:cNvSpPr/>
          <p:nvPr/>
        </p:nvSpPr>
        <p:spPr bwMode="auto">
          <a:xfrm>
            <a:off x="2411760" y="836712"/>
            <a:ext cx="864096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4427984" y="836712"/>
            <a:ext cx="100811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7452320" y="867544"/>
            <a:ext cx="792088" cy="576064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520" y="2636912"/>
            <a:ext cx="878497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zh-TW" dirty="0"/>
              <a:t>T</a:t>
            </a:r>
            <a:r>
              <a:rPr lang="en-US" altLang="zh-TW" dirty="0" smtClean="0"/>
              <a:t>hree </a:t>
            </a:r>
            <a:r>
              <a:rPr lang="en-US" altLang="zh-TW" dirty="0"/>
              <a:t>kinds of active scanning are defined in the current IEEE802.11 </a:t>
            </a:r>
            <a:r>
              <a:rPr lang="en-US" altLang="zh-TW" dirty="0" smtClean="0"/>
              <a:t>standard (</a:t>
            </a:r>
            <a:r>
              <a:rPr kumimoji="1" lang="en-US" altLang="zh-TW" dirty="0"/>
              <a:t>12/</a:t>
            </a:r>
            <a:r>
              <a:rPr kumimoji="1" lang="en-US" altLang="zh-TW" dirty="0" smtClean="0"/>
              <a:t>257r1)</a:t>
            </a:r>
            <a:endParaRPr lang="en-US" altLang="zh-TW" dirty="0"/>
          </a:p>
          <a:p>
            <a:pPr marL="742950" lvl="1" indent="-285750">
              <a:buFont typeface="Arial"/>
              <a:buChar char="•"/>
            </a:pPr>
            <a:r>
              <a:rPr lang="en-US" altLang="zh-TW" sz="1600" dirty="0"/>
              <a:t>Broadcasted Probe Request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zh-TW" sz="1600" dirty="0" smtClean="0"/>
              <a:t>Unicasted </a:t>
            </a:r>
            <a:r>
              <a:rPr lang="en-US" altLang="zh-TW" sz="1600" dirty="0"/>
              <a:t>Probe Request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zh-TW" sz="1600" dirty="0" err="1" smtClean="0"/>
              <a:t>Multicasted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Probe Request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TW" sz="1400" dirty="0"/>
              <a:t>Containing SSID List, Wildcard BSSID in Probe Request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TW" sz="1400" dirty="0"/>
              <a:t>APs of which SSID is one of the SSID List in Probe Request should respond with Probe Response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251520" y="4149080"/>
            <a:ext cx="82809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There may be extra sub-type for Broadcasted Probe Request in current spec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zh-TW" sz="1600" i="1" dirty="0">
                <a:solidFill>
                  <a:srgbClr val="0000FF"/>
                </a:solidFill>
              </a:rPr>
              <a:t>When the SSID List element is present  in  the  Probe  Request  frame,  one  or  more  of  the  SSID  elements  may  include  a  wildcard  SSID </a:t>
            </a:r>
            <a:r>
              <a:rPr kumimoji="1" lang="en-US" altLang="zh-TW" sz="1600" dirty="0" smtClean="0"/>
              <a:t> (10.1.4.1 </a:t>
            </a:r>
            <a:r>
              <a:rPr kumimoji="1" lang="en-US" altLang="zh-TW" sz="1600" dirty="0"/>
              <a:t>REVmb12.0</a:t>
            </a:r>
            <a:r>
              <a:rPr kumimoji="1" lang="en-US" altLang="zh-TW" sz="16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kumimoji="1" lang="en-US" altLang="zh-TW" sz="1600" dirty="0" smtClean="0"/>
              <a:t>So one or more SSIDs can be included in either SSID element or in a SSID List element  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600" dirty="0" smtClean="0"/>
              <a:t>Specific SSID(s) only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600" dirty="0" smtClean="0"/>
              <a:t>Wildcard SSID only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600" dirty="0"/>
              <a:t>Specific </a:t>
            </a:r>
            <a:r>
              <a:rPr kumimoji="1" lang="en-US" altLang="zh-TW" sz="1600" dirty="0" smtClean="0"/>
              <a:t>SSID(s) </a:t>
            </a:r>
            <a:r>
              <a:rPr kumimoji="1" lang="en-US" altLang="zh-TW" sz="1600" dirty="0"/>
              <a:t>+ wildcard SSID</a:t>
            </a:r>
          </a:p>
          <a:p>
            <a:pPr marL="742950" lvl="1" indent="-285750">
              <a:buFont typeface="Arial"/>
              <a:buChar char="•"/>
            </a:pPr>
            <a:endParaRPr kumimoji="1" lang="en-US" altLang="zh-TW" sz="1600" dirty="0" smtClean="0"/>
          </a:p>
          <a:p>
            <a:pPr marL="285750" indent="-285750">
              <a:buFont typeface="Arial"/>
              <a:buChar char="•"/>
            </a:pPr>
            <a:endParaRPr kumimoji="1" lang="zh-TW" altLang="en-US" sz="16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693" y="1700808"/>
            <a:ext cx="3581198" cy="720080"/>
          </a:xfrm>
          <a:prstGeom prst="rect">
            <a:avLst/>
          </a:prstGeom>
        </p:spPr>
      </p:pic>
      <p:cxnSp>
        <p:nvCxnSpPr>
          <p:cNvPr id="12" name="直線接點 11"/>
          <p:cNvCxnSpPr/>
          <p:nvPr/>
        </p:nvCxnSpPr>
        <p:spPr>
          <a:xfrm flipH="1">
            <a:off x="3923928" y="1484784"/>
            <a:ext cx="3672408" cy="28803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7380312" y="1484784"/>
            <a:ext cx="576064" cy="28803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95536" y="1628800"/>
            <a:ext cx="201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2400" dirty="0" smtClean="0"/>
              <a:t>Probe Request</a:t>
            </a:r>
            <a:endParaRPr kumimoji="1" lang="zh-TW" altLang="en-US" sz="2400" dirty="0"/>
          </a:p>
        </p:txBody>
      </p:sp>
      <p:sp>
        <p:nvSpPr>
          <p:cNvPr id="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5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</p:spTree>
    <p:extLst>
      <p:ext uri="{BB962C8B-B14F-4D97-AF65-F5344CB8AC3E}">
        <p14:creationId xmlns:p14="http://schemas.microsoft.com/office/powerpoint/2010/main" val="73165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rules for sending probe responses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There is </a:t>
            </a:r>
            <a:r>
              <a:rPr lang="en-US" altLang="zh-TW" sz="2000" dirty="0" smtClean="0"/>
              <a:t>rule </a:t>
            </a:r>
            <a:r>
              <a:rPr lang="en-US" altLang="zh-TW" sz="2000" dirty="0" smtClean="0"/>
              <a:t>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which</a:t>
            </a:r>
            <a:r>
              <a:rPr lang="en-US" altLang="zh-TW" sz="2000" dirty="0" smtClean="0"/>
              <a:t> AP shall reply to the probe 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/>
              <a:t>APs matching the address info criteria shall respond with a probe response</a:t>
            </a:r>
            <a:endParaRPr lang="en-US" altLang="zh-TW" sz="1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There is no rules </a:t>
            </a:r>
            <a:r>
              <a:rPr lang="en-US" altLang="zh-TW" sz="2000" dirty="0" smtClean="0"/>
              <a:t>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when</a:t>
            </a:r>
            <a:r>
              <a:rPr lang="en-US" altLang="zh-TW" sz="2000" dirty="0" smtClean="0"/>
              <a:t> and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how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an AP </a:t>
            </a:r>
            <a:r>
              <a:rPr lang="en-US" altLang="zh-TW" sz="2000" dirty="0" smtClean="0"/>
              <a:t>shall reply</a:t>
            </a:r>
            <a:endParaRPr lang="en-US" altLang="zh-TW" sz="2000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800" dirty="0" smtClean="0"/>
              <a:t>Basic access procedures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6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580112" y="6093296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/>
              <a:t>10.1.4.3.3 in REV12.0mb </a:t>
            </a:r>
            <a:endParaRPr lang="zh-TW" altLang="en-US" sz="16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644960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84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Prioritize preferred APs to respond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968552"/>
          </a:xfrm>
        </p:spPr>
        <p:txBody>
          <a:bodyPr>
            <a:noAutofit/>
          </a:bodyPr>
          <a:lstStyle/>
          <a:p>
            <a:pPr marL="400050">
              <a:buFont typeface="Arial" pitchFamily="34" charset="0"/>
              <a:buChar char="•"/>
            </a:pPr>
            <a:r>
              <a:rPr lang="en-US" altLang="zh-TW" b="1" dirty="0" smtClean="0"/>
              <a:t>To help FILS, </a:t>
            </a:r>
            <a:r>
              <a:rPr lang="en-US" altLang="zh-TW" b="1" dirty="0" smtClean="0"/>
              <a:t>AP shall prioritize the timing of </a:t>
            </a:r>
            <a:r>
              <a:rPr lang="en-US" altLang="zh-TW" dirty="0" smtClean="0"/>
              <a:t>sendi</a:t>
            </a:r>
            <a:r>
              <a:rPr lang="en-US" altLang="zh-TW" b="1" dirty="0" smtClean="0"/>
              <a:t>ng probe responses based on the ID addressing sche</a:t>
            </a:r>
            <a:r>
              <a:rPr lang="en-US" altLang="zh-TW" dirty="0" smtClean="0"/>
              <a:t>me in probe request frame</a:t>
            </a:r>
            <a:r>
              <a:rPr lang="en-US" altLang="zh-TW" b="1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p</a:t>
            </a:r>
            <a:r>
              <a:rPr lang="en-US" altLang="zh-TW" sz="1800" dirty="0" smtClean="0"/>
              <a:t>robe requests with   </a:t>
            </a:r>
            <a:endParaRPr lang="en-US" altLang="zh-TW" sz="1800" dirty="0" smtClean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600" dirty="0" smtClean="0"/>
              <a:t>Only specific </a:t>
            </a:r>
            <a:r>
              <a:rPr lang="en-US" altLang="zh-TW" sz="1600" dirty="0"/>
              <a:t>SSID, BSSID, SSID list, HESSID, or …</a:t>
            </a:r>
            <a:endParaRPr lang="en-US" altLang="zh-TW" sz="1600" dirty="0" smtClean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600" dirty="0" smtClean="0"/>
              <a:t>Only broadcast</a:t>
            </a:r>
            <a:r>
              <a:rPr lang="en-US" altLang="zh-TW" sz="1600" dirty="0" smtClean="0"/>
              <a:t>/wildcard </a:t>
            </a:r>
            <a:r>
              <a:rPr lang="en-US" altLang="zh-TW" sz="1600" dirty="0" smtClean="0"/>
              <a:t>ID addresses</a:t>
            </a:r>
            <a:endParaRPr lang="en-US" altLang="zh-TW" sz="1600" dirty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600" dirty="0" smtClean="0"/>
              <a:t>Both broadcast</a:t>
            </a:r>
            <a:r>
              <a:rPr lang="en-US" altLang="zh-TW" sz="1600" dirty="0"/>
              <a:t>/wildcard </a:t>
            </a:r>
            <a:r>
              <a:rPr lang="en-US" altLang="zh-TW" sz="1600" dirty="0" smtClean="0"/>
              <a:t>ID addresses and </a:t>
            </a:r>
            <a:r>
              <a:rPr lang="en-US" altLang="zh-TW" sz="1600" dirty="0" smtClean="0"/>
              <a:t>specific </a:t>
            </a:r>
            <a:r>
              <a:rPr lang="en-US" altLang="zh-TW" sz="1600" dirty="0" smtClean="0"/>
              <a:t>SSID, BSSID, SSID list, HESSID, or …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rgbClr val="0000FF"/>
                </a:solidFill>
              </a:rPr>
              <a:t>Adopt EDCA parameters for </a:t>
            </a:r>
            <a:r>
              <a:rPr lang="en-US" altLang="zh-TW" sz="1800" dirty="0" smtClean="0">
                <a:solidFill>
                  <a:srgbClr val="0000FF"/>
                </a:solidFill>
              </a:rPr>
              <a:t>giving</a:t>
            </a:r>
            <a:r>
              <a:rPr lang="en-US" altLang="zh-TW" sz="1800" dirty="0" smtClean="0">
                <a:solidFill>
                  <a:srgbClr val="0000FF"/>
                </a:solidFill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</a:rPr>
              <a:t>higher </a:t>
            </a:r>
            <a:r>
              <a:rPr lang="en-US" altLang="zh-TW" sz="1800" dirty="0" smtClean="0">
                <a:solidFill>
                  <a:srgbClr val="0000FF"/>
                </a:solidFill>
              </a:rPr>
              <a:t>priority to respond to probe request carrying specific ID address over wildcard SSID address.</a:t>
            </a:r>
            <a:endParaRPr lang="en-US" altLang="zh-TW" sz="1800" dirty="0" smtClean="0">
              <a:solidFill>
                <a:srgbClr val="0000FF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Specific ID case uses parameters </a:t>
            </a:r>
            <a:r>
              <a:rPr lang="en-US" altLang="zh-TW" sz="1600" dirty="0" smtClean="0">
                <a:solidFill>
                  <a:srgbClr val="0000FF"/>
                </a:solidFill>
              </a:rPr>
              <a:t>for AC_VO or </a:t>
            </a:r>
            <a:r>
              <a:rPr lang="en-US" altLang="zh-TW" sz="1600" dirty="0" smtClean="0">
                <a:solidFill>
                  <a:srgbClr val="0000FF"/>
                </a:solidFill>
              </a:rPr>
              <a:t>AC_VI</a:t>
            </a:r>
            <a:endParaRPr lang="en-US" altLang="zh-TW" sz="1600" dirty="0" smtClean="0">
              <a:solidFill>
                <a:srgbClr val="0000FF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The wildcard case </a:t>
            </a:r>
            <a:r>
              <a:rPr lang="en-US" altLang="zh-TW" sz="1600" dirty="0" smtClean="0">
                <a:solidFill>
                  <a:srgbClr val="0000FF"/>
                </a:solidFill>
              </a:rPr>
              <a:t>remains </a:t>
            </a:r>
            <a:r>
              <a:rPr lang="en-US" altLang="zh-TW" sz="1600" dirty="0" smtClean="0">
                <a:solidFill>
                  <a:srgbClr val="0000FF"/>
                </a:solidFill>
              </a:rPr>
              <a:t>the same or </a:t>
            </a:r>
            <a:r>
              <a:rPr lang="en-US" altLang="zh-TW" sz="1600" dirty="0" smtClean="0">
                <a:solidFill>
                  <a:srgbClr val="0000FF"/>
                </a:solidFill>
              </a:rPr>
              <a:t>uses those for AC_BE</a:t>
            </a:r>
            <a:endParaRPr lang="en-US" altLang="zh-TW" sz="1600" dirty="0" smtClean="0">
              <a:solidFill>
                <a:srgbClr val="0000FF"/>
              </a:solidFill>
            </a:endParaRPr>
          </a:p>
          <a:p>
            <a:pPr marL="800100" lvl="1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rgbClr val="0000FF"/>
                </a:solidFill>
              </a:rPr>
              <a:t>Replace DIFS with shorter inter-frame </a:t>
            </a:r>
            <a:r>
              <a:rPr lang="en-US" altLang="zh-TW" sz="1800" dirty="0" smtClean="0">
                <a:solidFill>
                  <a:srgbClr val="0000FF"/>
                </a:solidFill>
              </a:rPr>
              <a:t>space</a:t>
            </a:r>
            <a:r>
              <a:rPr lang="en-US" altLang="zh-TW" sz="1800" dirty="0" smtClean="0">
                <a:solidFill>
                  <a:srgbClr val="0000FF"/>
                </a:solidFill>
              </a:rPr>
              <a:t>, </a:t>
            </a:r>
            <a:r>
              <a:rPr lang="en-US" altLang="zh-TW" sz="1800" dirty="0" smtClean="0">
                <a:solidFill>
                  <a:srgbClr val="0000FF"/>
                </a:solidFill>
              </a:rPr>
              <a:t>such as </a:t>
            </a:r>
            <a:r>
              <a:rPr lang="en-US" altLang="zh-TW" sz="1800" dirty="0" smtClean="0">
                <a:solidFill>
                  <a:srgbClr val="0000FF"/>
                </a:solidFill>
              </a:rPr>
              <a:t>PIFS </a:t>
            </a:r>
            <a:endParaRPr lang="en-US" altLang="zh-TW" sz="1800" dirty="0" smtClean="0">
              <a:solidFill>
                <a:srgbClr val="0000FF"/>
              </a:solidFill>
            </a:endParaRPr>
          </a:p>
          <a:p>
            <a:pPr lvl="1"/>
            <a:endParaRPr lang="zh-TW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7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06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AP behavior after receiving probe </a:t>
            </a:r>
            <a:r>
              <a:rPr kumimoji="1" lang="en-US" altLang="zh-TW" dirty="0"/>
              <a:t>r</a:t>
            </a:r>
            <a:r>
              <a:rPr kumimoji="1" lang="en-US" altLang="zh-TW" dirty="0" smtClean="0"/>
              <a:t>equest </a:t>
            </a:r>
            <a:endParaRPr kumimoji="1"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kumimoji="1" lang="en-US" altLang="zh-TW" sz="2400" dirty="0"/>
              <a:t>Specific </a:t>
            </a:r>
            <a:r>
              <a:rPr kumimoji="1" lang="en-US" altLang="zh-TW" sz="2400" dirty="0" smtClean="0"/>
              <a:t>ID</a:t>
            </a:r>
            <a:r>
              <a:rPr kumimoji="1" lang="en-US" altLang="zh-TW" sz="2400" dirty="0"/>
              <a:t>(s) </a:t>
            </a:r>
            <a:r>
              <a:rPr kumimoji="1" lang="en-US" altLang="zh-TW" sz="2400" dirty="0" smtClean="0"/>
              <a:t>only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Send probe </a:t>
            </a:r>
            <a:r>
              <a:rPr kumimoji="1" lang="en-US" altLang="zh-TW" dirty="0"/>
              <a:t>r</a:t>
            </a:r>
            <a:r>
              <a:rPr kumimoji="1" lang="en-US" altLang="zh-TW" sz="2000" dirty="0" smtClean="0"/>
              <a:t>esponse using higher priority access parameter, such as AC_VO or AC_VI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A shorter IFS such as PIFS is also considered  </a:t>
            </a:r>
            <a:endParaRPr kumimoji="1" lang="en-US" altLang="zh-TW" sz="2000" dirty="0"/>
          </a:p>
          <a:p>
            <a:pPr>
              <a:buFont typeface="Arial"/>
              <a:buChar char="•"/>
            </a:pPr>
            <a:r>
              <a:rPr kumimoji="1" lang="en-US" altLang="zh-TW" sz="2400" dirty="0"/>
              <a:t>Wildcard SSID </a:t>
            </a:r>
            <a:r>
              <a:rPr kumimoji="1" lang="en-US" altLang="zh-TW" sz="2400" dirty="0" smtClean="0"/>
              <a:t>only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/>
              <a:t>Send </a:t>
            </a:r>
            <a:r>
              <a:rPr kumimoji="1" lang="en-US" altLang="zh-TW" sz="2000" dirty="0" smtClean="0"/>
              <a:t>probe </a:t>
            </a:r>
            <a:r>
              <a:rPr kumimoji="1" lang="en-US" altLang="zh-TW" dirty="0" smtClean="0"/>
              <a:t>r</a:t>
            </a:r>
            <a:r>
              <a:rPr kumimoji="1" lang="en-US" altLang="zh-TW" sz="2000" dirty="0" smtClean="0"/>
              <a:t>esponse </a:t>
            </a:r>
            <a:r>
              <a:rPr kumimoji="1" lang="en-US" altLang="zh-TW" sz="2000" dirty="0"/>
              <a:t>using </a:t>
            </a:r>
            <a:r>
              <a:rPr kumimoji="1" lang="en-US" altLang="zh-TW" sz="2000" dirty="0" smtClean="0"/>
              <a:t>original access parameter or AC_BE (as defined in </a:t>
            </a:r>
            <a:r>
              <a:rPr kumimoji="1" lang="en-US" altLang="zh-TW" sz="2000" dirty="0" err="1" smtClean="0"/>
              <a:t>TGae</a:t>
            </a:r>
            <a:r>
              <a:rPr kumimoji="1" lang="en-US" altLang="zh-TW" sz="2000" dirty="0" smtClean="0"/>
              <a:t>)</a:t>
            </a:r>
            <a:endParaRPr kumimoji="1" lang="en-US" altLang="zh-TW" sz="2000" dirty="0"/>
          </a:p>
          <a:p>
            <a:pPr>
              <a:buFont typeface="Arial"/>
              <a:buChar char="•"/>
            </a:pPr>
            <a:r>
              <a:rPr kumimoji="1" lang="en-US" altLang="zh-TW" sz="2400" dirty="0" smtClean="0"/>
              <a:t>Specific ID</a:t>
            </a:r>
            <a:r>
              <a:rPr kumimoji="1" lang="en-US" altLang="zh-TW" sz="2400" dirty="0"/>
              <a:t>(s) + wildcard </a:t>
            </a:r>
            <a:r>
              <a:rPr kumimoji="1" lang="en-US" altLang="zh-TW" sz="2400" dirty="0" smtClean="0"/>
              <a:t>SSID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If the AP is identified in one of the specific ID, it shall send </a:t>
            </a:r>
            <a:r>
              <a:rPr kumimoji="1" lang="en-US" altLang="zh-TW" dirty="0" smtClean="0"/>
              <a:t>p</a:t>
            </a:r>
            <a:r>
              <a:rPr kumimoji="1" lang="en-US" altLang="zh-TW" sz="2000" dirty="0" smtClean="0"/>
              <a:t>robe </a:t>
            </a:r>
            <a:r>
              <a:rPr kumimoji="1" lang="en-US" altLang="zh-TW" dirty="0" smtClean="0"/>
              <a:t>r</a:t>
            </a:r>
            <a:r>
              <a:rPr kumimoji="1" lang="en-US" altLang="zh-TW" sz="2000" dirty="0" smtClean="0"/>
              <a:t>esponse </a:t>
            </a:r>
            <a:r>
              <a:rPr kumimoji="1" lang="en-US" altLang="zh-TW" sz="2000" dirty="0"/>
              <a:t>using higher priority access </a:t>
            </a:r>
            <a:r>
              <a:rPr kumimoji="1" lang="en-US" altLang="zh-TW" sz="2000" dirty="0" smtClean="0"/>
              <a:t>parameter</a:t>
            </a:r>
            <a:r>
              <a:rPr kumimoji="1" lang="en-US" altLang="zh-TW" sz="2000" dirty="0"/>
              <a:t>, such as AC_VO or </a:t>
            </a:r>
            <a:r>
              <a:rPr kumimoji="1" lang="en-US" altLang="zh-TW" sz="2000" dirty="0" smtClean="0"/>
              <a:t>AC_VI. </a:t>
            </a:r>
            <a:r>
              <a:rPr kumimoji="1" lang="en-US" altLang="zh-TW" dirty="0"/>
              <a:t>A shorter IFS such as PIFS is also considered  </a:t>
            </a:r>
            <a:endParaRPr kumimoji="1" lang="en-US" altLang="zh-TW" sz="2000" dirty="0" smtClean="0"/>
          </a:p>
          <a:p>
            <a:pPr lvl="1">
              <a:buFont typeface="Arial"/>
              <a:buChar char="•"/>
            </a:pPr>
            <a:r>
              <a:rPr kumimoji="1" lang="en-US" altLang="zh-TW" sz="2000" dirty="0"/>
              <a:t>If the AP is </a:t>
            </a:r>
            <a:r>
              <a:rPr kumimoji="1" lang="en-US" altLang="zh-TW" sz="2000" dirty="0" smtClean="0"/>
              <a:t>not identified </a:t>
            </a:r>
            <a:r>
              <a:rPr kumimoji="1" lang="en-US" altLang="zh-TW" sz="2000" dirty="0"/>
              <a:t>in </a:t>
            </a:r>
            <a:r>
              <a:rPr kumimoji="1" lang="en-US" altLang="zh-TW" sz="2000" dirty="0" smtClean="0"/>
              <a:t>any </a:t>
            </a:r>
            <a:r>
              <a:rPr kumimoji="1" lang="en-US" altLang="zh-TW" sz="2000" dirty="0"/>
              <a:t>of the specific </a:t>
            </a:r>
            <a:r>
              <a:rPr kumimoji="1" lang="en-US" altLang="zh-TW" sz="2000" dirty="0" smtClean="0"/>
              <a:t>ID</a:t>
            </a:r>
            <a:r>
              <a:rPr kumimoji="1" lang="en-US" altLang="zh-TW" sz="2000" dirty="0"/>
              <a:t>, it shall send </a:t>
            </a:r>
            <a:r>
              <a:rPr kumimoji="1" lang="en-US" altLang="zh-TW" dirty="0" smtClean="0"/>
              <a:t>p</a:t>
            </a:r>
            <a:r>
              <a:rPr kumimoji="1" lang="en-US" altLang="zh-TW" sz="2000" dirty="0" smtClean="0"/>
              <a:t>robe response </a:t>
            </a:r>
            <a:r>
              <a:rPr kumimoji="1" lang="en-US" altLang="zh-TW" sz="2000" dirty="0"/>
              <a:t>using original access parameter or AC_BE (as defined in </a:t>
            </a:r>
            <a:r>
              <a:rPr kumimoji="1" lang="en-US" altLang="zh-TW" sz="2000" dirty="0" err="1"/>
              <a:t>TGae</a:t>
            </a:r>
            <a:r>
              <a:rPr kumimoji="1" lang="en-US" altLang="zh-TW" sz="2000" dirty="0"/>
              <a:t>)</a:t>
            </a:r>
          </a:p>
          <a:p>
            <a:pPr lvl="1">
              <a:buFont typeface="Arial"/>
              <a:buChar char="•"/>
            </a:pPr>
            <a:endParaRPr kumimoji="1" lang="en-US" altLang="zh-TW" sz="2000" dirty="0"/>
          </a:p>
          <a:p>
            <a:pPr lvl="1">
              <a:buFont typeface="Arial"/>
              <a:buChar char="•"/>
            </a:pPr>
            <a:endParaRPr kumimoji="1" lang="en-US" altLang="zh-TW" sz="2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8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</p:spTree>
    <p:extLst>
      <p:ext uri="{BB962C8B-B14F-4D97-AF65-F5344CB8AC3E}">
        <p14:creationId xmlns:p14="http://schemas.microsoft.com/office/powerpoint/2010/main" val="4472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Prioritizing </a:t>
            </a:r>
            <a:r>
              <a:rPr lang="en-US" altLang="zh-TW" dirty="0"/>
              <a:t>the responses </a:t>
            </a:r>
            <a:r>
              <a:rPr lang="en-US" altLang="zh-TW" dirty="0" smtClean="0"/>
              <a:t>from the preferred/selected APs can reduce the time for the scanning STA to discover suitable APs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proposed idea generally complements the agreed straw polls about early/timely report of found BSSs and the whitelist/blacklist that the STA intending to join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 complementary mechanism to cancel pending (unnecessary) </a:t>
            </a:r>
            <a:r>
              <a:rPr lang="en-US" altLang="zh-TW" dirty="0" smtClean="0"/>
              <a:t>probe </a:t>
            </a:r>
            <a:r>
              <a:rPr lang="en-US" altLang="zh-TW" dirty="0"/>
              <a:t>r</a:t>
            </a:r>
            <a:r>
              <a:rPr lang="en-US" altLang="zh-TW" dirty="0" smtClean="0"/>
              <a:t>esponses </a:t>
            </a:r>
            <a:r>
              <a:rPr lang="en-US" altLang="zh-TW" dirty="0" smtClean="0"/>
              <a:t>would further help alleviate congestion on wireless medium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9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63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00" b="0" i="0" u="none" strike="noStrike" cap="none" normalizeH="0" baseline="0" dirty="0" smtClean="0">
            <a:ln>
              <a:noFill/>
            </a:ln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12827</TotalTime>
  <Words>1350</Words>
  <Application>Microsoft Macintosh PowerPoint</Application>
  <PresentationFormat>如螢幕大小 (4:3)</PresentationFormat>
  <Paragraphs>206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Abstract </vt:lpstr>
      <vt:lpstr>Motivations (1/2)</vt:lpstr>
      <vt:lpstr>Motivations (2/2)</vt:lpstr>
      <vt:lpstr>PowerPoint 簡報</vt:lpstr>
      <vt:lpstr>Current rules for sending probe responses</vt:lpstr>
      <vt:lpstr>Prioritize preferred APs to respond</vt:lpstr>
      <vt:lpstr>AP behavior after receiving probe request </vt:lpstr>
      <vt:lpstr>Summary</vt:lpstr>
      <vt:lpstr>Straw Poll 1</vt:lpstr>
      <vt:lpstr>Straw Poll 2</vt:lpstr>
      <vt:lpstr>Straw Poll 3</vt:lpstr>
      <vt:lpstr>Appendix</vt:lpstr>
      <vt:lpstr>10.1.4.3.2 Sending a probe response</vt:lpstr>
      <vt:lpstr>10.1.4.3.2 Sending a probe response</vt:lpstr>
      <vt:lpstr>Definitions in REVmb/12.0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</cp:lastModifiedBy>
  <cp:revision>172</cp:revision>
  <dcterms:created xsi:type="dcterms:W3CDTF">2012-02-20T07:50:11Z</dcterms:created>
  <dcterms:modified xsi:type="dcterms:W3CDTF">2012-03-15T21:53:41Z</dcterms:modified>
</cp:coreProperties>
</file>