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6" r:id="rId4"/>
    <p:sldId id="271" r:id="rId5"/>
    <p:sldId id="267" r:id="rId6"/>
    <p:sldId id="263" r:id="rId7"/>
    <p:sldId id="264" r:id="rId8"/>
    <p:sldId id="274" r:id="rId9"/>
    <p:sldId id="273" r:id="rId10"/>
    <p:sldId id="280" r:id="rId11"/>
    <p:sldId id="279" r:id="rId12"/>
    <p:sldId id="277" r:id="rId13"/>
    <p:sldId id="276" r:id="rId14"/>
    <p:sldId id="275" r:id="rId15"/>
    <p:sldId id="278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62" autoAdjust="0"/>
  </p:normalViewPr>
  <p:slideViewPr>
    <p:cSldViewPr>
      <p:cViewPr varScale="1">
        <p:scale>
          <a:sx n="82" d="100"/>
          <a:sy n="82" d="100"/>
        </p:scale>
        <p:origin x="-1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8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AEE4-A962-4E3E-82C0-36A8210E03AC}" type="datetimeFigureOut">
              <a:rPr lang="zh-TW" altLang="en-US" smtClean="0"/>
              <a:t>12/3/12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6BFE0-B31D-4BBC-A312-2F81B8FC22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801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7051D-13FC-40D2-B1C3-59DC5857F240}" type="datetimeFigureOut">
              <a:rPr lang="zh-TW" altLang="en-US" smtClean="0"/>
              <a:t>12/3/12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4C98E-5AA0-4953-8DFD-A5650D0A41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75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0563"/>
            <a:ext cx="4556125" cy="34178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March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March 2012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HTC, </a:t>
            </a:r>
            <a:r>
              <a:rPr lang="en-US" altLang="zh-TW" dirty="0" err="1" smtClean="0"/>
              <a:t>MeiaTek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0246r2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300282"/>
              </p:ext>
            </p:extLst>
          </p:nvPr>
        </p:nvGraphicFramePr>
        <p:xfrm>
          <a:off x="609600" y="2590800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ChaoChun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Wang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en-US" sz="1200" dirty="0">
                          <a:effectLst/>
                          <a:latin typeface="Times New Roman"/>
                          <a:ea typeface="新細明體"/>
                        </a:rPr>
                        <a:t>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2860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Junction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Ave, San Jose, CA USA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chaochun.wang@mediatek.com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James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Yee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MediaTek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, Inc.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No. 1,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Dusing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 1st Rd, </a:t>
                      </a: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Hsinchu</a:t>
                      </a:r>
                      <a:r>
                        <a:rPr lang="pt-BR" sz="1200" dirty="0">
                          <a:effectLst/>
                          <a:latin typeface="Times New Roman"/>
                          <a:ea typeface="新細明體"/>
                        </a:rPr>
                        <a:t>, Taiwan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  <a:latin typeface="Times New Roman"/>
                          <a:ea typeface="新細明體"/>
                        </a:rPr>
                        <a:t>james.yee@mediatek.com</a:t>
                      </a: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TW" sz="2800" dirty="0" smtClean="0">
                <a:ea typeface="ＭＳ Ｐゴシック" pitchFamily="34" charset="-128"/>
              </a:rPr>
              <a:t>Differentiate transmissions of probe responses</a:t>
            </a:r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 smtClean="0">
                <a:ea typeface="ＭＳ Ｐゴシック" pitchFamily="34" charset="-128"/>
              </a:rPr>
              <a:t>Date: 201</a:t>
            </a:r>
            <a:r>
              <a:rPr lang="en-US" altLang="zh-TW" dirty="0" smtClean="0">
                <a:ea typeface="ＭＳ Ｐゴシック" pitchFamily="34" charset="-128"/>
              </a:rPr>
              <a:t>2</a:t>
            </a:r>
            <a:r>
              <a:rPr lang="en-US" altLang="ja-JP" dirty="0" smtClean="0">
                <a:ea typeface="ＭＳ Ｐゴシック" pitchFamily="34" charset="-128"/>
              </a:rPr>
              <a:t>-</a:t>
            </a:r>
            <a:r>
              <a:rPr lang="en-US" altLang="zh-TW" dirty="0" smtClean="0">
                <a:ea typeface="ＭＳ Ｐゴシック" pitchFamily="34" charset="-128"/>
              </a:rPr>
              <a:t>03</a:t>
            </a:r>
            <a:r>
              <a:rPr lang="en-US" altLang="ja-JP" dirty="0" smtClean="0">
                <a:ea typeface="ＭＳ Ｐゴシック" pitchFamily="34" charset="-128"/>
              </a:rPr>
              <a:t>-12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>
                <a:ea typeface="ＭＳ Ｐゴシック" pitchFamily="34" charset="-128"/>
              </a:rPr>
              <a:t>Authors:</a:t>
            </a:r>
            <a:endParaRPr kumimoji="0" lang="en-US" altLang="ja-JP" sz="2000">
              <a:ea typeface="ＭＳ Ｐゴシック" pitchFamily="34" charset="-128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/>
              <a:t>March </a:t>
            </a:r>
            <a:r>
              <a:rPr lang="en-US" altLang="ja-JP" dirty="0"/>
              <a:t>2012</a:t>
            </a:r>
            <a:endParaRPr lang="en-GB" altLang="ja-JP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079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AP shall respond to probe request with ID field having addresses known to the AP with </a:t>
            </a:r>
            <a:r>
              <a:rPr lang="en-US" altLang="zh-TW" sz="1800" dirty="0" smtClean="0">
                <a:solidFill>
                  <a:schemeClr val="tx1"/>
                </a:solidFill>
              </a:rPr>
              <a:t>higher priority EDCA parameters, such as those for AC_VO or AC_VI.    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10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3742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AP shall respond to probe request with ID field having addresses known to the AP with </a:t>
            </a:r>
            <a:r>
              <a:rPr lang="en-US" altLang="zh-TW" sz="1800" dirty="0" smtClean="0">
                <a:solidFill>
                  <a:schemeClr val="tx1"/>
                </a:solidFill>
              </a:rPr>
              <a:t>shorter </a:t>
            </a:r>
            <a:r>
              <a:rPr lang="en-US" altLang="zh-TW" sz="1800" dirty="0">
                <a:solidFill>
                  <a:schemeClr val="tx1"/>
                </a:solidFill>
              </a:rPr>
              <a:t>inter-frame gap, </a:t>
            </a:r>
            <a:r>
              <a:rPr lang="en-US" altLang="zh-TW" sz="1800" dirty="0" smtClean="0">
                <a:solidFill>
                  <a:schemeClr val="tx1"/>
                </a:solidFill>
              </a:rPr>
              <a:t>shorter than DIFS such </a:t>
            </a:r>
            <a:r>
              <a:rPr lang="en-US" altLang="zh-TW" sz="1800" dirty="0">
                <a:solidFill>
                  <a:schemeClr val="tx1"/>
                </a:solidFill>
              </a:rPr>
              <a:t>as PIFS or </a:t>
            </a:r>
            <a:r>
              <a:rPr lang="en-US" altLang="zh-TW" sz="1800" dirty="0" smtClean="0">
                <a:solidFill>
                  <a:schemeClr val="tx1"/>
                </a:solidFill>
              </a:rPr>
              <a:t>SIFS.   </a:t>
            </a:r>
            <a:endParaRPr lang="en-US" altLang="zh-TW" sz="1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11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0107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987824" y="6525344"/>
            <a:ext cx="3184520" cy="1809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D1CB4CD7-B7D9-4882-B0F3-0B1EF4100707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  <p:sp>
        <p:nvSpPr>
          <p:cNvPr id="8" name="フッター プレースホルダ 4"/>
          <p:cNvSpPr txBox="1">
            <a:spLocks/>
          </p:cNvSpPr>
          <p:nvPr/>
        </p:nvSpPr>
        <p:spPr bwMode="auto">
          <a:xfrm>
            <a:off x="6948264" y="6453336"/>
            <a:ext cx="1600944" cy="288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Arial Unicode MS" charset="0"/>
              </a:defRPr>
            </a:lvl1pPr>
            <a:lvl2pPr marL="742950" indent="-28575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2pPr>
            <a:lvl3pPr marL="11430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  <a:cs typeface="+mn-cs"/>
              </a:defRPr>
            </a:lvl9pPr>
          </a:lstStyle>
          <a:p>
            <a:r>
              <a:rPr kumimoji="0" lang="en-US" altLang="zh-TW" smtClean="0"/>
              <a:t>HTC, 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53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0813" cy="1065213"/>
          </a:xfrm>
        </p:spPr>
        <p:txBody>
          <a:bodyPr/>
          <a:lstStyle/>
          <a:p>
            <a:r>
              <a:rPr lang="en-US" altLang="zh-TW" sz="2800" dirty="0"/>
              <a:t>10.1.4.3.2 Sending a probe response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196752"/>
            <a:ext cx="7770813" cy="4113213"/>
          </a:xfrm>
        </p:spPr>
        <p:txBody>
          <a:bodyPr/>
          <a:lstStyle/>
          <a:p>
            <a:r>
              <a:rPr lang="en-US" altLang="zh-TW" sz="1200" b="0" i="1" dirty="0" smtClean="0"/>
              <a:t>STAs</a:t>
            </a:r>
            <a:r>
              <a:rPr lang="en-US" altLang="zh-TW" sz="1200" b="0" i="1" dirty="0"/>
              <a:t>, subject to the criteria below, receiving Probe Request frames </a:t>
            </a:r>
            <a:r>
              <a:rPr lang="en-US" altLang="zh-TW" sz="1200" b="0" i="1" dirty="0">
                <a:solidFill>
                  <a:srgbClr val="FF0000"/>
                </a:solidFill>
              </a:rPr>
              <a:t>shall respond </a:t>
            </a:r>
            <a:r>
              <a:rPr lang="en-US" altLang="zh-TW" sz="1200" b="0" i="1" dirty="0"/>
              <a:t>with a probe response</a:t>
            </a:r>
          </a:p>
          <a:p>
            <a:r>
              <a:rPr lang="en-US" altLang="zh-TW" sz="1200" b="0" i="1" dirty="0"/>
              <a:t>only if:</a:t>
            </a:r>
          </a:p>
          <a:p>
            <a:r>
              <a:rPr lang="en-US" altLang="zh-TW" sz="1200" b="0" i="1" dirty="0" smtClean="0"/>
              <a:t>	a</a:t>
            </a:r>
            <a:r>
              <a:rPr lang="en-US" altLang="zh-TW" sz="1200" b="0" i="1" dirty="0"/>
              <a:t>) The </a:t>
            </a:r>
            <a:r>
              <a:rPr lang="en-US" altLang="zh-TW" sz="1200" b="0" i="1" dirty="0">
                <a:solidFill>
                  <a:srgbClr val="FF0000"/>
                </a:solidFill>
              </a:rPr>
              <a:t>Address 1</a:t>
            </a:r>
            <a:r>
              <a:rPr lang="en-US" altLang="zh-TW" sz="1200" b="0" i="1" dirty="0"/>
              <a:t> field in the probe request is </a:t>
            </a:r>
            <a:r>
              <a:rPr lang="en-US" altLang="zh-TW" sz="1200" b="0" i="1" dirty="0">
                <a:solidFill>
                  <a:srgbClr val="FF0000"/>
                </a:solidFill>
              </a:rPr>
              <a:t>the broadcast address or the specific MAC address </a:t>
            </a:r>
            <a:r>
              <a:rPr lang="en-US" altLang="zh-TW" sz="1200" b="0" i="1" dirty="0"/>
              <a:t>of the</a:t>
            </a:r>
          </a:p>
          <a:p>
            <a:r>
              <a:rPr lang="en-US" altLang="zh-TW" sz="1200" b="0" i="1" dirty="0" smtClean="0"/>
              <a:t>	</a:t>
            </a:r>
            <a:r>
              <a:rPr lang="zh-TW" altLang="en-US" sz="1200" b="0" i="1" dirty="0" smtClean="0"/>
              <a:t>     </a:t>
            </a:r>
            <a:r>
              <a:rPr lang="en-US" altLang="zh-TW" sz="1200" b="0" i="1" dirty="0" smtClean="0"/>
              <a:t>STA</a:t>
            </a:r>
            <a:r>
              <a:rPr lang="en-US" altLang="zh-TW" sz="1200" b="0" i="1" dirty="0"/>
              <a:t>, </a:t>
            </a:r>
            <a:r>
              <a:rPr lang="en-US" altLang="zh-TW" sz="1200" i="1" dirty="0">
                <a:solidFill>
                  <a:srgbClr val="FF0000"/>
                </a:solidFill>
              </a:rPr>
              <a:t>and</a:t>
            </a:r>
            <a:r>
              <a:rPr lang="en-US" altLang="zh-TW" sz="1200" b="0" i="1" dirty="0"/>
              <a:t> either item b) or item c) below.</a:t>
            </a:r>
          </a:p>
          <a:p>
            <a:r>
              <a:rPr lang="en-US" altLang="zh-TW" sz="1200" b="0" i="1" dirty="0" smtClean="0"/>
              <a:t>	b</a:t>
            </a:r>
            <a:r>
              <a:rPr lang="en-US" altLang="zh-TW" sz="1200" b="0" i="1" dirty="0"/>
              <a:t>) The STA is a mesh STA and the Mesh ID in the probe request is the </a:t>
            </a:r>
            <a:r>
              <a:rPr lang="en-US" altLang="zh-TW" sz="1200" b="0" i="1" dirty="0">
                <a:solidFill>
                  <a:srgbClr val="FF0000"/>
                </a:solidFill>
              </a:rPr>
              <a:t>wildcard Mesh ID </a:t>
            </a:r>
            <a:r>
              <a:rPr lang="en-US" altLang="zh-TW" sz="1200" b="0" i="1" dirty="0"/>
              <a:t>or the</a:t>
            </a:r>
          </a:p>
          <a:p>
            <a:r>
              <a:rPr lang="zh-TW" altLang="en-US" sz="1200" b="0" i="1" dirty="0" smtClean="0">
                <a:solidFill>
                  <a:srgbClr val="FF0000"/>
                </a:solidFill>
              </a:rPr>
              <a:t>               </a:t>
            </a:r>
            <a:r>
              <a:rPr lang="en-US" altLang="zh-TW" sz="1200" b="0" i="1" dirty="0" smtClean="0">
                <a:solidFill>
                  <a:srgbClr val="FF0000"/>
                </a:solidFill>
              </a:rPr>
              <a:t>specific </a:t>
            </a:r>
            <a:r>
              <a:rPr lang="en-US" altLang="zh-TW" sz="1200" b="0" i="1" dirty="0">
                <a:solidFill>
                  <a:srgbClr val="FF0000"/>
                </a:solidFill>
              </a:rPr>
              <a:t>Mesh ID </a:t>
            </a:r>
            <a:r>
              <a:rPr lang="en-US" altLang="zh-TW" sz="1200" b="0" i="1" dirty="0"/>
              <a:t>of the STA.</a:t>
            </a:r>
          </a:p>
          <a:p>
            <a:r>
              <a:rPr lang="en-US" altLang="zh-TW" sz="1200" b="0" i="1" dirty="0" smtClean="0"/>
              <a:t>	c</a:t>
            </a:r>
            <a:r>
              <a:rPr lang="en-US" altLang="zh-TW" sz="1200" b="0" i="1" dirty="0"/>
              <a:t>) The STA is not a mesh STA and</a:t>
            </a:r>
          </a:p>
          <a:p>
            <a:r>
              <a:rPr lang="en-US" altLang="zh-TW" sz="1200" b="0" i="1" dirty="0" smtClean="0"/>
              <a:t>			1</a:t>
            </a:r>
            <a:r>
              <a:rPr lang="en-US" altLang="zh-TW" sz="1200" b="0" i="1" dirty="0"/>
              <a:t>) The  SSID  in  the  probe  request  is  </a:t>
            </a:r>
            <a:r>
              <a:rPr lang="en-US" altLang="zh-TW" sz="1200" b="0" i="1" dirty="0">
                <a:solidFill>
                  <a:srgbClr val="FF0000"/>
                </a:solidFill>
              </a:rPr>
              <a:t>the  wildcard  SSID</a:t>
            </a:r>
            <a:r>
              <a:rPr lang="en-US" altLang="zh-TW" sz="1200" b="0" i="1" dirty="0"/>
              <a:t>,  </a:t>
            </a:r>
            <a:r>
              <a:rPr lang="en-US" altLang="zh-TW" sz="1200" b="0" i="1" dirty="0">
                <a:solidFill>
                  <a:srgbClr val="FF0000"/>
                </a:solidFill>
              </a:rPr>
              <a:t>the  SSID  in  the  probe  request  is  the</a:t>
            </a:r>
          </a:p>
          <a:p>
            <a:r>
              <a:rPr lang="en-US" altLang="zh-TW" sz="1200" b="0" i="1" dirty="0" smtClean="0">
                <a:solidFill>
                  <a:srgbClr val="FF0000"/>
                </a:solidFill>
              </a:rPr>
              <a:t>			</a:t>
            </a:r>
            <a:r>
              <a:rPr lang="zh-TW" altLang="en-US" sz="1200" b="0" i="1" dirty="0" smtClean="0">
                <a:solidFill>
                  <a:srgbClr val="FF0000"/>
                </a:solidFill>
              </a:rPr>
              <a:t>     </a:t>
            </a:r>
            <a:r>
              <a:rPr lang="en-US" altLang="zh-TW" sz="1200" b="0" i="1" dirty="0" smtClean="0">
                <a:solidFill>
                  <a:srgbClr val="FF0000"/>
                </a:solidFill>
              </a:rPr>
              <a:t>specific  </a:t>
            </a:r>
            <a:r>
              <a:rPr lang="en-US" altLang="zh-TW" sz="1200" b="0" i="1" dirty="0">
                <a:solidFill>
                  <a:srgbClr val="FF0000"/>
                </a:solidFill>
              </a:rPr>
              <a:t>SSID  of  the  STA,  or  the  specific  SSID  of  the  STA  is  included  in  the  SSID  List</a:t>
            </a:r>
          </a:p>
          <a:p>
            <a:r>
              <a:rPr lang="en-US" altLang="zh-TW" sz="1200" b="0" i="1" dirty="0" smtClean="0"/>
              <a:t>			</a:t>
            </a:r>
            <a:r>
              <a:rPr lang="zh-TW" altLang="en-US" sz="1200" b="0" i="1" dirty="0" smtClean="0"/>
              <a:t>     </a:t>
            </a:r>
            <a:r>
              <a:rPr lang="en-US" altLang="zh-TW" sz="1200" b="0" i="1" dirty="0" smtClean="0"/>
              <a:t>element</a:t>
            </a:r>
            <a:r>
              <a:rPr lang="en-US" altLang="zh-TW" sz="1200" b="0" i="1" dirty="0">
                <a:solidFill>
                  <a:srgbClr val="FF0000"/>
                </a:solidFill>
              </a:rPr>
              <a:t>, </a:t>
            </a:r>
            <a:r>
              <a:rPr lang="en-US" altLang="zh-TW" sz="1200" i="1" dirty="0">
                <a:solidFill>
                  <a:srgbClr val="FF0000"/>
                </a:solidFill>
              </a:rPr>
              <a:t>and</a:t>
            </a:r>
          </a:p>
          <a:p>
            <a:r>
              <a:rPr lang="en-US" altLang="zh-TW" sz="1200" b="0" i="1" dirty="0" smtClean="0"/>
              <a:t>			2</a:t>
            </a:r>
            <a:r>
              <a:rPr lang="en-US" altLang="zh-TW" sz="1200" b="0" i="1" dirty="0"/>
              <a:t>) The </a:t>
            </a:r>
            <a:r>
              <a:rPr lang="en-US" altLang="zh-TW" sz="1200" b="0" i="1" dirty="0">
                <a:solidFill>
                  <a:srgbClr val="FF0000"/>
                </a:solidFill>
              </a:rPr>
              <a:t>Address 3</a:t>
            </a:r>
            <a:r>
              <a:rPr lang="en-US" altLang="zh-TW" sz="1200" b="0" i="1" dirty="0"/>
              <a:t> field in the </a:t>
            </a:r>
            <a:r>
              <a:rPr lang="en-US" altLang="zh-TW" sz="1200" b="0" i="1" dirty="0">
                <a:solidFill>
                  <a:schemeClr val="tx1"/>
                </a:solidFill>
              </a:rPr>
              <a:t>probe request is the </a:t>
            </a:r>
            <a:r>
              <a:rPr lang="en-US" altLang="zh-TW" sz="1200" b="0" i="1" dirty="0">
                <a:solidFill>
                  <a:srgbClr val="FF0000"/>
                </a:solidFill>
              </a:rPr>
              <a:t>wildcard BSSID or the BSSID of the STA</a:t>
            </a:r>
            <a:r>
              <a:rPr lang="en-US" altLang="zh-TW" sz="1200" b="0" i="1" dirty="0"/>
              <a:t>.</a:t>
            </a:r>
          </a:p>
          <a:p>
            <a:r>
              <a:rPr lang="en-US" altLang="zh-TW" sz="1200" b="0" i="1" dirty="0" smtClean="0"/>
              <a:t>Additionally</a:t>
            </a:r>
            <a:r>
              <a:rPr lang="en-US" altLang="zh-TW" sz="1200" b="0" i="1" dirty="0"/>
              <a:t>, STAs with dot11InterworkingServiceActivated equal to true, receiving Probe Request frames</a:t>
            </a:r>
          </a:p>
          <a:p>
            <a:r>
              <a:rPr lang="en-US" altLang="zh-TW" sz="1200" b="0" i="1" dirty="0" smtClean="0"/>
              <a:t>containing  </a:t>
            </a:r>
            <a:r>
              <a:rPr lang="en-US" altLang="zh-TW" sz="1200" b="0" i="1" dirty="0"/>
              <a:t>an  Interworking  field  in  the  Extended  Capabilities  element  set  to  1  shall  examine  the</a:t>
            </a:r>
          </a:p>
          <a:p>
            <a:r>
              <a:rPr lang="en-US" altLang="zh-TW" sz="1200" b="0" i="1" dirty="0" smtClean="0">
                <a:solidFill>
                  <a:srgbClr val="FF0000"/>
                </a:solidFill>
              </a:rPr>
              <a:t>Interworking </a:t>
            </a:r>
            <a:r>
              <a:rPr lang="en-US" altLang="zh-TW" sz="1200" b="0" i="1" dirty="0">
                <a:solidFill>
                  <a:srgbClr val="FF0000"/>
                </a:solidFill>
              </a:rPr>
              <a:t>element</a:t>
            </a:r>
            <a:r>
              <a:rPr lang="en-US" altLang="zh-TW" sz="1200" b="0" i="1" dirty="0"/>
              <a:t> in the received Probe Request frame and respond with a probe response only if</a:t>
            </a:r>
          </a:p>
          <a:p>
            <a:r>
              <a:rPr lang="en-US" altLang="zh-TW" sz="1200" b="0" i="1" dirty="0" smtClean="0"/>
              <a:t>	d</a:t>
            </a:r>
            <a:r>
              <a:rPr lang="en-US" altLang="zh-TW" sz="1200" b="0" i="1" dirty="0"/>
              <a:t>) The </a:t>
            </a:r>
            <a:r>
              <a:rPr lang="en-US" altLang="zh-TW" sz="1200" b="0" i="1" dirty="0">
                <a:solidFill>
                  <a:srgbClr val="FF0000"/>
                </a:solidFill>
              </a:rPr>
              <a:t>HESSID</a:t>
            </a:r>
            <a:r>
              <a:rPr lang="en-US" altLang="zh-TW" sz="1200" b="0" i="1" dirty="0"/>
              <a:t> field, if present in the Interworking element, is </a:t>
            </a:r>
            <a:r>
              <a:rPr lang="en-US" altLang="zh-TW" sz="1200" b="0" i="1" dirty="0">
                <a:solidFill>
                  <a:srgbClr val="FF0000"/>
                </a:solidFill>
              </a:rPr>
              <a:t>the wildcard HESSID </a:t>
            </a:r>
            <a:r>
              <a:rPr lang="en-US" altLang="zh-TW" sz="1200" b="0" i="1" dirty="0"/>
              <a:t>or </a:t>
            </a:r>
            <a:r>
              <a:rPr lang="en-US" altLang="zh-TW" sz="1200" b="0" i="1" dirty="0">
                <a:solidFill>
                  <a:srgbClr val="FF0000"/>
                </a:solidFill>
              </a:rPr>
              <a:t>the HESSID</a:t>
            </a:r>
          </a:p>
          <a:p>
            <a:r>
              <a:rPr lang="en-US" altLang="zh-TW" sz="1200" b="0" i="1" dirty="0" smtClean="0">
                <a:solidFill>
                  <a:srgbClr val="FF0000"/>
                </a:solidFill>
              </a:rPr>
              <a:t>	</a:t>
            </a:r>
            <a:r>
              <a:rPr lang="zh-TW" altLang="en-US" sz="1200" b="0" i="1" dirty="0" smtClean="0">
                <a:solidFill>
                  <a:srgbClr val="FF0000"/>
                </a:solidFill>
              </a:rPr>
              <a:t>     </a:t>
            </a:r>
            <a:r>
              <a:rPr lang="en-US" altLang="zh-TW" sz="1200" b="0" i="1" dirty="0" smtClean="0">
                <a:solidFill>
                  <a:srgbClr val="FF0000"/>
                </a:solidFill>
              </a:rPr>
              <a:t>of </a:t>
            </a:r>
            <a:r>
              <a:rPr lang="en-US" altLang="zh-TW" sz="1200" b="0" i="1" dirty="0">
                <a:solidFill>
                  <a:srgbClr val="FF0000"/>
                </a:solidFill>
              </a:rPr>
              <a:t>the STA, and</a:t>
            </a:r>
          </a:p>
          <a:p>
            <a:r>
              <a:rPr lang="en-US" altLang="zh-TW" sz="1200" b="0" i="1" dirty="0" smtClean="0"/>
              <a:t>	e</a:t>
            </a:r>
            <a:r>
              <a:rPr lang="en-US" altLang="zh-TW" sz="1200" b="0" i="1" dirty="0"/>
              <a:t>) The Access Network Type field in the Interworking element is the </a:t>
            </a:r>
            <a:r>
              <a:rPr lang="en-US" altLang="zh-TW" sz="1200" b="0" i="1" dirty="0">
                <a:solidFill>
                  <a:srgbClr val="FF0000"/>
                </a:solidFill>
              </a:rPr>
              <a:t>wildcard Access Network Type </a:t>
            </a:r>
            <a:r>
              <a:rPr lang="en-US" altLang="zh-TW" sz="1200" b="0" i="1" dirty="0"/>
              <a:t>or</a:t>
            </a:r>
          </a:p>
          <a:p>
            <a:r>
              <a:rPr lang="en-US" altLang="zh-TW" sz="1200" b="0" i="1" dirty="0" smtClean="0"/>
              <a:t>	</a:t>
            </a:r>
            <a:r>
              <a:rPr lang="zh-TW" altLang="en-US" sz="1200" b="0" i="1" dirty="0" smtClean="0"/>
              <a:t>     </a:t>
            </a:r>
            <a:r>
              <a:rPr lang="en-US" altLang="zh-TW" sz="1200" b="0" i="1" dirty="0" smtClean="0"/>
              <a:t>the </a:t>
            </a:r>
            <a:r>
              <a:rPr lang="en-US" altLang="zh-TW" sz="1200" b="0" i="1" dirty="0">
                <a:solidFill>
                  <a:srgbClr val="FF0000"/>
                </a:solidFill>
              </a:rPr>
              <a:t>Access Network Type of the STA</a:t>
            </a:r>
            <a:r>
              <a:rPr lang="en-US" altLang="zh-TW" sz="1200" b="0" i="1" dirty="0"/>
              <a:t>.</a:t>
            </a:r>
            <a:endParaRPr lang="zh-TW" altLang="en-US" sz="1200" b="0" i="1" dirty="0"/>
          </a:p>
        </p:txBody>
      </p:sp>
      <p:sp>
        <p:nvSpPr>
          <p:cNvPr id="4" name="矩形 3"/>
          <p:cNvSpPr/>
          <p:nvPr/>
        </p:nvSpPr>
        <p:spPr>
          <a:xfrm>
            <a:off x="658524" y="6065821"/>
            <a:ext cx="83113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i="1" dirty="0" smtClean="0"/>
              <a:t>Probe </a:t>
            </a:r>
            <a:r>
              <a:rPr lang="en-US" altLang="zh-TW" sz="1200" i="1" dirty="0"/>
              <a:t>Response frames shall be sent as </a:t>
            </a:r>
            <a:r>
              <a:rPr lang="en-US" altLang="zh-TW" sz="1200" i="1" dirty="0">
                <a:solidFill>
                  <a:srgbClr val="FF0000"/>
                </a:solidFill>
              </a:rPr>
              <a:t>directed frames</a:t>
            </a:r>
            <a:r>
              <a:rPr lang="en-US" altLang="zh-TW" sz="1200" i="1" dirty="0"/>
              <a:t> to the address of the STA that generated the </a:t>
            </a:r>
            <a:r>
              <a:rPr lang="en-US" altLang="zh-TW" sz="1200" i="1" dirty="0" smtClean="0"/>
              <a:t>probe</a:t>
            </a:r>
            <a:r>
              <a:rPr lang="zh-TW" altLang="en-US" sz="1200" i="1" dirty="0" smtClean="0"/>
              <a:t> </a:t>
            </a:r>
            <a:r>
              <a:rPr lang="en-US" altLang="zh-TW" sz="1200" i="1" dirty="0" smtClean="0"/>
              <a:t>request.</a:t>
            </a:r>
            <a:endParaRPr lang="zh-TW" altLang="en-US" sz="1200" i="1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987824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13</a:t>
            </a:fld>
            <a:endParaRPr lang="en-US" sz="1200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0613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919" y="260648"/>
            <a:ext cx="7770813" cy="106521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10.1.4.3.2 Sending a probe response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 bwMode="auto">
          <a:xfrm>
            <a:off x="5274150" y="1586398"/>
            <a:ext cx="1231154" cy="4269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Receive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a Probe Request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單箭頭接點 22"/>
          <p:cNvCxnSpPr>
            <a:stCxn id="5" idx="2"/>
            <a:endCxn id="49" idx="0"/>
          </p:cNvCxnSpPr>
          <p:nvPr/>
        </p:nvCxnSpPr>
        <p:spPr bwMode="auto">
          <a:xfrm>
            <a:off x="5889727" y="2013348"/>
            <a:ext cx="0" cy="2060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流程圖: 決策 23"/>
          <p:cNvSpPr/>
          <p:nvPr/>
        </p:nvSpPr>
        <p:spPr bwMode="auto">
          <a:xfrm>
            <a:off x="2577102" y="2743760"/>
            <a:ext cx="1656184" cy="504056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Mesh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STA?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流程圖: 決策 48"/>
          <p:cNvSpPr/>
          <p:nvPr/>
        </p:nvSpPr>
        <p:spPr bwMode="auto">
          <a:xfrm>
            <a:off x="4664714" y="2219406"/>
            <a:ext cx="2450026" cy="722628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Address 1: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broadcast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 or specific MAC 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add of the STA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?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肘形接點 50"/>
          <p:cNvCxnSpPr>
            <a:stCxn id="49" idx="1"/>
            <a:endCxn id="24" idx="0"/>
          </p:cNvCxnSpPr>
          <p:nvPr/>
        </p:nvCxnSpPr>
        <p:spPr bwMode="auto">
          <a:xfrm rot="10800000" flipV="1">
            <a:off x="3405194" y="2580720"/>
            <a:ext cx="1259520" cy="16304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流程圖: 決策 51"/>
          <p:cNvSpPr/>
          <p:nvPr/>
        </p:nvSpPr>
        <p:spPr bwMode="auto">
          <a:xfrm>
            <a:off x="3801238" y="3323566"/>
            <a:ext cx="2786986" cy="832232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SSID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wildcard 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or 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latin typeface="Times New Roman" pitchFamily="16" charset="0"/>
                <a:ea typeface="MS Gothic" charset="-128"/>
              </a:rPr>
              <a:t>specific SSID </a:t>
            </a: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or specific SSID in SSID </a:t>
            </a:r>
            <a:r>
              <a:rPr lang="en-US" altLang="zh-TW" sz="1000" b="1" dirty="0" smtClean="0">
                <a:latin typeface="Times New Roman" pitchFamily="16" charset="0"/>
                <a:ea typeface="MS Gothic" charset="-128"/>
              </a:rPr>
              <a:t>List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?</a:t>
            </a:r>
            <a:endParaRPr lang="zh-TW" altLang="en-US" sz="24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流程圖: 結束點 52"/>
          <p:cNvSpPr/>
          <p:nvPr/>
        </p:nvSpPr>
        <p:spPr bwMode="auto">
          <a:xfrm>
            <a:off x="7473646" y="5554153"/>
            <a:ext cx="1296144" cy="504056"/>
          </a:xfrm>
          <a:prstGeom prst="flowChartTermina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Not respond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流程圖: 結束點 53"/>
          <p:cNvSpPr/>
          <p:nvPr/>
        </p:nvSpPr>
        <p:spPr bwMode="auto">
          <a:xfrm>
            <a:off x="1054912" y="5532111"/>
            <a:ext cx="1296144" cy="504056"/>
          </a:xfrm>
          <a:prstGeom prst="flowChartTermina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TW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Respond with a directed</a:t>
            </a:r>
            <a:r>
              <a:rPr kumimoji="0" lang="en-US" altLang="zh-TW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probe response</a:t>
            </a:r>
            <a:endParaRPr kumimoji="0" lang="zh-TW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流程圖: 決策 54"/>
          <p:cNvSpPr/>
          <p:nvPr/>
        </p:nvSpPr>
        <p:spPr bwMode="auto">
          <a:xfrm>
            <a:off x="3037801" y="4436349"/>
            <a:ext cx="2390969" cy="716172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Address 3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wildcard BSSID 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or 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>
                <a:latin typeface="Times New Roman" pitchFamily="16" charset="0"/>
                <a:ea typeface="MS Gothic" charset="-128"/>
              </a:rPr>
              <a:t>BSSID of the 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STA ?</a:t>
            </a:r>
            <a:endParaRPr lang="zh-TW" altLang="en-US" sz="1000" dirty="0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6" name="肘形接點 85"/>
          <p:cNvCxnSpPr>
            <a:stCxn id="55" idx="1"/>
            <a:endCxn id="54" idx="0"/>
          </p:cNvCxnSpPr>
          <p:nvPr/>
        </p:nvCxnSpPr>
        <p:spPr bwMode="auto">
          <a:xfrm rot="10800000" flipV="1">
            <a:off x="1702985" y="4794435"/>
            <a:ext cx="1334817" cy="73767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流程圖: 決策 97"/>
          <p:cNvSpPr/>
          <p:nvPr/>
        </p:nvSpPr>
        <p:spPr bwMode="auto">
          <a:xfrm>
            <a:off x="671859" y="3347620"/>
            <a:ext cx="2062250" cy="719816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Mesh SSID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: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zh-TW" sz="1000" b="1" dirty="0">
                <a:latin typeface="Times New Roman" pitchFamily="16" charset="0"/>
                <a:ea typeface="MS Gothic" charset="-128"/>
              </a:rPr>
              <a:t>wildcard </a:t>
            </a:r>
            <a:r>
              <a:rPr lang="en-US" altLang="zh-TW" sz="1000" b="1" dirty="0" smtClean="0">
                <a:latin typeface="Times New Roman" pitchFamily="16" charset="0"/>
                <a:ea typeface="MS Gothic" charset="-128"/>
              </a:rPr>
              <a:t>Mesh ID </a:t>
            </a:r>
            <a:r>
              <a:rPr lang="en-US" altLang="zh-TW" sz="1000" dirty="0">
                <a:latin typeface="Times New Roman" pitchFamily="16" charset="0"/>
                <a:ea typeface="MS Gothic" charset="-128"/>
              </a:rPr>
              <a:t>or specific Mesh ID</a:t>
            </a:r>
            <a:r>
              <a:rPr lang="en-US" altLang="zh-TW" sz="1000" dirty="0" smtClean="0">
                <a:latin typeface="Times New Roman" pitchFamily="16" charset="0"/>
                <a:ea typeface="MS Gothic" charset="-128"/>
              </a:rPr>
              <a:t>?</a:t>
            </a:r>
            <a:endParaRPr lang="zh-TW" altLang="en-US" sz="2400" dirty="0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9" name="肘形接點 108"/>
          <p:cNvCxnSpPr>
            <a:stCxn id="55" idx="3"/>
            <a:endCxn id="53" idx="1"/>
          </p:cNvCxnSpPr>
          <p:nvPr/>
        </p:nvCxnSpPr>
        <p:spPr bwMode="auto">
          <a:xfrm>
            <a:off x="5428770" y="4794435"/>
            <a:ext cx="2044876" cy="1011746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肘形接點 110"/>
          <p:cNvCxnSpPr>
            <a:stCxn id="52" idx="3"/>
            <a:endCxn id="53" idx="1"/>
          </p:cNvCxnSpPr>
          <p:nvPr/>
        </p:nvCxnSpPr>
        <p:spPr bwMode="auto">
          <a:xfrm>
            <a:off x="6588224" y="3739682"/>
            <a:ext cx="885422" cy="2066499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肘形接點 122"/>
          <p:cNvCxnSpPr>
            <a:stCxn id="49" idx="3"/>
            <a:endCxn id="53" idx="0"/>
          </p:cNvCxnSpPr>
          <p:nvPr/>
        </p:nvCxnSpPr>
        <p:spPr bwMode="auto">
          <a:xfrm>
            <a:off x="7114740" y="2580720"/>
            <a:ext cx="1006978" cy="297343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文字方塊 143"/>
          <p:cNvSpPr txBox="1"/>
          <p:nvPr/>
        </p:nvSpPr>
        <p:spPr>
          <a:xfrm>
            <a:off x="3945253" y="22291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148" name="文字方塊 147"/>
          <p:cNvSpPr txBox="1"/>
          <p:nvPr/>
        </p:nvSpPr>
        <p:spPr>
          <a:xfrm>
            <a:off x="7330197" y="22291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cxnSp>
        <p:nvCxnSpPr>
          <p:cNvPr id="171" name="肘形接點 170"/>
          <p:cNvCxnSpPr>
            <a:stCxn id="24" idx="1"/>
            <a:endCxn id="98" idx="0"/>
          </p:cNvCxnSpPr>
          <p:nvPr/>
        </p:nvCxnSpPr>
        <p:spPr bwMode="auto">
          <a:xfrm rot="10800000" flipV="1">
            <a:off x="1702984" y="2995788"/>
            <a:ext cx="874118" cy="35183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2" name="肘形接點 181"/>
          <p:cNvCxnSpPr>
            <a:stCxn id="24" idx="3"/>
            <a:endCxn id="52" idx="0"/>
          </p:cNvCxnSpPr>
          <p:nvPr/>
        </p:nvCxnSpPr>
        <p:spPr bwMode="auto">
          <a:xfrm>
            <a:off x="4233286" y="2995788"/>
            <a:ext cx="961445" cy="32777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肘形接點 189"/>
          <p:cNvCxnSpPr>
            <a:stCxn id="52" idx="1"/>
            <a:endCxn id="55" idx="0"/>
          </p:cNvCxnSpPr>
          <p:nvPr/>
        </p:nvCxnSpPr>
        <p:spPr bwMode="auto">
          <a:xfrm rot="10800000" flipH="1" flipV="1">
            <a:off x="3801238" y="3739681"/>
            <a:ext cx="432048" cy="696667"/>
          </a:xfrm>
          <a:prstGeom prst="bentConnector4">
            <a:avLst>
              <a:gd name="adj1" fmla="val -52911"/>
              <a:gd name="adj2" fmla="val 7986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肘形接點 197"/>
          <p:cNvCxnSpPr>
            <a:stCxn id="98" idx="1"/>
            <a:endCxn id="54" idx="0"/>
          </p:cNvCxnSpPr>
          <p:nvPr/>
        </p:nvCxnSpPr>
        <p:spPr bwMode="auto">
          <a:xfrm rot="10800000" flipH="1" flipV="1">
            <a:off x="671858" y="3707527"/>
            <a:ext cx="1031125" cy="1824583"/>
          </a:xfrm>
          <a:prstGeom prst="bentConnector4">
            <a:avLst>
              <a:gd name="adj1" fmla="val -22170"/>
              <a:gd name="adj2" fmla="val 5986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肘形接點 204"/>
          <p:cNvCxnSpPr>
            <a:stCxn id="98" idx="3"/>
            <a:endCxn id="53" idx="1"/>
          </p:cNvCxnSpPr>
          <p:nvPr/>
        </p:nvCxnSpPr>
        <p:spPr bwMode="auto">
          <a:xfrm>
            <a:off x="2734109" y="3707528"/>
            <a:ext cx="4739537" cy="2098653"/>
          </a:xfrm>
          <a:prstGeom prst="bentConnector3">
            <a:avLst>
              <a:gd name="adj1" fmla="val 571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文字方塊 24"/>
          <p:cNvSpPr txBox="1"/>
          <p:nvPr/>
        </p:nvSpPr>
        <p:spPr>
          <a:xfrm>
            <a:off x="2000842" y="267775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305294" y="268796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272226" y="339975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2576678" y="340996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3458890" y="343190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660232" y="343481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2577102" y="450497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Yes</a:t>
            </a:r>
            <a:endParaRPr lang="zh-TW" altLang="en-US" sz="1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529431" y="449422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No</a:t>
            </a:r>
            <a:endParaRPr lang="zh-TW" altLang="en-US" sz="1400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001066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14</a:t>
            </a:fld>
            <a:endParaRPr lang="en-US" sz="1200" dirty="0"/>
          </a:p>
        </p:txBody>
      </p:sp>
      <p:sp>
        <p:nvSpPr>
          <p:cNvPr id="3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467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Definitions in </a:t>
            </a:r>
            <a:r>
              <a:rPr lang="en-US" altLang="zh-TW" dirty="0" err="1" smtClean="0"/>
              <a:t>REVmb</a:t>
            </a:r>
            <a:r>
              <a:rPr lang="en-US" altLang="zh-TW" dirty="0" smtClean="0"/>
              <a:t>/12.0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770813" cy="44644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broadcast address: </a:t>
            </a:r>
            <a:r>
              <a:rPr lang="en-US" altLang="zh-TW" sz="1600" b="0" i="1" dirty="0"/>
              <a:t>A unique group address that specifies all stations (STAs</a:t>
            </a:r>
            <a:r>
              <a:rPr lang="en-US" altLang="zh-TW" sz="1600" b="0" i="1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group:</a:t>
            </a:r>
            <a:r>
              <a:rPr lang="en-US" altLang="zh-TW" sz="1600" b="0" i="1" dirty="0"/>
              <a:t> The entities in a wireless network, e.g., an access point (AP) and its associated stations (STAs), or </a:t>
            </a:r>
            <a:r>
              <a:rPr lang="en-US" altLang="zh-TW" sz="1600" b="0" i="1" dirty="0" smtClean="0"/>
              <a:t>all the </a:t>
            </a:r>
            <a:r>
              <a:rPr lang="en-US" altLang="zh-TW" sz="1600" b="0" i="1" dirty="0"/>
              <a:t>STAs in an independent basic service set (IBSS) network.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group address:</a:t>
            </a:r>
            <a:r>
              <a:rPr lang="en-US" altLang="zh-TW" sz="1600" b="0" i="1" dirty="0"/>
              <a:t> A medium access control (MAC) address that has the group bit equal to 1. </a:t>
            </a:r>
            <a:r>
              <a:rPr lang="en-US" altLang="zh-TW" sz="1600" b="0" i="1" dirty="0" err="1"/>
              <a:t>Syn</a:t>
            </a:r>
            <a:r>
              <a:rPr lang="en-US" altLang="zh-TW" sz="1600" b="0" i="1" dirty="0"/>
              <a:t>: </a:t>
            </a:r>
            <a:r>
              <a:rPr lang="en-US" altLang="zh-TW" sz="1600" b="0" i="1" dirty="0" smtClean="0"/>
              <a:t>multicast address</a:t>
            </a:r>
            <a:r>
              <a:rPr lang="en-US" altLang="zh-TW" sz="1600" b="0" i="1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group addressed:</a:t>
            </a:r>
            <a:r>
              <a:rPr lang="en-US" altLang="zh-TW" sz="1600" b="0" i="1" dirty="0"/>
              <a:t> When applied to a medium access control (MAC) service data unit (MSDU), it is </a:t>
            </a:r>
            <a:r>
              <a:rPr lang="en-US" altLang="zh-TW" sz="1600" b="0" i="1" dirty="0" smtClean="0"/>
              <a:t>an MSDU </a:t>
            </a:r>
            <a:r>
              <a:rPr lang="en-US" altLang="zh-TW" sz="1600" b="0" i="1" dirty="0"/>
              <a:t>with a group address as the destination address (DA). When applied to a MAC protocol data </a:t>
            </a:r>
            <a:r>
              <a:rPr lang="en-US" altLang="zh-TW" sz="1600" b="0" i="1" dirty="0" smtClean="0"/>
              <a:t>unit (MPDU</a:t>
            </a:r>
            <a:r>
              <a:rPr lang="en-US" altLang="zh-TW" sz="1600" b="0" i="1" dirty="0"/>
              <a:t>), it is an MPDU with a group address in the Address 1 field. </a:t>
            </a:r>
            <a:r>
              <a:rPr lang="en-US" altLang="zh-TW" sz="1600" b="0" i="1" dirty="0" err="1"/>
              <a:t>Syn</a:t>
            </a:r>
            <a:r>
              <a:rPr lang="en-US" altLang="zh-TW" sz="1600" b="0" i="1" dirty="0"/>
              <a:t>: multicast</a:t>
            </a:r>
            <a:r>
              <a:rPr lang="en-US" altLang="zh-TW" sz="1600" b="0" i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 smtClean="0"/>
              <a:t>wildcard </a:t>
            </a:r>
            <a:r>
              <a:rPr lang="en-US" altLang="zh-TW" sz="1600" i="1" dirty="0"/>
              <a:t>BSSID:</a:t>
            </a:r>
            <a:r>
              <a:rPr lang="en-US" altLang="zh-TW" sz="1600" b="0" i="1" dirty="0"/>
              <a:t> A BSSID value (all binary 1s) used to represent all BSSIDs.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i="1" dirty="0"/>
              <a:t>wildcard SSID:</a:t>
            </a:r>
            <a:r>
              <a:rPr lang="en-US" altLang="zh-TW" sz="1600" b="0" i="1" dirty="0"/>
              <a:t> A SSID value (null) used to represent all SSIDs</a:t>
            </a:r>
            <a:r>
              <a:rPr lang="en-US" altLang="zh-TW" sz="1600" b="0" i="1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altLang="zh-TW" sz="1600" b="0" i="1" dirty="0"/>
          </a:p>
          <a:p>
            <a:pPr>
              <a:buFont typeface="Arial" pitchFamily="34" charset="0"/>
              <a:buChar char="•"/>
            </a:pPr>
            <a:r>
              <a:rPr lang="en-US" altLang="zh-TW" sz="1600" b="0" i="1" dirty="0" smtClean="0"/>
              <a:t>4.3.13.15 </a:t>
            </a:r>
            <a:r>
              <a:rPr lang="en-US" altLang="zh-TW" sz="1600" b="0" i="1" dirty="0"/>
              <a:t>SSID list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600" b="0" i="1" dirty="0"/>
              <a:t>The SSID List element enables the non-AP STA to request information on a list of SSIDs. </a:t>
            </a:r>
            <a:r>
              <a:rPr lang="en-US" altLang="zh-TW" sz="1600" i="1" dirty="0"/>
              <a:t>This is </a:t>
            </a:r>
            <a:r>
              <a:rPr lang="en-US" altLang="zh-TW" sz="1600" i="1" dirty="0" smtClean="0"/>
              <a:t>intended to </a:t>
            </a:r>
            <a:r>
              <a:rPr lang="en-US" altLang="zh-TW" sz="1600" i="1" dirty="0"/>
              <a:t>reduce the number of Probe Request frames sent by the non-AP STA.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001066" y="6453336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dirty="0" smtClean="0"/>
              <a:t>Slide </a:t>
            </a:r>
            <a:fld id="{D1CB4CD7-B7D9-4882-B0F3-0B1EF4100707}" type="slidenum">
              <a:rPr lang="en-US" sz="1200" smtClean="0"/>
              <a:pPr algn="ctr">
                <a:defRPr/>
              </a:pPr>
              <a:t>15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713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>
              <a:buFont typeface="Arial" pitchFamily="34" charset="0"/>
              <a:buChar char="•"/>
            </a:pPr>
            <a:r>
              <a:rPr lang="en-US" altLang="ja-JP" dirty="0">
                <a:ea typeface="ＭＳ Ｐゴシック" pitchFamily="34" charset="-128"/>
              </a:rPr>
              <a:t>This document describes a technical proposal for </a:t>
            </a:r>
            <a:r>
              <a:rPr lang="en-US" altLang="ja-JP" dirty="0" err="1">
                <a:ea typeface="ＭＳ Ｐゴシック" pitchFamily="34" charset="-128"/>
              </a:rPr>
              <a:t>TGai</a:t>
            </a:r>
            <a:r>
              <a:rPr lang="en-US" altLang="ja-JP" dirty="0">
                <a:ea typeface="ＭＳ Ｐゴシック" pitchFamily="34" charset="-128"/>
              </a:rPr>
              <a:t> which addresses the following phase.</a:t>
            </a:r>
          </a:p>
          <a:p>
            <a:pPr marL="344488">
              <a:buFont typeface="Arial" pitchFamily="34" charset="0"/>
              <a:buChar char="•"/>
            </a:pPr>
            <a:endParaRPr lang="en-US" altLang="ja-JP" dirty="0">
              <a:ea typeface="ＭＳ Ｐゴシック" pitchFamily="34" charset="-128"/>
            </a:endParaRPr>
          </a:p>
          <a:p>
            <a:pPr marL="1588" indent="12700">
              <a:buFont typeface="Arial" charset="0"/>
              <a:buChar char="•"/>
            </a:pPr>
            <a:r>
              <a:rPr lang="en-US" altLang="ja-JP" dirty="0" smtClean="0">
                <a:ea typeface="ＭＳ Ｐゴシック" pitchFamily="34" charset="-128"/>
              </a:rPr>
              <a:t>   AP Discovery</a:t>
            </a:r>
          </a:p>
          <a:p>
            <a:pPr marL="1588" indent="12700">
              <a:buFont typeface="Arial" charset="0"/>
              <a:buChar char="•"/>
            </a:pPr>
            <a:endParaRPr lang="en-US" altLang="zh-TW" dirty="0" smtClean="0"/>
          </a:p>
          <a:p>
            <a:pPr marL="1588" indent="12700" defTabSz="357188">
              <a:buFont typeface="Arial" charset="0"/>
              <a:buChar char="•"/>
            </a:pPr>
            <a:r>
              <a:rPr lang="en-US" altLang="zh-TW" dirty="0"/>
              <a:t> </a:t>
            </a:r>
            <a:r>
              <a:rPr lang="en-US" altLang="zh-TW" dirty="0" smtClean="0"/>
              <a:t>  Prioritizing </a:t>
            </a:r>
            <a:r>
              <a:rPr lang="en-US" altLang="zh-TW" dirty="0"/>
              <a:t>the </a:t>
            </a:r>
            <a:r>
              <a:rPr lang="en-US" altLang="zh-TW" dirty="0" smtClean="0"/>
              <a:t>responses from preferred/selected </a:t>
            </a:r>
            <a:r>
              <a:rPr lang="en-US" altLang="zh-TW" dirty="0"/>
              <a:t>APs 	</a:t>
            </a:r>
            <a:r>
              <a:rPr lang="en-US" altLang="zh-TW" dirty="0" smtClean="0"/>
              <a:t>can </a:t>
            </a:r>
            <a:r>
              <a:rPr lang="en-US" altLang="zh-TW" dirty="0"/>
              <a:t>reduce the time for the scanning STA to discover </a:t>
            </a:r>
            <a:r>
              <a:rPr lang="en-US" altLang="zh-TW" dirty="0" smtClean="0"/>
              <a:t>	suitable </a:t>
            </a:r>
            <a:r>
              <a:rPr lang="en-US" altLang="zh-TW" dirty="0"/>
              <a:t>APs</a:t>
            </a:r>
          </a:p>
          <a:p>
            <a:pPr marL="1588" indent="12700">
              <a:buFont typeface="Arial" charset="0"/>
              <a:buChar char="•"/>
            </a:pPr>
            <a:endParaRPr lang="en-US" altLang="ja-JP" dirty="0">
              <a:ea typeface="ＭＳ Ｐゴシック" pitchFamily="34" charset="-128"/>
            </a:endParaRP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2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417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608512"/>
          </a:xfrm>
        </p:spPr>
        <p:txBody>
          <a:bodyPr>
            <a:normAutofit lnSpcReduction="10000"/>
          </a:bodyPr>
          <a:lstStyle/>
          <a:p>
            <a:r>
              <a:rPr lang="en-US" altLang="ko-KR" sz="1600" dirty="0" smtClean="0"/>
              <a:t>MLME-</a:t>
            </a:r>
            <a:r>
              <a:rPr lang="en-US" altLang="ko-KR" sz="1600" dirty="0" err="1" smtClean="0"/>
              <a:t>SCAN.request</a:t>
            </a:r>
            <a:r>
              <a:rPr lang="en-US" altLang="ko-KR" sz="1400" dirty="0"/>
              <a:t>(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BSSType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b="1" dirty="0" smtClean="0">
                <a:solidFill>
                  <a:srgbClr val="92D050"/>
                </a:solidFill>
              </a:rPr>
              <a:t>BSSID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b="1" dirty="0" smtClean="0">
                <a:solidFill>
                  <a:srgbClr val="92D050"/>
                </a:solidFill>
              </a:rPr>
              <a:t>		SSID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ScanType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ProbeDelay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ChannelList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MinChannelTime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MaxChannelTime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RequestInformation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b="1" dirty="0" smtClean="0">
                <a:solidFill>
                  <a:srgbClr val="92D050"/>
                </a:solidFill>
              </a:rPr>
              <a:t>SSID </a:t>
            </a:r>
            <a:r>
              <a:rPr lang="en-US" altLang="ko-KR" sz="1400" b="1" dirty="0">
                <a:solidFill>
                  <a:srgbClr val="92D050"/>
                </a:solidFill>
              </a:rPr>
              <a:t>List,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ChannelUsage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dirty="0" err="1" smtClean="0"/>
              <a:t>AccessNetworkType</a:t>
            </a:r>
            <a:r>
              <a:rPr lang="en-US" altLang="ko-KR" sz="1400" dirty="0"/>
              <a:t>,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		</a:t>
            </a:r>
            <a:r>
              <a:rPr lang="en-US" altLang="ko-KR" sz="1400" b="1" dirty="0" smtClean="0">
                <a:solidFill>
                  <a:srgbClr val="92D050"/>
                </a:solidFill>
              </a:rPr>
              <a:t>HESSID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b="1" dirty="0" smtClean="0">
                <a:solidFill>
                  <a:srgbClr val="92D050"/>
                </a:solidFill>
              </a:rPr>
              <a:t>		</a:t>
            </a:r>
            <a:r>
              <a:rPr lang="en-US" altLang="ko-KR" sz="1400" b="1" dirty="0" err="1" smtClean="0">
                <a:solidFill>
                  <a:srgbClr val="92D050"/>
                </a:solidFill>
              </a:rPr>
              <a:t>MeshID</a:t>
            </a:r>
            <a:r>
              <a:rPr lang="en-US" altLang="ko-KR" sz="1400" b="1" dirty="0">
                <a:solidFill>
                  <a:srgbClr val="92D050"/>
                </a:solidFill>
              </a:rPr>
              <a:t>,</a:t>
            </a:r>
            <a:endParaRPr lang="ko-KR" altLang="ko-KR" sz="1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altLang="ko-KR" sz="1400" b="1" dirty="0" smtClean="0"/>
              <a:t>		</a:t>
            </a:r>
            <a:r>
              <a:rPr lang="en-US" altLang="ko-KR" sz="1400" dirty="0" err="1" smtClean="0"/>
              <a:t>VendorSpecificInfo</a:t>
            </a:r>
            <a:endParaRPr lang="ko-KR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)</a:t>
            </a:r>
            <a:endParaRPr lang="ko-KR" altLang="ko-KR" sz="14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3"/>
            <a:ext cx="6240693" cy="104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橢圓 2"/>
          <p:cNvSpPr/>
          <p:nvPr/>
        </p:nvSpPr>
        <p:spPr bwMode="auto">
          <a:xfrm>
            <a:off x="3563888" y="949896"/>
            <a:ext cx="648072" cy="576064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12" name="橢圓 11"/>
          <p:cNvSpPr/>
          <p:nvPr/>
        </p:nvSpPr>
        <p:spPr bwMode="auto">
          <a:xfrm>
            <a:off x="4932040" y="949896"/>
            <a:ext cx="648072" cy="576064"/>
          </a:xfrm>
          <a:prstGeom prst="ellipse">
            <a:avLst/>
          </a:prstGeom>
          <a:noFill/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707904" y="2420888"/>
            <a:ext cx="3132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Example of Addressing info in Probe Request</a:t>
            </a:r>
            <a:endParaRPr lang="zh-TW" altLang="en-US" sz="1600" dirty="0"/>
          </a:p>
        </p:txBody>
      </p:sp>
      <p:sp>
        <p:nvSpPr>
          <p:cNvPr id="25" name="右大括弧 24"/>
          <p:cNvSpPr/>
          <p:nvPr/>
        </p:nvSpPr>
        <p:spPr bwMode="auto">
          <a:xfrm>
            <a:off x="3203848" y="2132856"/>
            <a:ext cx="360040" cy="3960440"/>
          </a:xfrm>
          <a:prstGeom prst="rightBrace">
            <a:avLst>
              <a:gd name="adj1" fmla="val 8333"/>
              <a:gd name="adj2" fmla="val 5044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TW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22313" y="4365104"/>
            <a:ext cx="45485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i="1" dirty="0"/>
              <a:t>10.1.4 Acquiring synchronization, scanning</a:t>
            </a:r>
          </a:p>
          <a:p>
            <a:r>
              <a:rPr lang="en-US" altLang="zh-TW" sz="1400" i="1" dirty="0"/>
              <a:t>10.1.4.1 </a:t>
            </a:r>
            <a:r>
              <a:rPr lang="en-US" altLang="zh-TW" sz="1400" i="1" dirty="0" smtClean="0"/>
              <a:t>General</a:t>
            </a:r>
          </a:p>
          <a:p>
            <a:r>
              <a:rPr lang="en-US" altLang="zh-TW" sz="1400" i="1" dirty="0" smtClean="0"/>
              <a:t>…</a:t>
            </a:r>
          </a:p>
          <a:p>
            <a:r>
              <a:rPr lang="en-US" altLang="zh-TW" sz="1400" i="1" dirty="0" smtClean="0"/>
              <a:t>To </a:t>
            </a:r>
            <a:r>
              <a:rPr lang="en-US" altLang="zh-TW" sz="1400" i="1" dirty="0"/>
              <a:t>actively scan, the STA shall transmit Probe </a:t>
            </a:r>
            <a:r>
              <a:rPr lang="en-US" altLang="zh-TW" sz="1400" i="1" dirty="0" smtClean="0"/>
              <a:t>request frames </a:t>
            </a:r>
            <a:r>
              <a:rPr lang="en-US" altLang="zh-TW" sz="1400" i="1" dirty="0"/>
              <a:t>containing the desired SSID or one or more SSID List elements. </a:t>
            </a:r>
            <a:r>
              <a:rPr lang="en-US" altLang="zh-TW" sz="1400" i="1" dirty="0">
                <a:solidFill>
                  <a:srgbClr val="0000FF"/>
                </a:solidFill>
              </a:rPr>
              <a:t>When the SSID List element is </a:t>
            </a:r>
            <a:r>
              <a:rPr lang="en-US" altLang="zh-TW" sz="1400" i="1" dirty="0" smtClean="0">
                <a:solidFill>
                  <a:srgbClr val="0000FF"/>
                </a:solidFill>
              </a:rPr>
              <a:t>present  </a:t>
            </a:r>
            <a:r>
              <a:rPr lang="en-US" altLang="zh-TW" sz="1400" i="1" dirty="0">
                <a:solidFill>
                  <a:srgbClr val="0000FF"/>
                </a:solidFill>
              </a:rPr>
              <a:t>in  the  Probe  Request  frame,  one  or  more  of  the  SSID  elements  may  include  a  wildcard  SSID  </a:t>
            </a:r>
            <a:r>
              <a:rPr lang="en-US" altLang="zh-TW" sz="1400" i="1" dirty="0"/>
              <a:t>(</a:t>
            </a:r>
            <a:r>
              <a:rPr lang="en-US" altLang="zh-TW" sz="1400" i="1" dirty="0" smtClean="0"/>
              <a:t>see 8.4.2.2</a:t>
            </a:r>
            <a:r>
              <a:rPr lang="en-US" altLang="zh-TW" sz="1400" i="1" dirty="0"/>
              <a:t>). </a:t>
            </a:r>
            <a:endParaRPr lang="zh-TW" altLang="en-US" sz="1400" i="1" dirty="0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492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Motivations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altLang="zh-TW" dirty="0">
                <a:solidFill>
                  <a:schemeClr val="tx1"/>
                </a:solidFill>
              </a:rPr>
              <a:t>Scanning time is one of the major cause of the delay in initial Link Setup </a:t>
            </a:r>
            <a:r>
              <a:rPr lang="en-GB" altLang="zh-TW" dirty="0"/>
              <a:t>(</a:t>
            </a:r>
            <a:r>
              <a:rPr lang="en-GB" altLang="zh-TW" dirty="0" smtClean="0"/>
              <a:t>12/0059r1)</a:t>
            </a:r>
            <a:endParaRPr lang="en-GB" altLang="zh-TW" dirty="0"/>
          </a:p>
          <a:p>
            <a:pPr>
              <a:buFont typeface="Arial" pitchFamily="34" charset="0"/>
              <a:buChar char="•"/>
            </a:pPr>
            <a:r>
              <a:rPr lang="en-GB" altLang="zh-TW" dirty="0"/>
              <a:t>Legacy </a:t>
            </a:r>
            <a:r>
              <a:rPr lang="en-US" altLang="zh-TW" dirty="0"/>
              <a:t>active scanning can cause unnecessary packet exchange which increases the network traffic and causes link setup delay</a:t>
            </a:r>
            <a:r>
              <a:rPr lang="en-US" altLang="zh-TW" sz="2000" dirty="0"/>
              <a:t> </a:t>
            </a:r>
            <a:r>
              <a:rPr lang="en-GB" altLang="zh-TW" dirty="0"/>
              <a:t>(</a:t>
            </a:r>
            <a:r>
              <a:rPr lang="en-GB" altLang="zh-TW" dirty="0" smtClean="0"/>
              <a:t>12/0059r1)</a:t>
            </a:r>
            <a:endParaRPr lang="en-US" altLang="zh-TW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/>
              <a:t>Exclusion list was proposed in 12/0059r1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12/0206r0</a:t>
            </a:r>
          </a:p>
          <a:p>
            <a:pPr marL="800100" lvl="1" indent="-342900" defTabSz="449263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zh-TW" kern="0" dirty="0" smtClean="0">
                <a:solidFill>
                  <a:srgbClr val="000000"/>
                </a:solidFill>
              </a:rPr>
              <a:t>Probe </a:t>
            </a:r>
            <a:r>
              <a:rPr kumimoji="1" lang="en-US" altLang="zh-TW" kern="0" dirty="0">
                <a:solidFill>
                  <a:srgbClr val="000000"/>
                </a:solidFill>
              </a:rPr>
              <a:t>request with wildcard SSID will bring severe packet </a:t>
            </a:r>
            <a:r>
              <a:rPr kumimoji="1" lang="en-US" altLang="zh-TW" kern="0" dirty="0" smtClean="0">
                <a:solidFill>
                  <a:srgbClr val="000000"/>
                </a:solidFill>
              </a:rPr>
              <a:t>flooding.</a:t>
            </a:r>
          </a:p>
          <a:p>
            <a:pPr marL="800100" lvl="1" indent="-342900" defTabSz="449263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zh-TW" kern="0" dirty="0" smtClean="0">
                <a:solidFill>
                  <a:srgbClr val="000000"/>
                </a:solidFill>
              </a:rPr>
              <a:t>Reduction of Probe requests should be considered too.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4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7497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Motivations </a:t>
            </a:r>
            <a:r>
              <a:rPr lang="en-US" altLang="zh-TW" dirty="0" smtClean="0"/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600" dirty="0" smtClean="0">
                <a:solidFill>
                  <a:schemeClr val="tx1"/>
                </a:solidFill>
              </a:rPr>
              <a:t>The </a:t>
            </a:r>
            <a:r>
              <a:rPr lang="en-GB" altLang="zh-TW" sz="3600" dirty="0">
                <a:solidFill>
                  <a:schemeClr val="tx1"/>
                </a:solidFill>
              </a:rPr>
              <a:t>MLME-</a:t>
            </a:r>
            <a:r>
              <a:rPr lang="en-GB" altLang="zh-TW" sz="3600" dirty="0" err="1">
                <a:solidFill>
                  <a:schemeClr val="tx1"/>
                </a:solidFill>
              </a:rPr>
              <a:t>SCAN.confirm</a:t>
            </a:r>
            <a:r>
              <a:rPr lang="en-GB" altLang="zh-TW" sz="3600" dirty="0">
                <a:solidFill>
                  <a:schemeClr val="tx1"/>
                </a:solidFill>
              </a:rPr>
              <a:t> primitive shall be invoked to report every found BSS during the scan procedure. 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Yes:13</a:t>
            </a:r>
            <a:r>
              <a:rPr lang="en-GB" altLang="zh-TW" sz="3300" dirty="0">
                <a:solidFill>
                  <a:schemeClr val="tx1"/>
                </a:solidFill>
              </a:rPr>
              <a:t>	No: 		0		Abstain: </a:t>
            </a:r>
            <a:r>
              <a:rPr lang="en-GB" altLang="zh-TW" sz="3300" dirty="0" smtClean="0">
                <a:solidFill>
                  <a:schemeClr val="tx1"/>
                </a:solidFill>
              </a:rPr>
              <a:t>9</a:t>
            </a:r>
            <a:endParaRPr lang="zh-TW" altLang="zh-TW" sz="3300" dirty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600" dirty="0">
                <a:solidFill>
                  <a:schemeClr val="tx1"/>
                </a:solidFill>
              </a:rPr>
              <a:t>The probe request may restrict responses by indicating APs that should or should not respond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Yes:19</a:t>
            </a:r>
            <a:r>
              <a:rPr lang="en-GB" altLang="zh-TW" sz="3300" dirty="0">
                <a:solidFill>
                  <a:schemeClr val="tx1"/>
                </a:solidFill>
              </a:rPr>
              <a:t>	No: 		0		Abstain: </a:t>
            </a:r>
            <a:r>
              <a:rPr lang="en-GB" altLang="zh-TW" sz="3300" dirty="0" smtClean="0">
                <a:solidFill>
                  <a:schemeClr val="tx1"/>
                </a:solidFill>
              </a:rPr>
              <a:t>3</a:t>
            </a:r>
            <a:endParaRPr lang="zh-TW" altLang="zh-TW" sz="3300" dirty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  <a:tabLst>
                <a:tab pos="357188" algn="l"/>
              </a:tabLst>
            </a:pPr>
            <a:r>
              <a:rPr lang="en-GB" altLang="zh-TW" sz="3600" dirty="0">
                <a:solidFill>
                  <a:schemeClr val="tx1"/>
                </a:solidFill>
              </a:rPr>
              <a:t>The transmitter of the Probe Request frame may indicate the time when it is available to receive Probe Response frames.</a:t>
            </a:r>
            <a:r>
              <a:rPr lang="en-GB" altLang="zh-TW" sz="3600" b="1" dirty="0">
                <a:solidFill>
                  <a:schemeClr val="tx1"/>
                </a:solidFill>
              </a:rPr>
              <a:t> 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Yes:17</a:t>
            </a:r>
            <a:r>
              <a:rPr lang="en-GB" altLang="zh-TW" sz="3300" dirty="0">
                <a:solidFill>
                  <a:schemeClr val="tx1"/>
                </a:solidFill>
              </a:rPr>
              <a:t>	</a:t>
            </a:r>
            <a:r>
              <a:rPr lang="en-GB" altLang="zh-TW" sz="3300" dirty="0" smtClean="0">
                <a:solidFill>
                  <a:schemeClr val="tx1"/>
                </a:solidFill>
              </a:rPr>
              <a:t>No:   </a:t>
            </a:r>
            <a:r>
              <a:rPr lang="en-GB" altLang="zh-TW" sz="3300" dirty="0">
                <a:solidFill>
                  <a:schemeClr val="tx1"/>
                </a:solidFill>
              </a:rPr>
              <a:t>	</a:t>
            </a:r>
            <a:r>
              <a:rPr lang="en-GB" altLang="zh-TW" sz="3300" dirty="0" smtClean="0">
                <a:solidFill>
                  <a:schemeClr val="tx1"/>
                </a:solidFill>
              </a:rPr>
              <a:t>0</a:t>
            </a:r>
            <a:r>
              <a:rPr lang="en-GB" altLang="zh-TW" sz="3300" dirty="0">
                <a:solidFill>
                  <a:schemeClr val="tx1"/>
                </a:solidFill>
              </a:rPr>
              <a:t>		Abstain: 5</a:t>
            </a:r>
            <a:endParaRPr lang="zh-TW" altLang="zh-TW" sz="3300" dirty="0">
              <a:solidFill>
                <a:schemeClr val="tx1"/>
              </a:solidFill>
            </a:endParaRPr>
          </a:p>
          <a:p>
            <a:pPr marL="357188" indent="-357188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600" dirty="0">
                <a:solidFill>
                  <a:schemeClr val="tx1"/>
                </a:solidFill>
              </a:rPr>
              <a:t>Responses to Probe Request may be cancelled by requesting STA </a:t>
            </a:r>
            <a:endParaRPr lang="zh-TW" altLang="zh-TW" sz="36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GB" altLang="zh-TW" sz="3300" dirty="0" smtClean="0">
                <a:solidFill>
                  <a:schemeClr val="tx1"/>
                </a:solidFill>
              </a:rPr>
              <a:t>Yes:13</a:t>
            </a:r>
            <a:r>
              <a:rPr lang="en-GB" altLang="zh-TW" sz="3300" dirty="0">
                <a:solidFill>
                  <a:schemeClr val="tx1"/>
                </a:solidFill>
              </a:rPr>
              <a:t>	No: 		2		Abstain: 8</a:t>
            </a:r>
            <a:endParaRPr lang="zh-TW" altLang="zh-TW" sz="3300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236296" y="5797543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12/0153r5)</a:t>
            </a:r>
            <a:endParaRPr lang="zh-TW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5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0379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Current rules for sending probe responses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Only the rules 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which</a:t>
            </a:r>
            <a:r>
              <a:rPr lang="en-US" altLang="zh-TW" sz="2000" dirty="0" smtClean="0"/>
              <a:t> AP shall reply to the probe request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600" dirty="0"/>
              <a:t>APs matching the address info criteria shall respond with a probe response</a:t>
            </a:r>
            <a:endParaRPr lang="en-US" altLang="zh-TW" sz="1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000" dirty="0" smtClean="0"/>
              <a:t>No special rules for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when</a:t>
            </a:r>
            <a:r>
              <a:rPr lang="en-US" altLang="zh-TW" sz="2000" dirty="0" smtClean="0"/>
              <a:t> and </a:t>
            </a:r>
            <a:r>
              <a:rPr lang="en-US" altLang="zh-TW" sz="2000" b="1" dirty="0" smtClean="0">
                <a:solidFill>
                  <a:srgbClr val="0000FF"/>
                </a:solidFill>
              </a:rPr>
              <a:t>how</a:t>
            </a:r>
            <a:r>
              <a:rPr lang="en-US" altLang="zh-TW" sz="2000" dirty="0" smtClean="0"/>
              <a:t> do they reply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altLang="zh-TW" sz="1800" dirty="0" smtClean="0"/>
              <a:t>Basic access procedures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altLang="zh-TW" sz="2200" dirty="0" smtClean="0"/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6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580112" y="6093296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 smtClean="0"/>
              <a:t>10.1.4.3.3 in REV12.0mb </a:t>
            </a:r>
            <a:endParaRPr lang="zh-TW" altLang="en-US" sz="16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644960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84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Prioritize preferred APs to respond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16832"/>
            <a:ext cx="7770813" cy="4113213"/>
          </a:xfrm>
        </p:spPr>
        <p:txBody>
          <a:bodyPr>
            <a:normAutofit fontScale="92500"/>
          </a:bodyPr>
          <a:lstStyle/>
          <a:p>
            <a:pPr marL="400050">
              <a:buFont typeface="Arial" pitchFamily="34" charset="0"/>
              <a:buChar char="•"/>
            </a:pPr>
            <a:r>
              <a:rPr lang="en-US" altLang="zh-TW" b="1" dirty="0" smtClean="0"/>
              <a:t>To help FILS, should </a:t>
            </a:r>
            <a:r>
              <a:rPr lang="en-US" altLang="zh-TW" b="1" dirty="0">
                <a:solidFill>
                  <a:srgbClr val="0000FF"/>
                </a:solidFill>
              </a:rPr>
              <a:t>prioritize the APs which </a:t>
            </a:r>
            <a:r>
              <a:rPr lang="en-US" altLang="zh-TW" b="1" dirty="0" smtClean="0">
                <a:solidFill>
                  <a:srgbClr val="0000FF"/>
                </a:solidFill>
              </a:rPr>
              <a:t>are </a:t>
            </a:r>
            <a:r>
              <a:rPr lang="en-US" altLang="zh-TW" b="1" dirty="0">
                <a:solidFill>
                  <a:srgbClr val="0000FF"/>
                </a:solidFill>
              </a:rPr>
              <a:t>preferred to the </a:t>
            </a:r>
            <a:r>
              <a:rPr lang="en-US" altLang="zh-TW" b="1" dirty="0" smtClean="0">
                <a:solidFill>
                  <a:srgbClr val="0000FF"/>
                </a:solidFill>
              </a:rPr>
              <a:t>STA to respond</a:t>
            </a:r>
            <a:endParaRPr lang="en-US" altLang="zh-TW" dirty="0" smtClean="0"/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Two (TBD) groups of APs after receiving the Probe Request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APs identified by </a:t>
            </a:r>
            <a:r>
              <a:rPr lang="en-US" altLang="zh-TW" dirty="0"/>
              <a:t>only </a:t>
            </a:r>
            <a:r>
              <a:rPr lang="en-US" altLang="zh-TW" dirty="0" smtClean="0"/>
              <a:t>broadcast/wildcard </a:t>
            </a:r>
            <a:r>
              <a:rPr lang="en-US" altLang="zh-TW" dirty="0"/>
              <a:t>address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APs identified by specific SSID, BSSID, SSID list, HESSID, or …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Possible solution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Adopt EDCA parameters for transmitting Probe Response frame for these two groups of APs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CW range (using parameters for AC_VO or AC_VI)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The wildcard case will remain the same or use AC_BE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0000FF"/>
                </a:solidFill>
              </a:rPr>
              <a:t>Replace DIFS with shorter inter-frame gap, such as PIFS or SIFS </a:t>
            </a:r>
          </a:p>
          <a:p>
            <a:pPr lvl="1"/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7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0065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4482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Prioritizing </a:t>
            </a:r>
            <a:r>
              <a:rPr lang="en-US" altLang="zh-TW" dirty="0"/>
              <a:t>the responses </a:t>
            </a:r>
            <a:r>
              <a:rPr lang="en-US" altLang="zh-TW" dirty="0" smtClean="0"/>
              <a:t>from the preferred/selected APs can reduce the time for the scanning STA to discover suitable APs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The proposed idea generally complements the agreed straw polls about early/timely report of found BSSs and the whitelist/blacklist that the STA intending to join or not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A complementary mechanism to cancel pending (unnecessary) Probe Responses would further help alleviate congestion on wireless medium 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8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5631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Straw Poll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Concept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 smtClean="0"/>
              <a:t>An AP shall respond to probe request with ID field having addresses known to the AP with higher priority over probe request with ID </a:t>
            </a:r>
            <a:r>
              <a:rPr lang="en-US" altLang="zh-TW" sz="1800" dirty="0"/>
              <a:t>field having </a:t>
            </a:r>
            <a:r>
              <a:rPr lang="en-US" altLang="zh-TW" sz="1800" dirty="0" smtClean="0"/>
              <a:t>addresses unknown </a:t>
            </a:r>
            <a:r>
              <a:rPr lang="en-US" altLang="zh-TW" sz="1800" dirty="0"/>
              <a:t>to the AP </a:t>
            </a:r>
            <a:r>
              <a:rPr lang="en-US" altLang="zh-TW" sz="1800" dirty="0" smtClean="0"/>
              <a:t>and wildcard ID. 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000" dirty="0" smtClean="0"/>
              <a:t>Straw Poll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800" dirty="0"/>
              <a:t>Do you support to add the above concept into Section 5 </a:t>
            </a:r>
            <a:br>
              <a:rPr lang="en-US" altLang="zh-TW" sz="1800" dirty="0"/>
            </a:br>
            <a:r>
              <a:rPr lang="en-US" altLang="zh-TW" sz="1800" dirty="0"/>
              <a:t>“Fast Network Discovery</a:t>
            </a:r>
            <a:r>
              <a:rPr lang="en-US" altLang="zh-TW" sz="1800" dirty="0" smtClean="0"/>
              <a:t>” of the </a:t>
            </a:r>
            <a:r>
              <a:rPr lang="en-US" altLang="zh-TW" sz="1800" dirty="0" err="1" smtClean="0"/>
              <a:t>TGai</a:t>
            </a:r>
            <a:r>
              <a:rPr lang="en-US" altLang="zh-TW" sz="1800" dirty="0" smtClean="0"/>
              <a:t> spec framework?</a:t>
            </a:r>
            <a:endParaRPr lang="en-US" altLang="zh-TW" sz="18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Yes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No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600" dirty="0" smtClean="0"/>
              <a:t>Abstain</a:t>
            </a:r>
            <a:endParaRPr lang="zh-TW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b="1" dirty="0" smtClean="0"/>
              <a:t>March </a:t>
            </a:r>
            <a:r>
              <a:rPr lang="en-US" altLang="ja-JP" b="1" dirty="0"/>
              <a:t>2012</a:t>
            </a:r>
            <a:endParaRPr lang="en-GB" altLang="ja-JP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3978386" y="6475412"/>
            <a:ext cx="896827" cy="1939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ja-JP">
                <a:ea typeface="ＭＳ Ｐゴシック" pitchFamily="34" charset="-128"/>
              </a:rPr>
              <a:t>Slide </a:t>
            </a:r>
            <a:fld id="{B06FEDAD-8EE8-401E-8D6E-09AB5B13A860}" type="slidenum">
              <a:rPr kumimoji="0" lang="en-US" altLang="ja-JP">
                <a:ea typeface="ＭＳ Ｐゴシック" pitchFamily="34" charset="-128"/>
              </a:rPr>
              <a:pPr/>
              <a:t>9</a:t>
            </a:fld>
            <a:endParaRPr kumimoji="0" lang="en-US" altLang="ja-JP">
              <a:ea typeface="ＭＳ Ｐゴシック" pitchFamily="34" charset="-128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6948264" y="6453336"/>
            <a:ext cx="1600944" cy="2880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r>
              <a:rPr kumimoji="0" lang="en-US" altLang="zh-TW" dirty="0" smtClean="0"/>
              <a:t>HTC, </a:t>
            </a:r>
            <a:r>
              <a:rPr kumimoji="0" lang="en-US" altLang="zh-TW" dirty="0" err="1" smtClean="0"/>
              <a:t>MediaTek</a:t>
            </a:r>
            <a:endParaRPr kumimoji="0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7896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00" b="0" i="0" u="none" strike="noStrike" cap="none" normalizeH="0" baseline="0" dirty="0" smtClean="0">
            <a:ln>
              <a:noFill/>
            </a:ln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8565</TotalTime>
  <Words>1117</Words>
  <Application>Microsoft Macintosh PowerPoint</Application>
  <PresentationFormat>如螢幕大小 (4:3)</PresentationFormat>
  <Paragraphs>210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PowerPoint 簡報</vt:lpstr>
      <vt:lpstr>Abstract </vt:lpstr>
      <vt:lpstr>PowerPoint 簡報</vt:lpstr>
      <vt:lpstr>Motivations (1/2)</vt:lpstr>
      <vt:lpstr>Motivations (2/2)</vt:lpstr>
      <vt:lpstr>Current rules for sending probe responses</vt:lpstr>
      <vt:lpstr>Prioritize preferred APs to respond</vt:lpstr>
      <vt:lpstr>Summary</vt:lpstr>
      <vt:lpstr>Straw Poll 1</vt:lpstr>
      <vt:lpstr>Straw Poll 2</vt:lpstr>
      <vt:lpstr>Straw Poll 3</vt:lpstr>
      <vt:lpstr>Appendix</vt:lpstr>
      <vt:lpstr>10.1.4.3.2 Sending a probe response</vt:lpstr>
      <vt:lpstr>10.1.4.3.2 Sending a probe response</vt:lpstr>
      <vt:lpstr>Definitions in REVmb/12.0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Jing Hsieh(謝景融)</dc:creator>
  <cp:lastModifiedBy>jing</cp:lastModifiedBy>
  <cp:revision>138</cp:revision>
  <dcterms:created xsi:type="dcterms:W3CDTF">2012-02-20T07:50:11Z</dcterms:created>
  <dcterms:modified xsi:type="dcterms:W3CDTF">2012-03-12T21:20:21Z</dcterms:modified>
</cp:coreProperties>
</file>