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9" r:id="rId4"/>
    <p:sldId id="262" r:id="rId5"/>
    <p:sldId id="267" r:id="rId6"/>
    <p:sldId id="280" r:id="rId7"/>
    <p:sldId id="265" r:id="rId8"/>
    <p:sldId id="293" r:id="rId9"/>
    <p:sldId id="266" r:id="rId10"/>
    <p:sldId id="291" r:id="rId11"/>
    <p:sldId id="268" r:id="rId12"/>
    <p:sldId id="281" r:id="rId13"/>
    <p:sldId id="294" r:id="rId14"/>
    <p:sldId id="283" r:id="rId15"/>
    <p:sldId id="271" r:id="rId16"/>
    <p:sldId id="273" r:id="rId17"/>
    <p:sldId id="282" r:id="rId18"/>
    <p:sldId id="295" r:id="rId19"/>
    <p:sldId id="284" r:id="rId20"/>
    <p:sldId id="277" r:id="rId21"/>
    <p:sldId id="286" r:id="rId22"/>
    <p:sldId id="288" r:id="rId23"/>
    <p:sldId id="287" r:id="rId24"/>
    <p:sldId id="289" r:id="rId25"/>
    <p:sldId id="290" r:id="rId26"/>
    <p:sldId id="278" r:id="rId27"/>
    <p:sldId id="296" r:id="rId28"/>
    <p:sldId id="275" r:id="rId29"/>
    <p:sldId id="264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ong" initials="ehon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362" y="-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9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9805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11-12/0239r2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Passive Scanning </a:t>
            </a:r>
            <a:r>
              <a:rPr lang="en-GB" dirty="0"/>
              <a:t>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64564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Measurement Pilot has been in 802.11 standards since 802.11k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has been available for many years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precise transmission interval of the Measurement Pilot enables passive scanning STAs to switch the channel at precise time to get a transmission from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the Measurement Pilot frame is quite limited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S</a:t>
            </a:r>
            <a:r>
              <a:rPr lang="fi-FI" dirty="0" smtClean="0"/>
              <a:t>ubelements may be added to the Measurement Pilot frame, while elements may be added to Probe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2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Passive scanning STAs benefit from Probe Responses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 Probe Request frame may be </a:t>
            </a:r>
            <a:r>
              <a:rPr lang="fi-FI" dirty="0">
                <a:solidFill>
                  <a:schemeClr val="tx1"/>
                </a:solidFill>
              </a:rPr>
              <a:t>transmitted to solicit </a:t>
            </a:r>
            <a:r>
              <a:rPr lang="fi-FI" dirty="0" smtClean="0">
                <a:solidFill>
                  <a:schemeClr val="tx1"/>
                </a:solidFill>
              </a:rPr>
              <a:t>Probe Response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frames from the BSSs within the range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dirty="0" smtClean="0"/>
              <a:t>A STA </a:t>
            </a:r>
            <a:r>
              <a:rPr lang="fi-FI" dirty="0"/>
              <a:t>may receive Probe Response at any </a:t>
            </a:r>
            <a:r>
              <a:rPr lang="fi-FI" dirty="0" smtClean="0"/>
              <a:t>time, i.e. The STA </a:t>
            </a:r>
            <a:r>
              <a:rPr lang="fi-FI" dirty="0"/>
              <a:t>may not receive Probe Request prior to Probe </a:t>
            </a:r>
            <a:r>
              <a:rPr lang="fi-FI" dirty="0" smtClean="0"/>
              <a:t>Response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Probe Response frames may provide valid information to all scanning 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Broadcasted Probe </a:t>
            </a:r>
            <a:r>
              <a:rPr lang="fi-FI" dirty="0" smtClean="0">
                <a:solidFill>
                  <a:schemeClr val="tx1"/>
                </a:solidFill>
              </a:rPr>
              <a:t>Response provides similar set of information as 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Mesurement Pilot provides subset of the </a:t>
            </a:r>
            <a:r>
              <a:rPr lang="fi-FI" dirty="0" smtClean="0">
                <a:solidFill>
                  <a:schemeClr val="tx1"/>
                </a:solidFill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More discussion needed to select the optimal frame for passive scanning</a:t>
            </a: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 to passive </a:t>
            </a:r>
            <a:r>
              <a:rPr lang="fi-FI" dirty="0" smtClean="0"/>
              <a:t>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</a:t>
            </a:r>
            <a:r>
              <a:rPr lang="fi-FI" dirty="0" smtClean="0"/>
              <a:t>passive scanning frame (TBD),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 AP has not transmitted a Beacon, Probe Response or Measurement Pilot frame within dot11MaxTXScanInterval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801363" y="479715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17387" y="4509120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Beacon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4131" y="4725144"/>
            <a:ext cx="58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i="1" dirty="0" smtClean="0">
                <a:solidFill>
                  <a:schemeClr val="tx1"/>
                </a:solidFill>
              </a:rPr>
              <a:t>Time</a:t>
            </a:r>
            <a:endParaRPr lang="en-US" sz="160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465659" y="4653136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350095" y="4221088"/>
            <a:ext cx="1643956" cy="5844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Passive Scanning frame (TBD)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57547" y="429309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Probe Response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7667" y="420657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dot11MaxScan-TXInterval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Filling the gaps vs. Measurement Pilot transmission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Measurement Pilot targets to maintain very precise transmission interval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 smtClean="0"/>
              <a:t>Passive scanning frame (TBD) targets </a:t>
            </a:r>
            <a:r>
              <a:rPr lang="fi-FI" dirty="0" smtClean="0"/>
              <a:t>to fill gaps between the scanning messages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Cancelling Measurement Pilot transmission due to recently received Probe Response may not be backward compatible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passive scanning STAs may switch the channel to receive the Measurement Pilot transmitted at precise </a:t>
            </a:r>
            <a:r>
              <a:rPr lang="fi-FI" dirty="0" smtClean="0"/>
              <a:t>time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94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Benefits of dot11MaxTxScanInterval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dot11MaxTxScanInterval avoids too frequent 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Unsolicited Probe Response frame is transmitted to fill the gaps between any combination of Beacon, Measurement Pilot and/or Probe </a:t>
            </a:r>
            <a:r>
              <a:rPr lang="fi-FI" dirty="0" smtClean="0"/>
              <a:t>Response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value of dot11MaxTxScanInterval is included to Measurement Pilot, Probe Response and 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knowledge of the max transmission periodicity helps the scanning STAs to shorten the passive scanning duration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field indicates that BSS transmits </a:t>
            </a:r>
            <a:r>
              <a:rPr lang="fi-FI" dirty="0" smtClean="0"/>
              <a:t>Passive scanning frame (TBD)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 of FILS enhanced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 smtClean="0">
                <a:solidFill>
                  <a:schemeClr val="tx1"/>
                </a:solidFill>
              </a:rPr>
              <a:t>Two main scanning related tasks: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Reception of the BSS operating parameters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Information of whether the scanning STA is allowed to associate with the </a:t>
            </a:r>
            <a:r>
              <a:rPr lang="fi-FI" dirty="0" smtClean="0">
                <a:solidFill>
                  <a:schemeClr val="tx1"/>
                </a:solidFill>
              </a:rPr>
              <a:t>AP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Information of the congestion level and capabilities of the AP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Assessing the BSS radio link quality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STA assesses the radio link quality between itself and the AP</a:t>
            </a:r>
          </a:p>
          <a:p>
            <a:pPr marL="0" indent="0"/>
            <a:r>
              <a:rPr lang="fi-FI" sz="2800" dirty="0" smtClean="0">
                <a:solidFill>
                  <a:schemeClr val="tx1"/>
                </a:solidFill>
              </a:rPr>
              <a:t>All this information is needed, but it doesn’t need to be obtained from the same frame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Collaboration to reduce the </a:t>
            </a:r>
            <a:r>
              <a:rPr lang="fi-FI" dirty="0" smtClean="0">
                <a:solidFill>
                  <a:schemeClr val="tx1"/>
                </a:solidFill>
              </a:rPr>
              <a:t>amount of </a:t>
            </a:r>
            <a:r>
              <a:rPr lang="fi-FI" dirty="0" smtClean="0"/>
              <a:t>scanning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Within the range there may be multiple APs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transmitted </a:t>
            </a:r>
            <a:r>
              <a:rPr lang="en-US" dirty="0">
                <a:solidFill>
                  <a:schemeClr val="tx1"/>
                </a:solidFill>
              </a:rPr>
              <a:t>scanning related messages, Beacon, Probe Response and Measurement Pilot frames </a:t>
            </a:r>
            <a:r>
              <a:rPr lang="fi-FI" dirty="0" smtClean="0">
                <a:solidFill>
                  <a:schemeClr val="tx1"/>
                </a:solidFill>
              </a:rPr>
              <a:t>should </a:t>
            </a:r>
            <a:r>
              <a:rPr lang="fi-FI" dirty="0">
                <a:solidFill>
                  <a:schemeClr val="tx1"/>
                </a:solidFill>
              </a:rPr>
              <a:t>contain </a:t>
            </a:r>
            <a:r>
              <a:rPr lang="fi-FI" dirty="0" smtClean="0">
                <a:solidFill>
                  <a:schemeClr val="tx1"/>
                </a:solidFill>
              </a:rPr>
              <a:t>neighboring BSSs </a:t>
            </a:r>
            <a:r>
              <a:rPr lang="fi-FI" dirty="0">
                <a:solidFill>
                  <a:schemeClr val="tx1"/>
                </a:solidFill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APs which are able to serve new associated STAs should be more discoverable than congested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discovery frames should be transmitted more often from available APs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transmission times of the passive scanning related messages may be varied to make a tradeoff between transmission overhead and discovery </a:t>
            </a:r>
            <a:r>
              <a:rPr lang="fi-FI" dirty="0" smtClean="0">
                <a:solidFill>
                  <a:schemeClr val="tx1"/>
                </a:solidFill>
              </a:rPr>
              <a:t>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>
                <a:solidFill>
                  <a:schemeClr val="tx1"/>
                </a:solidFill>
              </a:rPr>
              <a:t>discovery frames should direct the STAs to associate to the best candidate</a:t>
            </a:r>
            <a:r>
              <a:rPr lang="fi-FI" dirty="0"/>
              <a:t> </a:t>
            </a:r>
            <a:r>
              <a:rPr lang="fi-FI" dirty="0" smtClean="0"/>
              <a:t>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Improvements to passive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918648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an </a:t>
            </a:r>
            <a:r>
              <a:rPr lang="fi-FI" dirty="0" smtClean="0"/>
              <a:t>passive scanning </a:t>
            </a:r>
            <a:r>
              <a:rPr lang="fi-FI" dirty="0" smtClean="0"/>
              <a:t>frame (TBD),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has </a:t>
            </a:r>
            <a:r>
              <a:rPr lang="fi-FI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received </a:t>
            </a:r>
            <a:r>
              <a:rPr lang="fi-FI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transmitted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Beacon, Probe Response or Measurement Pilot frame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information of the BSS within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dot11MaxTXScanInterval</a:t>
            </a:r>
          </a:p>
          <a:p>
            <a:pPr marL="457200" lvl="1" indent="0"/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collaboration between APs to transmit BSS information helps to further reduce the transmissions of scanning </a:t>
            </a:r>
            <a:r>
              <a:rPr lang="fi-FI" dirty="0" smtClean="0"/>
              <a:t>frames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selection in cooperation is tradeoff between medium consumption vs. discoverability of the AP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 collaboration in passive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passive scanning frames are transmitted periodically without very strict real time requirements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APs learn the APs in their coverage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APs may setup rules for cooperating with passive scanning related frames transmission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avoidance of too frequent passive scanning frame (TBD) transmission reduces medium time consumption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cancelation of the passive scanning frame transmission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68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Summary, two </a:t>
            </a:r>
            <a:r>
              <a:rPr lang="fi-FI" dirty="0"/>
              <a:t>alternatives to reduce the amount of </a:t>
            </a:r>
            <a:r>
              <a:rPr lang="fi-FI" dirty="0"/>
              <a:t>scanning </a:t>
            </a:r>
            <a:r>
              <a:rPr lang="fi-FI" dirty="0" smtClean="0"/>
              <a:t>frames </a:t>
            </a:r>
            <a:r>
              <a:rPr lang="fi-FI" dirty="0"/>
              <a:t>(</a:t>
            </a:r>
            <a:r>
              <a:rPr lang="fi-FI" dirty="0" smtClean="0"/>
              <a:t>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44001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AP ensures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 discovery for the whole coverage (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described in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&amp;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12):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 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unsolicited Probe Response,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</a:t>
            </a:r>
            <a:r>
              <a:rPr lang="fi-FI" sz="1800" dirty="0"/>
              <a:t>scanning frame (TBD</a:t>
            </a:r>
            <a:r>
              <a:rPr lang="fi-FI" sz="1800" dirty="0" smtClean="0"/>
              <a:t>),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Probe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 or Measurement Pilot frame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within dot11MaxTXScanInterval</a:t>
            </a:r>
            <a:endParaRPr lang="fi-F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When the AP focuses on overhead reduction through collaboration (as described in slide </a:t>
            </a:r>
            <a:r>
              <a:rPr lang="fi-FI" dirty="0" smtClean="0"/>
              <a:t>17):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An AP may transmit </a:t>
            </a:r>
            <a:r>
              <a:rPr lang="fi-FI" sz="1800" dirty="0"/>
              <a:t>scanning frame (</a:t>
            </a:r>
            <a:r>
              <a:rPr lang="fi-FI" sz="1800" dirty="0" smtClean="0"/>
              <a:t>TBD), </a:t>
            </a:r>
            <a:r>
              <a:rPr lang="fi-FI" sz="1800" dirty="0" smtClean="0"/>
              <a:t>if the AP has </a:t>
            </a:r>
            <a:r>
              <a:rPr lang="fi-FI" sz="1800" dirty="0"/>
              <a:t>not received </a:t>
            </a:r>
            <a:r>
              <a:rPr lang="fi-FI" sz="1800" dirty="0" smtClean="0"/>
              <a:t>or transmitted a </a:t>
            </a:r>
            <a:r>
              <a:rPr lang="fi-FI" sz="1800" dirty="0"/>
              <a:t>Beacon, </a:t>
            </a:r>
            <a:r>
              <a:rPr lang="fi-FI" sz="1800" dirty="0"/>
              <a:t>scanning frame (TBD</a:t>
            </a:r>
            <a:r>
              <a:rPr lang="fi-FI" sz="1800" dirty="0" smtClean="0"/>
              <a:t>), Probe </a:t>
            </a:r>
            <a:r>
              <a:rPr lang="fi-FI" sz="1800" dirty="0"/>
              <a:t>Response or Measurement Pilot frame </a:t>
            </a:r>
            <a:r>
              <a:rPr lang="fi-FI" sz="1800" dirty="0" smtClean="0"/>
              <a:t>containing </a:t>
            </a:r>
            <a:r>
              <a:rPr lang="fi-FI" sz="1800" dirty="0"/>
              <a:t>the information of the BSS within </a:t>
            </a:r>
            <a:r>
              <a:rPr lang="fi-FI" sz="1800" dirty="0" smtClean="0"/>
              <a:t>dot11MaxTXScanInterval</a:t>
            </a:r>
          </a:p>
          <a:p>
            <a:pPr marL="0" indent="0"/>
            <a:r>
              <a:rPr lang="fi-FI" dirty="0"/>
              <a:t>Both alternatives should be available to ensure </a:t>
            </a:r>
            <a:r>
              <a:rPr lang="fi-FI" dirty="0" smtClean="0"/>
              <a:t>flexibility for </a:t>
            </a:r>
            <a:r>
              <a:rPr lang="fi-FI" dirty="0"/>
              <a:t>scanning frames </a:t>
            </a:r>
            <a:r>
              <a:rPr lang="fi-FI" dirty="0" smtClean="0"/>
              <a:t>transmission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1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defines mechanisms to coordinate the total amount of scanning frames, i.e. consider both aperiodic and periodic scanning frame transmissions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	</a:t>
            </a:r>
            <a:r>
              <a:rPr lang="en-GB" sz="1800" dirty="0" smtClean="0"/>
              <a:t>The presentation explains </a:t>
            </a:r>
            <a:r>
              <a:rPr lang="en-GB" sz="1800" dirty="0" smtClean="0"/>
              <a:t>different alternatives for periodically 	transmitted passive scanning frame (TBD). </a:t>
            </a:r>
            <a:endParaRPr lang="en-GB" sz="1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 smtClean="0"/>
              <a:t>The presentation explains</a:t>
            </a:r>
            <a:r>
              <a:rPr lang="en-GB" sz="1800" dirty="0" smtClean="0"/>
              <a:t>, </a:t>
            </a:r>
            <a:r>
              <a:rPr lang="en-GB" sz="1800" dirty="0" smtClean="0"/>
              <a:t>why the transmission mechanism for 	Measurement Pilot should not be changed.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enables cooperation </a:t>
            </a:r>
            <a:r>
              <a:rPr lang="en-GB" dirty="0"/>
              <a:t>mechanisms </a:t>
            </a:r>
            <a:r>
              <a:rPr lang="en-GB" dirty="0" smtClean="0"/>
              <a:t>to add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 to any transmitted scanning frame.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1800" dirty="0" smtClean="0"/>
              <a:t>This enables faster obtaining of the </a:t>
            </a:r>
            <a:r>
              <a:rPr lang="en-GB" sz="1800" dirty="0" smtClean="0"/>
              <a:t>BSSs </a:t>
            </a:r>
            <a:r>
              <a:rPr lang="en-GB" sz="1800" dirty="0" smtClean="0"/>
              <a:t>parameters.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calculation on number of </a:t>
            </a:r>
            <a:r>
              <a:rPr lang="fi-FI" dirty="0"/>
              <a:t>scanning frame (</a:t>
            </a:r>
            <a:r>
              <a:rPr lang="fi-FI" dirty="0" smtClean="0"/>
              <a:t>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390255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800" dirty="0" smtClean="0"/>
              <a:t>In the example, 4 APs </a:t>
            </a:r>
            <a:r>
              <a:rPr lang="fi-FI" sz="2800" dirty="0"/>
              <a:t>are within the same </a:t>
            </a:r>
            <a:r>
              <a:rPr lang="fi-FI" sz="2800" dirty="0" smtClean="0"/>
              <a:t>coverage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/>
              <a:t>Each AP transmits a Beacon between </a:t>
            </a:r>
            <a:r>
              <a:rPr lang="fi-FI" sz="2400" dirty="0" smtClean="0"/>
              <a:t>100ms</a:t>
            </a:r>
            <a:r>
              <a:rPr lang="fi-FI" sz="2400" b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APs transmit </a:t>
            </a:r>
            <a:r>
              <a:rPr lang="fi-FI" dirty="0"/>
              <a:t>scanning frame (</a:t>
            </a:r>
            <a:r>
              <a:rPr lang="fi-FI" dirty="0" smtClean="0"/>
              <a:t>TBD) </a:t>
            </a:r>
            <a:r>
              <a:rPr lang="fi-FI" dirty="0" smtClean="0"/>
              <a:t>to enable a Beacon or </a:t>
            </a:r>
            <a:r>
              <a:rPr lang="fi-FI" dirty="0"/>
              <a:t>scanning frame (</a:t>
            </a:r>
            <a:r>
              <a:rPr lang="fi-FI" dirty="0" smtClean="0"/>
              <a:t>TBD) transmission </a:t>
            </a:r>
            <a:r>
              <a:rPr lang="fi-FI" dirty="0" smtClean="0"/>
              <a:t>between 20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following slides introduce the scenarios in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98397"/>
              </p:ext>
            </p:extLst>
          </p:nvPr>
        </p:nvGraphicFramePr>
        <p:xfrm>
          <a:off x="5148064" y="1916832"/>
          <a:ext cx="3672407" cy="2375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981"/>
                <a:gridCol w="681306"/>
                <a:gridCol w="1080120"/>
              </a:tblGrid>
              <a:tr h="92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Frame type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Size in octets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Transmission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duration [micro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seconds]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@ 6 Mbit/s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Beacon or </a:t>
                      </a:r>
                      <a:r>
                        <a:rPr lang="fi-FI" sz="1400" dirty="0" smtClean="0"/>
                        <a:t>scanning frame (TBD)</a:t>
                      </a:r>
                      <a:r>
                        <a:rPr lang="en-US" sz="1400" u="none" strike="noStrike" dirty="0" smtClean="0">
                          <a:effectLst/>
                        </a:rPr>
                        <a:t>, </a:t>
                      </a:r>
                      <a:r>
                        <a:rPr lang="en-US" sz="1400" u="none" strike="noStrike" dirty="0">
                          <a:effectLst/>
                        </a:rPr>
                        <a:t>only </a:t>
                      </a:r>
                      <a:r>
                        <a:rPr lang="en-US" sz="1400" u="none" strike="noStrike" dirty="0" smtClean="0">
                          <a:effectLst/>
                        </a:rPr>
                        <a:t>transmitter’s information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Beacon, </a:t>
                      </a:r>
                      <a:r>
                        <a:rPr lang="en-US" sz="1400" u="none" strike="noStrike" dirty="0" smtClean="0">
                          <a:effectLst/>
                        </a:rPr>
                        <a:t>or </a:t>
                      </a:r>
                      <a:r>
                        <a:rPr lang="fi-FI" sz="1400" dirty="0" smtClean="0"/>
                        <a:t>scanning frame (TBD) </a:t>
                      </a:r>
                      <a:r>
                        <a:rPr lang="en-US" sz="1400" u="none" strike="noStrike" dirty="0" smtClean="0">
                          <a:effectLst/>
                        </a:rPr>
                        <a:t>including </a:t>
                      </a:r>
                      <a:r>
                        <a:rPr lang="en-US" sz="1400" u="none" strike="noStrike" dirty="0">
                          <a:effectLst/>
                        </a:rPr>
                        <a:t>parameters of </a:t>
                      </a:r>
                      <a:r>
                        <a:rPr lang="en-US" sz="1400" u="none" strike="noStrike" dirty="0" smtClean="0">
                          <a:effectLst/>
                        </a:rPr>
                        <a:t>four APs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8104" y="537321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the TX ON time is calculated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Case 1, Each AP transmits own </a:t>
            </a:r>
            <a:r>
              <a:rPr lang="fi-FI" dirty="0" smtClean="0"/>
              <a:t>scanning frame 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</a:t>
            </a:r>
            <a:r>
              <a:rPr lang="fi-FI" sz="2400" b="1" dirty="0" smtClean="0"/>
              <a:t>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 smtClean="0"/>
              <a:t>A Beacon contains only parameters of  the transmitting STA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</a:t>
            </a:r>
            <a:r>
              <a:rPr lang="fi-FI" sz="2000" dirty="0" smtClean="0"/>
              <a:t>0 </a:t>
            </a:r>
            <a:r>
              <a:rPr lang="fi-FI" sz="2000" dirty="0"/>
              <a:t>Beacons are transmitted in a </a:t>
            </a:r>
            <a:r>
              <a:rPr lang="fi-FI" sz="2000" dirty="0" smtClean="0"/>
              <a:t>second, 8.640 microseconds (0,864% of total time) is consumed for Beacon transmission</a:t>
            </a:r>
            <a:endParaRPr lang="fi-FI" sz="2400" dirty="0" smtClean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Each AP transmits a </a:t>
            </a:r>
            <a:r>
              <a:rPr lang="fi-FI" sz="2000" dirty="0"/>
              <a:t>scanning frame (</a:t>
            </a:r>
            <a:r>
              <a:rPr lang="fi-FI" sz="2000" dirty="0" smtClean="0"/>
              <a:t>TBD) </a:t>
            </a:r>
            <a:r>
              <a:rPr lang="fi-FI" sz="2200" dirty="0" smtClean="0"/>
              <a:t>between </a:t>
            </a:r>
            <a:r>
              <a:rPr lang="fi-FI" sz="2200" dirty="0" smtClean="0"/>
              <a:t>20 ms, Beacon cancels transmission of every fifth </a:t>
            </a:r>
            <a:r>
              <a:rPr lang="fi-FI" sz="2000" dirty="0"/>
              <a:t>scanning frame (</a:t>
            </a:r>
            <a:r>
              <a:rPr lang="fi-FI" sz="2000" dirty="0" smtClean="0"/>
              <a:t>TBD)</a:t>
            </a:r>
            <a:endParaRPr lang="fi-FI" sz="2200" dirty="0" smtClean="0"/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 </a:t>
            </a:r>
            <a:r>
              <a:rPr lang="fi-FI" sz="1800" dirty="0" smtClean="0"/>
              <a:t>scanning frame (TBD) </a:t>
            </a:r>
            <a:r>
              <a:rPr lang="fi-FI" sz="1800" dirty="0" smtClean="0"/>
              <a:t>contains only parameters of the transmitting STA</a:t>
            </a:r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160</a:t>
            </a:r>
            <a:r>
              <a:rPr lang="fi-FI" sz="1800" dirty="0" smtClean="0"/>
              <a:t> </a:t>
            </a:r>
            <a:r>
              <a:rPr lang="fi-FI" sz="1800" dirty="0" smtClean="0"/>
              <a:t>Measurement Pilots are transmittted in a second, 34.560 microseconds (3,456% of the total time) is consumed for Measurement Pilot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1, Each AP transmits own </a:t>
            </a:r>
            <a:r>
              <a:rPr lang="fi-FI" dirty="0"/>
              <a:t>scanning frame (TDB)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200 frames are transmitted and ~ </a:t>
            </a:r>
            <a:r>
              <a:rPr lang="fi-FI" dirty="0" smtClean="0">
                <a:solidFill>
                  <a:schemeClr val="tx1"/>
                </a:solidFill>
              </a:rPr>
              <a:t>4,3</a:t>
            </a:r>
            <a:r>
              <a:rPr lang="fi-FI" dirty="0">
                <a:solidFill>
                  <a:schemeClr val="tx1"/>
                </a:solidFill>
              </a:rPr>
              <a:t>% of total transmission 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 frame is transmitted between every 5ms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frequent transmission of small frames easily causes collisions and lowers the throughput 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808250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26739" y="456302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403648" y="4420590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732240" y="4420590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41176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49188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716016" y="457040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724128" y="45922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187624" y="5239881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6739" y="4994657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627784" y="4852638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547664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635896" y="49946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860032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868144" y="50238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200437" y="5699966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9552" y="545474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851920" y="535669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771800" y="54547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1765503" y="5453819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076056" y="5462118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6084168" y="54839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211601" y="616488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0716" y="591966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292080" y="577722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91581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9593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1907704" y="591640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228184" y="59488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1403648" y="4221088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4499992" y="422108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11760" y="3958925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43808" y="6141860"/>
            <a:ext cx="4395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dot11MaxTXScanInterval =20ms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551744" y="501373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769583" y="546552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7236296" y="591584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6880336" y="501317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098175" y="546496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45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</a:t>
            </a:r>
            <a:r>
              <a:rPr lang="fi-FI" dirty="0" smtClean="0"/>
              <a:t>2, </a:t>
            </a:r>
            <a:r>
              <a:rPr lang="fi-FI" dirty="0"/>
              <a:t>c</a:t>
            </a:r>
            <a:r>
              <a:rPr lang="fi-FI" dirty="0" smtClean="0"/>
              <a:t>ollaborative </a:t>
            </a:r>
            <a:r>
              <a:rPr lang="fi-FI" dirty="0"/>
              <a:t>scanning frame (TDB</a:t>
            </a:r>
            <a:r>
              <a:rPr lang="fi-FI" dirty="0" smtClean="0"/>
              <a:t>)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A Beacon contains only parameters of  </a:t>
            </a:r>
            <a:r>
              <a:rPr lang="fi-FI" sz="2000" dirty="0" smtClean="0"/>
              <a:t>all four STAs</a:t>
            </a:r>
            <a:endParaRPr lang="fi-FI" sz="2000" dirty="0"/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40 Beacons are transmitted in a second, </a:t>
            </a:r>
            <a:r>
              <a:rPr lang="fi-FI" sz="2000" dirty="0" smtClean="0"/>
              <a:t>15.040 microseconds (1,504</a:t>
            </a:r>
            <a:r>
              <a:rPr lang="fi-FI" sz="2000" dirty="0"/>
              <a:t>% of total time) is consumed for Beacon transmission</a:t>
            </a:r>
            <a:endParaRPr lang="fi-FI" sz="2400" dirty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Information of the AP is transmitted every 20ms. One unsolicited Probe  Response per 100 ms is transmitted</a:t>
            </a:r>
            <a:endParaRPr lang="fi-FI" sz="2200" dirty="0"/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 smtClean="0"/>
              <a:t>Probe Response contains parameters </a:t>
            </a:r>
            <a:r>
              <a:rPr lang="fi-FI" sz="1800" dirty="0"/>
              <a:t>of </a:t>
            </a:r>
            <a:r>
              <a:rPr lang="fi-FI" sz="1800" dirty="0" smtClean="0"/>
              <a:t>all four STAs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10 </a:t>
            </a:r>
            <a:r>
              <a:rPr lang="fi-FI" sz="1800" dirty="0" smtClean="0"/>
              <a:t>Probe Responses are </a:t>
            </a:r>
            <a:r>
              <a:rPr lang="fi-FI" sz="1800" dirty="0"/>
              <a:t>transmittted in a second, </a:t>
            </a:r>
            <a:r>
              <a:rPr lang="fi-FI" sz="1800" dirty="0" smtClean="0"/>
              <a:t>microseconds, 3.760 microseconds (0,376 % </a:t>
            </a:r>
            <a:r>
              <a:rPr lang="fi-FI" sz="1800" dirty="0"/>
              <a:t>of the total time) is consumed for </a:t>
            </a:r>
            <a:r>
              <a:rPr lang="fi-FI" sz="1800" dirty="0" smtClean="0"/>
              <a:t>Probe Response transmission</a:t>
            </a:r>
            <a:endParaRPr lang="fi-FI" sz="1800" dirty="0"/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2, collaborative </a:t>
            </a:r>
            <a:r>
              <a:rPr lang="fi-FI" dirty="0"/>
              <a:t>scanning frame (TDB) </a:t>
            </a:r>
            <a:r>
              <a:rPr lang="fi-FI" dirty="0"/>
              <a:t>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50 frames </a:t>
            </a:r>
            <a:r>
              <a:rPr lang="fi-FI" dirty="0">
                <a:solidFill>
                  <a:schemeClr val="tx1"/>
                </a:solidFill>
              </a:rPr>
              <a:t>are transmitted and ~ </a:t>
            </a:r>
            <a:r>
              <a:rPr lang="fi-FI" dirty="0" smtClean="0">
                <a:solidFill>
                  <a:schemeClr val="tx1"/>
                </a:solidFill>
              </a:rPr>
              <a:t>1,9 % </a:t>
            </a:r>
            <a:r>
              <a:rPr lang="fi-FI" dirty="0">
                <a:solidFill>
                  <a:schemeClr val="tx1"/>
                </a:solidFill>
              </a:rPr>
              <a:t>of total </a:t>
            </a:r>
            <a:r>
              <a:rPr lang="fi-FI" dirty="0" smtClean="0">
                <a:solidFill>
                  <a:schemeClr val="tx1"/>
                </a:solidFill>
              </a:rPr>
              <a:t>transmission </a:t>
            </a:r>
            <a:r>
              <a:rPr lang="fi-FI" dirty="0">
                <a:solidFill>
                  <a:schemeClr val="tx1"/>
                </a:solidFill>
              </a:rPr>
              <a:t>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Especially the </a:t>
            </a:r>
            <a:r>
              <a:rPr lang="fi-FI" dirty="0" smtClean="0">
                <a:solidFill>
                  <a:schemeClr val="tx1"/>
                </a:solidFill>
              </a:rPr>
              <a:t>reduced number of transmitted frames </a:t>
            </a:r>
            <a:r>
              <a:rPr lang="fi-FI" dirty="0">
                <a:solidFill>
                  <a:schemeClr val="tx1"/>
                </a:solidFill>
              </a:rPr>
              <a:t>avoids transmission </a:t>
            </a:r>
            <a:r>
              <a:rPr lang="fi-FI" dirty="0" smtClean="0">
                <a:solidFill>
                  <a:schemeClr val="tx1"/>
                </a:solidFill>
              </a:rPr>
              <a:t>collisions</a:t>
            </a:r>
            <a:endParaRPr lang="fi-FI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56635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26739" y="432113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403648" y="417869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732240" y="417869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87624" y="4997988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6739" y="475276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627784" y="4610745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200437" y="5458073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9552" y="521284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3851920" y="5114801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211601" y="5922994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0716" y="567777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292080" y="553533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228184" y="5706970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03648" y="3979195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499992" y="3979195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411760" y="3717032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11760" y="5899967"/>
            <a:ext cx="392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25ms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940152" y="5214429"/>
            <a:ext cx="576064" cy="1147203"/>
          </a:xfrm>
          <a:prstGeom prst="ellipse">
            <a:avLst/>
          </a:prstGeom>
          <a:solidFill>
            <a:srgbClr val="00B8FF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4008" y="4474185"/>
            <a:ext cx="3924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accent6"/>
                </a:solidFill>
              </a:rPr>
              <a:t>The fastest AP transmits the unsolicited Probe Response, or different dot11MaxTXScanIntervals may be used in APs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Comparision between current and collaborative </a:t>
            </a:r>
            <a:r>
              <a:rPr lang="fi-FI" dirty="0"/>
              <a:t>scanning frame (TDB</a:t>
            </a:r>
            <a:r>
              <a:rPr lang="fi-FI" dirty="0" smtClean="0"/>
              <a:t>) transmission </a:t>
            </a:r>
            <a:r>
              <a:rPr lang="fi-FI" dirty="0" smtClean="0"/>
              <a:t>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Uncooperative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200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3%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On average a </a:t>
            </a:r>
            <a:r>
              <a:rPr lang="fi-FI" dirty="0"/>
              <a:t>frame is transmitted between every </a:t>
            </a:r>
            <a:r>
              <a:rPr lang="fi-FI" b="1" dirty="0"/>
              <a:t>5ms</a:t>
            </a:r>
          </a:p>
          <a:p>
            <a:r>
              <a:rPr lang="fi-FI" dirty="0" smtClean="0"/>
              <a:t>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50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</a:t>
            </a:r>
            <a:r>
              <a:rPr lang="fi-FI" b="1" dirty="0" smtClean="0">
                <a:solidFill>
                  <a:schemeClr val="tx1"/>
                </a:solidFill>
              </a:rPr>
              <a:t>1,8%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On average a frame is transmitted between every </a:t>
            </a:r>
            <a:r>
              <a:rPr lang="fi-FI" b="1" dirty="0" smtClean="0">
                <a:solidFill>
                  <a:schemeClr val="tx1"/>
                </a:solidFill>
              </a:rPr>
              <a:t>20 ms</a:t>
            </a:r>
            <a:endParaRPr lang="fi-FI" b="1" dirty="0">
              <a:solidFill>
                <a:schemeClr val="tx1"/>
              </a:solidFill>
            </a:endParaRPr>
          </a:p>
          <a:p>
            <a:endParaRPr lang="fi-FI" dirty="0" smtClean="0"/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</a:t>
            </a:r>
            <a:r>
              <a:rPr lang="fi-FI" dirty="0" smtClean="0"/>
              <a:t>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</a:t>
            </a:r>
            <a:r>
              <a:rPr lang="fi-FI" dirty="0" smtClean="0"/>
              <a:t>1) </a:t>
            </a:r>
            <a:r>
              <a:rPr lang="fi-FI" dirty="0" smtClean="0"/>
              <a:t>Add the following text to clause 5 of the Specification Framework document: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The Beacon frame </a:t>
            </a:r>
            <a:r>
              <a:rPr lang="en-GB" dirty="0" smtClean="0"/>
              <a:t>shall </a:t>
            </a:r>
            <a:r>
              <a:rPr lang="en-GB" dirty="0" smtClean="0"/>
              <a:t>contain </a:t>
            </a:r>
            <a:r>
              <a:rPr lang="en-GB" dirty="0"/>
              <a:t>information </a:t>
            </a:r>
            <a:r>
              <a:rPr lang="en-GB" dirty="0" smtClean="0"/>
              <a:t>of </a:t>
            </a:r>
            <a:r>
              <a:rPr lang="en-GB" dirty="0"/>
              <a:t>transmitting </a:t>
            </a:r>
            <a:r>
              <a:rPr lang="en-GB" dirty="0" smtClean="0"/>
              <a:t>BSS and may contain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BSSs. </a:t>
            </a:r>
            <a:endParaRPr lang="fi-FI" dirty="0"/>
          </a:p>
          <a:p>
            <a:r>
              <a:rPr lang="fi-FI" dirty="0" smtClean="0"/>
              <a:t>Moved:</a:t>
            </a:r>
          </a:p>
          <a:p>
            <a:r>
              <a:rPr lang="fi-FI" dirty="0" smtClean="0"/>
              <a:t>Seconded: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Yes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dirty="0" smtClean="0"/>
              <a:t>No</a:t>
            </a:r>
            <a:r>
              <a:rPr lang="fi-FI" dirty="0"/>
              <a:t>	</a:t>
            </a:r>
            <a:r>
              <a:rPr lang="fi-FI" dirty="0" smtClean="0"/>
              <a:t>			</a:t>
            </a:r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2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</a:t>
            </a:r>
            <a:r>
              <a:rPr lang="fi-FI" dirty="0" smtClean="0"/>
              <a:t>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</a:t>
            </a:r>
            <a:r>
              <a:rPr lang="fi-FI" dirty="0" smtClean="0"/>
              <a:t>2)</a:t>
            </a:r>
            <a:r>
              <a:rPr lang="fi-FI" dirty="0"/>
              <a:t> Add the following text to clause 5 of the Specification Framework document:</a:t>
            </a:r>
          </a:p>
          <a:p>
            <a:endParaRPr lang="fi-FI" dirty="0" smtClean="0"/>
          </a:p>
          <a:p>
            <a:r>
              <a:rPr lang="fi-FI" dirty="0"/>
              <a:t>The </a:t>
            </a:r>
            <a:r>
              <a:rPr lang="fi-FI" dirty="0" smtClean="0"/>
              <a:t>Measurement Pilot </a:t>
            </a:r>
            <a:r>
              <a:rPr lang="fi-FI" dirty="0"/>
              <a:t>frame </a:t>
            </a:r>
            <a:r>
              <a:rPr lang="en-GB" dirty="0"/>
              <a:t>shall contain information of transmitting BSS and may contain information of </a:t>
            </a:r>
            <a:r>
              <a:rPr lang="en-GB" dirty="0" err="1"/>
              <a:t>neighbor</a:t>
            </a:r>
            <a:r>
              <a:rPr lang="en-GB" dirty="0"/>
              <a:t> BSSs. </a:t>
            </a:r>
            <a:endParaRPr lang="en-US" dirty="0"/>
          </a:p>
          <a:p>
            <a:endParaRPr lang="fi-FI" dirty="0" smtClean="0"/>
          </a:p>
          <a:p>
            <a:r>
              <a:rPr lang="fi-FI" dirty="0" smtClean="0"/>
              <a:t>Moved:</a:t>
            </a:r>
          </a:p>
          <a:p>
            <a:r>
              <a:rPr lang="fi-FI" dirty="0" smtClean="0"/>
              <a:t>Seconded:</a:t>
            </a:r>
            <a:endParaRPr lang="fi-FI" dirty="0" smtClean="0"/>
          </a:p>
          <a:p>
            <a:r>
              <a:rPr lang="fi-FI" dirty="0" smtClean="0"/>
              <a:t>Yes</a:t>
            </a:r>
            <a:r>
              <a:rPr lang="fi-FI" dirty="0"/>
              <a:t>	</a:t>
            </a:r>
            <a:r>
              <a:rPr lang="fi-FI" dirty="0" smtClean="0"/>
              <a:t>		</a:t>
            </a:r>
            <a:r>
              <a:rPr lang="fi-FI" dirty="0" smtClean="0"/>
              <a:t>No</a:t>
            </a:r>
            <a:r>
              <a:rPr lang="fi-FI" dirty="0"/>
              <a:t>	</a:t>
            </a:r>
            <a:r>
              <a:rPr lang="fi-FI" dirty="0" smtClean="0"/>
              <a:t>			</a:t>
            </a:r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3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</a:t>
            </a:r>
            <a:r>
              <a:rPr lang="fi-FI" dirty="0" smtClean="0"/>
              <a:t>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</a:t>
            </a:r>
            <a:r>
              <a:rPr lang="fi-FI" dirty="0" smtClean="0"/>
              <a:t>3)</a:t>
            </a:r>
            <a:r>
              <a:rPr lang="fi-FI" dirty="0"/>
              <a:t> Add the following text to clause 5 of the Specification Framework document</a:t>
            </a:r>
            <a:r>
              <a:rPr lang="fi-FI" dirty="0" smtClean="0"/>
              <a:t>:</a:t>
            </a:r>
            <a:endParaRPr lang="fi-FI" dirty="0" smtClean="0"/>
          </a:p>
          <a:p>
            <a:pPr marL="0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dot11MaxTXScanInterval is set, the 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passive scanning frame (TBD) according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following alternatives: </a:t>
            </a:r>
          </a:p>
          <a:p>
            <a:pPr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passive scanning frame (TBD),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</a:t>
            </a:r>
            <a:r>
              <a:rPr lang="fi-FI" sz="1800" dirty="0"/>
              <a:t>scanning frame (</a:t>
            </a:r>
            <a:r>
              <a:rPr lang="fi-FI" sz="1800" dirty="0" smtClean="0"/>
              <a:t>TBD),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Probe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 or Measurement Pilot frame within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dirty="0" smtClean="0"/>
              <a:t>An </a:t>
            </a:r>
            <a:r>
              <a:rPr lang="fi-FI" sz="1800" b="1" dirty="0"/>
              <a:t>AP may transmit </a:t>
            </a:r>
            <a:r>
              <a:rPr lang="fi-FI" sz="1800" b="1" dirty="0" smtClean="0"/>
              <a:t>a passive scanning frame (TBD), </a:t>
            </a:r>
            <a:r>
              <a:rPr lang="fi-FI" sz="1800" b="1" dirty="0"/>
              <a:t>if the AP has not received or transmitted a Beacon, </a:t>
            </a:r>
            <a:r>
              <a:rPr lang="fi-FI" sz="1800" b="1" dirty="0"/>
              <a:t>scanning frame (</a:t>
            </a:r>
            <a:r>
              <a:rPr lang="fi-FI" sz="1800" b="1" dirty="0" smtClean="0"/>
              <a:t>TBD), </a:t>
            </a:r>
            <a:r>
              <a:rPr lang="fi-FI" sz="1800" b="1" dirty="0" smtClean="0"/>
              <a:t>Probe </a:t>
            </a:r>
            <a:r>
              <a:rPr lang="fi-FI" sz="1800" b="1" dirty="0"/>
              <a:t>Response or Measurement Pilot frame containing the information of the BSS within </a:t>
            </a:r>
            <a:r>
              <a:rPr lang="fi-FI" sz="1800" b="1" dirty="0" smtClean="0"/>
              <a:t>dot11MaxTXScanInterval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smtClean="0"/>
              <a:t>Moved:						Seconded</a:t>
            </a:r>
            <a:r>
              <a:rPr lang="fi-FI" dirty="0"/>
              <a:t>:</a:t>
            </a:r>
          </a:p>
          <a:p>
            <a:r>
              <a:rPr lang="fi-FI" dirty="0"/>
              <a:t>Yes			No				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11-1619r3 Active Scanning </a:t>
            </a:r>
          </a:p>
          <a:p>
            <a:r>
              <a:rPr lang="fi-FI" dirty="0" smtClean="0"/>
              <a:t>12-153r5 Active Scanning Requirements</a:t>
            </a:r>
          </a:p>
          <a:p>
            <a:r>
              <a:rPr lang="fi-FI" dirty="0" smtClean="0"/>
              <a:t>12-42r0 FILS Beacon Proposal</a:t>
            </a:r>
          </a:p>
          <a:p>
            <a:r>
              <a:rPr lang="fi-FI" dirty="0" smtClean="0"/>
              <a:t>12-206r0 Necessity of Probe reduction in FILS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Recap, s</a:t>
            </a:r>
            <a:r>
              <a:rPr lang="fi-FI" dirty="0" smtClean="0"/>
              <a:t>canning </a:t>
            </a:r>
            <a:r>
              <a:rPr lang="fi-FI" dirty="0"/>
              <a:t>mechanisms as seen by a 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scanning: </a:t>
            </a:r>
            <a:r>
              <a:rPr lang="fi-FI" sz="2000" dirty="0" smtClean="0"/>
              <a:t>The STA listens at a channel and detects the availability of the APs from the received frames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E</a:t>
            </a:r>
            <a:r>
              <a:rPr lang="fi-FI" sz="1800" dirty="0" smtClean="0"/>
              <a:t>specially Beacons, Measurement Pilots and Probe Responses </a:t>
            </a:r>
            <a:r>
              <a:rPr lang="fi-FI" sz="1800" dirty="0"/>
              <a:t>have a good </a:t>
            </a:r>
            <a:r>
              <a:rPr lang="fi-FI" sz="1800" dirty="0" smtClean="0"/>
              <a:t>set of information for the scanning STA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scanning: </a:t>
            </a:r>
            <a:r>
              <a:rPr lang="fi-FI" sz="2000" dirty="0" smtClean="0"/>
              <a:t>The STA reque</a:t>
            </a:r>
            <a:r>
              <a:rPr lang="fi-FI" sz="2000" dirty="0"/>
              <a:t>sts for </a:t>
            </a:r>
            <a:r>
              <a:rPr lang="fi-FI" sz="2000" dirty="0" smtClean="0"/>
              <a:t>responses. The STA </a:t>
            </a:r>
            <a:r>
              <a:rPr lang="fi-FI" sz="2000" dirty="0"/>
              <a:t>receives all frames, and it detects availability of the AP from the received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>
                <a:solidFill>
                  <a:schemeClr val="tx1"/>
                </a:solidFill>
              </a:rPr>
              <a:t>response to the request indicates that the </a:t>
            </a:r>
            <a:r>
              <a:rPr lang="fi-FI" sz="1800" dirty="0" smtClean="0">
                <a:solidFill>
                  <a:schemeClr val="tx1"/>
                </a:solidFill>
              </a:rPr>
              <a:t>request </a:t>
            </a:r>
            <a:r>
              <a:rPr lang="fi-FI" sz="1800" dirty="0">
                <a:solidFill>
                  <a:schemeClr val="tx1"/>
                </a:solidFill>
              </a:rPr>
              <a:t>is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</a:rPr>
              <a:t>The same set of frames </a:t>
            </a:r>
            <a:r>
              <a:rPr lang="fi-FI" sz="1800" dirty="0" smtClean="0">
                <a:solidFill>
                  <a:schemeClr val="tx1"/>
                </a:solidFill>
              </a:rPr>
              <a:t>is used for AP availability detection as </a:t>
            </a:r>
            <a:r>
              <a:rPr lang="fi-FI" sz="1800" dirty="0">
                <a:solidFill>
                  <a:schemeClr val="tx1"/>
                </a:solidFill>
              </a:rPr>
              <a:t>in the passive </a:t>
            </a:r>
            <a:r>
              <a:rPr lang="fi-FI" sz="1800" dirty="0" smtClean="0">
                <a:solidFill>
                  <a:schemeClr val="tx1"/>
                </a:solidFill>
              </a:rPr>
              <a:t>scanning. Especially </a:t>
            </a:r>
            <a:r>
              <a:rPr lang="fi-FI" sz="1800" dirty="0"/>
              <a:t>at the idle channels, the active scanning discovers the available BSSs faster than the passive scanning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2"/>
            <a:ext cx="2027709" cy="193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Currently available periodical frame transmissions for passive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passive scanning </a:t>
            </a:r>
            <a:r>
              <a:rPr lang="en-GB" dirty="0" smtClean="0"/>
              <a:t>relies </a:t>
            </a:r>
            <a:r>
              <a:rPr lang="en-GB" dirty="0"/>
              <a:t>on periodical transmissions of the Beacon and Measurement Pilot </a:t>
            </a:r>
            <a:r>
              <a:rPr lang="en-GB" dirty="0" smtClean="0"/>
              <a:t>frames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Both </a:t>
            </a:r>
            <a:r>
              <a:rPr lang="en-GB" dirty="0"/>
              <a:t>frames </a:t>
            </a:r>
            <a:r>
              <a:rPr lang="en-GB" dirty="0" smtClean="0"/>
              <a:t>are transmitted according to precise transmission schedule, i.e. transmission is done </a:t>
            </a:r>
            <a:r>
              <a:rPr lang="en-GB" dirty="0"/>
              <a:t>at the target </a:t>
            </a:r>
            <a:r>
              <a:rPr lang="en-GB" dirty="0" smtClean="0"/>
              <a:t>transmission time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frequent </a:t>
            </a:r>
            <a:r>
              <a:rPr lang="en-GB" dirty="0" smtClean="0"/>
              <a:t>transmission of </a:t>
            </a:r>
            <a:r>
              <a:rPr lang="en-GB" dirty="0"/>
              <a:t>Measurement Pilot (a subset of the Beacon frames) shortens the </a:t>
            </a:r>
            <a:r>
              <a:rPr lang="en-GB" dirty="0" smtClean="0"/>
              <a:t>duration to obtain the operation parameters of the BSS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 </a:t>
            </a:r>
            <a:r>
              <a:rPr lang="en-GB" dirty="0"/>
              <a:t>the other hand, the frequent transmissions of periodic messages create </a:t>
            </a:r>
            <a:r>
              <a:rPr lang="en-GB" dirty="0" smtClean="0"/>
              <a:t>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</a:t>
            </a:r>
            <a:r>
              <a:rPr lang="fi-FI" dirty="0">
                <a:solidFill>
                  <a:schemeClr val="tx1"/>
                </a:solidFill>
              </a:rPr>
              <a:t>b</a:t>
            </a:r>
            <a:r>
              <a:rPr lang="fi-FI" dirty="0" smtClean="0">
                <a:solidFill>
                  <a:schemeClr val="tx1"/>
                </a:solidFill>
              </a:rPr>
              <a:t>eacon as an indication of BSS existence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Beaconing </a:t>
            </a:r>
            <a:r>
              <a:rPr lang="fi-FI" dirty="0"/>
              <a:t>is a very profound operation to maintain the operation and existence of a BSS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 communicates the operating parameters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Beacon p</a:t>
            </a:r>
            <a:r>
              <a:rPr lang="fi-FI" dirty="0" smtClean="0"/>
              <a:t>rovides information of the buffered traffic </a:t>
            </a:r>
            <a:r>
              <a:rPr lang="fi-FI" dirty="0"/>
              <a:t>and indicates the </a:t>
            </a:r>
            <a:r>
              <a:rPr lang="fi-FI" dirty="0" smtClean="0"/>
              <a:t>availability of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Beacons should be transmitted periodically at the </a:t>
            </a:r>
            <a:r>
              <a:rPr lang="fi-FI" dirty="0" smtClean="0"/>
              <a:t>TBTT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Beacon transmission should not be cancelled, because it may increase the stand-by power consumption of the power saving </a:t>
            </a:r>
            <a:r>
              <a:rPr lang="fi-FI" dirty="0" smtClean="0"/>
              <a:t>STAs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Open question: Does it harm to transmit Beacons more often without precise interval?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Multiple BSSID Set element indicates that all APs reported in the Multiple BSSID Set element transmit using common class, channel </a:t>
            </a:r>
            <a:r>
              <a:rPr lang="fi-FI" dirty="0" smtClean="0"/>
              <a:t>and antenna connector</a:t>
            </a:r>
          </a:p>
          <a:p>
            <a:pPr marL="457200" lvl="1" indent="0"/>
            <a:r>
              <a:rPr lang="fi-FI" dirty="0" smtClean="0">
                <a:sym typeface="Wingdings" pitchFamily="2" charset="2"/>
              </a:rPr>
              <a:t></a:t>
            </a:r>
            <a:r>
              <a:rPr lang="fi-FI" dirty="0" smtClean="0"/>
              <a:t>These BSSs use the same HW (lower MAC and PHY)</a:t>
            </a:r>
          </a:p>
          <a:p>
            <a:pPr marL="400050">
              <a:buFont typeface="Arial" pitchFamily="34" charset="0"/>
              <a:buChar char="•"/>
            </a:pPr>
            <a:r>
              <a:rPr lang="fi-FI" dirty="0" smtClean="0"/>
              <a:t>The operation parameters of all BSSs in Multiple BSSID Set may be obtained from the same Beacon and Probe Response frame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43000"/>
          </a:xfrm>
        </p:spPr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0813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Measurement Pilot frames are transmitted as ”small Beacon”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Measurement Pilot frames may contain any information </a:t>
            </a:r>
            <a:r>
              <a:rPr lang="fi-FI" sz="1800" dirty="0" smtClean="0">
                <a:solidFill>
                  <a:schemeClr val="tx1"/>
                </a:solidFill>
              </a:rPr>
              <a:t>elements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The Measurement Pilot </a:t>
            </a:r>
            <a:r>
              <a:rPr lang="fi-FI" sz="2000" dirty="0" smtClean="0">
                <a:solidFill>
                  <a:schemeClr val="tx1"/>
                </a:solidFill>
              </a:rPr>
              <a:t>frames are transmitted periodically, typically more frequently than Beacons.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Precise rules for selecting the periodicity are given in clause 10.11.5.2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Measurement Pilot is not transmitted, if: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BSSs in the Multiple BSSID </a:t>
            </a:r>
            <a:r>
              <a:rPr lang="fi-FI" sz="1800" dirty="0" smtClean="0"/>
              <a:t>Set may transmit own Beacons. These cancel Measurement Pilot transmissions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68580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38" y="3654123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Measurement Pilot frame is shown below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8" y="2780928"/>
            <a:ext cx="7115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58" y="3789040"/>
            <a:ext cx="64484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6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Disadvantages </a:t>
            </a:r>
            <a:r>
              <a:rPr lang="fi-FI" dirty="0" smtClean="0">
                <a:solidFill>
                  <a:schemeClr val="tx1"/>
                </a:solidFill>
              </a:rPr>
              <a:t>of the Measurement </a:t>
            </a:r>
            <a:r>
              <a:rPr lang="fi-FI" dirty="0" smtClean="0"/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Measurement Pilot does not consider transmission of </a:t>
            </a:r>
            <a:r>
              <a:rPr lang="fi-FI" dirty="0" smtClean="0"/>
              <a:t>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may be transmitted just </a:t>
            </a:r>
            <a:r>
              <a:rPr lang="fi-FI" dirty="0" smtClean="0">
                <a:solidFill>
                  <a:schemeClr val="tx1"/>
                </a:solidFill>
              </a:rPr>
              <a:t>after a Probe </a:t>
            </a:r>
            <a:r>
              <a:rPr lang="fi-FI" dirty="0" smtClean="0"/>
              <a:t>Response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Obtaining the </a:t>
            </a:r>
            <a:r>
              <a:rPr lang="fi-FI" dirty="0" smtClean="0"/>
              <a:t>Measurement Pilot transmission periodicity </a:t>
            </a:r>
            <a:r>
              <a:rPr lang="fi-FI" dirty="0"/>
              <a:t>may be difficult when many APs operate at the same coverage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Measurement Pilot may contain only information of the BSSs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Multiple BSS indicates the number of BSSs in the AP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operating parameters of neighbor APs should be available in the Measurement </a:t>
            </a:r>
            <a:r>
              <a:rPr lang="fi-FI" dirty="0" smtClean="0"/>
              <a:t>Pilot to reduce the number of transmitted frames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11829</TotalTime>
  <Words>2437</Words>
  <Application>Microsoft Office PowerPoint</Application>
  <PresentationFormat>On-screen Show (4:3)</PresentationFormat>
  <Paragraphs>320</Paragraphs>
  <Slides>29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Document</vt:lpstr>
      <vt:lpstr>Passive Scanning Enhancements</vt:lpstr>
      <vt:lpstr>Abstract</vt:lpstr>
      <vt:lpstr>Recap, scanning mechanisms as seen by a scanning STA</vt:lpstr>
      <vt:lpstr>Currently available periodical frame transmissions for passive scanning</vt:lpstr>
      <vt:lpstr>Recap, beacon as an indication of BSS existence</vt:lpstr>
      <vt:lpstr>Recap, Multiple BSSID Set</vt:lpstr>
      <vt:lpstr>Recap, Measurement Pilot</vt:lpstr>
      <vt:lpstr>Recap, Measurement Pilot</vt:lpstr>
      <vt:lpstr>Disadvantages of the Measurement Pilot</vt:lpstr>
      <vt:lpstr>Recap, Measurement Pilot</vt:lpstr>
      <vt:lpstr>Recap, Passive scanning STAs benefit from Probe Responses </vt:lpstr>
      <vt:lpstr>Improvement to passive scanning</vt:lpstr>
      <vt:lpstr>Filling the gaps vs. Measurement Pilot transmission mechanism</vt:lpstr>
      <vt:lpstr>Benefits of dot11MaxTxScanInterval</vt:lpstr>
      <vt:lpstr>Operation of FILS enhanced scanning</vt:lpstr>
      <vt:lpstr>Collaboration to reduce the amount of scanning messages</vt:lpstr>
      <vt:lpstr>Improvements to passive scanning </vt:lpstr>
      <vt:lpstr>AP collaboration in passive scanning</vt:lpstr>
      <vt:lpstr>Summary, two alternatives to reduce the amount of scanning frames (TBD)</vt:lpstr>
      <vt:lpstr>Appendix: calculation on number of scanning frame (TBD)</vt:lpstr>
      <vt:lpstr>Appendix: Case 1, Each AP transmits own scanning frame (TBD)</vt:lpstr>
      <vt:lpstr>Appendix: Case 1, Each AP transmits own scanning frame (TDB)</vt:lpstr>
      <vt:lpstr>Appendix: Case 2, collaborative scanning frame (TDB) transmission </vt:lpstr>
      <vt:lpstr>Appendix: Case 2, collaborative scanning frame (TDB) transmission </vt:lpstr>
      <vt:lpstr>Appendix: Comparision between current and collaborative scanning frame (TDB) transmission schemes</vt:lpstr>
      <vt:lpstr>Motions for specification framework document</vt:lpstr>
      <vt:lpstr>Motions for specification framework document</vt:lpstr>
      <vt:lpstr>Motions for specification framework document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Enhancements</dc:title>
  <dc:creator>Kneckt Jarkko (Nokia-NRC/Helsinki)</dc:creator>
  <cp:lastModifiedBy>Kneckt Jarkko (Nokia-NRC/Helsinki)</cp:lastModifiedBy>
  <cp:revision>135</cp:revision>
  <cp:lastPrinted>1601-01-01T00:00:00Z</cp:lastPrinted>
  <dcterms:created xsi:type="dcterms:W3CDTF">2012-02-15T14:38:45Z</dcterms:created>
  <dcterms:modified xsi:type="dcterms:W3CDTF">2012-03-13T21:46:00Z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2bfa7d57-345c-448f-ae5d-7aa1e273845a</vt:lpwstr>
  </property>
  <property fmtid="{D5CDD505-2E9C-101B-9397-08002B2CF9AE}" pid="3" name="NokiaConfidentiality">
    <vt:lpwstr>Public</vt:lpwstr>
  </property>
</Properties>
</file>