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69" r:id="rId4"/>
    <p:sldId id="262" r:id="rId5"/>
    <p:sldId id="267" r:id="rId6"/>
    <p:sldId id="280" r:id="rId7"/>
    <p:sldId id="265" r:id="rId8"/>
    <p:sldId id="266" r:id="rId9"/>
    <p:sldId id="268" r:id="rId10"/>
    <p:sldId id="281" r:id="rId11"/>
    <p:sldId id="283" r:id="rId12"/>
    <p:sldId id="271" r:id="rId13"/>
    <p:sldId id="273" r:id="rId14"/>
    <p:sldId id="282" r:id="rId15"/>
    <p:sldId id="284" r:id="rId16"/>
    <p:sldId id="277" r:id="rId17"/>
    <p:sldId id="286" r:id="rId18"/>
    <p:sldId id="288" r:id="rId19"/>
    <p:sldId id="287" r:id="rId20"/>
    <p:sldId id="289" r:id="rId21"/>
    <p:sldId id="290" r:id="rId22"/>
    <p:sldId id="263" r:id="rId23"/>
    <p:sldId id="278" r:id="rId24"/>
    <p:sldId id="275" r:id="rId25"/>
    <p:sldId id="264" r:id="rId2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2ong" initials="ehong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572" y="-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99947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09805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49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February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11-12/0239r0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Passive Scanning </a:t>
            </a:r>
            <a:r>
              <a:rPr lang="en-GB" dirty="0"/>
              <a:t>Enhancements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2012-02-28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364564"/>
              </p:ext>
            </p:extLst>
          </p:nvPr>
        </p:nvGraphicFramePr>
        <p:xfrm>
          <a:off x="514350" y="2276475"/>
          <a:ext cx="8077200" cy="269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Document" r:id="rId4" imgW="8258040" imgH="2760311" progId="Word.Document.8">
                  <p:embed/>
                </p:oleObj>
              </mc:Choice>
              <mc:Fallback>
                <p:oleObj name="Document" r:id="rId4" imgW="8258040" imgH="276031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269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Improvements to passive </a:t>
            </a:r>
            <a:r>
              <a:rPr lang="fi-FI" dirty="0"/>
              <a:t>s</a:t>
            </a:r>
            <a:r>
              <a:rPr lang="fi-FI" dirty="0" smtClean="0"/>
              <a:t>canning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9193"/>
            <a:ext cx="7770813" cy="339201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An AP may </a:t>
            </a:r>
            <a:r>
              <a:rPr lang="fi-FI" dirty="0" smtClean="0"/>
              <a:t>transmit Measurement </a:t>
            </a:r>
            <a:r>
              <a:rPr lang="fi-FI" dirty="0"/>
              <a:t>Pilot  </a:t>
            </a:r>
            <a:r>
              <a:rPr lang="fi-FI" dirty="0" smtClean="0"/>
              <a:t>frame, </a:t>
            </a:r>
            <a:r>
              <a:rPr lang="fi-FI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 the AP has not transmitted a Beacon, Probe Response or Measurement Pilot frame within dot11MaxTXScanInterval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A Beacon is transmitted instead of the Measurement Pilot frame </a:t>
            </a:r>
            <a:r>
              <a:rPr lang="fi-FI" dirty="0" smtClean="0"/>
              <a:t>, </a:t>
            </a:r>
            <a:r>
              <a:rPr lang="fi-FI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 the TBTT of the AP is within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dot11BeaconResponseDuration of the Measurement Pilot frame transmission time</a:t>
            </a:r>
            <a:endParaRPr lang="fi-FI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827584" y="6114782"/>
            <a:ext cx="73448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1043608" y="5826750"/>
            <a:ext cx="864096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i-FI" sz="1600" dirty="0" smtClean="0"/>
              <a:t>Beacon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40352" y="6042774"/>
            <a:ext cx="5836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i="1" dirty="0" smtClean="0">
                <a:solidFill>
                  <a:schemeClr val="tx1"/>
                </a:solidFill>
              </a:rPr>
              <a:t>Time</a:t>
            </a:r>
            <a:endParaRPr lang="en-US" sz="1600" i="1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3491880" y="5970766"/>
            <a:ext cx="1872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5376316" y="5538718"/>
            <a:ext cx="1355924" cy="5844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i-FI" sz="1600" dirty="0" smtClean="0"/>
              <a:t>Measurement Pilot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483768" y="5610726"/>
            <a:ext cx="1008112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i-FI" sz="1600" dirty="0" smtClean="0"/>
              <a:t>Probe Response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63888" y="5524207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chemeClr val="tx1"/>
                </a:solidFill>
              </a:rPr>
              <a:t>dot11MaxScan-TXInterval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26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Benefits of dot11MaxTxScanInterval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dot11MaxTxScanInterval avoids the Measurement Pilot transmission just after Probe Response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Measurement Pilot frame is transmitted to fill the gaps between Beacon and Probe Response frames</a:t>
            </a:r>
          </a:p>
          <a:p>
            <a:pPr>
              <a:buFont typeface="Arial" pitchFamily="34" charset="0"/>
              <a:buChar char="•"/>
            </a:pPr>
            <a:r>
              <a:rPr lang="fi-FI" dirty="0"/>
              <a:t>The constant maximum </a:t>
            </a:r>
            <a:r>
              <a:rPr lang="fi-FI" dirty="0" smtClean="0"/>
              <a:t>interval between transmitted Measurement Pilot, Probe Response and Beacon frames is maintained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This helps the scanning STAs to shorten the passive scanning duration</a:t>
            </a:r>
            <a:endParaRPr lang="fi-FI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783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Operation of FILS enhanced 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fi-FI" dirty="0" smtClean="0">
                <a:solidFill>
                  <a:schemeClr val="tx1"/>
                </a:solidFill>
              </a:rPr>
              <a:t>Two main scanning related </a:t>
            </a:r>
            <a:r>
              <a:rPr lang="fi-FI" dirty="0" smtClean="0">
                <a:solidFill>
                  <a:schemeClr val="tx1"/>
                </a:solidFill>
              </a:rPr>
              <a:t>tasks:</a:t>
            </a:r>
            <a:endParaRPr lang="fi-FI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fi-FI" dirty="0" smtClean="0">
                <a:solidFill>
                  <a:schemeClr val="tx1"/>
                </a:solidFill>
              </a:rPr>
              <a:t>Reception of the BSS operating parameters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Information of whether the scanning STA is allowed to associate with the </a:t>
            </a:r>
            <a:r>
              <a:rPr lang="fi-FI" dirty="0" smtClean="0">
                <a:solidFill>
                  <a:schemeClr val="tx1"/>
                </a:solidFill>
              </a:rPr>
              <a:t>AP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Information of the congestion level and capabilities of the AP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>
                <a:solidFill>
                  <a:schemeClr val="tx1"/>
                </a:solidFill>
              </a:rPr>
              <a:t>Assessing </a:t>
            </a:r>
            <a:r>
              <a:rPr lang="fi-FI" dirty="0" smtClean="0">
                <a:solidFill>
                  <a:schemeClr val="tx1"/>
                </a:solidFill>
              </a:rPr>
              <a:t>the BSS radio link </a:t>
            </a:r>
            <a:r>
              <a:rPr lang="fi-FI" dirty="0" smtClean="0">
                <a:solidFill>
                  <a:schemeClr val="tx1"/>
                </a:solidFill>
              </a:rPr>
              <a:t>quality</a:t>
            </a:r>
            <a:endParaRPr lang="fi-FI" strike="sngStrike" dirty="0" smtClean="0">
              <a:solidFill>
                <a:schemeClr val="tx1"/>
              </a:solidFill>
            </a:endParaRP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STA assesses the radio link quality between itself and the AP</a:t>
            </a:r>
          </a:p>
          <a:p>
            <a:pPr marL="0" indent="0"/>
            <a:r>
              <a:rPr lang="fi-FI" sz="2800" dirty="0" smtClean="0">
                <a:solidFill>
                  <a:schemeClr val="tx1"/>
                </a:solidFill>
              </a:rPr>
              <a:t>All this information is needed</a:t>
            </a:r>
            <a:r>
              <a:rPr lang="fi-FI" sz="2800" dirty="0" smtClean="0">
                <a:solidFill>
                  <a:schemeClr val="tx1"/>
                </a:solidFill>
              </a:rPr>
              <a:t>, but it </a:t>
            </a:r>
            <a:r>
              <a:rPr lang="fi-FI" sz="2800" dirty="0" smtClean="0">
                <a:solidFill>
                  <a:schemeClr val="tx1"/>
                </a:solidFill>
              </a:rPr>
              <a:t>doesn’t need </a:t>
            </a:r>
            <a:r>
              <a:rPr lang="fi-FI" sz="2800" dirty="0" smtClean="0">
                <a:solidFill>
                  <a:schemeClr val="tx1"/>
                </a:solidFill>
              </a:rPr>
              <a:t>to be obtained from the same frame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824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Collaboration to reduce the </a:t>
            </a:r>
            <a:r>
              <a:rPr lang="fi-FI" dirty="0" smtClean="0">
                <a:solidFill>
                  <a:schemeClr val="tx1"/>
                </a:solidFill>
              </a:rPr>
              <a:t>amount of </a:t>
            </a:r>
            <a:r>
              <a:rPr lang="fi-FI" dirty="0" smtClean="0"/>
              <a:t>scanning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Within the range there may </a:t>
            </a:r>
            <a:r>
              <a:rPr lang="fi-FI" dirty="0" smtClean="0">
                <a:solidFill>
                  <a:schemeClr val="tx1"/>
                </a:solidFill>
              </a:rPr>
              <a:t>be multiple </a:t>
            </a:r>
            <a:r>
              <a:rPr lang="fi-FI" dirty="0" smtClean="0">
                <a:solidFill>
                  <a:schemeClr val="tx1"/>
                </a:solidFill>
              </a:rPr>
              <a:t>APs</a:t>
            </a:r>
            <a:endParaRPr lang="fi-FI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The transmitted </a:t>
            </a:r>
            <a:r>
              <a:rPr lang="en-US" dirty="0">
                <a:solidFill>
                  <a:schemeClr val="tx1"/>
                </a:solidFill>
              </a:rPr>
              <a:t>scanning related messages, Beacon, Probe Response and Measurement Pilot frames </a:t>
            </a:r>
            <a:r>
              <a:rPr lang="fi-FI" dirty="0" smtClean="0">
                <a:solidFill>
                  <a:schemeClr val="tx1"/>
                </a:solidFill>
              </a:rPr>
              <a:t>should </a:t>
            </a:r>
            <a:r>
              <a:rPr lang="fi-FI" dirty="0">
                <a:solidFill>
                  <a:schemeClr val="tx1"/>
                </a:solidFill>
              </a:rPr>
              <a:t>contain </a:t>
            </a:r>
            <a:r>
              <a:rPr lang="fi-FI" dirty="0" smtClean="0">
                <a:solidFill>
                  <a:schemeClr val="tx1"/>
                </a:solidFill>
              </a:rPr>
              <a:t>neighboring BSSs </a:t>
            </a:r>
            <a:r>
              <a:rPr lang="fi-FI" dirty="0">
                <a:solidFill>
                  <a:schemeClr val="tx1"/>
                </a:solidFill>
              </a:rPr>
              <a:t>information</a:t>
            </a:r>
          </a:p>
          <a:p>
            <a:pPr>
              <a:buFont typeface="Arial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The APs which are able to serve new associated STAs should be more discoverable than congested APs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The discovery frames should be transmitted more often from available </a:t>
            </a:r>
            <a:r>
              <a:rPr lang="fi-FI" dirty="0" smtClean="0">
                <a:solidFill>
                  <a:schemeClr val="tx1"/>
                </a:solidFill>
              </a:rPr>
              <a:t>APs</a:t>
            </a:r>
            <a:endParaRPr lang="fi-FI" strike="sngStrike" dirty="0" smtClean="0">
              <a:solidFill>
                <a:schemeClr val="tx1"/>
              </a:solidFill>
            </a:endParaRPr>
          </a:p>
          <a:p>
            <a:pPr lvl="2">
              <a:buFont typeface="Arial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The transmission times of the passive scanning related messages may be varied to make a tradeoff between transmission overhead and discovery </a:t>
            </a:r>
            <a:r>
              <a:rPr lang="fi-FI" dirty="0" smtClean="0">
                <a:solidFill>
                  <a:schemeClr val="tx1"/>
                </a:solidFill>
              </a:rPr>
              <a:t>time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The </a:t>
            </a:r>
            <a:r>
              <a:rPr lang="fi-FI" dirty="0">
                <a:solidFill>
                  <a:schemeClr val="tx1"/>
                </a:solidFill>
              </a:rPr>
              <a:t>discovery frames should direct the STAs to associate to the best candidate</a:t>
            </a:r>
            <a:r>
              <a:rPr lang="fi-FI" dirty="0"/>
              <a:t> </a:t>
            </a:r>
            <a:r>
              <a:rPr lang="fi-FI" dirty="0" smtClean="0"/>
              <a:t>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5687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Improvements to passive </a:t>
            </a:r>
            <a:r>
              <a:rPr lang="fi-FI" dirty="0"/>
              <a:t>s</a:t>
            </a:r>
            <a:r>
              <a:rPr lang="fi-FI" dirty="0" smtClean="0"/>
              <a:t>canning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9193"/>
            <a:ext cx="7918648" cy="339201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An AP may transmit Measurement Pilot frame, </a:t>
            </a:r>
            <a:r>
              <a:rPr lang="fi-FI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 it has </a:t>
            </a:r>
            <a:r>
              <a:rPr lang="fi-FI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not received </a:t>
            </a:r>
            <a:r>
              <a:rPr lang="fi-FI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or transmitted </a:t>
            </a:r>
            <a:r>
              <a:rPr lang="fi-FI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</a:t>
            </a:r>
            <a:r>
              <a:rPr lang="fi-F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Beacon, Probe Response or Measurement Pilot frame </a:t>
            </a:r>
            <a:r>
              <a:rPr lang="fi-FI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containing </a:t>
            </a:r>
            <a:r>
              <a:rPr lang="fi-F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information of the BSS within </a:t>
            </a:r>
            <a:r>
              <a:rPr lang="fi-FI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dot11MaxTXScanInterval</a:t>
            </a:r>
          </a:p>
          <a:p>
            <a:pPr marL="457200" lvl="1" indent="0"/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collaboration between APs to transmit BSS information helps to further reduce the transmissions of Measurement Pilot frames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See the example on the following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2857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Summary, two </a:t>
            </a:r>
            <a:r>
              <a:rPr lang="fi-FI" dirty="0"/>
              <a:t>alternatives to reduce the amount of Measurement Pilot </a:t>
            </a:r>
            <a:r>
              <a:rPr lang="fi-FI" dirty="0" smtClean="0"/>
              <a:t>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9193"/>
            <a:ext cx="7770813" cy="440012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When 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AP ensures 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fast discovery for the whole coverage (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 described in 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slides 10 &amp; 11):</a:t>
            </a:r>
            <a:endParaRPr lang="fi-FI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fi-FI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 AP may transmit Measurement Pilot  frame, if the AP has not transmitted a Beacon, Probe Response or Measurement Pilot frame 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within dot11MaxTXScanInterval</a:t>
            </a:r>
            <a:endParaRPr lang="fi-FI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When the AP focuses on overhead reduction through collaboration (as described in slide 14):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/>
              <a:t>An AP may transmit Measurement Pilot frame, if the AP has </a:t>
            </a:r>
            <a:r>
              <a:rPr lang="fi-FI" sz="1800" dirty="0"/>
              <a:t>not received </a:t>
            </a:r>
            <a:r>
              <a:rPr lang="fi-FI" sz="1800" dirty="0" smtClean="0"/>
              <a:t>or transmitted a </a:t>
            </a:r>
            <a:r>
              <a:rPr lang="fi-FI" sz="1800" dirty="0"/>
              <a:t>Beacon, Probe Response or Measurement Pilot frame </a:t>
            </a:r>
            <a:r>
              <a:rPr lang="fi-FI" sz="1800" dirty="0" smtClean="0"/>
              <a:t>containing </a:t>
            </a:r>
            <a:r>
              <a:rPr lang="fi-FI" sz="1800" dirty="0"/>
              <a:t>the information of the BSS within </a:t>
            </a:r>
            <a:r>
              <a:rPr lang="fi-FI" sz="1800" dirty="0" smtClean="0"/>
              <a:t>dot11MaxTXScanInterval</a:t>
            </a:r>
          </a:p>
          <a:p>
            <a:pPr marL="0" indent="0"/>
            <a:r>
              <a:rPr lang="fi-FI" dirty="0"/>
              <a:t>Both alternatives should be available to ensure </a:t>
            </a:r>
            <a:r>
              <a:rPr lang="fi-FI" dirty="0" smtClean="0"/>
              <a:t>flexibility for </a:t>
            </a:r>
            <a:r>
              <a:rPr lang="fi-FI" dirty="0"/>
              <a:t>scanning frames </a:t>
            </a:r>
            <a:r>
              <a:rPr lang="fi-FI" dirty="0" smtClean="0"/>
              <a:t>transmission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182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Appendix: </a:t>
            </a:r>
            <a:r>
              <a:rPr lang="fi-FI" dirty="0" smtClean="0"/>
              <a:t>calculation on number of Measurement </a:t>
            </a:r>
            <a:r>
              <a:rPr lang="fi-FI" dirty="0" smtClean="0"/>
              <a:t>Pilot </a:t>
            </a:r>
            <a:r>
              <a:rPr lang="fi-FI" dirty="0" smtClean="0"/>
              <a:t>transmissions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4390255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sz="2800" dirty="0" smtClean="0"/>
              <a:t>In the example</a:t>
            </a:r>
            <a:r>
              <a:rPr lang="fi-FI" sz="2800" dirty="0" smtClean="0"/>
              <a:t>, </a:t>
            </a:r>
            <a:r>
              <a:rPr lang="fi-FI" sz="2800" dirty="0" smtClean="0"/>
              <a:t>4 </a:t>
            </a:r>
            <a:r>
              <a:rPr lang="fi-FI" sz="2800" dirty="0" smtClean="0"/>
              <a:t>APs </a:t>
            </a:r>
            <a:r>
              <a:rPr lang="fi-FI" sz="2800" dirty="0"/>
              <a:t>are within the same </a:t>
            </a:r>
            <a:r>
              <a:rPr lang="fi-FI" sz="2800" dirty="0" smtClean="0"/>
              <a:t>coverage</a:t>
            </a:r>
          </a:p>
          <a:p>
            <a:pPr lvl="1">
              <a:buFont typeface="Arial" pitchFamily="34" charset="0"/>
              <a:buChar char="•"/>
            </a:pPr>
            <a:r>
              <a:rPr lang="fi-FI" sz="2400" dirty="0"/>
              <a:t>Each AP transmits a Beacon between </a:t>
            </a:r>
            <a:r>
              <a:rPr lang="fi-FI" sz="2400" dirty="0" smtClean="0"/>
              <a:t>100ms</a:t>
            </a:r>
            <a:r>
              <a:rPr lang="fi-FI" sz="2400" b="1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APs transmit Measurement Pilots to enable a Beacon or Measurement Pilot frame transmission between 20 ms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following slides introduce the scenarios in more details</a:t>
            </a: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50960"/>
              </p:ext>
            </p:extLst>
          </p:nvPr>
        </p:nvGraphicFramePr>
        <p:xfrm>
          <a:off x="5148064" y="1916832"/>
          <a:ext cx="3672407" cy="3392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0981"/>
                <a:gridCol w="681306"/>
                <a:gridCol w="1080120"/>
              </a:tblGrid>
              <a:tr h="9265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Frame type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Size in octets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Transmission </a:t>
                      </a:r>
                      <a:r>
                        <a:rPr lang="en-US" sz="1400" b="1" u="none" strike="noStrike" dirty="0" smtClean="0">
                          <a:effectLst/>
                        </a:rPr>
                        <a:t>duration [micro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seconds]</a:t>
                      </a:r>
                      <a:r>
                        <a:rPr lang="en-US" sz="1400" b="1" u="none" strike="noStrike" dirty="0" smtClean="0">
                          <a:effectLst/>
                        </a:rPr>
                        <a:t> </a:t>
                      </a:r>
                      <a:r>
                        <a:rPr lang="en-US" sz="1400" b="1" u="none" strike="noStrike" dirty="0">
                          <a:effectLst/>
                        </a:rPr>
                        <a:t>@ 6 Mbit/s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3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Beacon, only </a:t>
                      </a:r>
                      <a:r>
                        <a:rPr lang="en-US" sz="1400" u="none" strike="noStrike" dirty="0" smtClean="0">
                          <a:effectLst/>
                        </a:rPr>
                        <a:t>transmitter’s information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216</a:t>
                      </a:r>
                    </a:p>
                  </a:txBody>
                  <a:tcPr marL="9525" marR="9525" marT="9525" marB="0" anchor="ctr"/>
                </a:tc>
              </a:tr>
              <a:tr h="6949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Measurement Pilot, only </a:t>
                      </a:r>
                      <a:r>
                        <a:rPr lang="en-US" sz="1400" u="none" strike="noStrike" dirty="0" smtClean="0">
                          <a:effectLst/>
                        </a:rPr>
                        <a:t>transmitter’s information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</a:t>
                      </a:r>
                    </a:p>
                  </a:txBody>
                  <a:tcPr marL="9525" marR="9525" marT="9525" marB="0" anchor="ctr"/>
                </a:tc>
              </a:tr>
              <a:tr h="463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Beacon, including parameters of two </a:t>
                      </a:r>
                      <a:r>
                        <a:rPr lang="en-US" sz="1400" u="none" strike="noStrike" dirty="0" smtClean="0">
                          <a:effectLst/>
                        </a:rPr>
                        <a:t>APs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376</a:t>
                      </a:r>
                    </a:p>
                  </a:txBody>
                  <a:tcPr marL="9525" marR="9525" marT="9525" marB="0" anchor="ctr"/>
                </a:tc>
              </a:tr>
              <a:tr h="6949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Measurement </a:t>
                      </a:r>
                      <a:r>
                        <a:rPr lang="en-US" sz="1400" u="none" strike="noStrike" dirty="0" smtClean="0">
                          <a:effectLst/>
                        </a:rPr>
                        <a:t>Pilot,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including parameters </a:t>
                      </a:r>
                      <a:r>
                        <a:rPr lang="en-US" sz="1400" u="none" strike="noStrike" dirty="0">
                          <a:effectLst/>
                        </a:rPr>
                        <a:t>of two </a:t>
                      </a:r>
                      <a:r>
                        <a:rPr lang="en-US" sz="1400" u="none" strike="noStrike" dirty="0" smtClean="0">
                          <a:effectLst/>
                        </a:rPr>
                        <a:t>APs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43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Appendix: Case 1, </a:t>
            </a:r>
            <a:r>
              <a:rPr lang="fi-FI" dirty="0"/>
              <a:t>c</a:t>
            </a:r>
            <a:r>
              <a:rPr lang="fi-FI" dirty="0" smtClean="0"/>
              <a:t>urrent Measurement </a:t>
            </a:r>
            <a:r>
              <a:rPr lang="fi-FI" dirty="0" smtClean="0"/>
              <a:t>Pilot transmission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400" b="1" dirty="0"/>
              <a:t>Each AP transmits a Beacon between </a:t>
            </a:r>
            <a:r>
              <a:rPr lang="fi-FI" sz="2400" b="1" dirty="0" smtClean="0"/>
              <a:t>100ms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000" dirty="0" smtClean="0"/>
              <a:t>A Beacon contains only parameters of  the transmitting STA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000" dirty="0"/>
              <a:t>4</a:t>
            </a:r>
            <a:r>
              <a:rPr lang="fi-FI" sz="2000" dirty="0" smtClean="0"/>
              <a:t>0 </a:t>
            </a:r>
            <a:r>
              <a:rPr lang="fi-FI" sz="2000" dirty="0"/>
              <a:t>Beacons are transmitted in a </a:t>
            </a:r>
            <a:r>
              <a:rPr lang="fi-FI" sz="2000" dirty="0" smtClean="0"/>
              <a:t>second, 8.640 microseconds (0,864% of total time) is consumed for Beacon transmission</a:t>
            </a:r>
            <a:endParaRPr lang="fi-FI" sz="2400" dirty="0" smtClean="0"/>
          </a:p>
          <a:p>
            <a:pPr>
              <a:buFont typeface="Arial" pitchFamily="34" charset="0"/>
              <a:buChar char="•"/>
            </a:pPr>
            <a:r>
              <a:rPr lang="fi-FI" sz="2200" dirty="0" smtClean="0"/>
              <a:t>Each </a:t>
            </a:r>
            <a:r>
              <a:rPr lang="fi-FI" sz="2200" dirty="0" smtClean="0"/>
              <a:t>AP transmits a Measurement Pilot between 20 ms, Beacon cancels transmission of </a:t>
            </a:r>
            <a:r>
              <a:rPr lang="fi-FI" sz="2200" dirty="0" smtClean="0"/>
              <a:t>every fifth Measurement Pilot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/>
              <a:t>A Measurement Pilot contains only parameters of the transmitting STA</a:t>
            </a:r>
            <a:endParaRPr lang="fi-FI" sz="1800" dirty="0"/>
          </a:p>
          <a:p>
            <a:pPr lvl="1">
              <a:buFont typeface="Arial" pitchFamily="34" charset="0"/>
              <a:buChar char="•"/>
            </a:pPr>
            <a:r>
              <a:rPr lang="fi-FI" sz="1800" b="1" dirty="0" smtClean="0"/>
              <a:t>16</a:t>
            </a:r>
            <a:r>
              <a:rPr lang="fi-FI" sz="1800" b="1" dirty="0" smtClean="0"/>
              <a:t>0</a:t>
            </a:r>
            <a:r>
              <a:rPr lang="fi-FI" sz="1800" dirty="0" smtClean="0"/>
              <a:t> </a:t>
            </a:r>
            <a:r>
              <a:rPr lang="fi-FI" sz="1800" dirty="0" smtClean="0"/>
              <a:t>Measurement Pilots are transmittted in a </a:t>
            </a:r>
            <a:r>
              <a:rPr lang="fi-FI" sz="1800" dirty="0" smtClean="0"/>
              <a:t>second, 21.760 microseconds (2,176% of the total time) is consumed for Measurement Pilot transmission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559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Appendix: </a:t>
            </a:r>
            <a:r>
              <a:rPr lang="fi-FI" dirty="0" smtClean="0"/>
              <a:t>Case 1, current Measurement Pilot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Totally 200 frames are transmitted and ~ 3% of total transmission time is </a:t>
            </a:r>
            <a:r>
              <a:rPr lang="fi-FI" dirty="0" smtClean="0">
                <a:solidFill>
                  <a:schemeClr val="tx1"/>
                </a:solidFill>
              </a:rPr>
              <a:t>consumed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A frame is transmitted between every 5ms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T</a:t>
            </a:r>
            <a:r>
              <a:rPr lang="fi-FI" dirty="0" smtClean="0"/>
              <a:t>he frequent transmission of small frames easily causes collisions and lowers the throughput </a:t>
            </a:r>
            <a:endParaRPr lang="fi-FI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2012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187624" y="4808250"/>
            <a:ext cx="64087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26739" y="4563026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AP1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1403648" y="4420590"/>
            <a:ext cx="0" cy="3876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6732240" y="4420590"/>
            <a:ext cx="0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2411760" y="4563026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3491880" y="4563026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4716016" y="4570402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5724128" y="4592226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1187624" y="5239881"/>
            <a:ext cx="64087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26739" y="4994657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AP2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2627784" y="4852638"/>
            <a:ext cx="0" cy="3876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1547664" y="5002033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3635896" y="4994657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4860032" y="5002033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5868144" y="5023857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1200437" y="5699966"/>
            <a:ext cx="64087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539552" y="5454742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AP3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3851920" y="5356694"/>
            <a:ext cx="0" cy="3876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2771800" y="5454742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V="1">
            <a:off x="1765503" y="5453819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V="1">
            <a:off x="5076056" y="5462118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V="1">
            <a:off x="6084168" y="5483942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1211601" y="6164887"/>
            <a:ext cx="64087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550716" y="5919663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AP4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 flipV="1">
            <a:off x="5292080" y="5777227"/>
            <a:ext cx="0" cy="3876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V="1">
            <a:off x="2915816" y="5919663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V="1">
            <a:off x="3995936" y="5919663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flipV="1">
            <a:off x="1907704" y="5916407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V="1">
            <a:off x="6228184" y="5948863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1403648" y="4221088"/>
            <a:ext cx="86409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4499992" y="4221088"/>
            <a:ext cx="22322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2411760" y="3958925"/>
            <a:ext cx="2017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TBTT =100ms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735998" y="6141860"/>
            <a:ext cx="2104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TMPTT =20ms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551744" y="5013736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flipV="1">
            <a:off x="1769583" y="5465522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7236296" y="5915847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flipV="1">
            <a:off x="6880336" y="5013176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7098175" y="5464962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045059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Appendix: Case </a:t>
            </a:r>
            <a:r>
              <a:rPr lang="fi-FI" dirty="0" smtClean="0"/>
              <a:t>2, </a:t>
            </a:r>
            <a:r>
              <a:rPr lang="fi-FI" dirty="0"/>
              <a:t>c</a:t>
            </a:r>
            <a:r>
              <a:rPr lang="fi-FI" dirty="0" smtClean="0"/>
              <a:t>ollaborative </a:t>
            </a:r>
            <a:r>
              <a:rPr lang="fi-FI" dirty="0" smtClean="0"/>
              <a:t>Measurement Pilot transmission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400" b="1" dirty="0"/>
              <a:t>Each AP transmits a Beacon between 100ms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000" dirty="0"/>
              <a:t>A Beacon contains only parameters of  </a:t>
            </a:r>
            <a:r>
              <a:rPr lang="fi-FI" sz="2000" dirty="0" smtClean="0"/>
              <a:t>all four STAs</a:t>
            </a:r>
            <a:endParaRPr lang="fi-FI" sz="2000" dirty="0"/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000" dirty="0"/>
              <a:t>40 Beacons are transmitted in a second, </a:t>
            </a:r>
            <a:r>
              <a:rPr lang="fi-FI" sz="2000" dirty="0" smtClean="0"/>
              <a:t>15.040 microseconds (1,504</a:t>
            </a:r>
            <a:r>
              <a:rPr lang="fi-FI" sz="2000" dirty="0"/>
              <a:t>% of total time) is consumed for Beacon transmission</a:t>
            </a:r>
            <a:endParaRPr lang="fi-FI" sz="2400" dirty="0"/>
          </a:p>
          <a:p>
            <a:pPr>
              <a:buFont typeface="Arial" pitchFamily="34" charset="0"/>
              <a:buChar char="•"/>
            </a:pPr>
            <a:r>
              <a:rPr lang="fi-FI" sz="2200" dirty="0" smtClean="0"/>
              <a:t>Information of the AP is transmitted every 20ms. One Measurement Pilot per 100 ms is transmitted</a:t>
            </a:r>
            <a:endParaRPr lang="fi-FI" sz="2200" dirty="0"/>
          </a:p>
          <a:p>
            <a:pPr lvl="1">
              <a:buFont typeface="Arial" pitchFamily="34" charset="0"/>
              <a:buChar char="•"/>
            </a:pPr>
            <a:r>
              <a:rPr lang="fi-FI" sz="1800" dirty="0"/>
              <a:t>A Measurement Pilot contains </a:t>
            </a:r>
            <a:r>
              <a:rPr lang="fi-FI" sz="1800" dirty="0" smtClean="0"/>
              <a:t>parameters </a:t>
            </a:r>
            <a:r>
              <a:rPr lang="fi-FI" sz="1800" dirty="0"/>
              <a:t>of </a:t>
            </a:r>
            <a:r>
              <a:rPr lang="fi-FI" sz="1800" dirty="0" smtClean="0"/>
              <a:t>all four STAs</a:t>
            </a:r>
            <a:endParaRPr lang="fi-FI" sz="1800" dirty="0"/>
          </a:p>
          <a:p>
            <a:pPr lvl="1">
              <a:buFont typeface="Arial" pitchFamily="34" charset="0"/>
              <a:buChar char="•"/>
            </a:pPr>
            <a:r>
              <a:rPr lang="fi-FI" sz="1800" b="1" dirty="0" smtClean="0"/>
              <a:t>10 </a:t>
            </a:r>
            <a:r>
              <a:rPr lang="fi-FI" sz="1800" dirty="0" smtClean="0"/>
              <a:t>Measurement </a:t>
            </a:r>
            <a:r>
              <a:rPr lang="fi-FI" sz="1800" dirty="0"/>
              <a:t>Pilots are transmittted in a second, </a:t>
            </a:r>
            <a:r>
              <a:rPr lang="fi-FI" sz="1800" dirty="0" smtClean="0"/>
              <a:t>microseconds, 2.960 microseconds (0,296 % </a:t>
            </a:r>
            <a:r>
              <a:rPr lang="fi-FI" sz="1800" dirty="0"/>
              <a:t>of the total time) is consumed for Measurement Pilot transmission</a:t>
            </a:r>
          </a:p>
          <a:p>
            <a:pPr lvl="2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8373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presentation defines </a:t>
            </a:r>
            <a:r>
              <a:rPr lang="en-GB" dirty="0"/>
              <a:t>mechanisms </a:t>
            </a:r>
            <a:r>
              <a:rPr lang="en-GB" dirty="0"/>
              <a:t>to coordinate the total amount of scanning </a:t>
            </a:r>
            <a:r>
              <a:rPr lang="en-GB" dirty="0"/>
              <a:t>frames</a:t>
            </a:r>
            <a:r>
              <a:rPr lang="en-GB" dirty="0"/>
              <a:t>, i.e. consider both aperiodic and periodic scanning </a:t>
            </a:r>
            <a:r>
              <a:rPr lang="en-GB" dirty="0"/>
              <a:t>frame transmissions.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</a:t>
            </a:r>
            <a:r>
              <a:rPr lang="en-GB" dirty="0"/>
              <a:t>cooperation mechanisms of  the periodical scanning frames transmission are </a:t>
            </a:r>
            <a:r>
              <a:rPr lang="en-GB" dirty="0" smtClean="0"/>
              <a:t>provided.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target is to avoid too frequent transmissions of scanning frames and to reduce the amount of frames that are transmitted for passive scanning.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Appendix: Case </a:t>
            </a:r>
            <a:r>
              <a:rPr lang="fi-FI" dirty="0" smtClean="0"/>
              <a:t>2, </a:t>
            </a:r>
            <a:r>
              <a:rPr lang="fi-FI" dirty="0"/>
              <a:t>c</a:t>
            </a:r>
            <a:r>
              <a:rPr lang="fi-FI" dirty="0" smtClean="0"/>
              <a:t>ollaborative </a:t>
            </a:r>
            <a:r>
              <a:rPr lang="fi-FI" dirty="0" smtClean="0"/>
              <a:t>Measurement Pilot transmission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Totally 50 frames </a:t>
            </a:r>
            <a:r>
              <a:rPr lang="fi-FI" dirty="0">
                <a:solidFill>
                  <a:schemeClr val="tx1"/>
                </a:solidFill>
              </a:rPr>
              <a:t>are transmitted and ~ </a:t>
            </a:r>
            <a:r>
              <a:rPr lang="fi-FI" dirty="0" smtClean="0">
                <a:solidFill>
                  <a:schemeClr val="tx1"/>
                </a:solidFill>
              </a:rPr>
              <a:t>1,8 % </a:t>
            </a:r>
            <a:r>
              <a:rPr lang="fi-FI" dirty="0">
                <a:solidFill>
                  <a:schemeClr val="tx1"/>
                </a:solidFill>
              </a:rPr>
              <a:t>of total </a:t>
            </a:r>
            <a:r>
              <a:rPr lang="fi-FI" dirty="0" smtClean="0">
                <a:solidFill>
                  <a:schemeClr val="tx1"/>
                </a:solidFill>
              </a:rPr>
              <a:t>transmission </a:t>
            </a:r>
            <a:r>
              <a:rPr lang="fi-FI" dirty="0">
                <a:solidFill>
                  <a:schemeClr val="tx1"/>
                </a:solidFill>
              </a:rPr>
              <a:t>time is </a:t>
            </a:r>
            <a:r>
              <a:rPr lang="fi-FI" dirty="0" smtClean="0">
                <a:solidFill>
                  <a:schemeClr val="tx1"/>
                </a:solidFill>
              </a:rPr>
              <a:t>consumed</a:t>
            </a:r>
          </a:p>
          <a:p>
            <a:pPr>
              <a:buFont typeface="Arial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Especially the </a:t>
            </a:r>
            <a:r>
              <a:rPr lang="fi-FI" dirty="0" smtClean="0">
                <a:solidFill>
                  <a:schemeClr val="tx1"/>
                </a:solidFill>
              </a:rPr>
              <a:t>reduced number of transmitted frames </a:t>
            </a:r>
            <a:r>
              <a:rPr lang="fi-FI" dirty="0">
                <a:solidFill>
                  <a:schemeClr val="tx1"/>
                </a:solidFill>
              </a:rPr>
              <a:t>avoids transmission </a:t>
            </a:r>
            <a:r>
              <a:rPr lang="fi-FI" dirty="0" smtClean="0">
                <a:solidFill>
                  <a:schemeClr val="tx1"/>
                </a:solidFill>
              </a:rPr>
              <a:t>collisions</a:t>
            </a:r>
            <a:endParaRPr lang="fi-FI" dirty="0">
              <a:solidFill>
                <a:schemeClr val="tx1"/>
              </a:solidFill>
            </a:endParaRPr>
          </a:p>
          <a:p>
            <a:pPr lvl="2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187624" y="4566357"/>
            <a:ext cx="64087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26739" y="4321133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AP1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403648" y="4178697"/>
            <a:ext cx="0" cy="3876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6732240" y="4178697"/>
            <a:ext cx="0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1187624" y="4997988"/>
            <a:ext cx="64087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26739" y="4752764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AP2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2627784" y="4610745"/>
            <a:ext cx="0" cy="3876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1200437" y="5458073"/>
            <a:ext cx="64087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39552" y="5212849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AP3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flipV="1">
            <a:off x="3851920" y="5114801"/>
            <a:ext cx="0" cy="3876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1211601" y="5922994"/>
            <a:ext cx="64087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50716" y="5677770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AP4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 flipV="1">
            <a:off x="5292080" y="5535334"/>
            <a:ext cx="0" cy="3876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6228184" y="5706970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1403648" y="3979195"/>
            <a:ext cx="86409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4499992" y="3979195"/>
            <a:ext cx="22322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2411760" y="3717032"/>
            <a:ext cx="2017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TBTT =100ms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411760" y="5899967"/>
            <a:ext cx="3924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/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dot11MaxTXScanInterval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25ms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5940152" y="5214429"/>
            <a:ext cx="576064" cy="1147203"/>
          </a:xfrm>
          <a:prstGeom prst="ellipse">
            <a:avLst/>
          </a:prstGeom>
          <a:solidFill>
            <a:srgbClr val="00B8FF">
              <a:alpha val="1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644008" y="4474185"/>
            <a:ext cx="39240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/>
            <a:r>
              <a:rPr lang="fi-FI" sz="1800" dirty="0" smtClean="0">
                <a:solidFill>
                  <a:schemeClr val="accent6"/>
                </a:solidFill>
              </a:rPr>
              <a:t>The fastest AP transmits the Measurement Pilot, or different dot11MaxTXScanIntervals may be used in APs 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0566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Appendix: Comparision between current and collaborative Measurement Pilot transmission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Current scheme:</a:t>
            </a:r>
          </a:p>
          <a:p>
            <a:pPr lvl="1">
              <a:buFont typeface="Arial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Totally </a:t>
            </a:r>
            <a:r>
              <a:rPr lang="fi-FI" b="1" dirty="0">
                <a:solidFill>
                  <a:schemeClr val="tx1"/>
                </a:solidFill>
              </a:rPr>
              <a:t>200 frames </a:t>
            </a:r>
            <a:r>
              <a:rPr lang="fi-FI" dirty="0">
                <a:solidFill>
                  <a:schemeClr val="tx1"/>
                </a:solidFill>
              </a:rPr>
              <a:t>are transmitted and </a:t>
            </a:r>
            <a:r>
              <a:rPr lang="fi-FI" b="1" dirty="0">
                <a:solidFill>
                  <a:schemeClr val="tx1"/>
                </a:solidFill>
              </a:rPr>
              <a:t>~ 3% </a:t>
            </a:r>
            <a:r>
              <a:rPr lang="fi-FI" dirty="0">
                <a:solidFill>
                  <a:schemeClr val="tx1"/>
                </a:solidFill>
              </a:rPr>
              <a:t>of total transmission time is consumed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On average a </a:t>
            </a:r>
            <a:r>
              <a:rPr lang="fi-FI" dirty="0"/>
              <a:t>frame is transmitted between every </a:t>
            </a:r>
            <a:r>
              <a:rPr lang="fi-FI" b="1" dirty="0"/>
              <a:t>5ms</a:t>
            </a:r>
          </a:p>
          <a:p>
            <a:r>
              <a:rPr lang="fi-FI" dirty="0" smtClean="0"/>
              <a:t>Cooperative scheme: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Totally </a:t>
            </a:r>
            <a:r>
              <a:rPr lang="fi-FI" b="1" dirty="0">
                <a:solidFill>
                  <a:schemeClr val="tx1"/>
                </a:solidFill>
              </a:rPr>
              <a:t>50 frames </a:t>
            </a:r>
            <a:r>
              <a:rPr lang="fi-FI" dirty="0">
                <a:solidFill>
                  <a:schemeClr val="tx1"/>
                </a:solidFill>
              </a:rPr>
              <a:t>are transmitted and </a:t>
            </a:r>
            <a:r>
              <a:rPr lang="fi-FI" b="1" dirty="0">
                <a:solidFill>
                  <a:schemeClr val="tx1"/>
                </a:solidFill>
              </a:rPr>
              <a:t>~ </a:t>
            </a:r>
            <a:r>
              <a:rPr lang="fi-FI" b="1" dirty="0" smtClean="0">
                <a:solidFill>
                  <a:schemeClr val="tx1"/>
                </a:solidFill>
              </a:rPr>
              <a:t>1,8% </a:t>
            </a:r>
            <a:r>
              <a:rPr lang="fi-FI" dirty="0">
                <a:solidFill>
                  <a:schemeClr val="tx1"/>
                </a:solidFill>
              </a:rPr>
              <a:t>of total transmission time is consumed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On average a frame is transmitted between every </a:t>
            </a:r>
            <a:r>
              <a:rPr lang="fi-FI" b="1" dirty="0" smtClean="0">
                <a:solidFill>
                  <a:schemeClr val="tx1"/>
                </a:solidFill>
              </a:rPr>
              <a:t>20 ms</a:t>
            </a:r>
            <a:endParaRPr lang="fi-FI" b="1" dirty="0">
              <a:solidFill>
                <a:schemeClr val="tx1"/>
              </a:solidFill>
            </a:endParaRPr>
          </a:p>
          <a:p>
            <a:endParaRPr lang="fi-FI" dirty="0" smtClean="0"/>
          </a:p>
          <a:p>
            <a:r>
              <a:rPr lang="fi-FI" dirty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7581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Motions for specification framework document (Voting at Hawaii F2F meeting)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 smtClean="0"/>
              <a:t>Motion 1.</a:t>
            </a:r>
          </a:p>
          <a:p>
            <a:r>
              <a:rPr lang="fi-FI" dirty="0" smtClean="0"/>
              <a:t>The FILS enhanced scanning mechanisms shall reduce overhead of the Measurement Pilot frames transmission.</a:t>
            </a:r>
            <a:endParaRPr lang="fi-FI" dirty="0"/>
          </a:p>
          <a:p>
            <a:endParaRPr lang="fi-FI" dirty="0" smtClean="0"/>
          </a:p>
          <a:p>
            <a:r>
              <a:rPr lang="fi-FI" dirty="0" smtClean="0"/>
              <a:t>Yes</a:t>
            </a:r>
          </a:p>
          <a:p>
            <a:r>
              <a:rPr lang="fi-FI" dirty="0" smtClean="0"/>
              <a:t>No</a:t>
            </a:r>
          </a:p>
          <a:p>
            <a:r>
              <a:rPr lang="fi-FI" dirty="0" smtClean="0"/>
              <a:t>Abstain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Motions for specification framework document (Voting at Hawaii F2F meeting)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 smtClean="0"/>
              <a:t>Motion 2.</a:t>
            </a:r>
          </a:p>
          <a:p>
            <a:r>
              <a:rPr lang="fi-FI" dirty="0" smtClean="0"/>
              <a:t>The </a:t>
            </a:r>
            <a:r>
              <a:rPr lang="en-GB" dirty="0" smtClean="0"/>
              <a:t>Measurement Pilot frame shall contain </a:t>
            </a:r>
            <a:r>
              <a:rPr lang="en-GB" dirty="0"/>
              <a:t>information </a:t>
            </a:r>
            <a:r>
              <a:rPr lang="en-GB" dirty="0" smtClean="0"/>
              <a:t>of </a:t>
            </a:r>
            <a:r>
              <a:rPr lang="en-GB" dirty="0"/>
              <a:t>transmitting </a:t>
            </a:r>
            <a:r>
              <a:rPr lang="en-GB" dirty="0" smtClean="0"/>
              <a:t>BSS and may contain information of </a:t>
            </a:r>
            <a:r>
              <a:rPr lang="en-GB" dirty="0" err="1" smtClean="0"/>
              <a:t>neighbor</a:t>
            </a:r>
            <a:r>
              <a:rPr lang="en-GB" dirty="0" smtClean="0"/>
              <a:t> BSSs. </a:t>
            </a:r>
            <a:endParaRPr lang="en-US" dirty="0"/>
          </a:p>
          <a:p>
            <a:endParaRPr lang="fi-FI" dirty="0"/>
          </a:p>
          <a:p>
            <a:endParaRPr lang="fi-FI" dirty="0" smtClean="0"/>
          </a:p>
          <a:p>
            <a:r>
              <a:rPr lang="fi-FI" dirty="0" smtClean="0"/>
              <a:t>Yes</a:t>
            </a:r>
          </a:p>
          <a:p>
            <a:r>
              <a:rPr lang="fi-FI" dirty="0" smtClean="0"/>
              <a:t>No</a:t>
            </a:r>
          </a:p>
          <a:p>
            <a:r>
              <a:rPr lang="fi-FI" dirty="0" smtClean="0"/>
              <a:t>Abstain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1728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Motions for specification framework </a:t>
            </a:r>
            <a:r>
              <a:rPr lang="fi-FI" dirty="0"/>
              <a:t>document (Voting at Hawaii F2F meeting)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 smtClean="0"/>
              <a:t>Motion 3.</a:t>
            </a:r>
          </a:p>
          <a:p>
            <a:pPr marL="0" indent="0"/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When dot11MaxTXScanInterval is set, the AP may transmit Measurement Pilot frame according to following alternatives: </a:t>
            </a:r>
          </a:p>
          <a:p>
            <a:pPr>
              <a:buFont typeface="Arial" pitchFamily="34" charset="0"/>
              <a:buChar char="•"/>
            </a:pP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 </a:t>
            </a:r>
            <a:r>
              <a:rPr lang="fi-FI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 may transmit Measurement Pilot  frame, if the AP has not transmitted a Beacon, Probe Response or Measurement Pilot frame within 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dot11MaxTXScanInterval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1800" b="1" smtClean="0"/>
              <a:t>An </a:t>
            </a:r>
            <a:r>
              <a:rPr lang="fi-FI" sz="1800" b="1" dirty="0"/>
              <a:t>AP may transmit Measurement Pilot frame, if the AP has not received or transmitted a Beacon, Probe Response or Measurement Pilot frame containing the information of the BSS within </a:t>
            </a:r>
            <a:r>
              <a:rPr lang="fi-FI" sz="1800" b="1" dirty="0" smtClean="0"/>
              <a:t>dot11MaxTXScanInterval</a:t>
            </a:r>
            <a:endParaRPr lang="fi-FI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i-FI" dirty="0" smtClean="0"/>
              <a:t>Yes</a:t>
            </a:r>
            <a:endParaRPr lang="fi-FI" dirty="0" smtClean="0"/>
          </a:p>
          <a:p>
            <a:r>
              <a:rPr lang="fi-FI" dirty="0" smtClean="0"/>
              <a:t>No</a:t>
            </a:r>
          </a:p>
          <a:p>
            <a:r>
              <a:rPr lang="fi-FI" dirty="0" smtClean="0"/>
              <a:t>Abstain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944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 smtClean="0"/>
              <a:t>11-1619r3 Active Scanning </a:t>
            </a:r>
          </a:p>
          <a:p>
            <a:r>
              <a:rPr lang="fi-FI" dirty="0" smtClean="0"/>
              <a:t>12-153r5 Active Scanning Requirements</a:t>
            </a:r>
          </a:p>
          <a:p>
            <a:r>
              <a:rPr lang="fi-FI" dirty="0" smtClean="0"/>
              <a:t>12-42r0 FILS Beacon Proposal</a:t>
            </a:r>
          </a:p>
          <a:p>
            <a:r>
              <a:rPr lang="fi-FI" dirty="0" smtClean="0"/>
              <a:t>12-206r0 Necessity of Probe reduction in FILS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Recap, </a:t>
            </a:r>
            <a:r>
              <a:rPr lang="fi-FI" dirty="0"/>
              <a:t>s</a:t>
            </a:r>
            <a:r>
              <a:rPr lang="fi-FI" dirty="0" smtClean="0"/>
              <a:t>canning </a:t>
            </a:r>
            <a:r>
              <a:rPr lang="fi-FI" dirty="0"/>
              <a:t>mechanisms as seen </a:t>
            </a:r>
            <a:r>
              <a:rPr lang="fi-FI" dirty="0"/>
              <a:t>by </a:t>
            </a:r>
            <a:r>
              <a:rPr lang="fi-FI" dirty="0"/>
              <a:t>a </a:t>
            </a:r>
            <a:r>
              <a:rPr lang="fi-FI" dirty="0"/>
              <a:t>scanning 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Passive scanning: </a:t>
            </a:r>
            <a:r>
              <a:rPr lang="fi-FI" sz="2000" dirty="0" smtClean="0"/>
              <a:t>The STA listens at a channel and detects the availability of the APs from the received frames 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/>
              <a:t>E</a:t>
            </a:r>
            <a:r>
              <a:rPr lang="fi-FI" sz="1800" dirty="0" smtClean="0"/>
              <a:t>specially Beacons, Measurement Pilots and Probe Responses </a:t>
            </a:r>
            <a:r>
              <a:rPr lang="fi-FI" sz="1800" dirty="0"/>
              <a:t>have a good </a:t>
            </a:r>
            <a:r>
              <a:rPr lang="fi-FI" sz="1800" dirty="0" smtClean="0"/>
              <a:t>set of information for the scanning STA</a:t>
            </a:r>
          </a:p>
          <a:p>
            <a:pPr lvl="1">
              <a:buFont typeface="Arial" pitchFamily="34" charset="0"/>
              <a:buChar char="•"/>
            </a:pPr>
            <a:endParaRPr lang="fi-FI" sz="1800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Active scanning: </a:t>
            </a:r>
            <a:r>
              <a:rPr lang="fi-FI" sz="2000" dirty="0" smtClean="0"/>
              <a:t>The STA reque</a:t>
            </a:r>
            <a:r>
              <a:rPr lang="fi-FI" sz="2000" dirty="0"/>
              <a:t>sts for </a:t>
            </a:r>
            <a:r>
              <a:rPr lang="fi-FI" sz="2000" dirty="0" smtClean="0"/>
              <a:t>responses. The STA </a:t>
            </a:r>
            <a:r>
              <a:rPr lang="fi-FI" sz="2000" dirty="0"/>
              <a:t>receives all frames, and it detects availability of the AP from the received frames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/>
              <a:t>A </a:t>
            </a:r>
            <a:r>
              <a:rPr lang="fi-FI" sz="1800" dirty="0">
                <a:solidFill>
                  <a:schemeClr val="tx1"/>
                </a:solidFill>
              </a:rPr>
              <a:t>response t</a:t>
            </a:r>
            <a:r>
              <a:rPr lang="fi-FI" sz="1800" dirty="0">
                <a:solidFill>
                  <a:schemeClr val="tx1"/>
                </a:solidFill>
              </a:rPr>
              <a:t>o the request indicates that the </a:t>
            </a:r>
            <a:r>
              <a:rPr lang="fi-FI" sz="1800" dirty="0" smtClean="0">
                <a:solidFill>
                  <a:schemeClr val="tx1"/>
                </a:solidFill>
              </a:rPr>
              <a:t>request </a:t>
            </a:r>
            <a:r>
              <a:rPr lang="fi-FI" sz="1800" dirty="0">
                <a:solidFill>
                  <a:schemeClr val="tx1"/>
                </a:solidFill>
              </a:rPr>
              <a:t>is received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>
                <a:solidFill>
                  <a:schemeClr val="tx1"/>
                </a:solidFill>
              </a:rPr>
              <a:t>The same set of frames </a:t>
            </a:r>
            <a:r>
              <a:rPr lang="fi-FI" sz="1800" dirty="0" smtClean="0">
                <a:solidFill>
                  <a:schemeClr val="tx1"/>
                </a:solidFill>
              </a:rPr>
              <a:t>is used for AP availability detection as </a:t>
            </a:r>
            <a:r>
              <a:rPr lang="fi-FI" sz="1800" dirty="0">
                <a:solidFill>
                  <a:schemeClr val="tx1"/>
                </a:solidFill>
              </a:rPr>
              <a:t>in the passive </a:t>
            </a:r>
            <a:r>
              <a:rPr lang="fi-FI" sz="1800" dirty="0" smtClean="0">
                <a:solidFill>
                  <a:schemeClr val="tx1"/>
                </a:solidFill>
              </a:rPr>
              <a:t>scanning. Especially </a:t>
            </a:r>
            <a:r>
              <a:rPr lang="fi-FI" sz="1800" dirty="0"/>
              <a:t>at the idle channels, the active scanning discovers the available BSSs faster than the passive scanning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516216" y="6475412"/>
            <a:ext cx="2027709" cy="19394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Jarkko Kneckt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04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Current assumptions of the passive </a:t>
            </a:r>
            <a:r>
              <a:rPr lang="fi-FI" dirty="0"/>
              <a:t>s</a:t>
            </a:r>
            <a:r>
              <a:rPr lang="fi-FI" dirty="0" smtClean="0"/>
              <a:t>canning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</a:t>
            </a:r>
            <a:r>
              <a:rPr lang="en-GB" dirty="0"/>
              <a:t>passive scanning </a:t>
            </a:r>
            <a:r>
              <a:rPr lang="en-GB" dirty="0" smtClean="0"/>
              <a:t>relies </a:t>
            </a:r>
            <a:r>
              <a:rPr lang="en-GB" dirty="0"/>
              <a:t>on periodical transmissions of the Beacon and Measurement Pilot </a:t>
            </a:r>
            <a:r>
              <a:rPr lang="en-GB" dirty="0" smtClean="0"/>
              <a:t>frames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Both </a:t>
            </a:r>
            <a:r>
              <a:rPr lang="en-GB" dirty="0"/>
              <a:t>frames </a:t>
            </a:r>
            <a:r>
              <a:rPr lang="en-GB" dirty="0" smtClean="0"/>
              <a:t>are transmitted according to precise transmission schedule, i.e. transmission is done </a:t>
            </a:r>
            <a:r>
              <a:rPr lang="en-GB" dirty="0"/>
              <a:t>at the target </a:t>
            </a:r>
            <a:r>
              <a:rPr lang="en-GB" dirty="0" smtClean="0"/>
              <a:t>transmission time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</a:t>
            </a:r>
            <a:r>
              <a:rPr lang="en-GB" dirty="0"/>
              <a:t>frequent </a:t>
            </a:r>
            <a:r>
              <a:rPr lang="en-GB" dirty="0" smtClean="0"/>
              <a:t>transmission of </a:t>
            </a:r>
            <a:r>
              <a:rPr lang="en-GB" dirty="0"/>
              <a:t>Measurement Pilot (a subset of the Beacon frames) shortens the </a:t>
            </a:r>
            <a:r>
              <a:rPr lang="en-GB" dirty="0" smtClean="0"/>
              <a:t>duration to obtain the operation parameters of the BSS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On </a:t>
            </a:r>
            <a:r>
              <a:rPr lang="en-GB" dirty="0"/>
              <a:t>the other hand, the frequent transmissions of periodic messages create </a:t>
            </a:r>
            <a:r>
              <a:rPr lang="en-GB" dirty="0" smtClean="0"/>
              <a:t>overhead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</a:t>
            </a:r>
            <a:r>
              <a:rPr lang="fi-FI" dirty="0">
                <a:solidFill>
                  <a:schemeClr val="tx1"/>
                </a:solidFill>
              </a:rPr>
              <a:t>b</a:t>
            </a:r>
            <a:r>
              <a:rPr lang="fi-FI" dirty="0" smtClean="0">
                <a:solidFill>
                  <a:schemeClr val="tx1"/>
                </a:solidFill>
              </a:rPr>
              <a:t>eacon </a:t>
            </a:r>
            <a:r>
              <a:rPr lang="fi-FI" dirty="0" smtClean="0">
                <a:solidFill>
                  <a:schemeClr val="tx1"/>
                </a:solidFill>
              </a:rPr>
              <a:t>as an indication of BSS existence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Beaconing </a:t>
            </a:r>
            <a:r>
              <a:rPr lang="fi-FI" dirty="0"/>
              <a:t>is a very profound operation to maintain the operation and existence of a BSS</a:t>
            </a:r>
            <a:r>
              <a:rPr lang="fi-FI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Beacon communicates the operating parameters of the BSS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Beacon </a:t>
            </a:r>
            <a:r>
              <a:rPr lang="fi-FI" dirty="0" smtClean="0">
                <a:solidFill>
                  <a:schemeClr val="tx1"/>
                </a:solidFill>
              </a:rPr>
              <a:t>p</a:t>
            </a:r>
            <a:r>
              <a:rPr lang="fi-FI" dirty="0" smtClean="0"/>
              <a:t>rovides </a:t>
            </a:r>
            <a:r>
              <a:rPr lang="fi-FI" dirty="0" smtClean="0"/>
              <a:t>information of the buffered traffic </a:t>
            </a:r>
            <a:r>
              <a:rPr lang="fi-FI" dirty="0"/>
              <a:t>and indicates the </a:t>
            </a:r>
            <a:r>
              <a:rPr lang="fi-FI" dirty="0" smtClean="0"/>
              <a:t>availability of the BSS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Beacons should be transmitted periodically at the precise time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Beacon transmission should not be cancelled, because it may increase the stand-by power consumption of the power saving STAs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6661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Multiple BSSID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The Multiple BSSID Set element indicates that all APs reported in the Multiple BSSID Set element transmit using common class, channel </a:t>
            </a:r>
            <a:r>
              <a:rPr lang="fi-FI" dirty="0" smtClean="0"/>
              <a:t>and antenna connector</a:t>
            </a:r>
          </a:p>
          <a:p>
            <a:pPr marL="457200" lvl="1" indent="0"/>
            <a:r>
              <a:rPr lang="fi-FI" dirty="0" smtClean="0">
                <a:sym typeface="Wingdings" pitchFamily="2" charset="2"/>
              </a:rPr>
              <a:t></a:t>
            </a:r>
            <a:r>
              <a:rPr lang="fi-FI" dirty="0" smtClean="0"/>
              <a:t>These BSSs use the same HW (lower MAC and PHY)</a:t>
            </a:r>
          </a:p>
          <a:p>
            <a:pPr marL="400050">
              <a:buFont typeface="Arial" pitchFamily="34" charset="0"/>
              <a:buChar char="•"/>
            </a:pPr>
            <a:r>
              <a:rPr lang="fi-FI" dirty="0" smtClean="0"/>
              <a:t>The operation parameters of all BSSs in Multiple BSSID Set may be obtained from the same Beacon and Probe Response frame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43000"/>
          </a:xfrm>
        </p:spPr>
        <p:txBody>
          <a:bodyPr/>
          <a:lstStyle/>
          <a:p>
            <a:r>
              <a:rPr lang="fi-FI" dirty="0" smtClean="0"/>
              <a:t>Recap, Measurement 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0813" cy="302433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sz="2000" dirty="0" smtClean="0"/>
              <a:t>Measurement Pilot frames are transmitted as ”small Beacon” frames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/>
              <a:t>Measurement Pilot frames may contain any information </a:t>
            </a:r>
            <a:r>
              <a:rPr lang="fi-FI" sz="1800" dirty="0" smtClean="0">
                <a:solidFill>
                  <a:schemeClr val="tx1"/>
                </a:solidFill>
              </a:rPr>
              <a:t>elements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The Measurement Pilot </a:t>
            </a:r>
            <a:r>
              <a:rPr lang="fi-FI" sz="2000" dirty="0" smtClean="0">
                <a:solidFill>
                  <a:schemeClr val="tx1"/>
                </a:solidFill>
              </a:rPr>
              <a:t>frames are transmitted periodically, typically more frequently than Beacons. 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>
                <a:solidFill>
                  <a:schemeClr val="tx1"/>
                </a:solidFill>
              </a:rPr>
              <a:t>Precise rules for selecting the periodicity are given in clause 10.11.5.2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>
                <a:solidFill>
                  <a:schemeClr val="tx1"/>
                </a:solidFill>
              </a:rPr>
              <a:t>The Measurement Pilot is not transmitted, if: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>
                <a:solidFill>
                  <a:schemeClr val="tx1"/>
                </a:solidFill>
              </a:rPr>
              <a:t>The BSSs in the Multiple BSSID </a:t>
            </a:r>
            <a:r>
              <a:rPr lang="fi-FI" sz="1800" dirty="0" smtClean="0"/>
              <a:t>Set may transmit own Beacons. These cancel Measurement Pilot transmissions as shown below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581128"/>
            <a:ext cx="6858000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038" y="3654123"/>
            <a:ext cx="2590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6060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Disadvantages </a:t>
            </a:r>
            <a:r>
              <a:rPr lang="fi-FI" dirty="0" smtClean="0">
                <a:solidFill>
                  <a:schemeClr val="tx1"/>
                </a:solidFill>
              </a:rPr>
              <a:t>of the Measurement </a:t>
            </a:r>
            <a:r>
              <a:rPr lang="fi-FI" dirty="0" smtClean="0"/>
              <a:t>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/>
              <a:t>The Measurement Pilot does not consider transmission of </a:t>
            </a:r>
            <a:r>
              <a:rPr lang="fi-FI" dirty="0" smtClean="0"/>
              <a:t>Probe Response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Measurement Pilot may be transmitted just </a:t>
            </a:r>
            <a:r>
              <a:rPr lang="fi-FI" dirty="0" smtClean="0">
                <a:solidFill>
                  <a:schemeClr val="tx1"/>
                </a:solidFill>
              </a:rPr>
              <a:t>after a Probe </a:t>
            </a:r>
            <a:r>
              <a:rPr lang="fi-FI" dirty="0" smtClean="0"/>
              <a:t>Response</a:t>
            </a:r>
            <a:endParaRPr lang="fi-FI" dirty="0"/>
          </a:p>
          <a:p>
            <a:pPr>
              <a:buFont typeface="Arial" pitchFamily="34" charset="0"/>
              <a:buChar char="•"/>
            </a:pPr>
            <a:r>
              <a:rPr lang="fi-FI" dirty="0"/>
              <a:t>Obtaining the periodicity may be difficult when many APs operate at the same coverage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Why </a:t>
            </a:r>
            <a:r>
              <a:rPr lang="fi-FI" dirty="0" smtClean="0"/>
              <a:t>is the </a:t>
            </a:r>
            <a:r>
              <a:rPr lang="fi-FI" dirty="0">
                <a:solidFill>
                  <a:schemeClr val="tx1"/>
                </a:solidFill>
              </a:rPr>
              <a:t>periodical </a:t>
            </a:r>
            <a:r>
              <a:rPr lang="fi-FI" dirty="0" smtClean="0">
                <a:solidFill>
                  <a:schemeClr val="tx1"/>
                </a:solidFill>
              </a:rPr>
              <a:t>interval </a:t>
            </a:r>
            <a:r>
              <a:rPr lang="fi-FI" dirty="0">
                <a:solidFill>
                  <a:schemeClr val="tx1"/>
                </a:solidFill>
              </a:rPr>
              <a:t>needed for </a:t>
            </a:r>
            <a:r>
              <a:rPr lang="fi-FI" dirty="0" smtClean="0">
                <a:solidFill>
                  <a:schemeClr val="tx1"/>
                </a:solidFill>
              </a:rPr>
              <a:t>the Measurement </a:t>
            </a:r>
            <a:r>
              <a:rPr lang="fi-FI" dirty="0">
                <a:solidFill>
                  <a:schemeClr val="tx1"/>
                </a:solidFill>
              </a:rPr>
              <a:t>Pilot? </a:t>
            </a:r>
            <a:endParaRPr lang="fi-FI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The Measurement Pilot may contain only information of </a:t>
            </a:r>
            <a:r>
              <a:rPr lang="fi-FI" dirty="0" smtClean="0">
                <a:solidFill>
                  <a:schemeClr val="tx1"/>
                </a:solidFill>
              </a:rPr>
              <a:t>the </a:t>
            </a:r>
            <a:r>
              <a:rPr lang="fi-FI" dirty="0" smtClean="0">
                <a:solidFill>
                  <a:schemeClr val="tx1"/>
                </a:solidFill>
              </a:rPr>
              <a:t>APs in single Multiple BSSID Set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When neighbor APs are located closely, the amount of overhead and/or delay for passive scanning increases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The operating parameters of neighbor APs should be available in the Measurement </a:t>
            </a:r>
            <a:r>
              <a:rPr lang="fi-FI" dirty="0" smtClean="0"/>
              <a:t>Pilot to reduce the number of transmitted </a:t>
            </a:r>
            <a:r>
              <a:rPr lang="fi-FI" dirty="0" smtClean="0"/>
              <a:t>frames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1286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Passive scanning STAs benefit from Probe Responses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A Probe Request frame may be </a:t>
            </a:r>
            <a:r>
              <a:rPr lang="fi-FI" dirty="0">
                <a:solidFill>
                  <a:schemeClr val="tx1"/>
                </a:solidFill>
              </a:rPr>
              <a:t>transmitted to solicit </a:t>
            </a:r>
            <a:r>
              <a:rPr lang="fi-FI" dirty="0" smtClean="0">
                <a:solidFill>
                  <a:schemeClr val="tx1"/>
                </a:solidFill>
              </a:rPr>
              <a:t>Probe Response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smtClean="0">
                <a:solidFill>
                  <a:schemeClr val="tx1"/>
                </a:solidFill>
              </a:rPr>
              <a:t>frames from the BSSs </a:t>
            </a:r>
            <a:r>
              <a:rPr lang="fi-FI" dirty="0" smtClean="0">
                <a:solidFill>
                  <a:schemeClr val="tx1"/>
                </a:solidFill>
              </a:rPr>
              <a:t>within </a:t>
            </a:r>
            <a:r>
              <a:rPr lang="fi-FI" dirty="0" smtClean="0">
                <a:solidFill>
                  <a:schemeClr val="tx1"/>
                </a:solidFill>
              </a:rPr>
              <a:t>the range</a:t>
            </a:r>
            <a:endParaRPr lang="fi-FI" strike="sngStrike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The Probe Response frames may provide valid information to all scanning STAs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These frames provide similar information to the Beacon and Mesurement Pilot frames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A Probe </a:t>
            </a:r>
            <a:r>
              <a:rPr lang="fi-FI" dirty="0" smtClean="0">
                <a:solidFill>
                  <a:schemeClr val="tx1"/>
                </a:solidFill>
              </a:rPr>
              <a:t>Response frame transmission should cancel </a:t>
            </a:r>
            <a:r>
              <a:rPr lang="fi-FI" dirty="0" smtClean="0">
                <a:solidFill>
                  <a:schemeClr val="tx1"/>
                </a:solidFill>
              </a:rPr>
              <a:t>Measurement </a:t>
            </a:r>
            <a:r>
              <a:rPr lang="fi-FI" dirty="0" smtClean="0">
                <a:solidFill>
                  <a:schemeClr val="tx1"/>
                </a:solidFill>
              </a:rPr>
              <a:t>Pilot frame transmission that is due very shortly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Transmission of two very similar frames within a short time </a:t>
            </a:r>
            <a:r>
              <a:rPr lang="fi-FI" dirty="0" smtClean="0">
                <a:solidFill>
                  <a:schemeClr val="tx1"/>
                </a:solidFill>
              </a:rPr>
              <a:t>period </a:t>
            </a:r>
            <a:r>
              <a:rPr lang="fi-FI" dirty="0" smtClean="0">
                <a:solidFill>
                  <a:schemeClr val="tx1"/>
                </a:solidFill>
              </a:rPr>
              <a:t>is unnecessary overhead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34015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4940</TotalTime>
  <Words>2103</Words>
  <Application>Microsoft Office PowerPoint</Application>
  <PresentationFormat>On-screen Show (4:3)</PresentationFormat>
  <Paragraphs>287</Paragraphs>
  <Slides>25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802-11-Submission</vt:lpstr>
      <vt:lpstr>Document</vt:lpstr>
      <vt:lpstr>Passive Scanning Enhancements</vt:lpstr>
      <vt:lpstr>Abstract</vt:lpstr>
      <vt:lpstr>Recap, scanning mechanisms as seen by a scanning STA</vt:lpstr>
      <vt:lpstr>Current assumptions of the passive scanning</vt:lpstr>
      <vt:lpstr>Recap, beacon as an indication of BSS existence</vt:lpstr>
      <vt:lpstr>Recap, Multiple BSSID Set</vt:lpstr>
      <vt:lpstr>Recap, Measurement Pilot</vt:lpstr>
      <vt:lpstr>Disadvantages of the Measurement Pilot</vt:lpstr>
      <vt:lpstr>Recap, Passive scanning STAs benefit from Probe Responses </vt:lpstr>
      <vt:lpstr>Improvements to passive scanning </vt:lpstr>
      <vt:lpstr>Benefits of dot11MaxTxScanInterval</vt:lpstr>
      <vt:lpstr>Operation of FILS enhanced scanning</vt:lpstr>
      <vt:lpstr>Collaboration to reduce the amount of scanning messages</vt:lpstr>
      <vt:lpstr>Improvements to passive scanning </vt:lpstr>
      <vt:lpstr>Summary, two alternatives to reduce the amount of Measurement Pilot frames</vt:lpstr>
      <vt:lpstr>Appendix: calculation on number of Measurement Pilot transmissions </vt:lpstr>
      <vt:lpstr>Appendix: Case 1, current Measurement Pilot transmission </vt:lpstr>
      <vt:lpstr>Appendix: Case 1, current Measurement Pilot transmission</vt:lpstr>
      <vt:lpstr>Appendix: Case 2, collaborative Measurement Pilot transmission </vt:lpstr>
      <vt:lpstr>Appendix: Case 2, collaborative Measurement Pilot transmission </vt:lpstr>
      <vt:lpstr>Appendix: Comparision between current and collaborative Measurement Pilot transmission schemes</vt:lpstr>
      <vt:lpstr>Motions for specification framework document (Voting at Hawaii F2F meeting)</vt:lpstr>
      <vt:lpstr>Motions for specification framework document (Voting at Hawaii F2F meeting)</vt:lpstr>
      <vt:lpstr>Motions for specification framework document (Voting at Hawaii F2F meeting)</vt:lpstr>
      <vt:lpstr>References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Scanning Enhancements</dc:title>
  <dc:creator>Kneckt Jarkko (Nokia-NRC/Helsinki)</dc:creator>
  <cp:lastModifiedBy>Kneckt Jarkko (Nokia-NRC/Helsinki)</cp:lastModifiedBy>
  <cp:revision>99</cp:revision>
  <cp:lastPrinted>1601-01-01T00:00:00Z</cp:lastPrinted>
  <dcterms:created xsi:type="dcterms:W3CDTF">2012-02-15T14:38:45Z</dcterms:created>
  <dcterms:modified xsi:type="dcterms:W3CDTF">2012-02-28T20:35:57Z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2bfa7d57-345c-448f-ae5d-7aa1e273845a</vt:lpwstr>
  </property>
  <property fmtid="{D5CDD505-2E9C-101B-9397-08002B2CF9AE}" pid="3" name="NokiaConfidentiality">
    <vt:lpwstr>Public</vt:lpwstr>
  </property>
</Properties>
</file>