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57" r:id="rId3"/>
    <p:sldId id="270" r:id="rId4"/>
    <p:sldId id="271" r:id="rId5"/>
    <p:sldId id="273" r:id="rId6"/>
    <p:sldId id="274" r:id="rId7"/>
    <p:sldId id="275" r:id="rId8"/>
    <p:sldId id="328" r:id="rId9"/>
    <p:sldId id="276" r:id="rId10"/>
    <p:sldId id="281" r:id="rId11"/>
    <p:sldId id="345" r:id="rId12"/>
    <p:sldId id="314" r:id="rId13"/>
    <p:sldId id="343" r:id="rId14"/>
    <p:sldId id="351" r:id="rId15"/>
    <p:sldId id="350" r:id="rId16"/>
    <p:sldId id="340" r:id="rId17"/>
    <p:sldId id="341" r:id="rId18"/>
    <p:sldId id="347"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614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68" autoAdjust="0"/>
    <p:restoredTop sz="98788" autoAdjust="0"/>
  </p:normalViewPr>
  <p:slideViewPr>
    <p:cSldViewPr>
      <p:cViewPr varScale="1">
        <p:scale>
          <a:sx n="131" d="100"/>
          <a:sy n="131" d="100"/>
        </p:scale>
        <p:origin x="-240" y="-102"/>
      </p:cViewPr>
      <p:guideLst>
        <p:guide orient="horz" pos="2160"/>
        <p:guide pos="2880"/>
      </p:guideLst>
    </p:cSldViewPr>
  </p:slideViewPr>
  <p:notesTextViewPr>
    <p:cViewPr>
      <p:scale>
        <a:sx n="100" d="100"/>
        <a:sy n="100" d="100"/>
      </p:scale>
      <p:origin x="0" y="0"/>
    </p:cViewPr>
  </p:notesTextViewPr>
  <p:notesViewPr>
    <p:cSldViewPr>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35812FF7-F4D6-4A62-92C3-F884EE50767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April 2009</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F395263-907C-4DB0-9379-A814702E9D2B}"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p>
            <a:r>
              <a:rPr lang="en-US" smtClean="0"/>
              <a:t>doc.: IEEE 802.19-09/xxxxr0</a:t>
            </a:r>
          </a:p>
        </p:txBody>
      </p:sp>
      <p:sp>
        <p:nvSpPr>
          <p:cNvPr id="21507" name="Rectangle 3"/>
          <p:cNvSpPr>
            <a:spLocks noGrp="1" noChangeArrowheads="1"/>
          </p:cNvSpPr>
          <p:nvPr>
            <p:ph type="dt" sz="quarter" idx="1"/>
          </p:nvPr>
        </p:nvSpPr>
        <p:spPr>
          <a:noFill/>
        </p:spPr>
        <p:txBody>
          <a:bodyPr/>
          <a:lstStyle/>
          <a:p>
            <a:r>
              <a:rPr lang="en-US" smtClean="0"/>
              <a:t>April 2009</a:t>
            </a:r>
          </a:p>
        </p:txBody>
      </p:sp>
      <p:sp>
        <p:nvSpPr>
          <p:cNvPr id="21508" name="Rectangle 6"/>
          <p:cNvSpPr>
            <a:spLocks noGrp="1" noChangeArrowheads="1"/>
          </p:cNvSpPr>
          <p:nvPr>
            <p:ph type="ftr" sz="quarter" idx="4"/>
          </p:nvPr>
        </p:nvSpPr>
        <p:spPr>
          <a:noFill/>
        </p:spPr>
        <p:txBody>
          <a:bodyPr/>
          <a:lstStyle/>
          <a:p>
            <a:pPr lvl="4"/>
            <a:r>
              <a:rPr lang="en-US" smtClean="0"/>
              <a:t>Rich Kennedy, Research In Motion</a:t>
            </a:r>
          </a:p>
        </p:txBody>
      </p:sp>
      <p:sp>
        <p:nvSpPr>
          <p:cNvPr id="21509" name="Rectangle 7"/>
          <p:cNvSpPr>
            <a:spLocks noGrp="1" noChangeArrowheads="1"/>
          </p:cNvSpPr>
          <p:nvPr>
            <p:ph type="sldNum" sz="quarter" idx="5"/>
          </p:nvPr>
        </p:nvSpPr>
        <p:spPr>
          <a:noFill/>
        </p:spPr>
        <p:txBody>
          <a:bodyPr/>
          <a:lstStyle/>
          <a:p>
            <a:r>
              <a:rPr lang="en-US" smtClean="0"/>
              <a:t>Page </a:t>
            </a:r>
            <a:fld id="{C30D21A0-D182-4B43-9EE0-2DAC11E91C98}" type="slidenum">
              <a:rPr lang="en-US" smtClean="0"/>
              <a:pPr/>
              <a:t>1</a:t>
            </a:fld>
            <a:endParaRPr lang="en-US" smtClean="0"/>
          </a:p>
        </p:txBody>
      </p:sp>
      <p:sp>
        <p:nvSpPr>
          <p:cNvPr id="21510" name="Rectangle 2"/>
          <p:cNvSpPr>
            <a:spLocks noGrp="1" noRot="1" noChangeAspect="1" noChangeArrowheads="1" noTextEdit="1"/>
          </p:cNvSpPr>
          <p:nvPr>
            <p:ph type="sldImg"/>
          </p:nvPr>
        </p:nvSpPr>
        <p:spPr>
          <a:xfrm>
            <a:off x="1154113" y="701675"/>
            <a:ext cx="4625975" cy="3468688"/>
          </a:xfrm>
          <a:ln/>
        </p:spPr>
      </p:sp>
      <p:sp>
        <p:nvSpPr>
          <p:cNvPr id="215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noFill/>
        </p:spPr>
        <p:txBody>
          <a:bodyPr/>
          <a:lstStyle/>
          <a:p>
            <a:r>
              <a:rPr lang="en-US" smtClean="0"/>
              <a:t>doc.: IEEE 802.19-09/xxxxr0</a:t>
            </a:r>
          </a:p>
        </p:txBody>
      </p:sp>
      <p:sp>
        <p:nvSpPr>
          <p:cNvPr id="22531" name="Rectangle 3"/>
          <p:cNvSpPr>
            <a:spLocks noGrp="1" noChangeArrowheads="1"/>
          </p:cNvSpPr>
          <p:nvPr>
            <p:ph type="dt" sz="quarter" idx="1"/>
          </p:nvPr>
        </p:nvSpPr>
        <p:spPr>
          <a:noFill/>
        </p:spPr>
        <p:txBody>
          <a:bodyPr/>
          <a:lstStyle/>
          <a:p>
            <a:r>
              <a:rPr lang="en-US" smtClean="0"/>
              <a:t>April 2009</a:t>
            </a:r>
          </a:p>
        </p:txBody>
      </p:sp>
      <p:sp>
        <p:nvSpPr>
          <p:cNvPr id="22532" name="Rectangle 6"/>
          <p:cNvSpPr>
            <a:spLocks noGrp="1" noChangeArrowheads="1"/>
          </p:cNvSpPr>
          <p:nvPr>
            <p:ph type="ftr" sz="quarter" idx="4"/>
          </p:nvPr>
        </p:nvSpPr>
        <p:spPr>
          <a:noFill/>
        </p:spPr>
        <p:txBody>
          <a:bodyPr/>
          <a:lstStyle/>
          <a:p>
            <a:pPr lvl="4"/>
            <a:r>
              <a:rPr lang="en-US" smtClean="0"/>
              <a:t>Rich Kennedy, Research In Motion</a:t>
            </a:r>
          </a:p>
        </p:txBody>
      </p:sp>
      <p:sp>
        <p:nvSpPr>
          <p:cNvPr id="22533" name="Rectangle 7"/>
          <p:cNvSpPr>
            <a:spLocks noGrp="1" noChangeArrowheads="1"/>
          </p:cNvSpPr>
          <p:nvPr>
            <p:ph type="sldNum" sz="quarter" idx="5"/>
          </p:nvPr>
        </p:nvSpPr>
        <p:spPr>
          <a:noFill/>
        </p:spPr>
        <p:txBody>
          <a:bodyPr/>
          <a:lstStyle/>
          <a:p>
            <a:r>
              <a:rPr lang="en-US" smtClean="0"/>
              <a:t>Page </a:t>
            </a:r>
            <a:fld id="{44BCFD7D-BA30-469B-8D16-61F8B16532DE}" type="slidenum">
              <a:rPr lang="en-US" smtClean="0"/>
              <a:pPr/>
              <a:t>2</a:t>
            </a:fld>
            <a:endParaRPr lang="en-US" smtClean="0"/>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4D3D944C-2DC4-459B-8238-E3F689193FB5}" type="slidenum">
              <a:rPr lang="en-US" smtClean="0"/>
              <a:pPr/>
              <a:t>5</a:t>
            </a:fld>
            <a:endParaRPr lang="en-US" smtClean="0"/>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xfrm>
            <a:off x="3659188" y="8985250"/>
            <a:ext cx="76200" cy="184150"/>
          </a:xfrm>
          <a:noFill/>
        </p:spPr>
        <p:txBody>
          <a:bodyPr/>
          <a:lstStyle/>
          <a:p>
            <a:fld id="{779994CB-EC57-45B4-B21B-846F706D4625}" type="slidenum">
              <a:rPr lang="en-US" smtClean="0"/>
              <a:pPr/>
              <a:t>9</a:t>
            </a:fld>
            <a:endParaRPr lang="en-US" smtClean="0"/>
          </a:p>
        </p:txBody>
      </p:sp>
      <p:sp>
        <p:nvSpPr>
          <p:cNvPr id="24579" name="Rectangle 2"/>
          <p:cNvSpPr>
            <a:spLocks noGrp="1" noRot="1" noChangeAspect="1" noChangeArrowheads="1" noTextEdit="1"/>
          </p:cNvSpPr>
          <p:nvPr>
            <p:ph type="sldImg"/>
          </p:nvPr>
        </p:nvSpPr>
        <p:spPr>
          <a:xfrm>
            <a:off x="1154113" y="701675"/>
            <a:ext cx="4625975" cy="3468688"/>
          </a:xfrm>
          <a:ln/>
        </p:spPr>
      </p:sp>
      <p:sp>
        <p:nvSpPr>
          <p:cNvPr id="2458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February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30443F0-BEB7-4D36-82E3-2353AA0147C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February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EE45586-40F6-4331-AD0B-F0494F1870B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February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93353EC-E233-479B-8E19-330558E24AA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February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18C54C5-05BE-4B8E-B411-496233CC503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February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DCC4796-890E-400C-BC54-4402624EBBD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February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F2DBDDE-0A48-41C8-898C-DADFEEA2AE3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February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3185D2C7-0D29-4AEA-A622-4F29D602BF1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February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C0C8CEE-A618-4D90-AD15-DF9CAFB1A7B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February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340B381C-621C-474D-8460-AD4BB27ED9B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February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B91FC02-66F1-4EE3-BE28-B491CB32264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February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8077AE-FE96-4465-9EFA-220199DE884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45573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t>February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Rich Kennedy, Research In Motion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874A0CDA-3A27-4F64-B9A9-FB24BD45BB94}"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a:t>
            </a:r>
            <a:r>
              <a:rPr lang="en-US" sz="1800" b="1" dirty="0" err="1" smtClean="0"/>
              <a:t>0224r0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n.wikipedia.org/wiki/Getting_Things_Don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09/11-09-1034-03-0000-802-11-editorial-style-guide.doc"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rikennedy@rim.com" TargetMode="External"/><Relationship Id="rId2" Type="http://schemas.openxmlformats.org/officeDocument/2006/relationships/hyperlink" Target="mailto:lan@nict.go.jp" TargetMode="External"/><Relationship Id="rId1" Type="http://schemas.openxmlformats.org/officeDocument/2006/relationships/slideLayout" Target="../slideLayouts/slideLayout2.xml"/><Relationship Id="rId4" Type="http://schemas.openxmlformats.org/officeDocument/2006/relationships/hyperlink" Target="mailto:petere@cisco.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6" Type="http://schemas.openxmlformats.org/officeDocument/2006/relationships/hyperlink" Target="http://standards.ieee.org/board/pat/pat-material.html" TargetMode="Externa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mentor.ieee.org/802.11/dcn/09/11-09-0002-04-0000-802-11-operations-manual.doc" TargetMode="External"/><Relationship Id="rId3" Type="http://schemas.openxmlformats.org/officeDocument/2006/relationships/hyperlink" Target="http://standards.ieee.org/board/pat/faq.pdf" TargetMode="External"/><Relationship Id="rId7" Type="http://schemas.openxmlformats.org/officeDocument/2006/relationships/hyperlink" Target="http://www.ieee.org/portal/cms_docs/about/CoE_poster.pdf" TargetMode="External"/><Relationship Id="rId2"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6" Type="http://schemas.openxmlformats.org/officeDocument/2006/relationships/hyperlink" Target="http://standards.ieee.org/resources/antitrust-guidelines.pdf" TargetMode="External"/><Relationship Id="rId11" Type="http://schemas.openxmlformats.org/officeDocument/2006/relationships/hyperlink" Target="https://mentor.ieee.org/802-ec/dcn/09/ec-09-0006-02-00EC-draft-revision-of-the-lmsc-om-for-wg-p-p.pdf" TargetMode="External"/><Relationship Id="rId5" Type="http://schemas.openxmlformats.org/officeDocument/2006/relationships/hyperlink" Target="http://standards.ieee.org/faqs/affiliationFAQ.html" TargetMode="External"/><Relationship Id="rId10" Type="http://schemas.openxmlformats.org/officeDocument/2006/relationships/hyperlink" Target="https://mentor.ieee.org/802-ec/dcn/09/ec-09-0005-02-00EC-draft-revised-lmsc-p-p-for-wg-p-p-ballot.pdf" TargetMode="External"/><Relationship Id="rId4" Type="http://schemas.openxmlformats.org/officeDocument/2006/relationships/hyperlink" Target="http://standards.ieee.org/board/pat/loa.pdf" TargetMode="External"/><Relationship Id="rId9" Type="http://schemas.openxmlformats.org/officeDocument/2006/relationships/hyperlink" Target="https://mentor.ieee.org/802-ec/dcn/09/ec-09-0007-02-00EC-draft-lmsc-wg-p-p.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February 2012</a:t>
            </a:r>
          </a:p>
        </p:txBody>
      </p:sp>
      <p:sp>
        <p:nvSpPr>
          <p:cNvPr id="1028" name="Footer Placeholder 4"/>
          <p:cNvSpPr>
            <a:spLocks noGrp="1"/>
          </p:cNvSpPr>
          <p:nvPr>
            <p:ph type="ftr" sz="quarter" idx="11"/>
          </p:nvPr>
        </p:nvSpPr>
        <p:spPr>
          <a:noFill/>
        </p:spPr>
        <p:txBody>
          <a:bodyPr/>
          <a:lstStyle/>
          <a:p>
            <a:r>
              <a:rPr lang="en-US" smtClean="0"/>
              <a:t>Rich Kennedy, Research In Motion</a:t>
            </a:r>
          </a:p>
        </p:txBody>
      </p:sp>
      <p:sp>
        <p:nvSpPr>
          <p:cNvPr id="1029" name="Slide Number Placeholder 5"/>
          <p:cNvSpPr>
            <a:spLocks noGrp="1"/>
          </p:cNvSpPr>
          <p:nvPr>
            <p:ph type="sldNum" sz="quarter" idx="12"/>
          </p:nvPr>
        </p:nvSpPr>
        <p:spPr>
          <a:noFill/>
        </p:spPr>
        <p:txBody>
          <a:bodyPr/>
          <a:lstStyle/>
          <a:p>
            <a:r>
              <a:rPr lang="en-US" smtClean="0"/>
              <a:t>Slide </a:t>
            </a:r>
            <a:fld id="{1CE5CD15-FFCD-47A9-A200-67CDC39F2177}"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r>
              <a:rPr lang="en-US" smtClean="0"/>
              <a:t>IEEE P802.11af</a:t>
            </a:r>
            <a:br>
              <a:rPr lang="en-US" smtClean="0"/>
            </a:br>
            <a:r>
              <a:rPr lang="en-US" smtClean="0"/>
              <a:t>DRAFT Teleconference Plan and Agenda</a:t>
            </a:r>
          </a:p>
        </p:txBody>
      </p:sp>
      <p:sp>
        <p:nvSpPr>
          <p:cNvPr id="1031" name="Rectangle 6"/>
          <p:cNvSpPr>
            <a:spLocks noGrp="1" noChangeArrowheads="1"/>
          </p:cNvSpPr>
          <p:nvPr>
            <p:ph type="body" idx="1"/>
          </p:nvPr>
        </p:nvSpPr>
        <p:spPr>
          <a:xfrm>
            <a:off x="685800" y="2286000"/>
            <a:ext cx="7772400" cy="381000"/>
          </a:xfrm>
          <a:noFill/>
        </p:spPr>
        <p:txBody>
          <a:bodyPr/>
          <a:lstStyle/>
          <a:p>
            <a:pPr algn="ctr">
              <a:buFontTx/>
              <a:buNone/>
            </a:pPr>
            <a:r>
              <a:rPr lang="en-US" sz="2000" dirty="0" smtClean="0"/>
              <a:t>Date:</a:t>
            </a:r>
            <a:r>
              <a:rPr lang="en-US" sz="2000" b="0" dirty="0" smtClean="0"/>
              <a:t> </a:t>
            </a:r>
            <a:r>
              <a:rPr lang="en-US" sz="2000" b="0" dirty="0" smtClean="0"/>
              <a:t>2012-02-21</a:t>
            </a:r>
            <a:endParaRPr lang="en-US" sz="2000" b="0" dirty="0" smtClean="0"/>
          </a:p>
        </p:txBody>
      </p:sp>
      <p:graphicFrame>
        <p:nvGraphicFramePr>
          <p:cNvPr id="1026" name="Object 11"/>
          <p:cNvGraphicFramePr>
            <a:graphicFrameLocks noChangeAspect="1"/>
          </p:cNvGraphicFramePr>
          <p:nvPr/>
        </p:nvGraphicFramePr>
        <p:xfrm>
          <a:off x="504825" y="3071813"/>
          <a:ext cx="7994650" cy="2906712"/>
        </p:xfrm>
        <a:graphic>
          <a:graphicData uri="http://schemas.openxmlformats.org/presentationml/2006/ole">
            <p:oleObj spid="_x0000_s1026" name="Document" r:id="rId4" imgW="8227417" imgH="3004805" progId="Word.Document.8">
              <p:embed/>
            </p:oleObj>
          </a:graphicData>
        </a:graphic>
      </p:graphicFrame>
      <p:sp>
        <p:nvSpPr>
          <p:cNvPr id="1032"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PAR Scope and Purpose</a:t>
            </a:r>
          </a:p>
        </p:txBody>
      </p:sp>
      <p:sp>
        <p:nvSpPr>
          <p:cNvPr id="11267" name="Content Placeholder 2"/>
          <p:cNvSpPr>
            <a:spLocks noGrp="1"/>
          </p:cNvSpPr>
          <p:nvPr>
            <p:ph idx="1"/>
          </p:nvPr>
        </p:nvSpPr>
        <p:spPr/>
        <p:txBody>
          <a:bodyPr/>
          <a:lstStyle/>
          <a:p>
            <a:r>
              <a:rPr lang="en-GB" smtClean="0"/>
              <a:t>PAR Scope: </a:t>
            </a:r>
            <a:r>
              <a:rPr lang="en-GB" b="0" smtClean="0"/>
              <a:t>An amendment that defines modifications to both the 802.11 physical layers (PHY) and the 802.11 Medium Access Control Layer (MAC), to meet the legal requirements for channel access and coexistence in the TV White Space</a:t>
            </a:r>
            <a:endParaRPr lang="en-US" b="0" smtClean="0"/>
          </a:p>
          <a:p>
            <a:r>
              <a:rPr lang="en-GB" smtClean="0"/>
              <a:t>PAR Purpose: </a:t>
            </a:r>
            <a:r>
              <a:rPr lang="en-GB" b="0" smtClean="0"/>
              <a:t>The purpose of this amendment is to allow 802.11 wireless networks to be used in the TV white space</a:t>
            </a:r>
            <a:endParaRPr lang="en-US" b="0" smtClean="0"/>
          </a:p>
        </p:txBody>
      </p:sp>
      <p:sp>
        <p:nvSpPr>
          <p:cNvPr id="11268" name="Date Placeholder 3"/>
          <p:cNvSpPr>
            <a:spLocks noGrp="1"/>
          </p:cNvSpPr>
          <p:nvPr>
            <p:ph type="dt" sz="quarter" idx="10"/>
          </p:nvPr>
        </p:nvSpPr>
        <p:spPr>
          <a:noFill/>
        </p:spPr>
        <p:txBody>
          <a:bodyPr/>
          <a:lstStyle/>
          <a:p>
            <a:r>
              <a:rPr lang="en-US" smtClean="0"/>
              <a:t>February 2012</a:t>
            </a:r>
          </a:p>
        </p:txBody>
      </p:sp>
      <p:sp>
        <p:nvSpPr>
          <p:cNvPr id="11269" name="Slide Number Placeholder 4"/>
          <p:cNvSpPr>
            <a:spLocks noGrp="1"/>
          </p:cNvSpPr>
          <p:nvPr>
            <p:ph type="sldNum" sz="quarter" idx="12"/>
          </p:nvPr>
        </p:nvSpPr>
        <p:spPr>
          <a:noFill/>
        </p:spPr>
        <p:txBody>
          <a:bodyPr/>
          <a:lstStyle/>
          <a:p>
            <a:r>
              <a:rPr lang="en-US" smtClean="0"/>
              <a:t>Slide </a:t>
            </a:r>
            <a:fld id="{F3989D4A-DF44-4B1F-A550-66829F435E10}" type="slidenum">
              <a:rPr lang="en-US" smtClean="0"/>
              <a:pPr/>
              <a:t>10</a:t>
            </a:fld>
            <a:endParaRPr lang="en-US" smtClean="0"/>
          </a:p>
        </p:txBody>
      </p:sp>
      <p:sp>
        <p:nvSpPr>
          <p:cNvPr id="11270" name="Footer Placeholder 5"/>
          <p:cNvSpPr>
            <a:spLocks noGrp="1"/>
          </p:cNvSpPr>
          <p:nvPr>
            <p:ph type="ftr" sz="quarter" idx="11"/>
          </p:nvPr>
        </p:nvSpPr>
        <p:spPr>
          <a:noFill/>
        </p:spPr>
        <p:txBody>
          <a:bodyPr/>
          <a:lstStyle/>
          <a:p>
            <a:r>
              <a:rPr lang="en-US" smtClean="0"/>
              <a:t>Rich Kennedy, Research In Motion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28600" y="685800"/>
            <a:ext cx="8686800" cy="1066800"/>
          </a:xfrm>
        </p:spPr>
        <p:txBody>
          <a:bodyPr/>
          <a:lstStyle/>
          <a:p>
            <a:r>
              <a:rPr lang="en-US" altLang="ja-JP" smtClean="0">
                <a:ea typeface="MS PGothic" pitchFamily="34" charset="-128"/>
              </a:rPr>
              <a:t>Purpose, Principles and Vision/Outcome</a:t>
            </a:r>
            <a:r>
              <a:rPr lang="en-US" altLang="ja-JP" sz="3400" smtClean="0">
                <a:ea typeface="MS PGothic" pitchFamily="34" charset="-128"/>
              </a:rPr>
              <a:t/>
            </a:r>
            <a:br>
              <a:rPr lang="en-US" altLang="ja-JP" sz="3400" smtClean="0">
                <a:ea typeface="MS PGothic" pitchFamily="34" charset="-128"/>
              </a:rPr>
            </a:br>
            <a:r>
              <a:rPr lang="en-US" altLang="ja-JP" sz="2000" smtClean="0">
                <a:solidFill>
                  <a:srgbClr val="0070C0"/>
                </a:solidFill>
                <a:ea typeface="MS PGothic" pitchFamily="34" charset="-128"/>
              </a:rPr>
              <a:t>“If you don't know where you are going, you might wind up someplace else.”*</a:t>
            </a:r>
          </a:p>
        </p:txBody>
      </p:sp>
      <p:sp>
        <p:nvSpPr>
          <p:cNvPr id="12291" name="Content Placeholder 2"/>
          <p:cNvSpPr>
            <a:spLocks noGrp="1"/>
          </p:cNvSpPr>
          <p:nvPr>
            <p:ph idx="1"/>
          </p:nvPr>
        </p:nvSpPr>
        <p:spPr>
          <a:xfrm>
            <a:off x="685800" y="1752600"/>
            <a:ext cx="7772400" cy="4419600"/>
          </a:xfrm>
        </p:spPr>
        <p:txBody>
          <a:bodyPr/>
          <a:lstStyle/>
          <a:p>
            <a:r>
              <a:rPr lang="en-GB" altLang="ja-JP" sz="1800" dirty="0" smtClean="0">
                <a:ea typeface="MS PGothic" pitchFamily="34" charset="-128"/>
              </a:rPr>
              <a:t>11-06-0056-00-0000-</a:t>
            </a:r>
            <a:r>
              <a:rPr lang="en-GB" altLang="ja-JP" sz="1800" dirty="0" err="1" smtClean="0">
                <a:ea typeface="MS PGothic" pitchFamily="34" charset="-128"/>
              </a:rPr>
              <a:t>cbp</a:t>
            </a:r>
            <a:r>
              <a:rPr lang="en-GB" altLang="ja-JP" sz="1800" dirty="0" smtClean="0">
                <a:ea typeface="MS PGothic" pitchFamily="34" charset="-128"/>
              </a:rPr>
              <a:t>-and-</a:t>
            </a:r>
            <a:r>
              <a:rPr lang="en-GB" altLang="ja-JP" sz="1800" dirty="0" err="1" smtClean="0">
                <a:ea typeface="MS PGothic" pitchFamily="34" charset="-128"/>
              </a:rPr>
              <a:t>david</a:t>
            </a:r>
            <a:r>
              <a:rPr lang="en-GB" altLang="ja-JP" sz="1800" dirty="0" smtClean="0">
                <a:ea typeface="MS PGothic" pitchFamily="34" charset="-128"/>
              </a:rPr>
              <a:t>-</a:t>
            </a:r>
            <a:r>
              <a:rPr lang="en-GB" altLang="ja-JP" sz="1800" dirty="0" err="1" smtClean="0">
                <a:ea typeface="MS PGothic" pitchFamily="34" charset="-128"/>
              </a:rPr>
              <a:t>allens</a:t>
            </a:r>
            <a:r>
              <a:rPr lang="en-GB" altLang="ja-JP" sz="1800" dirty="0" smtClean="0">
                <a:ea typeface="MS PGothic" pitchFamily="34" charset="-128"/>
              </a:rPr>
              <a:t>-methods</a:t>
            </a:r>
          </a:p>
          <a:p>
            <a:r>
              <a:rPr lang="en-US" altLang="ja-JP" sz="1800" u="sng" dirty="0" smtClean="0">
                <a:ea typeface="MS PGothic" pitchFamily="34" charset="-128"/>
                <a:hlinkClick r:id="rId2"/>
              </a:rPr>
              <a:t>http://en.wikipedia.org/wiki/Getting_Things_Done</a:t>
            </a:r>
            <a:endParaRPr lang="en-GB" altLang="ja-JP" sz="1800" dirty="0" smtClean="0">
              <a:ea typeface="MS PGothic" pitchFamily="34" charset="-128"/>
            </a:endParaRPr>
          </a:p>
          <a:p>
            <a:r>
              <a:rPr lang="en-GB" altLang="ja-JP" sz="1800" dirty="0" smtClean="0">
                <a:ea typeface="MS PGothic" pitchFamily="34" charset="-128"/>
              </a:rPr>
              <a:t>Purpose:</a:t>
            </a:r>
            <a:r>
              <a:rPr lang="en-GB" altLang="ja-JP" sz="1800" b="0" dirty="0" smtClean="0">
                <a:ea typeface="MS PGothic" pitchFamily="34" charset="-128"/>
              </a:rPr>
              <a:t> the Task Group should create an amendment whose implementation in solutions is likely to receive Regulatory approval for operation in the TV White Spaces under the applicable regulatory rules in the different regulatory domains.</a:t>
            </a:r>
            <a:endParaRPr lang="en-US" altLang="ja-JP" sz="1600" b="0" dirty="0" smtClean="0">
              <a:ea typeface="MS PGothic" pitchFamily="34" charset="-128"/>
            </a:endParaRPr>
          </a:p>
          <a:p>
            <a:r>
              <a:rPr lang="en-GB" altLang="ja-JP" sz="1800" dirty="0" smtClean="0">
                <a:ea typeface="MS PGothic" pitchFamily="34" charset="-128"/>
              </a:rPr>
              <a:t>Principles: </a:t>
            </a:r>
            <a:endParaRPr lang="en-US" altLang="ja-JP" sz="1600" dirty="0" smtClean="0">
              <a:ea typeface="MS PGothic" pitchFamily="34" charset="-128"/>
            </a:endParaRPr>
          </a:p>
          <a:p>
            <a:pPr lvl="1"/>
            <a:r>
              <a:rPr lang="en-GB" altLang="ja-JP" sz="1600" dirty="0" smtClean="0">
                <a:ea typeface="MS PGothic" pitchFamily="34" charset="-128"/>
              </a:rPr>
              <a:t>The amendment should not duplicate functionality that is being standardized in other Task Groups.</a:t>
            </a:r>
            <a:endParaRPr lang="en-US" altLang="ja-JP" sz="1400" dirty="0" smtClean="0">
              <a:ea typeface="MS PGothic" pitchFamily="34" charset="-128"/>
            </a:endParaRPr>
          </a:p>
          <a:p>
            <a:pPr lvl="1"/>
            <a:r>
              <a:rPr lang="en-GB" altLang="ja-JP" sz="1600" dirty="0" smtClean="0">
                <a:ea typeface="MS PGothic" pitchFamily="34" charset="-128"/>
              </a:rPr>
              <a:t>There is no need for backwards compatibility with 2.45 GHz ISM operation. </a:t>
            </a:r>
            <a:endParaRPr lang="en-US" altLang="ja-JP" sz="1400" dirty="0" smtClean="0">
              <a:ea typeface="MS PGothic" pitchFamily="34" charset="-128"/>
            </a:endParaRPr>
          </a:p>
          <a:p>
            <a:pPr lvl="1"/>
            <a:r>
              <a:rPr lang="en-GB" altLang="ja-JP" sz="1600" dirty="0" smtClean="0">
                <a:ea typeface="MS PGothic" pitchFamily="34" charset="-128"/>
              </a:rPr>
              <a:t>The starting </a:t>
            </a:r>
            <a:r>
              <a:rPr lang="en-GB" altLang="ja-JP" sz="1600" smtClean="0">
                <a:ea typeface="MS PGothic" pitchFamily="34" charset="-128"/>
              </a:rPr>
              <a:t>point was </a:t>
            </a:r>
            <a:r>
              <a:rPr lang="en-GB" altLang="ja-JP" sz="1600" dirty="0" smtClean="0">
                <a:ea typeface="MS PGothic" pitchFamily="34" charset="-128"/>
              </a:rPr>
              <a:t>to use the High Throughput </a:t>
            </a:r>
            <a:r>
              <a:rPr lang="en-GB" altLang="ja-JP" sz="1600" dirty="0" err="1" smtClean="0">
                <a:ea typeface="MS PGothic" pitchFamily="34" charset="-128"/>
              </a:rPr>
              <a:t>PHY</a:t>
            </a:r>
            <a:r>
              <a:rPr lang="en-GB" altLang="ja-JP" sz="1600" dirty="0" smtClean="0">
                <a:ea typeface="MS PGothic" pitchFamily="34" charset="-128"/>
              </a:rPr>
              <a:t> with scaling and modifications for the TV bands.  </a:t>
            </a:r>
          </a:p>
          <a:p>
            <a:r>
              <a:rPr lang="en-GB" altLang="ja-JP" sz="1800" dirty="0" smtClean="0">
                <a:ea typeface="MS PGothic" pitchFamily="34" charset="-128"/>
              </a:rPr>
              <a:t>Vision/Outcome: </a:t>
            </a:r>
            <a:r>
              <a:rPr lang="en-US" altLang="ja-JP" sz="1800" b="0" dirty="0" smtClean="0">
                <a:ea typeface="MS PGothic" pitchFamily="34" charset="-128"/>
              </a:rPr>
              <a:t>Use 802.11 </a:t>
            </a:r>
            <a:r>
              <a:rPr lang="en-US" altLang="ja-JP" sz="1800" b="0" dirty="0" err="1" smtClean="0">
                <a:ea typeface="MS PGothic" pitchFamily="34" charset="-128"/>
              </a:rPr>
              <a:t>PHYs</a:t>
            </a:r>
            <a:r>
              <a:rPr lang="en-US" altLang="ja-JP" sz="1800" b="0" dirty="0" smtClean="0">
                <a:ea typeface="MS PGothic" pitchFamily="34" charset="-128"/>
              </a:rPr>
              <a:t> to specify the basis for a system that the regulators can approve for operation in the </a:t>
            </a:r>
            <a:r>
              <a:rPr lang="en-US" altLang="ja-JP" sz="1800" b="0" dirty="0" err="1" smtClean="0">
                <a:ea typeface="MS PGothic" pitchFamily="34" charset="-128"/>
              </a:rPr>
              <a:t>TVWS</a:t>
            </a:r>
            <a:r>
              <a:rPr lang="en-US" altLang="ja-JP" sz="1800" b="0" dirty="0" smtClean="0">
                <a:ea typeface="MS PGothic" pitchFamily="34" charset="-128"/>
              </a:rPr>
              <a:t> bands.</a:t>
            </a:r>
          </a:p>
          <a:p>
            <a:pPr>
              <a:buFontTx/>
              <a:buNone/>
            </a:pPr>
            <a:endParaRPr lang="en-US" altLang="ja-JP" sz="1800" b="0" dirty="0" smtClean="0">
              <a:ea typeface="MS PGothic" pitchFamily="34" charset="-128"/>
            </a:endParaRPr>
          </a:p>
          <a:p>
            <a:pPr>
              <a:buFontTx/>
              <a:buNone/>
            </a:pPr>
            <a:r>
              <a:rPr lang="en-US" altLang="ja-JP" sz="1800" b="0" dirty="0" smtClean="0">
                <a:solidFill>
                  <a:srgbClr val="0070C0"/>
                </a:solidFill>
                <a:ea typeface="MS PGothic" pitchFamily="34" charset="-128"/>
              </a:rPr>
              <a:t>* Yogi Berra</a:t>
            </a:r>
          </a:p>
        </p:txBody>
      </p:sp>
      <p:sp>
        <p:nvSpPr>
          <p:cNvPr id="12292" name="Date Placeholder 3"/>
          <p:cNvSpPr>
            <a:spLocks noGrp="1"/>
          </p:cNvSpPr>
          <p:nvPr>
            <p:ph type="dt" sz="quarter" idx="10"/>
          </p:nvPr>
        </p:nvSpPr>
        <p:spPr>
          <a:noFill/>
        </p:spPr>
        <p:txBody>
          <a:bodyPr/>
          <a:lstStyle/>
          <a:p>
            <a:r>
              <a:rPr lang="en-US" altLang="ja-JP" smtClean="0">
                <a:ea typeface="MS PGothic" pitchFamily="34" charset="-128"/>
              </a:rPr>
              <a:t>February 2012</a:t>
            </a:r>
          </a:p>
        </p:txBody>
      </p:sp>
      <p:sp>
        <p:nvSpPr>
          <p:cNvPr id="12293" name="Footer Placeholder 4"/>
          <p:cNvSpPr>
            <a:spLocks noGrp="1"/>
          </p:cNvSpPr>
          <p:nvPr>
            <p:ph type="ftr" sz="quarter" idx="11"/>
          </p:nvPr>
        </p:nvSpPr>
        <p:spPr>
          <a:noFill/>
        </p:spPr>
        <p:txBody>
          <a:bodyPr/>
          <a:lstStyle/>
          <a:p>
            <a:r>
              <a:rPr lang="en-US" altLang="ja-JP" smtClean="0">
                <a:ea typeface="MS PGothic" pitchFamily="34" charset="-128"/>
              </a:rPr>
              <a:t>Rich Kennedy, Research In Motion</a:t>
            </a:r>
          </a:p>
        </p:txBody>
      </p:sp>
      <p:sp>
        <p:nvSpPr>
          <p:cNvPr id="12294" name="Slide Number Placeholder 5"/>
          <p:cNvSpPr>
            <a:spLocks noGrp="1"/>
          </p:cNvSpPr>
          <p:nvPr>
            <p:ph type="sldNum" sz="quarter" idx="12"/>
          </p:nvPr>
        </p:nvSpPr>
        <p:spPr>
          <a:noFill/>
        </p:spPr>
        <p:txBody>
          <a:bodyPr/>
          <a:lstStyle/>
          <a:p>
            <a:r>
              <a:rPr lang="en-US" altLang="ja-JP" smtClean="0">
                <a:ea typeface="MS PGothic" pitchFamily="34" charset="-128"/>
              </a:rPr>
              <a:t>Slide </a:t>
            </a:r>
            <a:fld id="{F8DCED15-7D42-461C-8545-4129125BA9EF}" type="slidenum">
              <a:rPr lang="en-US" altLang="ja-JP" smtClean="0">
                <a:ea typeface="MS PGothic" pitchFamily="34" charset="-128"/>
              </a:rPr>
              <a:pPr/>
              <a:t>11</a:t>
            </a:fld>
            <a:endParaRPr lang="en-US" altLang="ja-JP" smtClean="0">
              <a:ea typeface="MS PGothic" pitchFamily="3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Task Group Chair’s Functions</a:t>
            </a:r>
          </a:p>
        </p:txBody>
      </p:sp>
      <p:sp>
        <p:nvSpPr>
          <p:cNvPr id="13315" name="Content Placeholder 2"/>
          <p:cNvSpPr>
            <a:spLocks noGrp="1"/>
          </p:cNvSpPr>
          <p:nvPr>
            <p:ph idx="1"/>
          </p:nvPr>
        </p:nvSpPr>
        <p:spPr>
          <a:xfrm>
            <a:off x="685800" y="1981200"/>
            <a:ext cx="7772400" cy="4343400"/>
          </a:xfrm>
        </p:spPr>
        <p:txBody>
          <a:bodyPr/>
          <a:lstStyle/>
          <a:p>
            <a:r>
              <a:rPr lang="en-US" sz="2000" smtClean="0"/>
              <a:t>[From the 802.11 Working Group Operations Manual]</a:t>
            </a:r>
          </a:p>
          <a:p>
            <a:r>
              <a:rPr lang="en-US" sz="2000" smtClean="0"/>
              <a:t>The TG Chair </a:t>
            </a:r>
            <a:r>
              <a:rPr lang="en-US" sz="2000" i="1" u="sng" smtClean="0"/>
              <a:t>may decide non-technical issues or may put them to a vote of the TG.</a:t>
            </a:r>
            <a:r>
              <a:rPr lang="en-US" sz="2000" smtClean="0"/>
              <a:t> The TG participants and the Chair decide technical issues by vote. </a:t>
            </a:r>
            <a:r>
              <a:rPr lang="en-US" sz="2000" i="1" u="sng" smtClean="0"/>
              <a:t>The TG Chair decides what is non-technical and what is technical.</a:t>
            </a:r>
          </a:p>
          <a:p>
            <a:r>
              <a:rPr lang="en-US" sz="2000" smtClean="0"/>
              <a:t>The TG Chair is responsible for presiding over TG sessions.</a:t>
            </a:r>
          </a:p>
          <a:p>
            <a:r>
              <a:rPr lang="en-US" sz="2000" smtClean="0"/>
              <a:t>The TG Chair shall operate the TG in an unbiased fashion. To maintain impartiality, the TG Chair shall refrain from taking sides in debate on technical motions.</a:t>
            </a:r>
          </a:p>
          <a:p>
            <a:r>
              <a:rPr lang="en-US" sz="2000" i="1" u="sng" smtClean="0"/>
              <a:t>It is the responsibility of the TG Chair to lead the TG in producing a quality draft standard in a timely fashion </a:t>
            </a:r>
            <a:r>
              <a:rPr lang="en-US" sz="2000" smtClean="0"/>
              <a:t>as specified by the specific PAR </a:t>
            </a:r>
            <a:r>
              <a:rPr lang="en-US" sz="2000" smtClean="0">
                <a:solidFill>
                  <a:srgbClr val="FF0000"/>
                </a:solidFill>
              </a:rPr>
              <a:t>[</a:t>
            </a:r>
            <a:r>
              <a:rPr lang="en-US" sz="2000" u="sng" smtClean="0">
                <a:solidFill>
                  <a:srgbClr val="FF0000"/>
                </a:solidFill>
              </a:rPr>
              <a:t>Chair’s note</a:t>
            </a:r>
            <a:r>
              <a:rPr lang="en-US" sz="2000" smtClean="0">
                <a:solidFill>
                  <a:srgbClr val="FF0000"/>
                </a:solidFill>
              </a:rPr>
              <a:t>: Quality submissions are expected from all]</a:t>
            </a:r>
          </a:p>
          <a:p>
            <a:endParaRPr lang="en-US" sz="2000" smtClean="0"/>
          </a:p>
        </p:txBody>
      </p:sp>
      <p:sp>
        <p:nvSpPr>
          <p:cNvPr id="13316" name="Date Placeholder 3"/>
          <p:cNvSpPr>
            <a:spLocks noGrp="1"/>
          </p:cNvSpPr>
          <p:nvPr>
            <p:ph type="dt" sz="quarter" idx="10"/>
          </p:nvPr>
        </p:nvSpPr>
        <p:spPr>
          <a:noFill/>
        </p:spPr>
        <p:txBody>
          <a:bodyPr/>
          <a:lstStyle/>
          <a:p>
            <a:r>
              <a:rPr lang="en-US" smtClean="0"/>
              <a:t>February 2012</a:t>
            </a:r>
          </a:p>
        </p:txBody>
      </p:sp>
      <p:sp>
        <p:nvSpPr>
          <p:cNvPr id="13317" name="Footer Placeholder 4"/>
          <p:cNvSpPr>
            <a:spLocks noGrp="1"/>
          </p:cNvSpPr>
          <p:nvPr>
            <p:ph type="ftr" sz="quarter" idx="11"/>
          </p:nvPr>
        </p:nvSpPr>
        <p:spPr>
          <a:noFill/>
        </p:spPr>
        <p:txBody>
          <a:bodyPr/>
          <a:lstStyle/>
          <a:p>
            <a:r>
              <a:rPr lang="en-US" smtClean="0"/>
              <a:t>Rich Kennedy, Research In Motion</a:t>
            </a:r>
          </a:p>
        </p:txBody>
      </p:sp>
      <p:sp>
        <p:nvSpPr>
          <p:cNvPr id="13318" name="Slide Number Placeholder 5"/>
          <p:cNvSpPr>
            <a:spLocks noGrp="1"/>
          </p:cNvSpPr>
          <p:nvPr>
            <p:ph type="sldNum" sz="quarter" idx="12"/>
          </p:nvPr>
        </p:nvSpPr>
        <p:spPr>
          <a:noFill/>
        </p:spPr>
        <p:txBody>
          <a:bodyPr/>
          <a:lstStyle/>
          <a:p>
            <a:r>
              <a:rPr lang="en-US" altLang="ja-JP" smtClean="0">
                <a:ea typeface="MS PGothic" pitchFamily="34" charset="-128"/>
              </a:rPr>
              <a:t>Slide </a:t>
            </a:r>
            <a:fld id="{D88CB51C-40D2-4D4F-8DFB-F74E7128832B}" type="slidenum">
              <a:rPr lang="en-US" altLang="ja-JP" smtClean="0">
                <a:ea typeface="MS PGothic" pitchFamily="34" charset="-128"/>
              </a:rPr>
              <a:pPr/>
              <a:t>12</a:t>
            </a:fld>
            <a:endParaRPr lang="en-US" altLang="ja-JP" smtClean="0">
              <a:ea typeface="MS PGothic"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Issues We Must Consider</a:t>
            </a:r>
          </a:p>
        </p:txBody>
      </p:sp>
      <p:sp>
        <p:nvSpPr>
          <p:cNvPr id="14339" name="Content Placeholder 2"/>
          <p:cNvSpPr>
            <a:spLocks noGrp="1"/>
          </p:cNvSpPr>
          <p:nvPr>
            <p:ph idx="1"/>
          </p:nvPr>
        </p:nvSpPr>
        <p:spPr>
          <a:xfrm>
            <a:off x="685800" y="1981200"/>
            <a:ext cx="7772400" cy="4495800"/>
          </a:xfrm>
        </p:spPr>
        <p:txBody>
          <a:bodyPr/>
          <a:lstStyle/>
          <a:p>
            <a:r>
              <a:rPr lang="en-US" sz="2000" smtClean="0"/>
              <a:t>P802.11ae and P802.11aa have been completed, P802.11ad and P802.11ac will finish ahead of us and must be considered as we resolve comments  </a:t>
            </a:r>
          </a:p>
          <a:p>
            <a:r>
              <a:rPr lang="en-US" sz="2000" smtClean="0"/>
              <a:t>Comment resolutions should use approved draft D1.05 as the base</a:t>
            </a:r>
          </a:p>
          <a:p>
            <a:pPr lvl="1"/>
            <a:r>
              <a:rPr lang="en-US" smtClean="0"/>
              <a:t>Speculative draft D1.06 in process</a:t>
            </a:r>
          </a:p>
          <a:p>
            <a:r>
              <a:rPr lang="en-US" sz="2000" smtClean="0"/>
              <a:t>We are now have support of TGac for our plan to create a Clause 23 that uses the TGac PHY with changes for the TVWS</a:t>
            </a:r>
          </a:p>
          <a:p>
            <a:pPr lvl="1"/>
            <a:r>
              <a:rPr lang="en-US" smtClean="0"/>
              <a:t>Clause 23 will refer to Clause 22 and cover the differences</a:t>
            </a:r>
          </a:p>
          <a:p>
            <a:r>
              <a:rPr lang="en-US" sz="2000" smtClean="0"/>
              <a:t>REVmb D12.0 is approved</a:t>
            </a:r>
          </a:p>
          <a:p>
            <a:r>
              <a:rPr lang="en-US" sz="2000" smtClean="0"/>
              <a:t>We will do what it takes to complete Clause 23 and all PHY comment resolutions in March</a:t>
            </a:r>
          </a:p>
          <a:p>
            <a:r>
              <a:rPr lang="en-US" sz="2000" smtClean="0"/>
              <a:t>We will need a proposal from the TGac PHY experts</a:t>
            </a:r>
          </a:p>
        </p:txBody>
      </p:sp>
      <p:sp>
        <p:nvSpPr>
          <p:cNvPr id="14340" name="Date Placeholder 3"/>
          <p:cNvSpPr>
            <a:spLocks noGrp="1"/>
          </p:cNvSpPr>
          <p:nvPr>
            <p:ph type="dt" sz="quarter" idx="10"/>
          </p:nvPr>
        </p:nvSpPr>
        <p:spPr>
          <a:noFill/>
        </p:spPr>
        <p:txBody>
          <a:bodyPr/>
          <a:lstStyle/>
          <a:p>
            <a:r>
              <a:rPr lang="en-US" smtClean="0"/>
              <a:t>February 2012</a:t>
            </a:r>
          </a:p>
        </p:txBody>
      </p:sp>
      <p:sp>
        <p:nvSpPr>
          <p:cNvPr id="14341" name="Footer Placeholder 4"/>
          <p:cNvSpPr>
            <a:spLocks noGrp="1"/>
          </p:cNvSpPr>
          <p:nvPr>
            <p:ph type="ftr" sz="quarter" idx="11"/>
          </p:nvPr>
        </p:nvSpPr>
        <p:spPr>
          <a:noFill/>
        </p:spPr>
        <p:txBody>
          <a:bodyPr/>
          <a:lstStyle/>
          <a:p>
            <a:r>
              <a:rPr lang="en-US" smtClean="0"/>
              <a:t>Rich Kennedy, Research In Motion</a:t>
            </a:r>
          </a:p>
        </p:txBody>
      </p:sp>
      <p:sp>
        <p:nvSpPr>
          <p:cNvPr id="14342" name="Slide Number Placeholder 5"/>
          <p:cNvSpPr>
            <a:spLocks noGrp="1"/>
          </p:cNvSpPr>
          <p:nvPr>
            <p:ph type="sldNum" sz="quarter" idx="12"/>
          </p:nvPr>
        </p:nvSpPr>
        <p:spPr>
          <a:noFill/>
        </p:spPr>
        <p:txBody>
          <a:bodyPr/>
          <a:lstStyle/>
          <a:p>
            <a:r>
              <a:rPr lang="en-US" smtClean="0"/>
              <a:t>Slide </a:t>
            </a:r>
            <a:fld id="{A1E586B9-996C-420F-AF1E-09FCFC1BB74F}" type="slidenum">
              <a:rPr lang="en-US" smtClean="0"/>
              <a:pPr/>
              <a:t>13</a:t>
            </a:fld>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OFCOM </a:t>
            </a:r>
            <a:r>
              <a:rPr lang="en-US" dirty="0" err="1" smtClean="0"/>
              <a:t>TVWS</a:t>
            </a:r>
            <a:r>
              <a:rPr lang="en-US" dirty="0" smtClean="0"/>
              <a:t> Requirements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 Draft regulatory requirements for white space devices in the UHF TV band </a:t>
            </a:r>
            <a:r>
              <a:rPr lang="en-US" dirty="0" smtClean="0"/>
              <a:t>[Tan] February 16, 2012</a:t>
            </a:r>
            <a:r>
              <a:rPr lang="en-US" dirty="0" smtClean="0"/>
              <a:t>	</a:t>
            </a:r>
            <a:endParaRPr lang="en-US" dirty="0" smtClean="0"/>
          </a:p>
          <a:p>
            <a:r>
              <a:rPr lang="en-US" dirty="0" err="1" smtClean="0"/>
              <a:t>TVWS</a:t>
            </a:r>
            <a:r>
              <a:rPr lang="en-US" dirty="0" smtClean="0"/>
              <a:t> and Portable </a:t>
            </a:r>
            <a:r>
              <a:rPr lang="en-US" dirty="0" err="1" smtClean="0"/>
              <a:t>DTT</a:t>
            </a:r>
            <a:r>
              <a:rPr lang="en-US" dirty="0" smtClean="0"/>
              <a:t> Protection</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February 2012</a:t>
            </a:r>
            <a:endParaRPr lang="en-US" dirty="0"/>
          </a:p>
        </p:txBody>
      </p:sp>
      <p:sp>
        <p:nvSpPr>
          <p:cNvPr id="5" name="Footer Placeholder 4"/>
          <p:cNvSpPr>
            <a:spLocks noGrp="1"/>
          </p:cNvSpPr>
          <p:nvPr>
            <p:ph type="ftr" sz="quarter" idx="11"/>
          </p:nvPr>
        </p:nvSpPr>
        <p:spPr/>
        <p:txBody>
          <a:bodyPr/>
          <a:lstStyle/>
          <a:p>
            <a:pPr>
              <a:defRPr/>
            </a:pPr>
            <a:r>
              <a:rPr lang="en-US" smtClean="0"/>
              <a:t>Rich Kennedy, Research In Motion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18C54C5-05BE-4B8E-B411-496233CC5037}"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Editorial Status Review</a:t>
            </a:r>
          </a:p>
        </p:txBody>
      </p:sp>
      <p:sp>
        <p:nvSpPr>
          <p:cNvPr id="16387" name="Content Placeholder 2"/>
          <p:cNvSpPr>
            <a:spLocks noGrp="1"/>
          </p:cNvSpPr>
          <p:nvPr>
            <p:ph idx="1"/>
          </p:nvPr>
        </p:nvSpPr>
        <p:spPr/>
        <p:txBody>
          <a:bodyPr/>
          <a:lstStyle/>
          <a:p>
            <a:r>
              <a:rPr lang="en-US" dirty="0" smtClean="0"/>
              <a:t>Speculative Draft </a:t>
            </a:r>
            <a:r>
              <a:rPr lang="en-US" dirty="0" err="1" smtClean="0"/>
              <a:t>D1.06</a:t>
            </a:r>
            <a:endParaRPr lang="en-US" dirty="0" smtClean="0"/>
          </a:p>
          <a:p>
            <a:pPr lvl="1"/>
            <a:r>
              <a:rPr lang="en-US" dirty="0" smtClean="0"/>
              <a:t>Please check that your approved submissions have been correctly incorporated into this revision of the draft. This version has some Editorial effort to conform to the 802.11 </a:t>
            </a:r>
            <a:r>
              <a:rPr lang="en-US" dirty="0" err="1" smtClean="0"/>
              <a:t>WG</a:t>
            </a:r>
            <a:r>
              <a:rPr lang="en-US" dirty="0" smtClean="0"/>
              <a:t> Style Guide, 11-10/</a:t>
            </a:r>
            <a:r>
              <a:rPr lang="en-US" dirty="0" err="1" smtClean="0"/>
              <a:t>1034r3</a:t>
            </a:r>
            <a:endParaRPr lang="en-US" dirty="0" smtClean="0"/>
          </a:p>
          <a:p>
            <a:pPr lvl="2"/>
            <a:r>
              <a:rPr lang="en-US" dirty="0" smtClean="0">
                <a:hlinkClick r:id="rId2"/>
              </a:rPr>
              <a:t>https://mentor.ieee.org/802.11/dcn/09/11-09-1034-03-0000-802-11-editorial-style-guide.doc</a:t>
            </a:r>
            <a:r>
              <a:rPr lang="en-US" dirty="0" smtClean="0"/>
              <a:t> </a:t>
            </a:r>
            <a:endParaRPr lang="en-US" i="1" dirty="0" smtClean="0"/>
          </a:p>
          <a:p>
            <a:r>
              <a:rPr lang="en-US" dirty="0" smtClean="0"/>
              <a:t>Comment spreadsheet in </a:t>
            </a:r>
            <a:r>
              <a:rPr lang="en-US" dirty="0" smtClean="0"/>
              <a:t>11-11/</a:t>
            </a:r>
            <a:r>
              <a:rPr lang="en-US" dirty="0" err="1" smtClean="0"/>
              <a:t>277r26</a:t>
            </a:r>
            <a:endParaRPr lang="en-US" dirty="0" smtClean="0"/>
          </a:p>
          <a:p>
            <a:r>
              <a:rPr lang="en-US" dirty="0" smtClean="0"/>
              <a:t>11-12/0020 </a:t>
            </a:r>
            <a:r>
              <a:rPr lang="en-US" dirty="0" err="1" smtClean="0"/>
              <a:t>802.11ad</a:t>
            </a:r>
            <a:r>
              <a:rPr lang="en-US" dirty="0" smtClean="0"/>
              <a:t> and 11-12/0223 </a:t>
            </a:r>
            <a:r>
              <a:rPr lang="en-US" dirty="0" err="1" smtClean="0"/>
              <a:t>802.11ac</a:t>
            </a:r>
            <a:r>
              <a:rPr lang="en-US" dirty="0" smtClean="0"/>
              <a:t> comment spreadsheets</a:t>
            </a:r>
            <a:endParaRPr lang="en-US" dirty="0" smtClean="0"/>
          </a:p>
        </p:txBody>
      </p:sp>
      <p:sp>
        <p:nvSpPr>
          <p:cNvPr id="16388" name="Date Placeholder 3"/>
          <p:cNvSpPr>
            <a:spLocks noGrp="1"/>
          </p:cNvSpPr>
          <p:nvPr>
            <p:ph type="dt" sz="quarter" idx="10"/>
          </p:nvPr>
        </p:nvSpPr>
        <p:spPr>
          <a:noFill/>
        </p:spPr>
        <p:txBody>
          <a:bodyPr/>
          <a:lstStyle/>
          <a:p>
            <a:r>
              <a:rPr lang="en-US" smtClean="0"/>
              <a:t>February 2012</a:t>
            </a:r>
          </a:p>
        </p:txBody>
      </p:sp>
      <p:sp>
        <p:nvSpPr>
          <p:cNvPr id="16389" name="Footer Placeholder 4"/>
          <p:cNvSpPr>
            <a:spLocks noGrp="1"/>
          </p:cNvSpPr>
          <p:nvPr>
            <p:ph type="ftr" sz="quarter" idx="11"/>
          </p:nvPr>
        </p:nvSpPr>
        <p:spPr>
          <a:noFill/>
        </p:spPr>
        <p:txBody>
          <a:bodyPr/>
          <a:lstStyle/>
          <a:p>
            <a:r>
              <a:rPr lang="en-US" smtClean="0"/>
              <a:t>Rich Kennedy, Research In Motion</a:t>
            </a:r>
          </a:p>
        </p:txBody>
      </p:sp>
      <p:sp>
        <p:nvSpPr>
          <p:cNvPr id="16390" name="Slide Number Placeholder 5"/>
          <p:cNvSpPr>
            <a:spLocks noGrp="1"/>
          </p:cNvSpPr>
          <p:nvPr>
            <p:ph type="sldNum" sz="quarter" idx="12"/>
          </p:nvPr>
        </p:nvSpPr>
        <p:spPr>
          <a:noFill/>
        </p:spPr>
        <p:txBody>
          <a:bodyPr/>
          <a:lstStyle/>
          <a:p>
            <a:r>
              <a:rPr lang="en-US" smtClean="0"/>
              <a:t>Slide </a:t>
            </a:r>
            <a:fld id="{886A6271-D73B-42AF-A11C-6EC3F9D0985B}" type="slidenum">
              <a:rPr lang="en-US" smtClean="0"/>
              <a:pPr/>
              <a:t>15</a:t>
            </a:fld>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PHY Time</a:t>
            </a:r>
          </a:p>
        </p:txBody>
      </p:sp>
      <p:sp>
        <p:nvSpPr>
          <p:cNvPr id="17411" name="Content Placeholder 2"/>
          <p:cNvSpPr>
            <a:spLocks noGrp="1"/>
          </p:cNvSpPr>
          <p:nvPr>
            <p:ph idx="1"/>
          </p:nvPr>
        </p:nvSpPr>
        <p:spPr/>
        <p:txBody>
          <a:bodyPr/>
          <a:lstStyle/>
          <a:p>
            <a:r>
              <a:rPr lang="en-US" dirty="0" smtClean="0"/>
              <a:t>General Discussion</a:t>
            </a:r>
          </a:p>
          <a:p>
            <a:pPr lvl="1"/>
            <a:r>
              <a:rPr lang="en-US" dirty="0" err="1" smtClean="0"/>
              <a:t>TGac</a:t>
            </a:r>
            <a:r>
              <a:rPr lang="en-US" dirty="0" smtClean="0"/>
              <a:t> </a:t>
            </a:r>
            <a:r>
              <a:rPr lang="en-US" dirty="0" err="1" smtClean="0"/>
              <a:t>PHY</a:t>
            </a:r>
            <a:r>
              <a:rPr lang="en-US" dirty="0" smtClean="0"/>
              <a:t> experts meeting in February to work on </a:t>
            </a:r>
            <a:r>
              <a:rPr lang="en-US" dirty="0" err="1" smtClean="0"/>
              <a:t>TGaf</a:t>
            </a:r>
            <a:r>
              <a:rPr lang="en-US" dirty="0" smtClean="0"/>
              <a:t> input</a:t>
            </a:r>
          </a:p>
          <a:p>
            <a:r>
              <a:rPr lang="en-US" dirty="0" smtClean="0"/>
              <a:t>Comment </a:t>
            </a:r>
            <a:r>
              <a:rPr lang="en-US" dirty="0" smtClean="0"/>
              <a:t>resolution</a:t>
            </a:r>
          </a:p>
        </p:txBody>
      </p:sp>
      <p:sp>
        <p:nvSpPr>
          <p:cNvPr id="17412" name="Date Placeholder 3"/>
          <p:cNvSpPr>
            <a:spLocks noGrp="1"/>
          </p:cNvSpPr>
          <p:nvPr>
            <p:ph type="dt" sz="quarter" idx="10"/>
          </p:nvPr>
        </p:nvSpPr>
        <p:spPr>
          <a:noFill/>
        </p:spPr>
        <p:txBody>
          <a:bodyPr/>
          <a:lstStyle/>
          <a:p>
            <a:r>
              <a:rPr lang="en-US" smtClean="0"/>
              <a:t>February 2012</a:t>
            </a:r>
          </a:p>
        </p:txBody>
      </p:sp>
      <p:sp>
        <p:nvSpPr>
          <p:cNvPr id="17413" name="Footer Placeholder 4"/>
          <p:cNvSpPr>
            <a:spLocks noGrp="1"/>
          </p:cNvSpPr>
          <p:nvPr>
            <p:ph type="ftr" sz="quarter" idx="11"/>
          </p:nvPr>
        </p:nvSpPr>
        <p:spPr>
          <a:noFill/>
        </p:spPr>
        <p:txBody>
          <a:bodyPr/>
          <a:lstStyle/>
          <a:p>
            <a:r>
              <a:rPr lang="en-US" smtClean="0"/>
              <a:t>Rich Kennedy, Research In Motion</a:t>
            </a:r>
          </a:p>
        </p:txBody>
      </p:sp>
      <p:sp>
        <p:nvSpPr>
          <p:cNvPr id="17414" name="Slide Number Placeholder 5"/>
          <p:cNvSpPr>
            <a:spLocks noGrp="1"/>
          </p:cNvSpPr>
          <p:nvPr>
            <p:ph type="sldNum" sz="quarter" idx="12"/>
          </p:nvPr>
        </p:nvSpPr>
        <p:spPr>
          <a:noFill/>
        </p:spPr>
        <p:txBody>
          <a:bodyPr/>
          <a:lstStyle/>
          <a:p>
            <a:r>
              <a:rPr lang="en-US" smtClean="0"/>
              <a:t>Slide </a:t>
            </a:r>
            <a:fld id="{5E07674E-F410-4E02-BAC3-3E04B3B460A1}" type="slidenum">
              <a:rPr lang="en-US" smtClean="0"/>
              <a:pPr/>
              <a:t>16</a:t>
            </a:fld>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General Comment Resolution</a:t>
            </a:r>
          </a:p>
        </p:txBody>
      </p:sp>
      <p:sp>
        <p:nvSpPr>
          <p:cNvPr id="18435" name="Content Placeholder 2"/>
          <p:cNvSpPr>
            <a:spLocks noGrp="1"/>
          </p:cNvSpPr>
          <p:nvPr>
            <p:ph idx="1"/>
          </p:nvPr>
        </p:nvSpPr>
        <p:spPr/>
        <p:txBody>
          <a:bodyPr/>
          <a:lstStyle/>
          <a:p>
            <a:r>
              <a:rPr lang="en-US" smtClean="0"/>
              <a:t>General comment resolutions were completed in Jacksonville</a:t>
            </a:r>
          </a:p>
          <a:p>
            <a:pPr lvl="1"/>
            <a:endParaRPr lang="en-US" smtClean="0"/>
          </a:p>
        </p:txBody>
      </p:sp>
      <p:sp>
        <p:nvSpPr>
          <p:cNvPr id="18436" name="Date Placeholder 3"/>
          <p:cNvSpPr>
            <a:spLocks noGrp="1"/>
          </p:cNvSpPr>
          <p:nvPr>
            <p:ph type="dt" sz="quarter" idx="10"/>
          </p:nvPr>
        </p:nvSpPr>
        <p:spPr>
          <a:noFill/>
        </p:spPr>
        <p:txBody>
          <a:bodyPr/>
          <a:lstStyle/>
          <a:p>
            <a:r>
              <a:rPr lang="en-US" smtClean="0"/>
              <a:t>February 2012</a:t>
            </a:r>
          </a:p>
        </p:txBody>
      </p:sp>
      <p:sp>
        <p:nvSpPr>
          <p:cNvPr id="18437" name="Footer Placeholder 4"/>
          <p:cNvSpPr>
            <a:spLocks noGrp="1"/>
          </p:cNvSpPr>
          <p:nvPr>
            <p:ph type="ftr" sz="quarter" idx="11"/>
          </p:nvPr>
        </p:nvSpPr>
        <p:spPr>
          <a:noFill/>
        </p:spPr>
        <p:txBody>
          <a:bodyPr/>
          <a:lstStyle/>
          <a:p>
            <a:r>
              <a:rPr lang="en-US" smtClean="0"/>
              <a:t>Rich Kennedy, Research In Motion</a:t>
            </a:r>
          </a:p>
        </p:txBody>
      </p:sp>
      <p:sp>
        <p:nvSpPr>
          <p:cNvPr id="18438" name="Slide Number Placeholder 5"/>
          <p:cNvSpPr>
            <a:spLocks noGrp="1"/>
          </p:cNvSpPr>
          <p:nvPr>
            <p:ph type="sldNum" sz="quarter" idx="12"/>
          </p:nvPr>
        </p:nvSpPr>
        <p:spPr>
          <a:noFill/>
        </p:spPr>
        <p:txBody>
          <a:bodyPr/>
          <a:lstStyle/>
          <a:p>
            <a:r>
              <a:rPr lang="en-US" smtClean="0"/>
              <a:t>Slide </a:t>
            </a:r>
            <a:fld id="{9AAE4793-2E41-4B08-BA6E-05CE583EAD71}" type="slidenum">
              <a:rPr lang="en-US" smtClean="0"/>
              <a:pPr/>
              <a:t>17</a:t>
            </a:fld>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MAC Comment Resolution</a:t>
            </a:r>
          </a:p>
        </p:txBody>
      </p:sp>
      <p:sp>
        <p:nvSpPr>
          <p:cNvPr id="19459" name="Content Placeholder 2"/>
          <p:cNvSpPr>
            <a:spLocks noGrp="1"/>
          </p:cNvSpPr>
          <p:nvPr>
            <p:ph idx="1"/>
          </p:nvPr>
        </p:nvSpPr>
        <p:spPr/>
        <p:txBody>
          <a:bodyPr/>
          <a:lstStyle/>
          <a:p>
            <a:r>
              <a:rPr lang="en-US" dirty="0" smtClean="0"/>
              <a:t>MAC comment resolutions were completed in Jacksonville</a:t>
            </a:r>
          </a:p>
          <a:p>
            <a:r>
              <a:rPr lang="en-US" dirty="0" smtClean="0"/>
              <a:t>Some corrections/additions are required</a:t>
            </a:r>
          </a:p>
          <a:p>
            <a:r>
              <a:rPr lang="en-US" smtClean="0"/>
              <a:t>Changes </a:t>
            </a:r>
            <a:r>
              <a:rPr lang="en-US" dirty="0" smtClean="0"/>
              <a:t>will be required to support the new </a:t>
            </a:r>
            <a:r>
              <a:rPr lang="en-US" dirty="0" err="1" smtClean="0"/>
              <a:t>PHY</a:t>
            </a:r>
            <a:r>
              <a:rPr lang="en-US" dirty="0" smtClean="0"/>
              <a:t> clause (23)</a:t>
            </a:r>
          </a:p>
          <a:p>
            <a:pPr lvl="1"/>
            <a:endParaRPr lang="en-US" dirty="0" smtClean="0"/>
          </a:p>
        </p:txBody>
      </p:sp>
      <p:sp>
        <p:nvSpPr>
          <p:cNvPr id="19460" name="Date Placeholder 3"/>
          <p:cNvSpPr>
            <a:spLocks noGrp="1"/>
          </p:cNvSpPr>
          <p:nvPr>
            <p:ph type="dt" sz="quarter" idx="10"/>
          </p:nvPr>
        </p:nvSpPr>
        <p:spPr>
          <a:noFill/>
        </p:spPr>
        <p:txBody>
          <a:bodyPr/>
          <a:lstStyle/>
          <a:p>
            <a:r>
              <a:rPr lang="en-US" smtClean="0"/>
              <a:t>February 2012</a:t>
            </a:r>
          </a:p>
        </p:txBody>
      </p:sp>
      <p:sp>
        <p:nvSpPr>
          <p:cNvPr id="19461" name="Footer Placeholder 4"/>
          <p:cNvSpPr>
            <a:spLocks noGrp="1"/>
          </p:cNvSpPr>
          <p:nvPr>
            <p:ph type="ftr" sz="quarter" idx="11"/>
          </p:nvPr>
        </p:nvSpPr>
        <p:spPr>
          <a:noFill/>
        </p:spPr>
        <p:txBody>
          <a:bodyPr/>
          <a:lstStyle/>
          <a:p>
            <a:r>
              <a:rPr lang="en-US" smtClean="0"/>
              <a:t>Rich Kennedy, Research In Motion</a:t>
            </a:r>
          </a:p>
        </p:txBody>
      </p:sp>
      <p:sp>
        <p:nvSpPr>
          <p:cNvPr id="19462" name="Slide Number Placeholder 5"/>
          <p:cNvSpPr>
            <a:spLocks noGrp="1"/>
          </p:cNvSpPr>
          <p:nvPr>
            <p:ph type="sldNum" sz="quarter" idx="12"/>
          </p:nvPr>
        </p:nvSpPr>
        <p:spPr>
          <a:noFill/>
        </p:spPr>
        <p:txBody>
          <a:bodyPr/>
          <a:lstStyle/>
          <a:p>
            <a:r>
              <a:rPr lang="en-US" smtClean="0"/>
              <a:t>Slide </a:t>
            </a:r>
            <a:fld id="{4D70C9D6-D71C-41DA-AA7F-944E6FF1EB64}" type="slidenum">
              <a:rPr lang="en-US" smtClean="0"/>
              <a:pPr/>
              <a:t>18</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February 2012</a:t>
            </a:r>
          </a:p>
        </p:txBody>
      </p:sp>
      <p:sp>
        <p:nvSpPr>
          <p:cNvPr id="3075" name="Footer Placeholder 4"/>
          <p:cNvSpPr>
            <a:spLocks noGrp="1"/>
          </p:cNvSpPr>
          <p:nvPr>
            <p:ph type="ftr" sz="quarter" idx="11"/>
          </p:nvPr>
        </p:nvSpPr>
        <p:spPr>
          <a:noFill/>
        </p:spPr>
        <p:txBody>
          <a:bodyPr/>
          <a:lstStyle/>
          <a:p>
            <a:r>
              <a:rPr lang="en-US" smtClean="0"/>
              <a:t>Rich Kennedy, Research In Motion</a:t>
            </a:r>
          </a:p>
        </p:txBody>
      </p:sp>
      <p:sp>
        <p:nvSpPr>
          <p:cNvPr id="3076" name="Slide Number Placeholder 5"/>
          <p:cNvSpPr>
            <a:spLocks noGrp="1"/>
          </p:cNvSpPr>
          <p:nvPr>
            <p:ph type="sldNum" sz="quarter" idx="12"/>
          </p:nvPr>
        </p:nvSpPr>
        <p:spPr>
          <a:noFill/>
        </p:spPr>
        <p:txBody>
          <a:bodyPr/>
          <a:lstStyle/>
          <a:p>
            <a:r>
              <a:rPr lang="en-US" smtClean="0"/>
              <a:t>Slide </a:t>
            </a:r>
            <a:fld id="{6CD4AC02-A902-4D91-A098-1EB6F0266BB8}" type="slidenum">
              <a:rPr lang="en-US" smtClean="0"/>
              <a:pPr/>
              <a:t>2</a:t>
            </a:fld>
            <a:endParaRPr lang="en-US" smtClean="0"/>
          </a:p>
        </p:txBody>
      </p:sp>
      <p:sp>
        <p:nvSpPr>
          <p:cNvPr id="3077" name="Rectangle 2"/>
          <p:cNvSpPr>
            <a:spLocks noGrp="1" noChangeArrowheads="1"/>
          </p:cNvSpPr>
          <p:nvPr>
            <p:ph type="title"/>
          </p:nvPr>
        </p:nvSpPr>
        <p:spPr>
          <a:noFill/>
        </p:spPr>
        <p:txBody>
          <a:bodyPr/>
          <a:lstStyle/>
          <a:p>
            <a:r>
              <a:rPr lang="en-US" smtClean="0"/>
              <a:t>Abstract</a:t>
            </a:r>
          </a:p>
        </p:txBody>
      </p:sp>
      <p:sp>
        <p:nvSpPr>
          <p:cNvPr id="3078" name="Rectangle 3"/>
          <p:cNvSpPr>
            <a:spLocks noGrp="1" noChangeArrowheads="1"/>
          </p:cNvSpPr>
          <p:nvPr>
            <p:ph type="body" idx="1"/>
          </p:nvPr>
        </p:nvSpPr>
        <p:spPr>
          <a:xfrm>
            <a:off x="685800" y="1752600"/>
            <a:ext cx="7772400" cy="4114800"/>
          </a:xfrm>
          <a:noFill/>
        </p:spPr>
        <p:txBody>
          <a:bodyPr/>
          <a:lstStyle/>
          <a:p>
            <a:pPr>
              <a:buFontTx/>
              <a:buNone/>
            </a:pPr>
            <a:r>
              <a:rPr lang="en-US" dirty="0" smtClean="0"/>
              <a:t>This presentation is the agenda and meeting plan for the February </a:t>
            </a:r>
            <a:r>
              <a:rPr lang="en-US" dirty="0" smtClean="0"/>
              <a:t>21, </a:t>
            </a:r>
            <a:r>
              <a:rPr lang="en-US" dirty="0" smtClean="0"/>
              <a:t>2012 IEEE 802.11 </a:t>
            </a:r>
            <a:r>
              <a:rPr lang="en-US" dirty="0" err="1" smtClean="0"/>
              <a:t>TGaf</a:t>
            </a:r>
            <a:r>
              <a:rPr lang="en-US" dirty="0" smtClean="0"/>
              <a:t> teleconference.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Agenda</a:t>
            </a:r>
          </a:p>
        </p:txBody>
      </p:sp>
      <p:sp>
        <p:nvSpPr>
          <p:cNvPr id="4099" name="Content Placeholder 2"/>
          <p:cNvSpPr>
            <a:spLocks noGrp="1"/>
          </p:cNvSpPr>
          <p:nvPr>
            <p:ph idx="1"/>
          </p:nvPr>
        </p:nvSpPr>
        <p:spPr>
          <a:xfrm>
            <a:off x="457200" y="1600200"/>
            <a:ext cx="8229600" cy="4724400"/>
          </a:xfrm>
        </p:spPr>
        <p:txBody>
          <a:bodyPr/>
          <a:lstStyle/>
          <a:p>
            <a:r>
              <a:rPr lang="en-US" dirty="0" smtClean="0"/>
              <a:t>Introduction</a:t>
            </a:r>
          </a:p>
          <a:p>
            <a:r>
              <a:rPr lang="en-US" dirty="0" smtClean="0"/>
              <a:t>Administrative items</a:t>
            </a:r>
          </a:p>
          <a:p>
            <a:r>
              <a:rPr lang="en-US" dirty="0" smtClean="0"/>
              <a:t>Review of PAR Scope and TG approved Purpose, Principles and Vision/Outcome</a:t>
            </a:r>
          </a:p>
          <a:p>
            <a:r>
              <a:rPr lang="en-US" dirty="0" smtClean="0"/>
              <a:t>Issues to consider</a:t>
            </a:r>
          </a:p>
          <a:p>
            <a:r>
              <a:rPr lang="en-US" dirty="0" smtClean="0"/>
              <a:t>Editorial review</a:t>
            </a:r>
          </a:p>
          <a:p>
            <a:r>
              <a:rPr lang="en-US" dirty="0" err="1" smtClean="0"/>
              <a:t>PHY</a:t>
            </a:r>
            <a:r>
              <a:rPr lang="en-US" dirty="0" smtClean="0"/>
              <a:t> Time</a:t>
            </a:r>
          </a:p>
          <a:p>
            <a:r>
              <a:rPr lang="en-US" dirty="0" smtClean="0"/>
              <a:t>General comment resolution [done]</a:t>
            </a:r>
          </a:p>
          <a:p>
            <a:r>
              <a:rPr lang="en-US" dirty="0" smtClean="0"/>
              <a:t>MAC comment </a:t>
            </a:r>
            <a:r>
              <a:rPr lang="en-US" dirty="0" smtClean="0"/>
              <a:t>resolution [done]</a:t>
            </a:r>
            <a:endParaRPr lang="en-US" dirty="0" smtClean="0"/>
          </a:p>
        </p:txBody>
      </p:sp>
      <p:sp>
        <p:nvSpPr>
          <p:cNvPr id="4100" name="Date Placeholder 3"/>
          <p:cNvSpPr>
            <a:spLocks noGrp="1"/>
          </p:cNvSpPr>
          <p:nvPr>
            <p:ph type="dt" sz="quarter" idx="10"/>
          </p:nvPr>
        </p:nvSpPr>
        <p:spPr>
          <a:noFill/>
        </p:spPr>
        <p:txBody>
          <a:bodyPr/>
          <a:lstStyle/>
          <a:p>
            <a:r>
              <a:rPr lang="en-US" smtClean="0"/>
              <a:t>February 2012</a:t>
            </a:r>
          </a:p>
        </p:txBody>
      </p:sp>
      <p:sp>
        <p:nvSpPr>
          <p:cNvPr id="4101" name="Slide Number Placeholder 4"/>
          <p:cNvSpPr>
            <a:spLocks noGrp="1"/>
          </p:cNvSpPr>
          <p:nvPr>
            <p:ph type="sldNum" sz="quarter" idx="12"/>
          </p:nvPr>
        </p:nvSpPr>
        <p:spPr>
          <a:noFill/>
        </p:spPr>
        <p:txBody>
          <a:bodyPr/>
          <a:lstStyle/>
          <a:p>
            <a:r>
              <a:rPr lang="en-US" smtClean="0"/>
              <a:t>Slide </a:t>
            </a:r>
            <a:fld id="{91A00BAD-4E73-4C36-B9C7-C044E12F1A0C}" type="slidenum">
              <a:rPr lang="en-US" smtClean="0"/>
              <a:pPr/>
              <a:t>3</a:t>
            </a:fld>
            <a:endParaRPr lang="en-US" smtClean="0"/>
          </a:p>
        </p:txBody>
      </p:sp>
      <p:sp>
        <p:nvSpPr>
          <p:cNvPr id="4102" name="Footer Placeholder 5"/>
          <p:cNvSpPr>
            <a:spLocks noGrp="1"/>
          </p:cNvSpPr>
          <p:nvPr>
            <p:ph type="ftr" sz="quarter" idx="11"/>
          </p:nvPr>
        </p:nvSpPr>
        <p:spPr>
          <a:noFill/>
        </p:spPr>
        <p:txBody>
          <a:bodyPr/>
          <a:lstStyle/>
          <a:p>
            <a:r>
              <a:rPr lang="en-US" smtClean="0"/>
              <a:t>Rich Kennedy, Research In Motion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Introduction</a:t>
            </a:r>
          </a:p>
        </p:txBody>
      </p:sp>
      <p:sp>
        <p:nvSpPr>
          <p:cNvPr id="3" name="Content Placeholder 2"/>
          <p:cNvSpPr>
            <a:spLocks noGrp="1"/>
          </p:cNvSpPr>
          <p:nvPr>
            <p:ph idx="1"/>
          </p:nvPr>
        </p:nvSpPr>
        <p:spPr/>
        <p:txBody>
          <a:bodyPr>
            <a:normAutofit/>
          </a:bodyPr>
          <a:lstStyle/>
          <a:p>
            <a:pPr>
              <a:defRPr/>
            </a:pPr>
            <a:r>
              <a:rPr lang="en-US" dirty="0" smtClean="0"/>
              <a:t>Welcome to the IEEE P802.11af February </a:t>
            </a:r>
            <a:r>
              <a:rPr lang="en-US" dirty="0" smtClean="0"/>
              <a:t>21, </a:t>
            </a:r>
            <a:r>
              <a:rPr lang="en-US" dirty="0" smtClean="0"/>
              <a:t>2012 teleconference</a:t>
            </a:r>
          </a:p>
          <a:p>
            <a:pPr>
              <a:defRPr/>
            </a:pPr>
            <a:r>
              <a:rPr lang="en-US" kern="1600" spc="-100" dirty="0" smtClean="0"/>
              <a:t>Chairs and secretary</a:t>
            </a:r>
          </a:p>
          <a:p>
            <a:pPr lvl="1">
              <a:defRPr/>
            </a:pPr>
            <a:r>
              <a:rPr lang="en-US" sz="1800" b="1" kern="1600" spc="-100" dirty="0" smtClean="0"/>
              <a:t>Chair:</a:t>
            </a:r>
            <a:r>
              <a:rPr lang="en-US" sz="1800" kern="1600" spc="-100" dirty="0" smtClean="0"/>
              <a:t> Rich Kennedy (Research In Motion) </a:t>
            </a:r>
            <a:endParaRPr lang="en-US" sz="1800" kern="1600" spc="-100" dirty="0" smtClean="0">
              <a:solidFill>
                <a:srgbClr val="FF0000"/>
              </a:solidFill>
            </a:endParaRPr>
          </a:p>
          <a:p>
            <a:pPr lvl="1">
              <a:defRPr/>
            </a:pPr>
            <a:r>
              <a:rPr lang="en-US" sz="1800" b="1" kern="1600" spc="-100" dirty="0" smtClean="0"/>
              <a:t>Vice-chair, Technical Editor and </a:t>
            </a:r>
            <a:r>
              <a:rPr lang="en-US" sz="1800" b="1" kern="1600" spc="-100" dirty="0" err="1" smtClean="0"/>
              <a:t>Webex</a:t>
            </a:r>
            <a:r>
              <a:rPr lang="en-US" sz="1800" b="1" kern="1600" spc="-100" dirty="0" smtClean="0"/>
              <a:t> Facilitator: </a:t>
            </a:r>
            <a:r>
              <a:rPr lang="en-US" sz="1800" kern="1600" spc="-100" dirty="0" smtClean="0"/>
              <a:t>Peter Ecclesine (Cisco)</a:t>
            </a:r>
          </a:p>
          <a:p>
            <a:pPr lvl="1">
              <a:defRPr/>
            </a:pPr>
            <a:r>
              <a:rPr lang="en-US" sz="1800" b="1" kern="1600" spc="-100" dirty="0" smtClean="0"/>
              <a:t>Recording Secretary:  </a:t>
            </a:r>
            <a:r>
              <a:rPr lang="en-US" sz="1800" kern="1600" spc="-100" dirty="0" smtClean="0"/>
              <a:t>Zhou Lan (NICT)</a:t>
            </a:r>
          </a:p>
          <a:p>
            <a:pPr>
              <a:defRPr/>
            </a:pPr>
            <a:r>
              <a:rPr lang="en-US" kern="1600" spc="-100" dirty="0" smtClean="0"/>
              <a:t>Recording your attendance</a:t>
            </a:r>
          </a:p>
          <a:p>
            <a:pPr lvl="1">
              <a:defRPr/>
            </a:pPr>
            <a:r>
              <a:rPr lang="en-US" sz="1800" kern="1600" spc="-100" dirty="0" smtClean="0"/>
              <a:t>Send email to: </a:t>
            </a:r>
            <a:r>
              <a:rPr lang="en-US" sz="1800" kern="1600" spc="-100" dirty="0" smtClean="0">
                <a:hlinkClick r:id="rId2"/>
              </a:rPr>
              <a:t>LAN@nict.go.jp</a:t>
            </a:r>
            <a:r>
              <a:rPr lang="en-US" sz="1800" kern="1600" spc="-100" dirty="0" smtClean="0"/>
              <a:t>, </a:t>
            </a:r>
            <a:r>
              <a:rPr lang="en-US" sz="1800" u="sng" dirty="0" smtClean="0">
                <a:hlinkClick r:id="rId3"/>
              </a:rPr>
              <a:t>rikennedy@rim.com</a:t>
            </a:r>
            <a:r>
              <a:rPr lang="en-US" sz="1800" dirty="0" smtClean="0"/>
              <a:t> and </a:t>
            </a:r>
            <a:r>
              <a:rPr lang="en-US" sz="1800" u="sng" dirty="0" smtClean="0">
                <a:hlinkClick r:id="rId4"/>
              </a:rPr>
              <a:t>petere@cisco.com</a:t>
            </a:r>
            <a:endParaRPr lang="en-US" sz="2400" dirty="0"/>
          </a:p>
        </p:txBody>
      </p:sp>
      <p:sp>
        <p:nvSpPr>
          <p:cNvPr id="5124" name="Date Placeholder 3"/>
          <p:cNvSpPr>
            <a:spLocks noGrp="1"/>
          </p:cNvSpPr>
          <p:nvPr>
            <p:ph type="dt" sz="quarter" idx="10"/>
          </p:nvPr>
        </p:nvSpPr>
        <p:spPr>
          <a:noFill/>
        </p:spPr>
        <p:txBody>
          <a:bodyPr/>
          <a:lstStyle/>
          <a:p>
            <a:r>
              <a:rPr lang="en-US" smtClean="0"/>
              <a:t>February 2012</a:t>
            </a:r>
          </a:p>
        </p:txBody>
      </p:sp>
      <p:sp>
        <p:nvSpPr>
          <p:cNvPr id="5125" name="Slide Number Placeholder 4"/>
          <p:cNvSpPr>
            <a:spLocks noGrp="1"/>
          </p:cNvSpPr>
          <p:nvPr>
            <p:ph type="sldNum" sz="quarter" idx="12"/>
          </p:nvPr>
        </p:nvSpPr>
        <p:spPr>
          <a:noFill/>
        </p:spPr>
        <p:txBody>
          <a:bodyPr/>
          <a:lstStyle/>
          <a:p>
            <a:r>
              <a:rPr lang="en-US" smtClean="0"/>
              <a:t>Slide </a:t>
            </a:r>
            <a:fld id="{822FBC30-B69A-430E-A962-1704EA0CE90A}" type="slidenum">
              <a:rPr lang="en-US" smtClean="0"/>
              <a:pPr/>
              <a:t>4</a:t>
            </a:fld>
            <a:endParaRPr lang="en-US" smtClean="0"/>
          </a:p>
        </p:txBody>
      </p:sp>
      <p:sp>
        <p:nvSpPr>
          <p:cNvPr id="5126" name="Footer Placeholder 5"/>
          <p:cNvSpPr>
            <a:spLocks noGrp="1"/>
          </p:cNvSpPr>
          <p:nvPr>
            <p:ph type="ftr" sz="quarter" idx="11"/>
          </p:nvPr>
        </p:nvSpPr>
        <p:spPr>
          <a:noFill/>
        </p:spPr>
        <p:txBody>
          <a:bodyPr/>
          <a:lstStyle/>
          <a:p>
            <a:r>
              <a:rPr lang="en-US" smtClean="0"/>
              <a:t>Rich Kennedy, Research In Motion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65125" y="274638"/>
            <a:ext cx="8458200" cy="1143000"/>
          </a:xfrm>
        </p:spPr>
        <p:txBody>
          <a:bodyPr/>
          <a:lstStyle/>
          <a:p>
            <a:r>
              <a:rPr lang="en-US" smtClean="0"/>
              <a:t>Participants, Patents, and Duty to Inform</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990600"/>
            <a:ext cx="8229600" cy="5257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a:solidFill>
                  <a:srgbClr val="000099"/>
                </a:solidFill>
                <a:latin typeface="Arial" pitchFamily="3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sz="1600" b="1">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sz="1400" b="1">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pitchFamily="34" charset="0"/>
              </a:rPr>
              <a:t> </a:t>
            </a:r>
            <a:r>
              <a:rPr lang="en-US" sz="1400" b="1">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sz="1600" b="1">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sz="1600" b="1">
                <a:solidFill>
                  <a:srgbClr val="000099"/>
                </a:solidFill>
                <a:latin typeface="Arial" pitchFamily="34" charset="0"/>
              </a:rPr>
              <a:t>The above does not apply if the patent</a:t>
            </a:r>
            <a:r>
              <a:rPr lang="en-US" sz="1600" b="1">
                <a:solidFill>
                  <a:srgbClr val="FF3300"/>
                </a:solidFill>
                <a:latin typeface="Arial" pitchFamily="34" charset="0"/>
              </a:rPr>
              <a:t> </a:t>
            </a:r>
            <a:r>
              <a:rPr lang="en-US" sz="1600" b="1">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sz="1600">
                <a:solidFill>
                  <a:srgbClr val="000099"/>
                </a:solidFill>
                <a:latin typeface="Arial" pitchFamily="34" charset="0"/>
              </a:rPr>
              <a:t>		Quoted text excerpted from IEEE-SA Standards Board Bylaws subclause 6.2</a:t>
            </a:r>
            <a:endParaRPr lang="en-US" sz="160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sz="1600" b="1">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sz="1600" b="1">
                <a:solidFill>
                  <a:srgbClr val="000099"/>
                </a:solidFill>
                <a:latin typeface="Arial" pitchFamily="34" charset="0"/>
              </a:rPr>
              <a:t>No duty to perform a patent search</a:t>
            </a:r>
            <a:endParaRPr lang="en-GB" sz="1600" b="1">
              <a:solidFill>
                <a:srgbClr val="000099"/>
              </a:solidFill>
              <a:latin typeface="Arial" pitchFamily="34" charset="0"/>
            </a:endParaRPr>
          </a:p>
        </p:txBody>
      </p:sp>
      <p:sp>
        <p:nvSpPr>
          <p:cNvPr id="6149" name="Date Placeholder 4"/>
          <p:cNvSpPr>
            <a:spLocks noGrp="1"/>
          </p:cNvSpPr>
          <p:nvPr>
            <p:ph type="dt" sz="quarter" idx="10"/>
          </p:nvPr>
        </p:nvSpPr>
        <p:spPr>
          <a:noFill/>
        </p:spPr>
        <p:txBody>
          <a:bodyPr/>
          <a:lstStyle/>
          <a:p>
            <a:r>
              <a:rPr lang="en-US" smtClean="0"/>
              <a:t>February 2012</a:t>
            </a:r>
          </a:p>
        </p:txBody>
      </p:sp>
      <p:sp>
        <p:nvSpPr>
          <p:cNvPr id="6150" name="Slide Number Placeholder 5"/>
          <p:cNvSpPr>
            <a:spLocks noGrp="1"/>
          </p:cNvSpPr>
          <p:nvPr>
            <p:ph type="sldNum" sz="quarter" idx="12"/>
          </p:nvPr>
        </p:nvSpPr>
        <p:spPr>
          <a:noFill/>
        </p:spPr>
        <p:txBody>
          <a:bodyPr/>
          <a:lstStyle/>
          <a:p>
            <a:r>
              <a:rPr lang="en-US" smtClean="0"/>
              <a:t>Slide </a:t>
            </a:r>
            <a:fld id="{2B1A659C-2886-40F8-A7C4-25336493DE5C}" type="slidenum">
              <a:rPr lang="en-US" smtClean="0"/>
              <a:pPr/>
              <a:t>5</a:t>
            </a:fld>
            <a:endParaRPr lang="en-US" smtClean="0"/>
          </a:p>
        </p:txBody>
      </p:sp>
      <p:sp>
        <p:nvSpPr>
          <p:cNvPr id="6151" name="Footer Placeholder 6"/>
          <p:cNvSpPr>
            <a:spLocks noGrp="1"/>
          </p:cNvSpPr>
          <p:nvPr>
            <p:ph type="ftr" sz="quarter" idx="11"/>
          </p:nvPr>
        </p:nvSpPr>
        <p:spPr>
          <a:noFill/>
        </p:spPr>
        <p:txBody>
          <a:bodyPr/>
          <a:lstStyle/>
          <a:p>
            <a:r>
              <a:rPr lang="en-US" smtClean="0"/>
              <a:t>Rich Kennedy, Research In Motion</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1143000"/>
          </a:xfrm>
        </p:spPr>
        <p:txBody>
          <a:bodyPr/>
          <a:lstStyle/>
          <a:p>
            <a:r>
              <a:rPr lang="en-GB" smtClean="0"/>
              <a:t>Patent Related Links</a:t>
            </a:r>
            <a:endParaRPr lang="en-US" smtClean="0"/>
          </a:p>
        </p:txBody>
      </p:sp>
      <p:sp>
        <p:nvSpPr>
          <p:cNvPr id="163843" name="Rectangle 3"/>
          <p:cNvSpPr>
            <a:spLocks noGrp="1" noChangeArrowheads="1"/>
          </p:cNvSpPr>
          <p:nvPr>
            <p:ph type="body" idx="1"/>
          </p:nvPr>
        </p:nvSpPr>
        <p:spPr>
          <a:xfrm>
            <a:off x="76200" y="1447800"/>
            <a:ext cx="8991600" cy="4114800"/>
          </a:xfrm>
        </p:spPr>
        <p:txBody>
          <a:bodyPr/>
          <a:lstStyle/>
          <a:p>
            <a:pPr lvl="1">
              <a:lnSpc>
                <a:spcPct val="90000"/>
              </a:lnSpc>
              <a:buFont typeface="Monotype Sorts" pitchFamily="2" charset="2"/>
              <a:buNone/>
              <a:defRPr/>
            </a:pPr>
            <a:r>
              <a:rPr lang="en-US" sz="2400" dirty="0">
                <a:cs typeface="Times New Roman" pitchFamily="18" charset="0"/>
              </a:rPr>
              <a:t>	</a:t>
            </a:r>
            <a:r>
              <a:rPr lang="en-US" sz="2400" dirty="0">
                <a:solidFill>
                  <a:schemeClr val="accent4">
                    <a:lumMod val="50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pitchFamily="2" charset="2"/>
              <a:buNone/>
              <a:defRPr/>
            </a:pPr>
            <a:r>
              <a:rPr lang="en-US" sz="2400" dirty="0">
                <a:solidFill>
                  <a:schemeClr val="accent4">
                    <a:lumMod val="50000"/>
                  </a:schemeClr>
                </a:solidFill>
                <a:cs typeface="Times New Roman" pitchFamily="18" charset="0"/>
              </a:rPr>
              <a:t>	Patent Policy is stated in these sources:</a:t>
            </a:r>
          </a:p>
          <a:p>
            <a:pPr lvl="1">
              <a:lnSpc>
                <a:spcPct val="90000"/>
              </a:lnSpc>
              <a:buFont typeface="Monotype Sorts" pitchFamily="2" charset="2"/>
              <a:buNone/>
              <a:defRPr/>
            </a:pPr>
            <a:r>
              <a:rPr lang="en-GB" sz="2400" dirty="0">
                <a:solidFill>
                  <a:schemeClr val="accent4">
                    <a:lumMod val="50000"/>
                  </a:schemeClr>
                </a:solidFill>
              </a:rPr>
              <a:t>		IEEE-SA Standards Boards Bylaws</a:t>
            </a:r>
          </a:p>
          <a:p>
            <a:pPr lvl="1">
              <a:lnSpc>
                <a:spcPct val="90000"/>
              </a:lnSpc>
              <a:buFont typeface="Monotype Sorts" pitchFamily="2" charset="2"/>
              <a:buNone/>
              <a:defRPr/>
            </a:pPr>
            <a:r>
              <a:rPr lang="en-US" sz="2100" dirty="0">
                <a:solidFill>
                  <a:schemeClr val="accent4">
                    <a:lumMod val="50000"/>
                  </a:schemeClr>
                </a:solidFill>
              </a:rPr>
              <a:t>		</a:t>
            </a:r>
            <a:r>
              <a:rPr lang="en-US" u="sng" dirty="0" smtClean="0">
                <a:hlinkClick r:id="rId2"/>
              </a:rPr>
              <a:t>http://standards.ieee.org/develop/policies/bylaws/index.html</a:t>
            </a:r>
            <a:r>
              <a:rPr lang="en-US" dirty="0" smtClean="0"/>
              <a:t> (HTML) </a:t>
            </a:r>
            <a:r>
              <a:rPr lang="en-US" u="sng" dirty="0" smtClean="0"/>
              <a:t/>
            </a:r>
            <a:br>
              <a:rPr lang="en-US" u="sng" dirty="0" smtClean="0"/>
            </a:br>
            <a:r>
              <a:rPr lang="en-US" dirty="0" smtClean="0"/>
              <a:t>	</a:t>
            </a:r>
            <a:r>
              <a:rPr lang="en-US" u="sng" dirty="0" smtClean="0">
                <a:hlinkClick r:id="rId3"/>
              </a:rPr>
              <a:t>http://standards.ieee.org/develop/policies/bylaws/sb_bylaws.pdf</a:t>
            </a:r>
            <a:r>
              <a:rPr lang="en-US" dirty="0" smtClean="0"/>
              <a:t> (PDF) </a:t>
            </a:r>
            <a:endParaRPr lang="en-US" sz="2100" i="1" dirty="0">
              <a:solidFill>
                <a:schemeClr val="accent4">
                  <a:lumMod val="50000"/>
                </a:schemeClr>
              </a:solidFill>
            </a:endParaRPr>
          </a:p>
          <a:p>
            <a:pPr lvl="1">
              <a:lnSpc>
                <a:spcPct val="90000"/>
              </a:lnSpc>
              <a:buFont typeface="Monotype Sorts" pitchFamily="2" charset="2"/>
              <a:buNone/>
              <a:defRPr/>
            </a:pPr>
            <a:r>
              <a:rPr lang="en-GB" sz="2400" dirty="0">
                <a:solidFill>
                  <a:schemeClr val="accent4">
                    <a:lumMod val="50000"/>
                  </a:schemeClr>
                </a:solidFill>
              </a:rPr>
              <a:t>		IEEE-SA Standards Board Operations Manual</a:t>
            </a:r>
          </a:p>
          <a:p>
            <a:pPr lvl="1">
              <a:lnSpc>
                <a:spcPct val="90000"/>
              </a:lnSpc>
              <a:buFont typeface="Monotype Sorts" pitchFamily="2" charset="2"/>
              <a:buNone/>
              <a:defRPr/>
            </a:pPr>
            <a:r>
              <a:rPr lang="en-US" sz="2400" dirty="0">
                <a:solidFill>
                  <a:schemeClr val="accent4">
                    <a:lumMod val="50000"/>
                  </a:schemeClr>
                </a:solidFill>
              </a:rPr>
              <a:t>		</a:t>
            </a:r>
            <a:r>
              <a:rPr lang="en-US" u="sng" dirty="0" smtClean="0">
                <a:hlinkClick r:id="rId4"/>
              </a:rPr>
              <a:t>http://standards.ieee.org/develop/policies/opman/index.html</a:t>
            </a:r>
            <a:r>
              <a:rPr lang="en-US" dirty="0" smtClean="0"/>
              <a:t> (HTML) </a:t>
            </a:r>
            <a:r>
              <a:rPr lang="en-US" u="sng" dirty="0" smtClean="0"/>
              <a:t/>
            </a:r>
            <a:br>
              <a:rPr lang="en-US" u="sng" dirty="0" smtClean="0"/>
            </a:br>
            <a:r>
              <a:rPr lang="en-US" dirty="0" smtClean="0"/>
              <a:t>	</a:t>
            </a:r>
            <a:r>
              <a:rPr lang="en-US" u="sng" dirty="0" smtClean="0">
                <a:hlinkClick r:id="rId5"/>
              </a:rPr>
              <a:t>http://standards.ieee.org/develop/policies/opman/sb_om.pdf</a:t>
            </a:r>
            <a:r>
              <a:rPr lang="en-US" dirty="0" smtClean="0"/>
              <a:t> (PDF) </a:t>
            </a:r>
            <a:endParaRPr lang="en-US" sz="2400" dirty="0">
              <a:solidFill>
                <a:schemeClr val="accent4">
                  <a:lumMod val="50000"/>
                </a:schemeClr>
              </a:solidFill>
            </a:endParaRPr>
          </a:p>
          <a:p>
            <a:pPr lvl="1">
              <a:lnSpc>
                <a:spcPct val="90000"/>
              </a:lnSpc>
              <a:buFont typeface="Monotype Sorts" pitchFamily="2" charset="2"/>
              <a:buNone/>
              <a:defRPr/>
            </a:pPr>
            <a:r>
              <a:rPr lang="en-US" sz="2400" dirty="0">
                <a:solidFill>
                  <a:schemeClr val="accent4">
                    <a:lumMod val="50000"/>
                  </a:schemeClr>
                </a:solidFill>
                <a:cs typeface="Times New Roman" pitchFamily="18" charset="0"/>
              </a:rPr>
              <a:t>	</a:t>
            </a:r>
            <a:r>
              <a:rPr lang="en-US" sz="2400" dirty="0" smtClean="0">
                <a:solidFill>
                  <a:schemeClr val="accent4">
                    <a:lumMod val="50000"/>
                  </a:schemeClr>
                </a:solidFill>
                <a:cs typeface="Times New Roman" pitchFamily="18" charset="0"/>
              </a:rPr>
              <a:t>	Material </a:t>
            </a:r>
            <a:r>
              <a:rPr lang="en-US" sz="2400" dirty="0">
                <a:solidFill>
                  <a:schemeClr val="accent4">
                    <a:lumMod val="50000"/>
                  </a:schemeClr>
                </a:solidFill>
                <a:cs typeface="Times New Roman" pitchFamily="18" charset="0"/>
              </a:rPr>
              <a:t>about the patent policy is available at</a:t>
            </a:r>
            <a:r>
              <a:rPr lang="en-US" sz="2400" dirty="0">
                <a:solidFill>
                  <a:schemeClr val="accent4">
                    <a:lumMod val="50000"/>
                  </a:schemeClr>
                </a:solidFill>
              </a:rPr>
              <a:t> </a:t>
            </a:r>
          </a:p>
          <a:p>
            <a:pPr lvl="1">
              <a:lnSpc>
                <a:spcPct val="90000"/>
              </a:lnSpc>
              <a:buFont typeface="Monotype Sorts" pitchFamily="2" charset="2"/>
              <a:buNone/>
              <a:defRPr/>
            </a:pPr>
            <a:r>
              <a:rPr lang="en-US" sz="2400" dirty="0">
                <a:solidFill>
                  <a:schemeClr val="accent4">
                    <a:lumMod val="50000"/>
                  </a:schemeClr>
                </a:solidFill>
              </a:rPr>
              <a:t>		</a:t>
            </a:r>
            <a:r>
              <a:rPr lang="en-US" sz="2100" i="1" dirty="0">
                <a:solidFill>
                  <a:schemeClr val="accent4">
                    <a:lumMod val="50000"/>
                  </a:schemeClr>
                </a:solidFill>
                <a:hlinkClick r:id="rId6"/>
              </a:rPr>
              <a:t>http://</a:t>
            </a:r>
            <a:r>
              <a:rPr lang="en-US" sz="2100" i="1" dirty="0" smtClean="0">
                <a:solidFill>
                  <a:schemeClr val="accent4">
                    <a:lumMod val="50000"/>
                  </a:schemeClr>
                </a:solidFill>
                <a:hlinkClick r:id="rId6"/>
              </a:rPr>
              <a:t>standards.ieee.org/board/pat/pat-material.html</a:t>
            </a:r>
            <a:r>
              <a:rPr lang="en-US" sz="2100" i="1" dirty="0" smtClean="0">
                <a:solidFill>
                  <a:schemeClr val="accent4">
                    <a:lumMod val="50000"/>
                  </a:schemeClr>
                </a:solidFill>
              </a:rPr>
              <a:t> </a:t>
            </a:r>
            <a:endParaRPr lang="en-US" sz="2100" i="1" dirty="0">
              <a:solidFill>
                <a:schemeClr val="accent4">
                  <a:lumMod val="50000"/>
                </a:schemeClr>
              </a:solidFill>
            </a:endParaRPr>
          </a:p>
        </p:txBody>
      </p:sp>
      <p:sp>
        <p:nvSpPr>
          <p:cNvPr id="7172" name="Rectangle 7"/>
          <p:cNvSpPr>
            <a:spLocks noChangeArrowheads="1"/>
          </p:cNvSpPr>
          <p:nvPr/>
        </p:nvSpPr>
        <p:spPr bwMode="auto">
          <a:xfrm>
            <a:off x="1295400" y="5654675"/>
            <a:ext cx="6781800" cy="822325"/>
          </a:xfrm>
          <a:prstGeom prst="rect">
            <a:avLst/>
          </a:prstGeom>
          <a:noFill/>
          <a:ln w="9525">
            <a:noFill/>
            <a:miter lim="800000"/>
            <a:headEnd/>
            <a:tailEnd/>
          </a:ln>
        </p:spPr>
        <p:txBody>
          <a:bodyPr>
            <a:spAutoFit/>
          </a:bodyPr>
          <a:lstStyle/>
          <a:p>
            <a:r>
              <a:rPr 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b="1">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b="1">
                <a:solidFill>
                  <a:srgbClr val="000099"/>
                </a:solidFill>
                <a:latin typeface="Arial" pitchFamily="34" charset="0"/>
              </a:rPr>
              <a:t>This slide set is available at http://standards.ieee.org/board/pat/pat-slideset.ppt </a:t>
            </a:r>
          </a:p>
        </p:txBody>
      </p:sp>
      <p:sp>
        <p:nvSpPr>
          <p:cNvPr id="7173" name="Date Placeholder 4"/>
          <p:cNvSpPr>
            <a:spLocks noGrp="1"/>
          </p:cNvSpPr>
          <p:nvPr>
            <p:ph type="dt" sz="quarter" idx="10"/>
          </p:nvPr>
        </p:nvSpPr>
        <p:spPr>
          <a:noFill/>
        </p:spPr>
        <p:txBody>
          <a:bodyPr/>
          <a:lstStyle/>
          <a:p>
            <a:r>
              <a:rPr lang="en-US" smtClean="0"/>
              <a:t>February 2012</a:t>
            </a:r>
          </a:p>
        </p:txBody>
      </p:sp>
      <p:sp>
        <p:nvSpPr>
          <p:cNvPr id="7174" name="Slide Number Placeholder 5"/>
          <p:cNvSpPr>
            <a:spLocks noGrp="1"/>
          </p:cNvSpPr>
          <p:nvPr>
            <p:ph type="sldNum" sz="quarter" idx="12"/>
          </p:nvPr>
        </p:nvSpPr>
        <p:spPr>
          <a:noFill/>
        </p:spPr>
        <p:txBody>
          <a:bodyPr/>
          <a:lstStyle/>
          <a:p>
            <a:r>
              <a:rPr lang="en-US" smtClean="0"/>
              <a:t>Slide </a:t>
            </a:r>
            <a:fld id="{4D4F609C-44CD-40C4-92C5-8C1218AC6083}" type="slidenum">
              <a:rPr lang="en-US" smtClean="0"/>
              <a:pPr/>
              <a:t>6</a:t>
            </a:fld>
            <a:endParaRPr lang="en-US" smtClean="0"/>
          </a:p>
        </p:txBody>
      </p:sp>
      <p:sp>
        <p:nvSpPr>
          <p:cNvPr id="7175" name="Footer Placeholder 6"/>
          <p:cNvSpPr>
            <a:spLocks noGrp="1"/>
          </p:cNvSpPr>
          <p:nvPr>
            <p:ph type="ftr" sz="quarter" idx="11"/>
          </p:nvPr>
        </p:nvSpPr>
        <p:spPr>
          <a:noFill/>
        </p:spPr>
        <p:txBody>
          <a:bodyPr/>
          <a:lstStyle/>
          <a:p>
            <a:r>
              <a:rPr lang="en-US" smtClean="0"/>
              <a:t>Rich Kennedy, Research In Motion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457200" y="304800"/>
            <a:ext cx="8229600" cy="1143000"/>
          </a:xfrm>
        </p:spPr>
        <p:txBody>
          <a:bodyPr/>
          <a:lstStyle/>
          <a:p>
            <a:r>
              <a:rPr lang="en-US" smtClean="0"/>
              <a:t>Call for Potentially Essential Patents</a:t>
            </a:r>
          </a:p>
        </p:txBody>
      </p:sp>
      <p:sp>
        <p:nvSpPr>
          <p:cNvPr id="8195" name="Rectangle 1027"/>
          <p:cNvSpPr>
            <a:spLocks noGrp="1" noChangeArrowheads="1"/>
          </p:cNvSpPr>
          <p:nvPr>
            <p:ph type="body" idx="1"/>
          </p:nvPr>
        </p:nvSpPr>
        <p:spPr>
          <a:xfrm>
            <a:off x="685800" y="1752600"/>
            <a:ext cx="7772400" cy="4114800"/>
          </a:xfrm>
        </p:spPr>
        <p:txBody>
          <a:bodyPr/>
          <a:lstStyle/>
          <a:p>
            <a:pPr>
              <a:buFontTx/>
              <a:buNone/>
            </a:pPr>
            <a:r>
              <a:rPr lang="en-US" sz="2800" smtClean="0"/>
              <a:t>	</a:t>
            </a:r>
            <a:r>
              <a:rPr lang="en-US" sz="2800" smtClean="0">
                <a:solidFill>
                  <a:srgbClr val="003399"/>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mtClean="0">
                <a:solidFill>
                  <a:srgbClr val="003399"/>
                </a:solidFill>
              </a:rPr>
              <a:t>Either speak up now or</a:t>
            </a:r>
          </a:p>
          <a:p>
            <a:pPr lvl="1"/>
            <a:r>
              <a:rPr lang="en-US" smtClean="0">
                <a:solidFill>
                  <a:srgbClr val="003399"/>
                </a:solidFill>
              </a:rPr>
              <a:t>Provide the chair of this group with the identity of the holder(s) of any and all such claims as soon as possible or</a:t>
            </a:r>
          </a:p>
          <a:p>
            <a:pPr lvl="1"/>
            <a:r>
              <a:rPr lang="en-US" smtClean="0">
                <a:solidFill>
                  <a:srgbClr val="003399"/>
                </a:solidFill>
              </a:rPr>
              <a:t>Cause an LOA to be submitted</a:t>
            </a:r>
          </a:p>
        </p:txBody>
      </p:sp>
      <p:sp>
        <p:nvSpPr>
          <p:cNvPr id="8196" name="Date Placeholder 3"/>
          <p:cNvSpPr>
            <a:spLocks noGrp="1"/>
          </p:cNvSpPr>
          <p:nvPr>
            <p:ph type="dt" sz="quarter" idx="10"/>
          </p:nvPr>
        </p:nvSpPr>
        <p:spPr>
          <a:noFill/>
        </p:spPr>
        <p:txBody>
          <a:bodyPr/>
          <a:lstStyle/>
          <a:p>
            <a:r>
              <a:rPr lang="en-US" smtClean="0"/>
              <a:t>February 2012</a:t>
            </a:r>
          </a:p>
        </p:txBody>
      </p:sp>
      <p:sp>
        <p:nvSpPr>
          <p:cNvPr id="8197" name="Slide Number Placeholder 4"/>
          <p:cNvSpPr>
            <a:spLocks noGrp="1"/>
          </p:cNvSpPr>
          <p:nvPr>
            <p:ph type="sldNum" sz="quarter" idx="12"/>
          </p:nvPr>
        </p:nvSpPr>
        <p:spPr>
          <a:noFill/>
        </p:spPr>
        <p:txBody>
          <a:bodyPr/>
          <a:lstStyle/>
          <a:p>
            <a:r>
              <a:rPr lang="en-US" smtClean="0"/>
              <a:t>Slide </a:t>
            </a:r>
            <a:fld id="{F34947F4-D548-4D76-AF0D-3E8B300715F7}" type="slidenum">
              <a:rPr lang="en-US" smtClean="0"/>
              <a:pPr/>
              <a:t>7</a:t>
            </a:fld>
            <a:endParaRPr lang="en-US" smtClean="0"/>
          </a:p>
        </p:txBody>
      </p:sp>
      <p:sp>
        <p:nvSpPr>
          <p:cNvPr id="8198" name="Footer Placeholder 5"/>
          <p:cNvSpPr>
            <a:spLocks noGrp="1"/>
          </p:cNvSpPr>
          <p:nvPr>
            <p:ph type="ftr" sz="quarter" idx="11"/>
          </p:nvPr>
        </p:nvSpPr>
        <p:spPr>
          <a:noFill/>
        </p:spPr>
        <p:txBody>
          <a:bodyPr/>
          <a:lstStyle/>
          <a:p>
            <a:r>
              <a:rPr lang="en-US" smtClean="0"/>
              <a:t>Rich Kennedy, Research In Motion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p>
            <a:r>
              <a:rPr lang="en-US" smtClean="0"/>
              <a:t>February 2012</a:t>
            </a:r>
          </a:p>
        </p:txBody>
      </p:sp>
      <p:sp>
        <p:nvSpPr>
          <p:cNvPr id="9219" name="Footer Placeholder 4"/>
          <p:cNvSpPr>
            <a:spLocks noGrp="1"/>
          </p:cNvSpPr>
          <p:nvPr>
            <p:ph type="ftr" sz="quarter" idx="11"/>
          </p:nvPr>
        </p:nvSpPr>
        <p:spPr>
          <a:noFill/>
        </p:spPr>
        <p:txBody>
          <a:bodyPr/>
          <a:lstStyle/>
          <a:p>
            <a:r>
              <a:rPr lang="en-US" smtClean="0"/>
              <a:t>Rich Kennedy, Research In Motion</a:t>
            </a:r>
          </a:p>
        </p:txBody>
      </p:sp>
      <p:sp>
        <p:nvSpPr>
          <p:cNvPr id="9220" name="Slide Number Placeholder 5"/>
          <p:cNvSpPr>
            <a:spLocks noGrp="1"/>
          </p:cNvSpPr>
          <p:nvPr>
            <p:ph type="sldNum" sz="quarter" idx="12"/>
          </p:nvPr>
        </p:nvSpPr>
        <p:spPr>
          <a:noFill/>
        </p:spPr>
        <p:txBody>
          <a:bodyPr/>
          <a:lstStyle/>
          <a:p>
            <a:r>
              <a:rPr lang="en-US" smtClean="0"/>
              <a:t>Slide </a:t>
            </a:r>
            <a:fld id="{BC201519-6ECA-4C6C-B5BA-A40B74B930D8}" type="slidenum">
              <a:rPr lang="en-US" smtClean="0"/>
              <a:pPr/>
              <a:t>8</a:t>
            </a:fld>
            <a:endParaRPr lang="en-US" smtClean="0"/>
          </a:p>
        </p:txBody>
      </p:sp>
      <p:sp>
        <p:nvSpPr>
          <p:cNvPr id="9221" name="Rectangle 2"/>
          <p:cNvSpPr>
            <a:spLocks noGrp="1" noChangeArrowheads="1"/>
          </p:cNvSpPr>
          <p:nvPr>
            <p:ph type="title"/>
          </p:nvPr>
        </p:nvSpPr>
        <p:spPr>
          <a:xfrm>
            <a:off x="685800" y="533400"/>
            <a:ext cx="7772400" cy="609600"/>
          </a:xfrm>
        </p:spPr>
        <p:txBody>
          <a:bodyPr/>
          <a:lstStyle/>
          <a:p>
            <a:r>
              <a:rPr lang="en-US" sz="2400" smtClean="0"/>
              <a:t>Other Documents and WebPages to Review</a:t>
            </a:r>
          </a:p>
        </p:txBody>
      </p:sp>
      <p:sp>
        <p:nvSpPr>
          <p:cNvPr id="9222" name="Rectangle 3"/>
          <p:cNvSpPr>
            <a:spLocks noGrp="1" noChangeArrowheads="1"/>
          </p:cNvSpPr>
          <p:nvPr>
            <p:ph type="body" idx="1"/>
          </p:nvPr>
        </p:nvSpPr>
        <p:spPr>
          <a:xfrm>
            <a:off x="685800" y="1066800"/>
            <a:ext cx="7772400" cy="5334000"/>
          </a:xfrm>
        </p:spPr>
        <p:txBody>
          <a:bodyPr/>
          <a:lstStyle/>
          <a:p>
            <a:pPr>
              <a:lnSpc>
                <a:spcPct val="80000"/>
              </a:lnSpc>
            </a:pPr>
            <a:r>
              <a:rPr lang="en-US" sz="2000" smtClean="0"/>
              <a:t>Please review the documents at the following links:</a:t>
            </a:r>
            <a:br>
              <a:rPr lang="en-US" sz="2000" smtClean="0"/>
            </a:br>
            <a:r>
              <a:rPr lang="en-US" sz="2000" smtClean="0"/>
              <a:t>-  IEEE Patent Policy - </a:t>
            </a:r>
            <a:r>
              <a:rPr lang="en-US" sz="2000" smtClean="0">
                <a:hlinkClick r:id="rId2" tooltip="http://standards.ieee.org/board/pat/pat-slideset.ppt"/>
              </a:rPr>
              <a:t>http://standards.ieee.org/board/pat/pat-slideset.ppt</a:t>
            </a:r>
            <a:r>
              <a:rPr lang="en-US" sz="2000" smtClean="0"/>
              <a:t/>
            </a:r>
            <a:br>
              <a:rPr lang="en-US" sz="2000" smtClean="0"/>
            </a:br>
            <a:r>
              <a:rPr lang="en-US" sz="2000" smtClean="0"/>
              <a:t>-  Patent FAQ - </a:t>
            </a:r>
            <a:r>
              <a:rPr lang="en-US" sz="2000" smtClean="0">
                <a:hlinkClick r:id="rId3" tooltip="http://standards.ieee.org/board/pat/faq.pdf"/>
              </a:rPr>
              <a:t>http://standards.ieee.org/board/pat/faq.pdf</a:t>
            </a:r>
            <a:r>
              <a:rPr lang="en-US" sz="2000" smtClean="0"/>
              <a:t/>
            </a:r>
            <a:br>
              <a:rPr lang="en-US" sz="2000" smtClean="0"/>
            </a:br>
            <a:r>
              <a:rPr lang="en-US" sz="2000" smtClean="0"/>
              <a:t>-  LoA Form - </a:t>
            </a:r>
            <a:r>
              <a:rPr lang="en-US" sz="2000" smtClean="0">
                <a:hlinkClick r:id="rId4" tooltip="http://standards.ieee.org/board/pat/loa.pdf"/>
              </a:rPr>
              <a:t>http://standards.ieee.org/board/pat/loa.pdf</a:t>
            </a:r>
            <a:r>
              <a:rPr lang="en-US" sz="2000" smtClean="0"/>
              <a:t/>
            </a:r>
            <a:br>
              <a:rPr lang="en-US" sz="2000" smtClean="0"/>
            </a:br>
            <a:r>
              <a:rPr lang="en-US" sz="2000" smtClean="0"/>
              <a:t>-  Affiliation FAQ -</a:t>
            </a:r>
            <a:r>
              <a:rPr lang="en-US" sz="2000" smtClean="0">
                <a:hlinkClick r:id="rId5" tooltip="http://standards.ieee.org/faqs/affiliationFAQ.html"/>
              </a:rPr>
              <a:t>http://standards.ieee.org/faqs/affiliationFAQ.html</a:t>
            </a:r>
            <a:endParaRPr lang="en-US" sz="2000" smtClean="0"/>
          </a:p>
          <a:p>
            <a:pPr>
              <a:lnSpc>
                <a:spcPct val="80000"/>
              </a:lnSpc>
              <a:buFontTx/>
              <a:buNone/>
            </a:pPr>
            <a:r>
              <a:rPr lang="en-US" sz="2000" smtClean="0"/>
              <a:t>	-  Anti-Trust FAQ - </a:t>
            </a:r>
            <a:r>
              <a:rPr lang="en-US" sz="2000" smtClean="0">
                <a:hlinkClick r:id="rId6" tooltip="http://standards.ieee.org/resources/antitrust-guidelines.pdf"/>
              </a:rPr>
              <a:t>http://standards.ieee.org/resources/antitrust-guidelines.pdf</a:t>
            </a:r>
            <a:r>
              <a:rPr lang="en-US" sz="2000" smtClean="0"/>
              <a:t/>
            </a:r>
            <a:br>
              <a:rPr lang="en-US" sz="2000" smtClean="0"/>
            </a:br>
            <a:r>
              <a:rPr lang="en-US" sz="2000" smtClean="0"/>
              <a:t>-  Ethics - </a:t>
            </a:r>
            <a:r>
              <a:rPr lang="en-US" sz="2000" smtClean="0">
                <a:hlinkClick r:id="rId7" tooltip="http://www.ieee.org/portal/cms_docs/about/CoE_poster.pdf"/>
              </a:rPr>
              <a:t>http://www.ieee.org/portal/cms_docs/about/CoE_poster.pdf</a:t>
            </a:r>
            <a:r>
              <a:rPr lang="en-US" sz="2000" smtClean="0"/>
              <a:t/>
            </a:r>
            <a:br>
              <a:rPr lang="en-US" sz="2000" smtClean="0"/>
            </a:br>
            <a:r>
              <a:rPr lang="en-US" sz="2000" smtClean="0"/>
              <a:t>-  IEEE 802.11 Working Group OM -</a:t>
            </a:r>
            <a:r>
              <a:rPr lang="en-US" sz="2000" u="sng" smtClean="0">
                <a:hlinkClick r:id="rId8"/>
              </a:rPr>
              <a:t>https://mentor.ieee.org/802.11/dcn/09/11-09-0002-08-0000-802-11-operations-manual.doc</a:t>
            </a:r>
            <a:endParaRPr lang="en-US" sz="2000" smtClean="0"/>
          </a:p>
          <a:p>
            <a:pPr>
              <a:lnSpc>
                <a:spcPct val="80000"/>
              </a:lnSpc>
            </a:pPr>
            <a:r>
              <a:rPr lang="en-US" sz="2000" smtClean="0"/>
              <a:t>New 802 WG P&amp;P: </a:t>
            </a:r>
            <a:r>
              <a:rPr lang="en-US" sz="2000" smtClean="0">
                <a:hlinkClick r:id="rId9"/>
              </a:rPr>
              <a:t>https://mentor.ieee.org/802-ec/dcn/09/ec-09-0007-02-00EC-draft-lmsc-wg-p-p.pdf</a:t>
            </a:r>
            <a:endParaRPr lang="en-US" sz="2000" smtClean="0"/>
          </a:p>
          <a:p>
            <a:pPr>
              <a:lnSpc>
                <a:spcPct val="80000"/>
              </a:lnSpc>
            </a:pPr>
            <a:r>
              <a:rPr lang="en-US" sz="2000" smtClean="0"/>
              <a:t>New 802 LMSC P&amp;P:</a:t>
            </a:r>
            <a:r>
              <a:rPr lang="en-US" sz="2000" smtClean="0">
                <a:hlinkClick r:id="rId10"/>
              </a:rPr>
              <a:t>https://mentor.ieee.org/802-ec/dcn/09/ec-09-0005-02-00EC-draft-revised-lmsc-p-p-for-wg-p-p-ballot.pdf</a:t>
            </a:r>
            <a:endParaRPr lang="en-US" sz="2000" smtClean="0"/>
          </a:p>
          <a:p>
            <a:pPr>
              <a:lnSpc>
                <a:spcPct val="80000"/>
              </a:lnSpc>
            </a:pPr>
            <a:r>
              <a:rPr lang="en-US" sz="2000" smtClean="0"/>
              <a:t>New 802 LMSC OM: </a:t>
            </a:r>
            <a:r>
              <a:rPr lang="en-US" sz="2000" smtClean="0">
                <a:hlinkClick r:id="rId11"/>
              </a:rPr>
              <a:t>https://mentor.ieee.org/802-ec/dcn/09/ec-09-0006-02-00EC-draft-revision-of-the-lmsc-om-for-wg-p-p.pdf</a:t>
            </a:r>
            <a:endParaRPr lang="en-US" sz="2000" smtClean="0"/>
          </a:p>
          <a:p>
            <a:pPr>
              <a:lnSpc>
                <a:spcPct val="80000"/>
              </a:lnSpc>
            </a:pPr>
            <a:endParaRPr lang="en-US" sz="16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65125" y="304800"/>
            <a:ext cx="8458200" cy="1143000"/>
          </a:xfrm>
        </p:spPr>
        <p:txBody>
          <a:bodyPr/>
          <a:lstStyle/>
          <a:p>
            <a:r>
              <a:rPr lang="en-US" smtClean="0"/>
              <a:t>Other Guidelines for IEEE WG Meetings</a:t>
            </a:r>
          </a:p>
        </p:txBody>
      </p:sp>
      <p:sp>
        <p:nvSpPr>
          <p:cNvPr id="1024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10244" name="Rectangle 4"/>
          <p:cNvSpPr>
            <a:spLocks noChangeArrowheads="1"/>
          </p:cNvSpPr>
          <p:nvPr/>
        </p:nvSpPr>
        <p:spPr bwMode="auto">
          <a:xfrm>
            <a:off x="457200" y="1600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a:solidFill>
                  <a:srgbClr val="000099"/>
                </a:solidFill>
                <a:latin typeface="Arial" pitchFamily="34" charset="0"/>
              </a:rPr>
              <a:t>Technical considerations remain primary focus</a:t>
            </a:r>
            <a:endParaRPr 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a:solidFill>
                  <a:srgbClr val="000099"/>
                </a:solidFill>
                <a:latin typeface="Arial" pitchFamily="34" charset="0"/>
              </a:rPr>
              <a:t>---------------------------------------------------------------   </a:t>
            </a:r>
            <a:endParaRPr 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b="1">
                <a:solidFill>
                  <a:srgbClr val="000099"/>
                </a:solidFill>
                <a:latin typeface="Arial" pitchFamily="34" charset="0"/>
              </a:rPr>
              <a:t>See </a:t>
            </a:r>
            <a:r>
              <a:rPr lang="en-US" b="1" i="1">
                <a:solidFill>
                  <a:srgbClr val="000099"/>
                </a:solidFill>
                <a:latin typeface="Arial" pitchFamily="34" charset="0"/>
              </a:rPr>
              <a:t>IEEE-SA Standards Board Operations Manual</a:t>
            </a:r>
            <a:r>
              <a:rPr lang="en-US" b="1">
                <a:solidFill>
                  <a:srgbClr val="000099"/>
                </a:solidFill>
                <a:latin typeface="Arial" pitchFamily="34" charset="0"/>
              </a:rPr>
              <a:t>, clause 5.3.10 and </a:t>
            </a:r>
            <a:r>
              <a:rPr lang="en-GB" b="1">
                <a:solidFill>
                  <a:srgbClr val="000099"/>
                </a:solidFill>
                <a:latin typeface="Arial" pitchFamily="34" charset="0"/>
              </a:rPr>
              <a:t>“Promoting Competition and Innovation: What You Need to Know about the IEEE Standards Association's Antitrust and Competition Policy”</a:t>
            </a:r>
            <a:r>
              <a:rPr lang="en-US" b="1">
                <a:solidFill>
                  <a:srgbClr val="000099"/>
                </a:solidFill>
                <a:latin typeface="Arial" pitchFamily="34" charset="0"/>
              </a:rPr>
              <a:t> for more details.</a:t>
            </a:r>
          </a:p>
        </p:txBody>
      </p:sp>
      <p:sp>
        <p:nvSpPr>
          <p:cNvPr id="10245" name="Date Placeholder 4"/>
          <p:cNvSpPr>
            <a:spLocks noGrp="1"/>
          </p:cNvSpPr>
          <p:nvPr>
            <p:ph type="dt" sz="quarter" idx="10"/>
          </p:nvPr>
        </p:nvSpPr>
        <p:spPr>
          <a:noFill/>
        </p:spPr>
        <p:txBody>
          <a:bodyPr/>
          <a:lstStyle/>
          <a:p>
            <a:r>
              <a:rPr lang="en-US" smtClean="0"/>
              <a:t>February 2012</a:t>
            </a:r>
          </a:p>
        </p:txBody>
      </p:sp>
      <p:sp>
        <p:nvSpPr>
          <p:cNvPr id="10246" name="Slide Number Placeholder 5"/>
          <p:cNvSpPr>
            <a:spLocks noGrp="1"/>
          </p:cNvSpPr>
          <p:nvPr>
            <p:ph type="sldNum" sz="quarter" idx="12"/>
          </p:nvPr>
        </p:nvSpPr>
        <p:spPr>
          <a:noFill/>
        </p:spPr>
        <p:txBody>
          <a:bodyPr/>
          <a:lstStyle/>
          <a:p>
            <a:r>
              <a:rPr lang="en-US" smtClean="0"/>
              <a:t>Slide </a:t>
            </a:r>
            <a:fld id="{F6A13364-528E-46CD-9534-7DDBC2A8548F}" type="slidenum">
              <a:rPr lang="en-US" smtClean="0"/>
              <a:pPr/>
              <a:t>9</a:t>
            </a:fld>
            <a:endParaRPr lang="en-US" smtClean="0"/>
          </a:p>
        </p:txBody>
      </p:sp>
      <p:sp>
        <p:nvSpPr>
          <p:cNvPr id="10247" name="Footer Placeholder 6"/>
          <p:cNvSpPr>
            <a:spLocks noGrp="1"/>
          </p:cNvSpPr>
          <p:nvPr>
            <p:ph type="ftr" sz="quarter" idx="11"/>
          </p:nvPr>
        </p:nvSpPr>
        <p:spPr>
          <a:noFill/>
        </p:spPr>
        <p:txBody>
          <a:bodyPr/>
          <a:lstStyle/>
          <a:p>
            <a:r>
              <a:rPr lang="en-US" smtClean="0"/>
              <a:t>Rich Kennedy, Research In Motion</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61914</TotalTime>
  <Words>1107</Words>
  <Application>Microsoft Office PowerPoint</Application>
  <PresentationFormat>On-screen Show (4:3)</PresentationFormat>
  <Paragraphs>180</Paragraphs>
  <Slides>18</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802-11-Submission</vt:lpstr>
      <vt:lpstr>Document</vt:lpstr>
      <vt:lpstr>IEEE P802.11af DRAFT Teleconference Plan and Agenda</vt:lpstr>
      <vt:lpstr>Abstract</vt:lpstr>
      <vt:lpstr>Agenda</vt:lpstr>
      <vt:lpstr>Introduction</vt:lpstr>
      <vt:lpstr>Participants, Patents, and Duty to Inform</vt:lpstr>
      <vt:lpstr>Patent Related Links</vt:lpstr>
      <vt:lpstr>Call for Potentially Essential Patents</vt:lpstr>
      <vt:lpstr>Other Documents and WebPages to Review</vt:lpstr>
      <vt:lpstr>Other Guidelines for IEEE WG Meetings</vt:lpstr>
      <vt:lpstr>PAR Scope and Purpose</vt:lpstr>
      <vt:lpstr>Purpose, Principles and Vision/Outcome “If you don't know where you are going, you might wind up someplace else.”*</vt:lpstr>
      <vt:lpstr>Task Group Chair’s Functions</vt:lpstr>
      <vt:lpstr>Issues We Must Consider</vt:lpstr>
      <vt:lpstr>OFCOM TVWS Requirements</vt:lpstr>
      <vt:lpstr>Editorial Status Review</vt:lpstr>
      <vt:lpstr>PHY Time</vt:lpstr>
      <vt:lpstr>General Comment Resolution</vt:lpstr>
      <vt:lpstr>MAC Comment Resolution</vt:lpstr>
    </vt:vector>
  </TitlesOfParts>
  <Company>Research In Motion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August 4th Teleconference Plan</dc:title>
  <dc:creator>Rich Kennedy</dc:creator>
  <cp:lastModifiedBy>pecclesi</cp:lastModifiedBy>
  <cp:revision>1793</cp:revision>
  <cp:lastPrinted>1998-02-10T13:28:06Z</cp:lastPrinted>
  <dcterms:created xsi:type="dcterms:W3CDTF">2009-04-21T18:18:19Z</dcterms:created>
  <dcterms:modified xsi:type="dcterms:W3CDTF">2012-02-22T00:44:35Z</dcterms:modified>
</cp:coreProperties>
</file>