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269" r:id="rId3"/>
    <p:sldId id="310" r:id="rId4"/>
    <p:sldId id="311" r:id="rId5"/>
    <p:sldId id="312" r:id="rId6"/>
    <p:sldId id="313" r:id="rId7"/>
    <p:sldId id="314" r:id="rId8"/>
    <p:sldId id="317" r:id="rId9"/>
    <p:sldId id="309" r:id="rId10"/>
  </p:sldIdLst>
  <p:sldSz cx="9144000" cy="6858000" type="screen4x3"/>
  <p:notesSz cx="7077075" cy="895508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312" y="-5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565" y="161387"/>
            <a:ext cx="2195858"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3075" name="Rectangle 3"/>
          <p:cNvSpPr>
            <a:spLocks noGrp="1" noChangeArrowheads="1"/>
          </p:cNvSpPr>
          <p:nvPr>
            <p:ph type="dt" sz="quarter" idx="1"/>
          </p:nvPr>
        </p:nvSpPr>
        <p:spPr bwMode="auto">
          <a:xfrm>
            <a:off x="709652" y="161387"/>
            <a:ext cx="91602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3076" name="Rectangle 4"/>
          <p:cNvSpPr>
            <a:spLocks noGrp="1" noChangeArrowheads="1"/>
          </p:cNvSpPr>
          <p:nvPr>
            <p:ph type="ftr" sz="quarter" idx="2"/>
          </p:nvPr>
        </p:nvSpPr>
        <p:spPr bwMode="auto">
          <a:xfrm>
            <a:off x="4797341" y="8667104"/>
            <a:ext cx="1651093"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John Doe, Some Company</a:t>
            </a:r>
          </a:p>
        </p:txBody>
      </p:sp>
      <p:sp>
        <p:nvSpPr>
          <p:cNvPr id="3077" name="Rectangle 5"/>
          <p:cNvSpPr>
            <a:spLocks noGrp="1" noChangeArrowheads="1"/>
          </p:cNvSpPr>
          <p:nvPr>
            <p:ph type="sldNum" sz="quarter" idx="3"/>
          </p:nvPr>
        </p:nvSpPr>
        <p:spPr bwMode="auto">
          <a:xfrm>
            <a:off x="3201073" y="8667104"/>
            <a:ext cx="517769"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DF3FADDC-46C0-4A37-85CE-40F3520A9CCA}" type="slidenum">
              <a:rPr lang="en-US"/>
              <a:pPr>
                <a:defRPr/>
              </a:pPr>
              <a:t>‹#›</a:t>
            </a:fld>
            <a:endParaRPr lang="en-US"/>
          </a:p>
        </p:txBody>
      </p:sp>
      <p:sp>
        <p:nvSpPr>
          <p:cNvPr id="16390" name="Line 6"/>
          <p:cNvSpPr>
            <a:spLocks noChangeShapeType="1"/>
          </p:cNvSpPr>
          <p:nvPr/>
        </p:nvSpPr>
        <p:spPr bwMode="auto">
          <a:xfrm>
            <a:off x="708033" y="373767"/>
            <a:ext cx="56610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1" name="Rectangle 7"/>
          <p:cNvSpPr>
            <a:spLocks noChangeArrowheads="1"/>
          </p:cNvSpPr>
          <p:nvPr/>
        </p:nvSpPr>
        <p:spPr bwMode="auto">
          <a:xfrm>
            <a:off x="708032" y="8667104"/>
            <a:ext cx="71814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16392" name="Line 8"/>
          <p:cNvSpPr>
            <a:spLocks noChangeShapeType="1"/>
          </p:cNvSpPr>
          <p:nvPr/>
        </p:nvSpPr>
        <p:spPr bwMode="auto">
          <a:xfrm>
            <a:off x="708032" y="8656381"/>
            <a:ext cx="581817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 xmlns:p14="http://schemas.microsoft.com/office/powerpoint/2010/main" val="4172130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5312" y="84795"/>
            <a:ext cx="2195858"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2051" name="Rectangle 3"/>
          <p:cNvSpPr>
            <a:spLocks noGrp="1" noChangeArrowheads="1"/>
          </p:cNvSpPr>
          <p:nvPr>
            <p:ph type="dt" idx="1"/>
          </p:nvPr>
        </p:nvSpPr>
        <p:spPr bwMode="auto">
          <a:xfrm>
            <a:off x="667526" y="84795"/>
            <a:ext cx="91602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11268"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42962" y="4253897"/>
            <a:ext cx="5191151" cy="40302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98412" y="8670168"/>
            <a:ext cx="2112758"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94585" y="8670168"/>
            <a:ext cx="517769"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2BD3C97A-5987-4F81-8473-2DBC524895D7}" type="slidenum">
              <a:rPr lang="en-US"/>
              <a:pPr>
                <a:defRPr/>
              </a:pPr>
              <a:t>‹#›</a:t>
            </a:fld>
            <a:endParaRPr lang="en-US"/>
          </a:p>
        </p:txBody>
      </p:sp>
      <p:sp>
        <p:nvSpPr>
          <p:cNvPr id="11272" name="Rectangle 8"/>
          <p:cNvSpPr>
            <a:spLocks noChangeArrowheads="1"/>
          </p:cNvSpPr>
          <p:nvPr/>
        </p:nvSpPr>
        <p:spPr bwMode="auto">
          <a:xfrm>
            <a:off x="738815" y="8670168"/>
            <a:ext cx="718145"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1273" name="Line 9"/>
          <p:cNvSpPr>
            <a:spLocks noChangeShapeType="1"/>
          </p:cNvSpPr>
          <p:nvPr/>
        </p:nvSpPr>
        <p:spPr bwMode="auto">
          <a:xfrm>
            <a:off x="738816" y="8668636"/>
            <a:ext cx="559944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Line 10"/>
          <p:cNvSpPr>
            <a:spLocks noChangeShapeType="1"/>
          </p:cNvSpPr>
          <p:nvPr/>
        </p:nvSpPr>
        <p:spPr bwMode="auto">
          <a:xfrm>
            <a:off x="661046" y="286453"/>
            <a:ext cx="575498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 xmlns:p14="http://schemas.microsoft.com/office/powerpoint/2010/main" val="12582126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802.11-yy/xxxxr0</a:t>
            </a:r>
          </a:p>
        </p:txBody>
      </p:sp>
      <p:sp>
        <p:nvSpPr>
          <p:cNvPr id="1229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Month Year</a:t>
            </a:r>
          </a:p>
        </p:txBody>
      </p:sp>
      <p:sp>
        <p:nvSpPr>
          <p:cNvPr id="1229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John Doe, Some Company</a:t>
            </a:r>
          </a:p>
        </p:txBody>
      </p:sp>
      <p:sp>
        <p:nvSpPr>
          <p:cNvPr id="12293" name="Rectangle 7"/>
          <p:cNvSpPr>
            <a:spLocks noGrp="1" noChangeArrowheads="1"/>
          </p:cNvSpPr>
          <p:nvPr>
            <p:ph type="sldNum" sz="quarter" idx="5"/>
          </p:nvPr>
        </p:nvSpPr>
        <p:spPr>
          <a:xfrm>
            <a:off x="3397177" y="8670168"/>
            <a:ext cx="415177" cy="184666"/>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E83DFF3-A98C-4F1F-9345-F515E3B6EACF}" type="slidenum">
              <a:rPr lang="en-US"/>
              <a:pPr/>
              <a:t>1</a:t>
            </a:fld>
            <a:endParaRPr lang="en-US"/>
          </a:p>
        </p:txBody>
      </p:sp>
      <p:sp>
        <p:nvSpPr>
          <p:cNvPr id="12294" name="Rectangle 2"/>
          <p:cNvSpPr>
            <a:spLocks noGrp="1" noRot="1" noChangeAspect="1" noChangeArrowheads="1" noTextEdit="1"/>
          </p:cNvSpPr>
          <p:nvPr>
            <p:ph type="sldImg"/>
          </p:nvPr>
        </p:nvSpPr>
        <p:spPr>
          <a:xfrm>
            <a:off x="1308100" y="677863"/>
            <a:ext cx="4460875" cy="3346450"/>
          </a:xfrm>
          <a:ln/>
        </p:spPr>
      </p:sp>
      <p:sp>
        <p:nvSpPr>
          <p:cNvPr id="122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a:xfrm>
            <a:off x="4399402" y="84795"/>
            <a:ext cx="2011768" cy="215444"/>
          </a:xfrm>
        </p:spPr>
        <p:txBody>
          <a:bodyPr/>
          <a:lstStyle/>
          <a:p>
            <a:pPr>
              <a:defRPr/>
            </a:pPr>
            <a:r>
              <a:rPr lang="zh-TW" altLang="en-US" smtClean="0"/>
              <a:t>doc.: IEEE 802.15-&lt;doc#&gt;</a:t>
            </a:r>
            <a:endParaRPr lang="en-US" altLang="zh-TW"/>
          </a:p>
        </p:txBody>
      </p:sp>
      <p:sp>
        <p:nvSpPr>
          <p:cNvPr id="5" name="Date Placeholder 4"/>
          <p:cNvSpPr>
            <a:spLocks noGrp="1"/>
          </p:cNvSpPr>
          <p:nvPr>
            <p:ph type="dt" idx="11"/>
          </p:nvPr>
        </p:nvSpPr>
        <p:spPr>
          <a:xfrm>
            <a:off x="667526" y="84795"/>
            <a:ext cx="1086836" cy="215444"/>
          </a:xfrm>
        </p:spPr>
        <p:txBody>
          <a:bodyPr/>
          <a:lstStyle/>
          <a:p>
            <a:pPr>
              <a:defRPr/>
            </a:pPr>
            <a:r>
              <a:rPr lang="zh-TW" altLang="en-US" smtClean="0"/>
              <a:t>&lt;month year&gt;</a:t>
            </a:r>
            <a:endParaRPr lang="en-US" altLang="zh-TW"/>
          </a:p>
        </p:txBody>
      </p:sp>
      <p:sp>
        <p:nvSpPr>
          <p:cNvPr id="6" name="Footer Placeholder 5"/>
          <p:cNvSpPr>
            <a:spLocks noGrp="1"/>
          </p:cNvSpPr>
          <p:nvPr>
            <p:ph type="ftr" sz="quarter" idx="12"/>
          </p:nvPr>
        </p:nvSpPr>
        <p:spPr>
          <a:xfrm>
            <a:off x="4566114" y="8670168"/>
            <a:ext cx="1845056" cy="184666"/>
          </a:xfrm>
        </p:spPr>
        <p:txBody>
          <a:bodyPr/>
          <a:lstStyle/>
          <a:p>
            <a:pPr lvl="4">
              <a:defRPr/>
            </a:pPr>
            <a:r>
              <a:rPr lang="zh-TW" altLang="en-US" smtClean="0"/>
              <a:t>&lt;author&gt;, &lt;company&gt;</a:t>
            </a:r>
            <a:endParaRPr lang="en-US" altLang="zh-TW"/>
          </a:p>
        </p:txBody>
      </p:sp>
      <p:sp>
        <p:nvSpPr>
          <p:cNvPr id="7" name="Slide Number Placeholder 6"/>
          <p:cNvSpPr>
            <a:spLocks noGrp="1"/>
          </p:cNvSpPr>
          <p:nvPr>
            <p:ph type="sldNum" sz="quarter" idx="13"/>
          </p:nvPr>
        </p:nvSpPr>
        <p:spPr>
          <a:xfrm>
            <a:off x="3397177" y="8670168"/>
            <a:ext cx="415177" cy="184666"/>
          </a:xfrm>
        </p:spPr>
        <p:txBody>
          <a:bodyPr/>
          <a:lstStyle/>
          <a:p>
            <a:pPr>
              <a:defRPr/>
            </a:pPr>
            <a:r>
              <a:rPr lang="en-US" altLang="zh-TW" smtClean="0"/>
              <a:t>Page </a:t>
            </a:r>
            <a:fld id="{7BE770EB-FD76-4D8B-A094-130EDC393C1D}" type="slidenum">
              <a:rPr lang="en-US" altLang="zh-TW" smtClean="0"/>
              <a:pPr>
                <a:defRPr/>
              </a:pPr>
              <a:t>2</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1306513" y="676275"/>
            <a:ext cx="4464050" cy="3348038"/>
          </a:xfrm>
          <a:ln/>
        </p:spPr>
      </p:sp>
      <p:sp>
        <p:nvSpPr>
          <p:cNvPr id="106499" name="Notes Placeholder 2"/>
          <p:cNvSpPr>
            <a:spLocks noGrp="1"/>
          </p:cNvSpPr>
          <p:nvPr>
            <p:ph type="body" idx="1"/>
          </p:nvPr>
        </p:nvSpPr>
        <p:spPr>
          <a:noFill/>
          <a:ln/>
        </p:spPr>
        <p:txBody>
          <a:bodyPr/>
          <a:lstStyle/>
          <a:p>
            <a:endParaRPr lang="en-US" smtClean="0"/>
          </a:p>
        </p:txBody>
      </p:sp>
      <p:sp>
        <p:nvSpPr>
          <p:cNvPr id="106500" name="Header Placeholder 3"/>
          <p:cNvSpPr>
            <a:spLocks noGrp="1"/>
          </p:cNvSpPr>
          <p:nvPr>
            <p:ph type="hdr" sz="quarter"/>
          </p:nvPr>
        </p:nvSpPr>
        <p:spPr>
          <a:xfrm>
            <a:off x="4214826" y="85411"/>
            <a:ext cx="2195858" cy="215444"/>
          </a:xfrm>
          <a:noFill/>
        </p:spPr>
        <p:txBody>
          <a:bodyPr/>
          <a:lstStyle/>
          <a:p>
            <a:r>
              <a:rPr lang="en-US" smtClean="0"/>
              <a:t>doc.: IEEE 802.11-07/xxxxr0</a:t>
            </a:r>
          </a:p>
        </p:txBody>
      </p:sp>
      <p:sp>
        <p:nvSpPr>
          <p:cNvPr id="106501" name="Date Placeholder 4"/>
          <p:cNvSpPr>
            <a:spLocks noGrp="1"/>
          </p:cNvSpPr>
          <p:nvPr>
            <p:ph type="dt" sz="quarter" idx="1"/>
          </p:nvPr>
        </p:nvSpPr>
        <p:spPr>
          <a:xfrm>
            <a:off x="668058" y="85411"/>
            <a:ext cx="916020" cy="215444"/>
          </a:xfrm>
          <a:noFill/>
        </p:spPr>
        <p:txBody>
          <a:bodyPr/>
          <a:lstStyle/>
          <a:p>
            <a:r>
              <a:rPr lang="en-US" smtClean="0"/>
              <a:t>Month Year</a:t>
            </a:r>
          </a:p>
        </p:txBody>
      </p:sp>
      <p:sp>
        <p:nvSpPr>
          <p:cNvPr id="106502" name="Footer Placeholder 5"/>
          <p:cNvSpPr>
            <a:spLocks noGrp="1"/>
          </p:cNvSpPr>
          <p:nvPr>
            <p:ph type="ftr" sz="quarter" idx="4"/>
          </p:nvPr>
        </p:nvSpPr>
        <p:spPr>
          <a:xfrm>
            <a:off x="4437388" y="8670068"/>
            <a:ext cx="1973296" cy="184666"/>
          </a:xfrm>
          <a:noFill/>
        </p:spPr>
        <p:txBody>
          <a:bodyPr/>
          <a:lstStyle/>
          <a:p>
            <a:pPr lvl="4"/>
            <a:r>
              <a:rPr lang="en-US" smtClean="0"/>
              <a:t>VInko Erceg, Broadcom</a:t>
            </a:r>
          </a:p>
        </p:txBody>
      </p:sp>
      <p:sp>
        <p:nvSpPr>
          <p:cNvPr id="106503" name="Slide Number Placeholder 6"/>
          <p:cNvSpPr>
            <a:spLocks noGrp="1"/>
          </p:cNvSpPr>
          <p:nvPr>
            <p:ph type="sldNum" sz="quarter" idx="5"/>
          </p:nvPr>
        </p:nvSpPr>
        <p:spPr>
          <a:xfrm>
            <a:off x="3396581" y="8670068"/>
            <a:ext cx="415177" cy="184666"/>
          </a:xfrm>
          <a:noFill/>
        </p:spPr>
        <p:txBody>
          <a:bodyPr/>
          <a:lstStyle/>
          <a:p>
            <a:r>
              <a:rPr lang="en-US" smtClean="0"/>
              <a:t>Page </a:t>
            </a:r>
            <a:fld id="{B5E108C0-838B-49A0-9B33-FE9A94BC2D76}"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119DD83-AF02-4CFB-812F-4B6AD96301DC}" type="slidenum">
              <a:rPr lang="en-US"/>
              <a:pPr>
                <a:defRPr/>
              </a:pPr>
              <a:t>‹#›</a:t>
            </a:fld>
            <a:endParaRPr lang="en-US"/>
          </a:p>
        </p:txBody>
      </p:sp>
      <p:sp>
        <p:nvSpPr>
          <p:cNvPr id="7" name="Footer Placeholder 4"/>
          <p:cNvSpPr>
            <a:spLocks noGrp="1"/>
          </p:cNvSpPr>
          <p:nvPr userDrawn="1">
            <p:ph type="ftr" sz="quarter" idx="11"/>
          </p:nvPr>
        </p:nvSpPr>
        <p:spPr>
          <a:xfrm>
            <a:off x="6256439" y="6475413"/>
            <a:ext cx="228748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H. Shao, et al., Samsung Electronics</a:t>
            </a:r>
            <a:endParaRPr lang="en-US" dirty="0"/>
          </a:p>
        </p:txBody>
      </p:sp>
    </p:spTree>
    <p:extLst>
      <p:ext uri="{BB962C8B-B14F-4D97-AF65-F5344CB8AC3E}">
        <p14:creationId xmlns="" xmlns:p14="http://schemas.microsoft.com/office/powerpoint/2010/main" val="4129421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xfrm>
            <a:off x="7207021" y="6475413"/>
            <a:ext cx="1336904" cy="184666"/>
          </a:xfrm>
          <a:ln/>
        </p:spPr>
        <p:txBody>
          <a:bodyPr/>
          <a:lstStyle>
            <a:lvl1pPr>
              <a:defRPr/>
            </a:lvl1pPr>
          </a:lstStyle>
          <a:p>
            <a:pPr>
              <a:defRPr/>
            </a:pPr>
            <a:r>
              <a:rPr lang="en-US" dirty="0" smtClean="0"/>
              <a:t>Samsung  Electronics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BF94243-8117-41BD-B021-81C5B462FC71}" type="slidenum">
              <a:rPr lang="en-US"/>
              <a:pPr>
                <a:defRPr/>
              </a:pPr>
              <a:t>‹#›</a:t>
            </a:fld>
            <a:endParaRPr lang="en-US"/>
          </a:p>
        </p:txBody>
      </p:sp>
    </p:spTree>
    <p:extLst>
      <p:ext uri="{BB962C8B-B14F-4D97-AF65-F5344CB8AC3E}">
        <p14:creationId xmlns="" xmlns:p14="http://schemas.microsoft.com/office/powerpoint/2010/main" val="1107588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CE51415-DD8D-4C75-8D2B-7558E9DEB41A}" type="slidenum">
              <a:rPr lang="en-US"/>
              <a:pPr>
                <a:defRPr/>
              </a:pPr>
              <a:t>‹#›</a:t>
            </a:fld>
            <a:endParaRPr lang="en-US"/>
          </a:p>
        </p:txBody>
      </p:sp>
      <p:sp>
        <p:nvSpPr>
          <p:cNvPr id="7" name="Footer Placeholder 4"/>
          <p:cNvSpPr>
            <a:spLocks noGrp="1"/>
          </p:cNvSpPr>
          <p:nvPr userDrawn="1">
            <p:ph type="ftr" sz="quarter" idx="11"/>
          </p:nvPr>
        </p:nvSpPr>
        <p:spPr>
          <a:xfrm>
            <a:off x="7245493" y="6475413"/>
            <a:ext cx="1298432"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Samsung Electronics</a:t>
            </a:r>
            <a:endParaRPr lang="en-US" dirty="0"/>
          </a:p>
        </p:txBody>
      </p:sp>
    </p:spTree>
    <p:extLst>
      <p:ext uri="{BB962C8B-B14F-4D97-AF65-F5344CB8AC3E}">
        <p14:creationId xmlns="" xmlns:p14="http://schemas.microsoft.com/office/powerpoint/2010/main" val="1349980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041534-E0BE-4E8D-9C22-7C630937B076}"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 xmlns:p14="http://schemas.microsoft.com/office/powerpoint/2010/main" val="3084344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041534-E0BE-4E8D-9C22-7C630937B076}"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 xmlns:p14="http://schemas.microsoft.com/office/powerpoint/2010/main" val="2410607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041534-E0BE-4E8D-9C22-7C630937B076}"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 xmlns:p14="http://schemas.microsoft.com/office/powerpoint/2010/main" val="2459215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041534-E0BE-4E8D-9C22-7C630937B076}" type="datetimeFigureOut">
              <a:rPr lang="en-US" smtClean="0"/>
              <a:pPr/>
              <a:t>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 xmlns:p14="http://schemas.microsoft.com/office/powerpoint/2010/main" val="3925858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041534-E0BE-4E8D-9C22-7C630937B076}" type="datetimeFigureOut">
              <a:rPr lang="en-US" smtClean="0"/>
              <a:pPr/>
              <a:t>2/16/2012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 xmlns:p14="http://schemas.microsoft.com/office/powerpoint/2010/main" val="540321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041534-E0BE-4E8D-9C22-7C630937B076}" type="datetimeFigureOut">
              <a:rPr lang="en-US" smtClean="0"/>
              <a:pPr/>
              <a:t>2/16/2012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 xmlns:p14="http://schemas.microsoft.com/office/powerpoint/2010/main" val="15349225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41534-E0BE-4E8D-9C22-7C630937B076}" type="datetimeFigureOut">
              <a:rPr lang="en-US" smtClean="0"/>
              <a:pPr/>
              <a:t>2/16/2012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 xmlns:p14="http://schemas.microsoft.com/office/powerpoint/2010/main" val="8214489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041534-E0BE-4E8D-9C22-7C630937B076}" type="datetimeFigureOut">
              <a:rPr lang="en-US" smtClean="0"/>
              <a:pPr/>
              <a:t>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 xmlns:p14="http://schemas.microsoft.com/office/powerpoint/2010/main" val="1690286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A46387A-9800-472A-A1C9-0F0AB587F748}" type="slidenum">
              <a:rPr lang="en-US"/>
              <a:pPr>
                <a:defRPr/>
              </a:pPr>
              <a:t>‹#›</a:t>
            </a:fld>
            <a:endParaRPr lang="en-US"/>
          </a:p>
        </p:txBody>
      </p:sp>
      <p:sp>
        <p:nvSpPr>
          <p:cNvPr id="7" name="Footer Placeholder 4"/>
          <p:cNvSpPr>
            <a:spLocks noGrp="1"/>
          </p:cNvSpPr>
          <p:nvPr userDrawn="1">
            <p:ph type="ftr" sz="quarter" idx="11"/>
          </p:nvPr>
        </p:nvSpPr>
        <p:spPr>
          <a:xfrm>
            <a:off x="6333383" y="6475413"/>
            <a:ext cx="2210542"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H. Shao, et al. Samsung Electronics</a:t>
            </a:r>
            <a:endParaRPr lang="en-US" dirty="0"/>
          </a:p>
        </p:txBody>
      </p:sp>
    </p:spTree>
    <p:extLst>
      <p:ext uri="{BB962C8B-B14F-4D97-AF65-F5344CB8AC3E}">
        <p14:creationId xmlns="" xmlns:p14="http://schemas.microsoft.com/office/powerpoint/2010/main" val="6890887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041534-E0BE-4E8D-9C22-7C630937B076}" type="datetimeFigureOut">
              <a:rPr lang="en-US" smtClean="0"/>
              <a:pPr/>
              <a:t>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 xmlns:p14="http://schemas.microsoft.com/office/powerpoint/2010/main" val="26849181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041534-E0BE-4E8D-9C22-7C630937B076}"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 xmlns:p14="http://schemas.microsoft.com/office/powerpoint/2010/main" val="28433659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041534-E0BE-4E8D-9C22-7C630937B076}"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5B94C-ACC9-493C-9DF4-CE993FD2BF19}" type="slidenum">
              <a:rPr lang="en-US" smtClean="0"/>
              <a:pPr/>
              <a:t>‹#›</a:t>
            </a:fld>
            <a:endParaRPr lang="en-US"/>
          </a:p>
        </p:txBody>
      </p:sp>
    </p:spTree>
    <p:extLst>
      <p:ext uri="{BB962C8B-B14F-4D97-AF65-F5344CB8AC3E}">
        <p14:creationId xmlns="" xmlns:p14="http://schemas.microsoft.com/office/powerpoint/2010/main" val="4055628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474827" cy="276999"/>
          </a:xfrm>
          <a:ln/>
        </p:spPr>
        <p:txBody>
          <a:bodyPr/>
          <a:lstStyle>
            <a:lvl1pPr>
              <a:defRPr/>
            </a:lvl1pPr>
          </a:lstStyle>
          <a:p>
            <a:pPr>
              <a:defRPr/>
            </a:pPr>
            <a:r>
              <a:rPr lang="en-US" dirty="0" smtClean="0"/>
              <a:t>November2011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4701415-BC8E-4485-855B-A00839AFE2E4}" type="slidenum">
              <a:rPr lang="en-US"/>
              <a:pPr>
                <a:defRPr/>
              </a:pPr>
              <a:t>‹#›</a:t>
            </a:fld>
            <a:endParaRPr lang="en-US"/>
          </a:p>
        </p:txBody>
      </p:sp>
      <p:sp>
        <p:nvSpPr>
          <p:cNvPr id="7" name="Footer Placeholder 4"/>
          <p:cNvSpPr>
            <a:spLocks noGrp="1"/>
          </p:cNvSpPr>
          <p:nvPr userDrawn="1">
            <p:ph type="ftr" sz="quarter" idx="11"/>
          </p:nvPr>
        </p:nvSpPr>
        <p:spPr>
          <a:xfrm>
            <a:off x="7245493" y="6475413"/>
            <a:ext cx="1298432"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Samsung Electronics</a:t>
            </a:r>
            <a:endParaRPr lang="en-US" dirty="0"/>
          </a:p>
        </p:txBody>
      </p:sp>
    </p:spTree>
    <p:extLst>
      <p:ext uri="{BB962C8B-B14F-4D97-AF65-F5344CB8AC3E}">
        <p14:creationId xmlns="" xmlns:p14="http://schemas.microsoft.com/office/powerpoint/2010/main" val="226091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844E50E-0FEC-428F-A65E-6BAA3355F8ED}" type="slidenum">
              <a:rPr lang="en-US"/>
              <a:pPr>
                <a:defRPr/>
              </a:pPr>
              <a:t>‹#›</a:t>
            </a:fld>
            <a:endParaRPr lang="en-US"/>
          </a:p>
        </p:txBody>
      </p:sp>
      <p:sp>
        <p:nvSpPr>
          <p:cNvPr id="8" name="Footer Placeholder 4"/>
          <p:cNvSpPr>
            <a:spLocks noGrp="1"/>
          </p:cNvSpPr>
          <p:nvPr userDrawn="1">
            <p:ph type="ftr" sz="quarter" idx="11"/>
          </p:nvPr>
        </p:nvSpPr>
        <p:spPr>
          <a:xfrm>
            <a:off x="7251877" y="6477000"/>
            <a:ext cx="1298432"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Samsung Electronics</a:t>
            </a:r>
            <a:endParaRPr lang="en-US" dirty="0"/>
          </a:p>
        </p:txBody>
      </p:sp>
    </p:spTree>
    <p:extLst>
      <p:ext uri="{BB962C8B-B14F-4D97-AF65-F5344CB8AC3E}">
        <p14:creationId xmlns="" xmlns:p14="http://schemas.microsoft.com/office/powerpoint/2010/main" val="3943938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6041C751-5EAF-4FD7-974A-DE2DDE124BA4}" type="slidenum">
              <a:rPr lang="en-US"/>
              <a:pPr>
                <a:defRPr/>
              </a:pPr>
              <a:t>‹#›</a:t>
            </a:fld>
            <a:endParaRPr lang="en-US"/>
          </a:p>
        </p:txBody>
      </p:sp>
      <p:sp>
        <p:nvSpPr>
          <p:cNvPr id="10" name="Footer Placeholder 4"/>
          <p:cNvSpPr>
            <a:spLocks noGrp="1"/>
          </p:cNvSpPr>
          <p:nvPr userDrawn="1">
            <p:ph type="ftr" sz="quarter" idx="11"/>
          </p:nvPr>
        </p:nvSpPr>
        <p:spPr>
          <a:xfrm>
            <a:off x="7245493" y="6475413"/>
            <a:ext cx="1298432"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Samsung Electronics</a:t>
            </a:r>
            <a:endParaRPr lang="en-US" dirty="0"/>
          </a:p>
        </p:txBody>
      </p:sp>
    </p:spTree>
    <p:extLst>
      <p:ext uri="{BB962C8B-B14F-4D97-AF65-F5344CB8AC3E}">
        <p14:creationId xmlns="" xmlns:p14="http://schemas.microsoft.com/office/powerpoint/2010/main" val="9275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E7C228C2-48AD-4DF3-BC6A-E76A931B2553}" type="slidenum">
              <a:rPr lang="en-US"/>
              <a:pPr>
                <a:defRPr/>
              </a:pPr>
              <a:t>‹#›</a:t>
            </a:fld>
            <a:endParaRPr lang="en-US"/>
          </a:p>
        </p:txBody>
      </p:sp>
      <p:sp>
        <p:nvSpPr>
          <p:cNvPr id="6" name="Footer Placeholder 4"/>
          <p:cNvSpPr>
            <a:spLocks noGrp="1"/>
          </p:cNvSpPr>
          <p:nvPr userDrawn="1">
            <p:ph type="ftr" sz="quarter" idx="11"/>
          </p:nvPr>
        </p:nvSpPr>
        <p:spPr>
          <a:xfrm>
            <a:off x="7245493" y="6475413"/>
            <a:ext cx="1298432"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Samsung Electronics</a:t>
            </a:r>
            <a:endParaRPr lang="en-US" dirty="0"/>
          </a:p>
        </p:txBody>
      </p:sp>
    </p:spTree>
    <p:extLst>
      <p:ext uri="{BB962C8B-B14F-4D97-AF65-F5344CB8AC3E}">
        <p14:creationId xmlns="" xmlns:p14="http://schemas.microsoft.com/office/powerpoint/2010/main" val="2585426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10231BD-531B-49AF-AA30-64F98DD92A9A}" type="slidenum">
              <a:rPr lang="en-US"/>
              <a:pPr>
                <a:defRPr/>
              </a:pPr>
              <a:t>‹#›</a:t>
            </a:fld>
            <a:endParaRPr lang="en-US"/>
          </a:p>
        </p:txBody>
      </p:sp>
      <p:sp>
        <p:nvSpPr>
          <p:cNvPr id="5" name="Footer Placeholder 4"/>
          <p:cNvSpPr>
            <a:spLocks noGrp="1"/>
          </p:cNvSpPr>
          <p:nvPr userDrawn="1">
            <p:ph type="ftr" sz="quarter" idx="11"/>
          </p:nvPr>
        </p:nvSpPr>
        <p:spPr>
          <a:xfrm>
            <a:off x="7245493" y="6475413"/>
            <a:ext cx="1298432"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Samsung Electronics</a:t>
            </a:r>
            <a:endParaRPr lang="en-US" dirty="0"/>
          </a:p>
        </p:txBody>
      </p:sp>
    </p:spTree>
    <p:extLst>
      <p:ext uri="{BB962C8B-B14F-4D97-AF65-F5344CB8AC3E}">
        <p14:creationId xmlns="" xmlns:p14="http://schemas.microsoft.com/office/powerpoint/2010/main" val="448260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6" name="Rectangle 5"/>
          <p:cNvSpPr>
            <a:spLocks noGrp="1" noChangeArrowheads="1"/>
          </p:cNvSpPr>
          <p:nvPr>
            <p:ph type="ftr" sz="quarter" idx="11"/>
          </p:nvPr>
        </p:nvSpPr>
        <p:spPr>
          <a:xfrm>
            <a:off x="7207021" y="6475413"/>
            <a:ext cx="1336904" cy="184666"/>
          </a:xfrm>
          <a:ln/>
        </p:spPr>
        <p:txBody>
          <a:bodyPr/>
          <a:lstStyle>
            <a:lvl1pPr>
              <a:defRPr/>
            </a:lvl1pPr>
          </a:lstStyle>
          <a:p>
            <a:pPr>
              <a:defRPr/>
            </a:pPr>
            <a:r>
              <a:rPr lang="en-US" dirty="0" smtClean="0"/>
              <a:t>Samsung  Electronics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ACC48A9-9636-4F46-9C50-C7656F5D7822}" type="slidenum">
              <a:rPr lang="en-US"/>
              <a:pPr>
                <a:defRPr/>
              </a:pPr>
              <a:t>‹#›</a:t>
            </a:fld>
            <a:endParaRPr lang="en-US"/>
          </a:p>
        </p:txBody>
      </p:sp>
    </p:spTree>
    <p:extLst>
      <p:ext uri="{BB962C8B-B14F-4D97-AF65-F5344CB8AC3E}">
        <p14:creationId xmlns="" xmlns:p14="http://schemas.microsoft.com/office/powerpoint/2010/main" val="170399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dirty="0" smtClean="0"/>
              <a:t>November 2011</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58F8CA2-6F99-4FC2-9AA2-6E1392710FB0}" type="slidenum">
              <a:rPr lang="en-US"/>
              <a:pPr>
                <a:defRPr/>
              </a:pPr>
              <a:t>‹#›</a:t>
            </a:fld>
            <a:endParaRPr lang="en-US"/>
          </a:p>
        </p:txBody>
      </p:sp>
      <p:sp>
        <p:nvSpPr>
          <p:cNvPr id="8" name="Footer Placeholder 4"/>
          <p:cNvSpPr txBox="1">
            <a:spLocks/>
          </p:cNvSpPr>
          <p:nvPr userDrawn="1"/>
        </p:nvSpPr>
        <p:spPr bwMode="auto">
          <a:xfrm>
            <a:off x="7245493" y="6475413"/>
            <a:ext cx="1298432"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Samsung Electronics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 xmlns:p14="http://schemas.microsoft.com/office/powerpoint/2010/main" val="3314308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455527"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smtClean="0"/>
            </a:lvl1pPr>
          </a:lstStyle>
          <a:p>
            <a:pPr>
              <a:defRPr/>
            </a:pPr>
            <a:r>
              <a:rPr lang="en-US" dirty="0" smtClean="0"/>
              <a:t>February 2012</a:t>
            </a:r>
            <a:endParaRPr lang="en-US" dirty="0"/>
          </a:p>
        </p:txBody>
      </p:sp>
      <p:sp>
        <p:nvSpPr>
          <p:cNvPr id="1029" name="Rectangle 5"/>
          <p:cNvSpPr>
            <a:spLocks noGrp="1" noChangeArrowheads="1"/>
          </p:cNvSpPr>
          <p:nvPr>
            <p:ph type="ftr" sz="quarter" idx="3"/>
          </p:nvPr>
        </p:nvSpPr>
        <p:spPr bwMode="auto">
          <a:xfrm>
            <a:off x="7960432" y="6475413"/>
            <a:ext cx="583493"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mtClean="0"/>
            </a:lvl1pPr>
          </a:lstStyle>
          <a:p>
            <a:pPr>
              <a:defRPr/>
            </a:pPr>
            <a:r>
              <a:rPr lang="en-US" dirty="0" smtClean="0"/>
              <a:t>Mediatek</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5CF10EE3-E1EB-4A5E-ABF0-4528CF68232E}"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802.11-12/0216r1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041534-E0BE-4E8D-9C22-7C630937B076}" type="datetimeFigureOut">
              <a:rPr lang="en-US" smtClean="0"/>
              <a:pPr/>
              <a:t>2/16/2012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55B94C-ACC9-493C-9DF4-CE993FD2BF19}" type="slidenum">
              <a:rPr lang="en-US" smtClean="0"/>
              <a:pPr/>
              <a:t>‹#›</a:t>
            </a:fld>
            <a:endParaRPr lang="en-US"/>
          </a:p>
        </p:txBody>
      </p:sp>
    </p:spTree>
    <p:extLst>
      <p:ext uri="{BB962C8B-B14F-4D97-AF65-F5344CB8AC3E}">
        <p14:creationId xmlns="" xmlns:p14="http://schemas.microsoft.com/office/powerpoint/2010/main" val="254899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696913" y="332601"/>
            <a:ext cx="1455527"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February 2012</a:t>
            </a:r>
            <a:endParaRPr lang="en-US" sz="1800" dirty="0"/>
          </a:p>
        </p:txBody>
      </p:sp>
      <p:sp>
        <p:nvSpPr>
          <p:cNvPr id="2051" name="Footer Placeholder 4"/>
          <p:cNvSpPr>
            <a:spLocks noGrp="1"/>
          </p:cNvSpPr>
          <p:nvPr>
            <p:ph type="ftr" sz="quarter" idx="11"/>
          </p:nvPr>
        </p:nvSpPr>
        <p:spPr>
          <a:xfrm>
            <a:off x="6763274" y="6475413"/>
            <a:ext cx="177112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James Wang et al, </a:t>
            </a:r>
            <a:r>
              <a:rPr lang="en-US" dirty="0" err="1" smtClean="0"/>
              <a:t>MediaTek</a:t>
            </a:r>
            <a:endParaRPr lang="en-US" dirty="0"/>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1F1CC709-979F-435B-9B54-3CBC01E22EE0}" type="slidenum">
              <a:rPr lang="en-US"/>
              <a:pPr/>
              <a:t>1</a:t>
            </a:fld>
            <a:endParaRPr lang="en-US"/>
          </a:p>
        </p:txBody>
      </p:sp>
      <p:sp>
        <p:nvSpPr>
          <p:cNvPr id="2053" name="Rectangle 2"/>
          <p:cNvSpPr>
            <a:spLocks noGrp="1" noChangeArrowheads="1"/>
          </p:cNvSpPr>
          <p:nvPr>
            <p:ph type="title"/>
          </p:nvPr>
        </p:nvSpPr>
        <p:spPr>
          <a:noFill/>
        </p:spPr>
        <p:txBody>
          <a:bodyPr/>
          <a:lstStyle/>
          <a:p>
            <a:r>
              <a:rPr lang="en-US" dirty="0" smtClean="0"/>
              <a:t>Comment Resolution Receiver Parameters</a:t>
            </a:r>
          </a:p>
        </p:txBody>
      </p:sp>
      <p:sp>
        <p:nvSpPr>
          <p:cNvPr id="2054" name="Rectangle 6"/>
          <p:cNvSpPr>
            <a:spLocks noGrp="1" noChangeArrowheads="1"/>
          </p:cNvSpPr>
          <p:nvPr>
            <p:ph type="body" idx="1"/>
          </p:nvPr>
        </p:nvSpPr>
        <p:spPr>
          <a:xfrm>
            <a:off x="685800" y="1676400"/>
            <a:ext cx="7772400" cy="381000"/>
          </a:xfrm>
          <a:noFill/>
        </p:spPr>
        <p:txBody>
          <a:bodyPr/>
          <a:lstStyle/>
          <a:p>
            <a:pPr algn="ctr">
              <a:buFontTx/>
              <a:buNone/>
            </a:pPr>
            <a:r>
              <a:rPr lang="en-US" sz="2000" dirty="0" smtClean="0"/>
              <a:t>Date:</a:t>
            </a:r>
            <a:r>
              <a:rPr lang="en-US" sz="2000" b="0" dirty="0" smtClean="0"/>
              <a:t> 2012-2-15</a:t>
            </a:r>
          </a:p>
        </p:txBody>
      </p:sp>
      <p:graphicFrame>
        <p:nvGraphicFramePr>
          <p:cNvPr id="2055" name="Object 11"/>
          <p:cNvGraphicFramePr>
            <a:graphicFrameLocks noChangeAspect="1"/>
          </p:cNvGraphicFramePr>
          <p:nvPr>
            <p:extLst>
              <p:ext uri="{D42A27DB-BD31-4B8C-83A1-F6EECF244321}">
                <p14:modId xmlns="" xmlns:p14="http://schemas.microsoft.com/office/powerpoint/2010/main" val="1621158005"/>
              </p:ext>
            </p:extLst>
          </p:nvPr>
        </p:nvGraphicFramePr>
        <p:xfrm>
          <a:off x="461963" y="2435225"/>
          <a:ext cx="8108950" cy="2665413"/>
        </p:xfrm>
        <a:graphic>
          <a:graphicData uri="http://schemas.openxmlformats.org/presentationml/2006/ole">
            <p:oleObj spid="_x0000_s2100" name="Document" r:id="rId4" imgW="8628451" imgH="2846626" progId="Word.Document.8">
              <p:embed/>
            </p:oleObj>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a:t>
            </a:r>
            <a:r>
              <a:rPr lang="en-US" dirty="0" smtClean="0"/>
              <a:t>6144 </a:t>
            </a:r>
            <a:r>
              <a:rPr lang="en-US" dirty="0" smtClean="0"/>
              <a:t>– Receiver Sensitivity for MCS2</a:t>
            </a:r>
            <a:endParaRPr lang="en-US" dirty="0"/>
          </a:p>
        </p:txBody>
      </p:sp>
      <p:graphicFrame>
        <p:nvGraphicFramePr>
          <p:cNvPr id="6" name="Content Placeholder 5"/>
          <p:cNvGraphicFramePr>
            <a:graphicFrameLocks noGrp="1"/>
          </p:cNvGraphicFramePr>
          <p:nvPr>
            <p:ph idx="1"/>
          </p:nvPr>
        </p:nvGraphicFramePr>
        <p:xfrm>
          <a:off x="782905" y="2261859"/>
          <a:ext cx="7772400" cy="1013460"/>
        </p:xfrm>
        <a:graphic>
          <a:graphicData uri="http://schemas.openxmlformats.org/drawingml/2006/table">
            <a:tbl>
              <a:tblPr/>
              <a:tblGrid>
                <a:gridCol w="618822"/>
                <a:gridCol w="470304"/>
                <a:gridCol w="470304"/>
                <a:gridCol w="730210"/>
                <a:gridCol w="2673310"/>
                <a:gridCol w="2809450"/>
              </a:tblGrid>
              <a:tr h="980213">
                <a:tc>
                  <a:txBody>
                    <a:bodyPr/>
                    <a:lstStyle/>
                    <a:p>
                      <a:pPr algn="l" fontAlgn="t"/>
                      <a:r>
                        <a:rPr lang="en-US" sz="1200" b="0" i="0" u="none" strike="noStrike" dirty="0" smtClean="0">
                          <a:latin typeface="+mn-lt"/>
                        </a:rPr>
                        <a:t>21.3.3.9</a:t>
                      </a:r>
                      <a:endParaRPr lang="en-US" sz="1200" b="0" i="0" u="none" strike="noStrike" dirty="0">
                        <a:latin typeface="Times New Roman"/>
                      </a:endParaRPr>
                    </a:p>
                  </a:txBody>
                  <a:tcPr marL="7426" marR="7426" marT="7426"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latin typeface="Times New Roman"/>
                        </a:rPr>
                        <a:t>488</a:t>
                      </a:r>
                      <a:endParaRPr lang="en-US" sz="1200" b="0" i="0" u="none" strike="noStrike" dirty="0">
                        <a:latin typeface="Times New Roman"/>
                      </a:endParaRPr>
                    </a:p>
                  </a:txBody>
                  <a:tcPr marL="7426" marR="7426" marT="74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latin typeface="Times New Roman"/>
                        </a:rPr>
                        <a:t>39</a:t>
                      </a:r>
                      <a:endParaRPr lang="en-US" sz="1200" b="0" i="0" u="none" strike="noStrike" dirty="0">
                        <a:latin typeface="Times New Roman"/>
                      </a:endParaRPr>
                    </a:p>
                  </a:txBody>
                  <a:tcPr marL="7426" marR="7426" marT="74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200" b="0" i="0" u="none" strike="noStrike" dirty="0">
                          <a:latin typeface="Times New Roman"/>
                        </a:rPr>
                        <a:t>T</a:t>
                      </a:r>
                    </a:p>
                  </a:txBody>
                  <a:tcPr marL="7426" marR="7426" marT="74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dirty="0">
                          <a:solidFill>
                            <a:srgbClr val="000000"/>
                          </a:solidFill>
                          <a:latin typeface="Calibri"/>
                        </a:rPr>
                        <a:t>Receiver sensitivity of MCS 1 at -68 </a:t>
                      </a:r>
                      <a:r>
                        <a:rPr lang="en-US" sz="1100" b="0" i="0" u="none" strike="noStrike" dirty="0" err="1">
                          <a:solidFill>
                            <a:srgbClr val="000000"/>
                          </a:solidFill>
                          <a:latin typeface="Calibri"/>
                        </a:rPr>
                        <a:t>dBm</a:t>
                      </a:r>
                      <a:r>
                        <a:rPr lang="en-US" sz="1100" b="0" i="0" u="none" strike="noStrike" dirty="0">
                          <a:solidFill>
                            <a:srgbClr val="000000"/>
                          </a:solidFill>
                          <a:latin typeface="Calibri"/>
                        </a:rPr>
                        <a:t> is only 1 dB lower than MCS2. This does not make sense for repetition coding. Based on simulation results in P42 of IEEE 802.11-10/0432r0, the MCS1 should be 2 dB lower </a:t>
                      </a:r>
                      <a:r>
                        <a:rPr lang="en-US" sz="1100" b="0" i="0" u="none" strike="noStrike" dirty="0" err="1">
                          <a:solidFill>
                            <a:srgbClr val="000000"/>
                          </a:solidFill>
                          <a:latin typeface="Calibri"/>
                        </a:rPr>
                        <a:t>tha</a:t>
                      </a:r>
                      <a:r>
                        <a:rPr lang="en-US" sz="1100" b="0" i="0" u="none" strike="noStrike" dirty="0">
                          <a:solidFill>
                            <a:srgbClr val="000000"/>
                          </a:solidFill>
                          <a:latin typeface="Calibri"/>
                        </a:rPr>
                        <a:t> MCS2.</a:t>
                      </a:r>
                    </a:p>
                  </a:txBody>
                  <a:tcPr marL="7620" marR="7620" marT="762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latin typeface="Arial"/>
                        </a:rPr>
                        <a:t>Change MCS1 sensitivity to -69 </a:t>
                      </a:r>
                      <a:r>
                        <a:rPr lang="en-US" sz="1000" b="0" i="0" u="none" strike="noStrike" dirty="0" err="1">
                          <a:latin typeface="Arial"/>
                        </a:rPr>
                        <a:t>dBm</a:t>
                      </a:r>
                      <a:endParaRPr lang="en-US" sz="1000" b="0" i="0" u="none" strike="noStrike" dirty="0">
                        <a:latin typeface="Arial"/>
                      </a:endParaRPr>
                    </a:p>
                  </a:txBody>
                  <a:tcPr marL="7426" marR="7426" marT="74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a:xfrm>
            <a:off x="696913" y="332601"/>
            <a:ext cx="2096792" cy="276999"/>
          </a:xfrm>
        </p:spPr>
        <p:txBody>
          <a:bodyPr/>
          <a:lstStyle/>
          <a:p>
            <a:pPr>
              <a:defRPr/>
            </a:pPr>
            <a:r>
              <a:rPr lang="en-US" altLang="zh-TW" dirty="0" smtClean="0"/>
              <a:t>Date: February, 2012</a:t>
            </a:r>
            <a:endParaRPr lang="en-US" altLang="zh-TW" dirty="0"/>
          </a:p>
        </p:txBody>
      </p:sp>
      <p:sp>
        <p:nvSpPr>
          <p:cNvPr id="5" name="Slide Number Placeholder 4"/>
          <p:cNvSpPr>
            <a:spLocks noGrp="1"/>
          </p:cNvSpPr>
          <p:nvPr>
            <p:ph type="sldNum" sz="quarter" idx="11"/>
          </p:nvPr>
        </p:nvSpPr>
        <p:spPr>
          <a:xfrm>
            <a:off x="6772799" y="6475413"/>
            <a:ext cx="1771126" cy="184666"/>
          </a:xfrm>
        </p:spPr>
        <p:txBody>
          <a:bodyPr/>
          <a:lstStyle/>
          <a:p>
            <a:r>
              <a:rPr lang="en-US" dirty="0" smtClean="0"/>
              <a:t>James Wang et al, </a:t>
            </a:r>
            <a:r>
              <a:rPr lang="en-US" dirty="0" err="1" smtClean="0"/>
              <a:t>MediaTek</a:t>
            </a:r>
            <a:endParaRPr lang="en-US" dirty="0"/>
          </a:p>
        </p:txBody>
      </p:sp>
      <p:sp>
        <p:nvSpPr>
          <p:cNvPr id="8" name="TextBox 7"/>
          <p:cNvSpPr txBox="1"/>
          <p:nvPr/>
        </p:nvSpPr>
        <p:spPr>
          <a:xfrm>
            <a:off x="1056640" y="3688080"/>
            <a:ext cx="7162800" cy="830997"/>
          </a:xfrm>
          <a:prstGeom prst="rect">
            <a:avLst/>
          </a:prstGeom>
          <a:noFill/>
        </p:spPr>
        <p:txBody>
          <a:bodyPr wrap="square" rtlCol="0">
            <a:spAutoFit/>
          </a:bodyPr>
          <a:lstStyle/>
          <a:p>
            <a:pPr algn="l">
              <a:buFont typeface="Arial" pitchFamily="34" charset="0"/>
              <a:buChar char="•"/>
            </a:pPr>
            <a:r>
              <a:rPr lang="en-US" dirty="0" smtClean="0"/>
              <a:t>  </a:t>
            </a:r>
            <a:r>
              <a:rPr lang="en-US" sz="1600" dirty="0" smtClean="0"/>
              <a:t>MCS1 employs repetition coding and the performance should be approximately 3 dB better than MCS2. </a:t>
            </a:r>
          </a:p>
          <a:p>
            <a:pPr algn="l">
              <a:buFont typeface="Arial" pitchFamily="34" charset="0"/>
              <a:buChar char="•"/>
            </a:pPr>
            <a:r>
              <a:rPr lang="en-US" sz="1600" dirty="0" smtClean="0"/>
              <a:t>  The difference between ½ code and 5/8 code should be approximately 1 dB</a:t>
            </a:r>
            <a:endParaRPr lang="en-US" sz="1600" dirty="0"/>
          </a:p>
        </p:txBody>
      </p:sp>
      <p:sp>
        <p:nvSpPr>
          <p:cNvPr id="7"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C10231BD-531B-49AF-AA30-64F98DD92A9A}"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6"/>
          <p:cNvPicPr>
            <a:picLocks noChangeAspect="1" noChangeArrowheads="1"/>
          </p:cNvPicPr>
          <p:nvPr/>
        </p:nvPicPr>
        <p:blipFill>
          <a:blip r:embed="rId3" cstate="print"/>
          <a:srcRect/>
          <a:stretch>
            <a:fillRect/>
          </a:stretch>
        </p:blipFill>
        <p:spPr bwMode="auto">
          <a:xfrm>
            <a:off x="0" y="3881438"/>
            <a:ext cx="4343400" cy="2519362"/>
          </a:xfrm>
          <a:prstGeom prst="rect">
            <a:avLst/>
          </a:prstGeom>
          <a:noFill/>
          <a:ln w="9525">
            <a:noFill/>
            <a:miter lim="800000"/>
            <a:headEnd/>
            <a:tailEnd/>
          </a:ln>
        </p:spPr>
      </p:pic>
      <p:sp>
        <p:nvSpPr>
          <p:cNvPr id="47107" name="Title 1"/>
          <p:cNvSpPr>
            <a:spLocks noGrp="1"/>
          </p:cNvSpPr>
          <p:nvPr>
            <p:ph type="title"/>
          </p:nvPr>
        </p:nvSpPr>
        <p:spPr>
          <a:xfrm>
            <a:off x="685800" y="685800"/>
            <a:ext cx="7772400" cy="914400"/>
          </a:xfrm>
        </p:spPr>
        <p:txBody>
          <a:bodyPr/>
          <a:lstStyle/>
          <a:p>
            <a:r>
              <a:rPr lang="en-US" smtClean="0"/>
              <a:t>SCM Performance-AWGN</a:t>
            </a:r>
          </a:p>
        </p:txBody>
      </p:sp>
      <p:sp>
        <p:nvSpPr>
          <p:cNvPr id="47108" name="Date Placeholder 3"/>
          <p:cNvSpPr>
            <a:spLocks noGrp="1"/>
          </p:cNvSpPr>
          <p:nvPr>
            <p:ph type="dt" sz="quarter" idx="10"/>
          </p:nvPr>
        </p:nvSpPr>
        <p:spPr>
          <a:noFill/>
        </p:spPr>
        <p:txBody>
          <a:bodyPr/>
          <a:lstStyle/>
          <a:p>
            <a:r>
              <a:rPr lang="en-US" dirty="0" smtClean="0"/>
              <a:t>February, 2012</a:t>
            </a:r>
          </a:p>
        </p:txBody>
      </p:sp>
      <p:sp>
        <p:nvSpPr>
          <p:cNvPr id="47110" name="Slide Number Placeholder 5"/>
          <p:cNvSpPr>
            <a:spLocks noGrp="1"/>
          </p:cNvSpPr>
          <p:nvPr>
            <p:ph type="sldNum" sz="quarter" idx="4294967295"/>
          </p:nvPr>
        </p:nvSpPr>
        <p:spPr>
          <a:xfrm>
            <a:off x="7086600" y="6477000"/>
            <a:ext cx="1771126" cy="184666"/>
          </a:xfrm>
          <a:prstGeom prst="rect">
            <a:avLst/>
          </a:prstGeom>
          <a:noFill/>
        </p:spPr>
        <p:txBody>
          <a:bodyPr/>
          <a:lstStyle/>
          <a:p>
            <a:r>
              <a:rPr lang="en-US" dirty="0"/>
              <a:t>James Wang et al, </a:t>
            </a:r>
            <a:r>
              <a:rPr lang="en-US" dirty="0" err="1"/>
              <a:t>MediaTek</a:t>
            </a:r>
            <a:endParaRPr lang="en-US" dirty="0"/>
          </a:p>
        </p:txBody>
      </p:sp>
      <p:sp>
        <p:nvSpPr>
          <p:cNvPr id="47111" name="TextBox 11"/>
          <p:cNvSpPr txBox="1">
            <a:spLocks noChangeArrowheads="1"/>
          </p:cNvSpPr>
          <p:nvPr/>
        </p:nvSpPr>
        <p:spPr bwMode="auto">
          <a:xfrm>
            <a:off x="381000" y="1676400"/>
            <a:ext cx="2743200" cy="1200150"/>
          </a:xfrm>
          <a:prstGeom prst="rect">
            <a:avLst/>
          </a:prstGeom>
          <a:noFill/>
          <a:ln w="9525">
            <a:noFill/>
            <a:miter lim="800000"/>
            <a:headEnd/>
            <a:tailEnd/>
          </a:ln>
        </p:spPr>
        <p:txBody>
          <a:bodyPr>
            <a:spAutoFit/>
          </a:bodyPr>
          <a:lstStyle/>
          <a:p>
            <a:r>
              <a:rPr lang="en-US" b="1" u="sng"/>
              <a:t>Simulation Conditions:</a:t>
            </a:r>
          </a:p>
          <a:p>
            <a:endParaRPr lang="en-US"/>
          </a:p>
          <a:p>
            <a:pPr>
              <a:buFont typeface="Arial" charset="0"/>
              <a:buChar char="•"/>
            </a:pPr>
            <a:r>
              <a:rPr lang="en-US"/>
              <a:t> Packet Length-8192 Bytes</a:t>
            </a:r>
          </a:p>
          <a:p>
            <a:pPr>
              <a:buFont typeface="Arial" charset="0"/>
              <a:buChar char="•"/>
            </a:pPr>
            <a:r>
              <a:rPr lang="en-US"/>
              <a:t> AWGN </a:t>
            </a:r>
          </a:p>
          <a:p>
            <a:pPr>
              <a:buFont typeface="Arial" charset="0"/>
              <a:buChar char="•"/>
            </a:pPr>
            <a:r>
              <a:rPr lang="en-US"/>
              <a:t> Red line-With impairments (PN, PA)</a:t>
            </a:r>
          </a:p>
          <a:p>
            <a:pPr>
              <a:buFont typeface="Arial" charset="0"/>
              <a:buChar char="•"/>
            </a:pPr>
            <a:r>
              <a:rPr lang="en-US"/>
              <a:t> Blue line-no impairments </a:t>
            </a:r>
          </a:p>
        </p:txBody>
      </p:sp>
      <p:pic>
        <p:nvPicPr>
          <p:cNvPr id="47112" name="Picture 12"/>
          <p:cNvPicPr>
            <a:picLocks noChangeAspect="1" noChangeArrowheads="1"/>
          </p:cNvPicPr>
          <p:nvPr/>
        </p:nvPicPr>
        <p:blipFill>
          <a:blip r:embed="rId4" cstate="print"/>
          <a:srcRect/>
          <a:stretch>
            <a:fillRect/>
          </a:stretch>
        </p:blipFill>
        <p:spPr bwMode="auto">
          <a:xfrm>
            <a:off x="3581400" y="1371600"/>
            <a:ext cx="5562600" cy="2819400"/>
          </a:xfrm>
          <a:prstGeom prst="rect">
            <a:avLst/>
          </a:prstGeom>
          <a:noFill/>
          <a:ln w="9525">
            <a:noFill/>
            <a:miter lim="800000"/>
            <a:headEnd/>
            <a:tailEnd/>
          </a:ln>
        </p:spPr>
      </p:pic>
      <p:pic>
        <p:nvPicPr>
          <p:cNvPr id="47113" name="Picture 13"/>
          <p:cNvPicPr>
            <a:picLocks noChangeAspect="1" noChangeArrowheads="1"/>
          </p:cNvPicPr>
          <p:nvPr/>
        </p:nvPicPr>
        <p:blipFill>
          <a:blip r:embed="rId5" cstate="print"/>
          <a:srcRect/>
          <a:stretch>
            <a:fillRect/>
          </a:stretch>
        </p:blipFill>
        <p:spPr bwMode="auto">
          <a:xfrm>
            <a:off x="3810000" y="3910013"/>
            <a:ext cx="5486400" cy="2490787"/>
          </a:xfrm>
          <a:prstGeom prst="rect">
            <a:avLst/>
          </a:prstGeom>
          <a:noFill/>
          <a:ln w="9525">
            <a:noFill/>
            <a:miter lim="800000"/>
            <a:headEnd/>
            <a:tailEnd/>
          </a:ln>
        </p:spPr>
      </p:pic>
      <p:sp>
        <p:nvSpPr>
          <p:cNvPr id="47114" name="TextBox 14"/>
          <p:cNvSpPr txBox="1">
            <a:spLocks noChangeArrowheads="1"/>
          </p:cNvSpPr>
          <p:nvPr/>
        </p:nvSpPr>
        <p:spPr bwMode="auto">
          <a:xfrm>
            <a:off x="5334000" y="2390775"/>
            <a:ext cx="1143000" cy="276225"/>
          </a:xfrm>
          <a:prstGeom prst="rect">
            <a:avLst/>
          </a:prstGeom>
          <a:noFill/>
          <a:ln w="9525">
            <a:noFill/>
            <a:miter lim="800000"/>
            <a:headEnd/>
            <a:tailEnd/>
          </a:ln>
        </p:spPr>
        <p:txBody>
          <a:bodyPr>
            <a:spAutoFit/>
          </a:bodyPr>
          <a:lstStyle/>
          <a:p>
            <a:r>
              <a:rPr lang="en-US"/>
              <a:t>BPSK MCSs</a:t>
            </a:r>
          </a:p>
        </p:txBody>
      </p:sp>
      <p:sp>
        <p:nvSpPr>
          <p:cNvPr id="47115" name="TextBox 15"/>
          <p:cNvSpPr txBox="1">
            <a:spLocks noChangeArrowheads="1"/>
          </p:cNvSpPr>
          <p:nvPr/>
        </p:nvSpPr>
        <p:spPr bwMode="auto">
          <a:xfrm>
            <a:off x="7162800" y="4800600"/>
            <a:ext cx="1143000" cy="276225"/>
          </a:xfrm>
          <a:prstGeom prst="rect">
            <a:avLst/>
          </a:prstGeom>
          <a:noFill/>
          <a:ln w="9525">
            <a:noFill/>
            <a:miter lim="800000"/>
            <a:headEnd/>
            <a:tailEnd/>
          </a:ln>
        </p:spPr>
        <p:txBody>
          <a:bodyPr>
            <a:spAutoFit/>
          </a:bodyPr>
          <a:lstStyle/>
          <a:p>
            <a:r>
              <a:rPr lang="en-US"/>
              <a:t>QPSK MCSs</a:t>
            </a:r>
          </a:p>
        </p:txBody>
      </p:sp>
      <p:sp>
        <p:nvSpPr>
          <p:cNvPr id="47116" name="TextBox 17"/>
          <p:cNvSpPr txBox="1">
            <a:spLocks noChangeArrowheads="1"/>
          </p:cNvSpPr>
          <p:nvPr/>
        </p:nvSpPr>
        <p:spPr bwMode="auto">
          <a:xfrm>
            <a:off x="838200" y="4724400"/>
            <a:ext cx="1143000" cy="276225"/>
          </a:xfrm>
          <a:prstGeom prst="rect">
            <a:avLst/>
          </a:prstGeom>
          <a:noFill/>
          <a:ln w="9525">
            <a:noFill/>
            <a:miter lim="800000"/>
            <a:headEnd/>
            <a:tailEnd/>
          </a:ln>
        </p:spPr>
        <p:txBody>
          <a:bodyPr>
            <a:spAutoFit/>
          </a:bodyPr>
          <a:lstStyle/>
          <a:p>
            <a:r>
              <a:rPr lang="en-US"/>
              <a:t>16QAM MCSs</a:t>
            </a:r>
          </a:p>
        </p:txBody>
      </p:sp>
      <p:cxnSp>
        <p:nvCxnSpPr>
          <p:cNvPr id="14" name="Straight Arrow Connector 13"/>
          <p:cNvCxnSpPr/>
          <p:nvPr/>
        </p:nvCxnSpPr>
        <p:spPr bwMode="auto">
          <a:xfrm>
            <a:off x="5154627" y="2718924"/>
            <a:ext cx="1092424" cy="8092"/>
          </a:xfrm>
          <a:prstGeom prst="straightConnector1">
            <a:avLst/>
          </a:prstGeom>
          <a:solidFill>
            <a:schemeClr val="accent1"/>
          </a:solidFill>
          <a:ln w="28575" cap="flat" cmpd="sng" algn="ctr">
            <a:solidFill>
              <a:schemeClr val="tx1">
                <a:lumMod val="50000"/>
                <a:lumOff val="50000"/>
              </a:schemeClr>
            </a:solidFill>
            <a:prstDash val="solid"/>
            <a:round/>
            <a:headEnd type="arrow"/>
            <a:tailEnd type="arrow"/>
          </a:ln>
          <a:effectLst/>
        </p:spPr>
      </p:cxnSp>
      <p:sp>
        <p:nvSpPr>
          <p:cNvPr id="15" name="TextBox 14"/>
          <p:cNvSpPr txBox="1"/>
          <p:nvPr/>
        </p:nvSpPr>
        <p:spPr>
          <a:xfrm>
            <a:off x="5405480" y="2727016"/>
            <a:ext cx="623086" cy="276999"/>
          </a:xfrm>
          <a:prstGeom prst="rect">
            <a:avLst/>
          </a:prstGeom>
          <a:noFill/>
        </p:spPr>
        <p:txBody>
          <a:bodyPr wrap="square" rtlCol="0">
            <a:spAutoFit/>
          </a:bodyPr>
          <a:lstStyle/>
          <a:p>
            <a:r>
              <a:rPr lang="en-US" dirty="0" smtClean="0">
                <a:solidFill>
                  <a:srgbClr val="FF0000"/>
                </a:solidFill>
              </a:rPr>
              <a:t>2 dB</a:t>
            </a:r>
            <a:endParaRPr lang="en-US" dirty="0">
              <a:solidFill>
                <a:srgbClr val="FF0000"/>
              </a:solidFill>
            </a:endParaRPr>
          </a:p>
        </p:txBody>
      </p:sp>
      <p:cxnSp>
        <p:nvCxnSpPr>
          <p:cNvPr id="16" name="Straight Arrow Connector 15"/>
          <p:cNvCxnSpPr/>
          <p:nvPr/>
        </p:nvCxnSpPr>
        <p:spPr bwMode="auto">
          <a:xfrm>
            <a:off x="6251907" y="2729084"/>
            <a:ext cx="646733" cy="3956"/>
          </a:xfrm>
          <a:prstGeom prst="straightConnector1">
            <a:avLst/>
          </a:prstGeom>
          <a:solidFill>
            <a:schemeClr val="accent1"/>
          </a:solidFill>
          <a:ln w="28575" cap="flat" cmpd="sng" algn="ctr">
            <a:solidFill>
              <a:schemeClr val="tx1">
                <a:lumMod val="50000"/>
                <a:lumOff val="50000"/>
              </a:schemeClr>
            </a:solidFill>
            <a:prstDash val="solid"/>
            <a:round/>
            <a:headEnd type="arrow"/>
            <a:tailEnd type="arrow"/>
          </a:ln>
          <a:effectLst/>
        </p:spPr>
      </p:cxnSp>
      <p:sp>
        <p:nvSpPr>
          <p:cNvPr id="17" name="TextBox 16"/>
          <p:cNvSpPr txBox="1"/>
          <p:nvPr/>
        </p:nvSpPr>
        <p:spPr>
          <a:xfrm>
            <a:off x="6269080" y="2716856"/>
            <a:ext cx="623086" cy="276999"/>
          </a:xfrm>
          <a:prstGeom prst="rect">
            <a:avLst/>
          </a:prstGeom>
          <a:noFill/>
        </p:spPr>
        <p:txBody>
          <a:bodyPr wrap="square" rtlCol="0">
            <a:spAutoFit/>
          </a:bodyPr>
          <a:lstStyle/>
          <a:p>
            <a:r>
              <a:rPr lang="en-US" dirty="0" smtClean="0"/>
              <a:t>1 dB</a:t>
            </a:r>
            <a:endParaRPr lang="en-US" dirty="0"/>
          </a:p>
        </p:txBody>
      </p:sp>
      <p:sp>
        <p:nvSpPr>
          <p:cNvPr id="18"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C10231BD-531B-49AF-AA30-64F98DD92A9A}"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Receiver Sensitivity</a:t>
            </a:r>
            <a:endParaRPr lang="en-US" dirty="0"/>
          </a:p>
        </p:txBody>
      </p:sp>
      <p:sp>
        <p:nvSpPr>
          <p:cNvPr id="4" name="Date Placeholder 3"/>
          <p:cNvSpPr>
            <a:spLocks noGrp="1"/>
          </p:cNvSpPr>
          <p:nvPr>
            <p:ph type="dt" sz="half" idx="10"/>
          </p:nvPr>
        </p:nvSpPr>
        <p:spPr>
          <a:xfrm>
            <a:off x="696913" y="332601"/>
            <a:ext cx="2096792" cy="276999"/>
          </a:xfrm>
        </p:spPr>
        <p:txBody>
          <a:bodyPr/>
          <a:lstStyle/>
          <a:p>
            <a:pPr>
              <a:defRPr/>
            </a:pPr>
            <a:r>
              <a:rPr lang="en-US" altLang="zh-TW" dirty="0" smtClean="0"/>
              <a:t>Date: February, 2012</a:t>
            </a:r>
            <a:endParaRPr lang="en-US" altLang="zh-TW" dirty="0"/>
          </a:p>
        </p:txBody>
      </p:sp>
      <p:sp>
        <p:nvSpPr>
          <p:cNvPr id="5" name="Slide Number Placeholder 4"/>
          <p:cNvSpPr>
            <a:spLocks noGrp="1"/>
          </p:cNvSpPr>
          <p:nvPr>
            <p:ph type="sldNum" sz="quarter" idx="11"/>
          </p:nvPr>
        </p:nvSpPr>
        <p:spPr>
          <a:xfrm>
            <a:off x="6772799" y="6475413"/>
            <a:ext cx="1771126" cy="184666"/>
          </a:xfrm>
        </p:spPr>
        <p:txBody>
          <a:bodyPr/>
          <a:lstStyle/>
          <a:p>
            <a:r>
              <a:rPr lang="en-US" dirty="0" smtClean="0"/>
              <a:t>James Wang et al, </a:t>
            </a:r>
            <a:r>
              <a:rPr lang="en-US" dirty="0" err="1" smtClean="0"/>
              <a:t>MediaTek</a:t>
            </a:r>
            <a:endParaRPr lang="en-US" dirty="0"/>
          </a:p>
        </p:txBody>
      </p:sp>
      <p:graphicFrame>
        <p:nvGraphicFramePr>
          <p:cNvPr id="6" name="Table 5"/>
          <p:cNvGraphicFramePr>
            <a:graphicFrameLocks noGrp="1"/>
          </p:cNvGraphicFramePr>
          <p:nvPr/>
        </p:nvGraphicFramePr>
        <p:xfrm>
          <a:off x="1600200" y="1600200"/>
          <a:ext cx="5628641" cy="1483360"/>
        </p:xfrm>
        <a:graphic>
          <a:graphicData uri="http://schemas.openxmlformats.org/drawingml/2006/table">
            <a:tbl>
              <a:tblPr firstRow="1" bandRow="1">
                <a:tableStyleId>{5C22544A-7EE6-4342-B048-85BDC9FD1C3A}</a:tableStyleId>
              </a:tblPr>
              <a:tblGrid>
                <a:gridCol w="1432560"/>
                <a:gridCol w="2072640"/>
                <a:gridCol w="2123441"/>
              </a:tblGrid>
              <a:tr h="370840">
                <a:tc>
                  <a:txBody>
                    <a:bodyPr/>
                    <a:lstStyle/>
                    <a:p>
                      <a:endParaRPr lang="en-US" dirty="0"/>
                    </a:p>
                  </a:txBody>
                  <a:tcPr/>
                </a:tc>
                <a:tc>
                  <a:txBody>
                    <a:bodyPr/>
                    <a:lstStyle/>
                    <a:p>
                      <a:pPr algn="ctr"/>
                      <a:r>
                        <a:rPr lang="en-US" dirty="0" smtClean="0"/>
                        <a:t>Current Sensitivity</a:t>
                      </a:r>
                      <a:endParaRPr lang="en-US" dirty="0"/>
                    </a:p>
                  </a:txBody>
                  <a:tcPr/>
                </a:tc>
                <a:tc>
                  <a:txBody>
                    <a:bodyPr/>
                    <a:lstStyle/>
                    <a:p>
                      <a:pPr algn="ctr"/>
                      <a:r>
                        <a:rPr lang="en-US" dirty="0" smtClean="0"/>
                        <a:t>Proposed Value</a:t>
                      </a:r>
                      <a:endParaRPr lang="en-US" dirty="0"/>
                    </a:p>
                  </a:txBody>
                  <a:tcPr/>
                </a:tc>
              </a:tr>
              <a:tr h="370840">
                <a:tc>
                  <a:txBody>
                    <a:bodyPr/>
                    <a:lstStyle/>
                    <a:p>
                      <a:r>
                        <a:rPr lang="en-US" dirty="0" smtClean="0"/>
                        <a:t>MCS1</a:t>
                      </a:r>
                    </a:p>
                  </a:txBody>
                  <a:tcPr/>
                </a:tc>
                <a:tc>
                  <a:txBody>
                    <a:bodyPr/>
                    <a:lstStyle/>
                    <a:p>
                      <a:pPr algn="ctr"/>
                      <a:r>
                        <a:rPr lang="en-US" dirty="0" smtClean="0"/>
                        <a:t>-68</a:t>
                      </a:r>
                      <a:endParaRPr lang="en-US" dirty="0"/>
                    </a:p>
                  </a:txBody>
                  <a:tcPr/>
                </a:tc>
                <a:tc>
                  <a:txBody>
                    <a:bodyPr/>
                    <a:lstStyle/>
                    <a:p>
                      <a:pPr algn="ctr"/>
                      <a:r>
                        <a:rPr lang="en-US" dirty="0" smtClean="0"/>
                        <a:t>-68</a:t>
                      </a:r>
                      <a:endParaRPr lang="en-US" dirty="0"/>
                    </a:p>
                  </a:txBody>
                  <a:tcPr/>
                </a:tc>
              </a:tr>
              <a:tr h="370840">
                <a:tc>
                  <a:txBody>
                    <a:bodyPr/>
                    <a:lstStyle/>
                    <a:p>
                      <a:r>
                        <a:rPr lang="en-US" dirty="0" smtClean="0"/>
                        <a:t>MCS2</a:t>
                      </a:r>
                      <a:endParaRPr lang="en-US" dirty="0"/>
                    </a:p>
                  </a:txBody>
                  <a:tcPr/>
                </a:tc>
                <a:tc>
                  <a:txBody>
                    <a:bodyPr/>
                    <a:lstStyle/>
                    <a:p>
                      <a:pPr algn="ctr"/>
                      <a:r>
                        <a:rPr lang="en-US" strike="sngStrike" baseline="0" dirty="0" smtClean="0">
                          <a:solidFill>
                            <a:srgbClr val="FF0000"/>
                          </a:solidFill>
                        </a:rPr>
                        <a:t>-67</a:t>
                      </a:r>
                      <a:endParaRPr lang="en-US" strike="sngStrike" baseline="0" dirty="0">
                        <a:solidFill>
                          <a:srgbClr val="FF0000"/>
                        </a:solidFill>
                      </a:endParaRPr>
                    </a:p>
                  </a:txBody>
                  <a:tcPr/>
                </a:tc>
                <a:tc>
                  <a:txBody>
                    <a:bodyPr/>
                    <a:lstStyle/>
                    <a:p>
                      <a:pPr algn="ctr"/>
                      <a:r>
                        <a:rPr lang="en-US" u="sng" dirty="0" smtClean="0">
                          <a:solidFill>
                            <a:srgbClr val="FF0000"/>
                          </a:solidFill>
                        </a:rPr>
                        <a:t>-66</a:t>
                      </a:r>
                      <a:endParaRPr lang="en-US" u="sng" dirty="0">
                        <a:solidFill>
                          <a:srgbClr val="FF0000"/>
                        </a:solidFill>
                      </a:endParaRPr>
                    </a:p>
                  </a:txBody>
                  <a:tcPr/>
                </a:tc>
              </a:tr>
              <a:tr h="370840">
                <a:tc>
                  <a:txBody>
                    <a:bodyPr/>
                    <a:lstStyle/>
                    <a:p>
                      <a:r>
                        <a:rPr lang="en-US" dirty="0" smtClean="0"/>
                        <a:t>MCS3</a:t>
                      </a:r>
                      <a:endParaRPr lang="en-US" dirty="0"/>
                    </a:p>
                  </a:txBody>
                  <a:tcPr/>
                </a:tc>
                <a:tc>
                  <a:txBody>
                    <a:bodyPr/>
                    <a:lstStyle/>
                    <a:p>
                      <a:pPr algn="ctr"/>
                      <a:r>
                        <a:rPr lang="en-US" dirty="0" smtClean="0"/>
                        <a:t>-65</a:t>
                      </a:r>
                      <a:endParaRPr lang="en-US" dirty="0"/>
                    </a:p>
                  </a:txBody>
                  <a:tcPr/>
                </a:tc>
                <a:tc>
                  <a:txBody>
                    <a:bodyPr/>
                    <a:lstStyle/>
                    <a:p>
                      <a:pPr algn="ctr"/>
                      <a:r>
                        <a:rPr lang="en-US" dirty="0" smtClean="0"/>
                        <a:t>-65</a:t>
                      </a:r>
                      <a:endParaRPr lang="en-US" dirty="0"/>
                    </a:p>
                  </a:txBody>
                  <a:tcPr/>
                </a:tc>
              </a:tr>
            </a:tbl>
          </a:graphicData>
        </a:graphic>
      </p:graphicFrame>
      <p:sp>
        <p:nvSpPr>
          <p:cNvPr id="7" name="TextBox 6"/>
          <p:cNvSpPr txBox="1"/>
          <p:nvPr/>
        </p:nvSpPr>
        <p:spPr>
          <a:xfrm>
            <a:off x="914400" y="3505200"/>
            <a:ext cx="7543800" cy="830997"/>
          </a:xfrm>
          <a:prstGeom prst="rect">
            <a:avLst/>
          </a:prstGeom>
          <a:noFill/>
        </p:spPr>
        <p:txBody>
          <a:bodyPr wrap="square" rtlCol="0">
            <a:spAutoFit/>
          </a:bodyPr>
          <a:lstStyle/>
          <a:p>
            <a:r>
              <a:rPr lang="en-US" sz="2400" dirty="0" smtClean="0"/>
              <a:t>Motion: Instruct the editor to change the sensitivity of MCS2 in Table 21-3 Page 489 to -66 </a:t>
            </a:r>
            <a:r>
              <a:rPr lang="en-US" sz="2400" dirty="0" err="1" smtClean="0"/>
              <a:t>dBm</a:t>
            </a:r>
            <a:endParaRPr lang="en-US" sz="2400" dirty="0"/>
          </a:p>
        </p:txBody>
      </p:sp>
      <p:sp>
        <p:nvSpPr>
          <p:cNvPr id="8"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C10231BD-531B-49AF-AA30-64F98DD92A9A}"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6145 Receiver Maximum Input Level</a:t>
            </a:r>
            <a:endParaRPr lang="en-US" dirty="0"/>
          </a:p>
        </p:txBody>
      </p:sp>
      <p:graphicFrame>
        <p:nvGraphicFramePr>
          <p:cNvPr id="6" name="Content Placeholder 5"/>
          <p:cNvGraphicFramePr>
            <a:graphicFrameLocks noGrp="1"/>
          </p:cNvGraphicFramePr>
          <p:nvPr>
            <p:ph idx="1"/>
          </p:nvPr>
        </p:nvGraphicFramePr>
        <p:xfrm>
          <a:off x="487680" y="1950946"/>
          <a:ext cx="8117839" cy="2567746"/>
        </p:xfrm>
        <a:graphic>
          <a:graphicData uri="http://schemas.openxmlformats.org/drawingml/2006/table">
            <a:tbl>
              <a:tblPr/>
              <a:tblGrid>
                <a:gridCol w="646325"/>
                <a:gridCol w="491206"/>
                <a:gridCol w="491206"/>
                <a:gridCol w="762664"/>
                <a:gridCol w="2792124"/>
                <a:gridCol w="2934314"/>
              </a:tblGrid>
              <a:tr h="2458494">
                <a:tc>
                  <a:txBody>
                    <a:bodyPr/>
                    <a:lstStyle/>
                    <a:p>
                      <a:pPr algn="l" fontAlgn="t"/>
                      <a:r>
                        <a:rPr lang="en-US" sz="1200" b="0" i="0" u="none" strike="noStrike" dirty="0">
                          <a:latin typeface="Times New Roman"/>
                        </a:rPr>
                        <a:t>21.3.3.8</a:t>
                      </a:r>
                    </a:p>
                  </a:txBody>
                  <a:tcPr marL="7426" marR="7426" marT="7426"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latin typeface="Times New Roman"/>
                        </a:rPr>
                        <a:t>488</a:t>
                      </a:r>
                      <a:endParaRPr lang="en-US" sz="1200" b="0" i="0" u="none" strike="noStrike" dirty="0">
                        <a:latin typeface="Times New Roman"/>
                      </a:endParaRPr>
                    </a:p>
                  </a:txBody>
                  <a:tcPr marL="7426" marR="7426" marT="74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smtClean="0">
                          <a:latin typeface="Times New Roman"/>
                        </a:rPr>
                        <a:t>23</a:t>
                      </a:r>
                      <a:endParaRPr lang="en-US" sz="1200" b="0" i="0" u="none" strike="noStrike" dirty="0">
                        <a:latin typeface="Times New Roman"/>
                      </a:endParaRPr>
                    </a:p>
                  </a:txBody>
                  <a:tcPr marL="7426" marR="7426" marT="74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200" b="0" i="0" u="none" strike="noStrike" dirty="0">
                          <a:latin typeface="Times New Roman"/>
                        </a:rPr>
                        <a:t>T</a:t>
                      </a:r>
                    </a:p>
                  </a:txBody>
                  <a:tcPr marL="7426" marR="7426" marT="742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latin typeface="Arial"/>
                        </a:rPr>
                        <a:t>It is not clear about the definition of the receiver maximum input level "the maximum power level at the receive antenna(s) of the incoming signal, in </a:t>
                      </a:r>
                      <a:r>
                        <a:rPr lang="en-US" sz="1200" b="0" i="0" u="none" strike="noStrike" dirty="0" err="1">
                          <a:latin typeface="Arial"/>
                        </a:rPr>
                        <a:t>dBm</a:t>
                      </a:r>
                      <a:r>
                        <a:rPr lang="en-US" sz="1200" b="0" i="0" u="none" strike="noStrike" dirty="0">
                          <a:latin typeface="Arial"/>
                        </a:rPr>
                        <a:t>, present at the input of the receiver for which the error rate criterion (defined at the RX Sensitivity </a:t>
                      </a:r>
                      <a:r>
                        <a:rPr lang="en-US" sz="1200" b="0" i="0" u="none" strike="noStrike" dirty="0" err="1">
                          <a:latin typeface="Arial"/>
                        </a:rPr>
                        <a:t>subclause</a:t>
                      </a:r>
                      <a:r>
                        <a:rPr lang="en-US" sz="1200" b="0" i="0" u="none" strike="noStrike" dirty="0">
                          <a:latin typeface="Arial"/>
                        </a:rPr>
                        <a:t>) is met." It is not clear whether it is defined at antenna port (same as receiver sensitivity) or at the air to antenna interface. It makes more sense to be at air to antenna plane. For some docking applications in close proximity, the defined level seems too low.</a:t>
                      </a:r>
                    </a:p>
                  </a:txBody>
                  <a:tcPr marL="7426" marR="7426" marT="7426"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latin typeface="Arial"/>
                        </a:rPr>
                        <a:t>Please clarify it and revises the value if necessary.</a:t>
                      </a:r>
                    </a:p>
                  </a:txBody>
                  <a:tcPr marL="7426" marR="7426" marT="74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a:xfrm>
            <a:off x="696913" y="332601"/>
            <a:ext cx="2096792" cy="276999"/>
          </a:xfrm>
        </p:spPr>
        <p:txBody>
          <a:bodyPr/>
          <a:lstStyle/>
          <a:p>
            <a:pPr>
              <a:defRPr/>
            </a:pPr>
            <a:r>
              <a:rPr lang="en-US" altLang="zh-TW" dirty="0" smtClean="0"/>
              <a:t>Date: February, 2012</a:t>
            </a:r>
            <a:endParaRPr lang="en-US" altLang="zh-TW" dirty="0"/>
          </a:p>
        </p:txBody>
      </p:sp>
      <p:sp>
        <p:nvSpPr>
          <p:cNvPr id="5" name="Slide Number Placeholder 4"/>
          <p:cNvSpPr>
            <a:spLocks noGrp="1"/>
          </p:cNvSpPr>
          <p:nvPr>
            <p:ph type="sldNum" sz="quarter" idx="11"/>
          </p:nvPr>
        </p:nvSpPr>
        <p:spPr>
          <a:xfrm>
            <a:off x="6772734" y="6475413"/>
            <a:ext cx="1771191" cy="369332"/>
          </a:xfrm>
        </p:spPr>
        <p:txBody>
          <a:bodyPr/>
          <a:lstStyle/>
          <a:p>
            <a:pPr>
              <a:defRPr/>
            </a:pPr>
            <a:r>
              <a:rPr lang="en-US" dirty="0" smtClean="0"/>
              <a:t>James Wang et al, </a:t>
            </a:r>
            <a:r>
              <a:rPr lang="en-US" dirty="0" err="1" smtClean="0"/>
              <a:t>MediaTek</a:t>
            </a:r>
            <a:endParaRPr lang="en-US" dirty="0" smtClean="0"/>
          </a:p>
          <a:p>
            <a:pPr>
              <a:defRPr/>
            </a:pPr>
            <a:endParaRPr lang="en-US" altLang="zh-TW" dirty="0"/>
          </a:p>
        </p:txBody>
      </p:sp>
      <p:sp>
        <p:nvSpPr>
          <p:cNvPr id="7"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C10231BD-531B-49AF-AA30-64F98DD92A9A}"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Maximum Receiver Input</a:t>
            </a:r>
            <a:endParaRPr lang="en-US" dirty="0"/>
          </a:p>
        </p:txBody>
      </p:sp>
      <p:sp>
        <p:nvSpPr>
          <p:cNvPr id="3" name="Content Placeholder 2"/>
          <p:cNvSpPr>
            <a:spLocks noGrp="1"/>
          </p:cNvSpPr>
          <p:nvPr>
            <p:ph idx="1"/>
          </p:nvPr>
        </p:nvSpPr>
        <p:spPr/>
        <p:txBody>
          <a:bodyPr/>
          <a:lstStyle/>
          <a:p>
            <a:r>
              <a:rPr lang="en-US" sz="2400" dirty="0" smtClean="0"/>
              <a:t>Typical phased-array device transmit EIRP ~ 25 </a:t>
            </a:r>
            <a:r>
              <a:rPr lang="en-US" sz="2400" dirty="0" err="1" smtClean="0"/>
              <a:t>dBm</a:t>
            </a:r>
            <a:r>
              <a:rPr lang="en-US" sz="2400" dirty="0" smtClean="0"/>
              <a:t> </a:t>
            </a:r>
          </a:p>
          <a:p>
            <a:r>
              <a:rPr lang="en-US" sz="2400" dirty="0" smtClean="0"/>
              <a:t>For some applications, the distance can be as short as .5 meter </a:t>
            </a:r>
          </a:p>
          <a:p>
            <a:r>
              <a:rPr lang="en-US" sz="2400" dirty="0" smtClean="0"/>
              <a:t>Maximum input level should be defined at air-to-antenna plane</a:t>
            </a:r>
          </a:p>
          <a:p>
            <a:r>
              <a:rPr lang="en-US" sz="2800" dirty="0" smtClean="0"/>
              <a:t>Field strength</a:t>
            </a:r>
          </a:p>
          <a:p>
            <a:pPr lvl="1"/>
            <a:r>
              <a:rPr lang="en-US" dirty="0" smtClean="0"/>
              <a:t>10 microwatt/cm^2 = 25 </a:t>
            </a:r>
            <a:r>
              <a:rPr lang="en-US" dirty="0" err="1" smtClean="0"/>
              <a:t>dBm</a:t>
            </a:r>
            <a:r>
              <a:rPr lang="en-US" dirty="0" smtClean="0"/>
              <a:t>/Area = 25 </a:t>
            </a:r>
            <a:r>
              <a:rPr lang="en-US" dirty="0" err="1" smtClean="0"/>
              <a:t>dBm</a:t>
            </a:r>
            <a:r>
              <a:rPr lang="en-US" dirty="0" smtClean="0"/>
              <a:t>/(4*</a:t>
            </a:r>
            <a:r>
              <a:rPr lang="el-GR" dirty="0" smtClean="0"/>
              <a:t>π</a:t>
            </a:r>
            <a:r>
              <a:rPr lang="en-US" dirty="0" smtClean="0"/>
              <a:t>* 50^2)</a:t>
            </a:r>
          </a:p>
        </p:txBody>
      </p:sp>
      <p:sp>
        <p:nvSpPr>
          <p:cNvPr id="4" name="Date Placeholder 3"/>
          <p:cNvSpPr>
            <a:spLocks noGrp="1"/>
          </p:cNvSpPr>
          <p:nvPr>
            <p:ph type="dt" sz="half" idx="10"/>
          </p:nvPr>
        </p:nvSpPr>
        <p:spPr>
          <a:xfrm>
            <a:off x="696913" y="332601"/>
            <a:ext cx="2096792" cy="276999"/>
          </a:xfrm>
        </p:spPr>
        <p:txBody>
          <a:bodyPr/>
          <a:lstStyle/>
          <a:p>
            <a:pPr>
              <a:defRPr/>
            </a:pPr>
            <a:r>
              <a:rPr lang="en-US" altLang="zh-TW" dirty="0" smtClean="0"/>
              <a:t>Date: February, 2012</a:t>
            </a:r>
            <a:endParaRPr lang="en-US" altLang="zh-TW" dirty="0"/>
          </a:p>
        </p:txBody>
      </p:sp>
      <p:sp>
        <p:nvSpPr>
          <p:cNvPr id="5" name="Slide Number Placeholder 4"/>
          <p:cNvSpPr>
            <a:spLocks noGrp="1"/>
          </p:cNvSpPr>
          <p:nvPr>
            <p:ph type="sldNum" sz="quarter" idx="11"/>
          </p:nvPr>
        </p:nvSpPr>
        <p:spPr>
          <a:xfrm>
            <a:off x="6772799" y="6475413"/>
            <a:ext cx="1771126" cy="184666"/>
          </a:xfrm>
        </p:spPr>
        <p:txBody>
          <a:bodyPr/>
          <a:lstStyle/>
          <a:p>
            <a:r>
              <a:rPr lang="en-US" dirty="0" smtClean="0"/>
              <a:t>James Wang et al, </a:t>
            </a:r>
            <a:r>
              <a:rPr lang="en-US" dirty="0" err="1" smtClean="0"/>
              <a:t>MediaTek</a:t>
            </a:r>
            <a:endParaRPr lang="en-US" dirty="0"/>
          </a:p>
        </p:txBody>
      </p:sp>
      <p:sp>
        <p:nvSpPr>
          <p:cNvPr id="7"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C10231BD-531B-49AF-AA30-64F98DD92A9A}"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Text for .5 Meter or Higher</a:t>
            </a:r>
            <a:endParaRPr lang="en-US" dirty="0"/>
          </a:p>
        </p:txBody>
      </p:sp>
      <p:sp>
        <p:nvSpPr>
          <p:cNvPr id="3" name="Content Placeholder 2"/>
          <p:cNvSpPr>
            <a:spLocks noGrp="1"/>
          </p:cNvSpPr>
          <p:nvPr>
            <p:ph idx="1"/>
          </p:nvPr>
        </p:nvSpPr>
        <p:spPr>
          <a:xfrm>
            <a:off x="726440" y="1910080"/>
            <a:ext cx="7772400" cy="4114800"/>
          </a:xfrm>
        </p:spPr>
        <p:txBody>
          <a:bodyPr/>
          <a:lstStyle/>
          <a:p>
            <a:r>
              <a:rPr lang="en-US" b="1" dirty="0" smtClean="0"/>
              <a:t>Maximum Input Requirement</a:t>
            </a:r>
          </a:p>
          <a:p>
            <a:r>
              <a:rPr lang="en-US" sz="2000" dirty="0" smtClean="0"/>
              <a:t>The receiver maximum input level is the maximum power level at the receive antenna(s) of the incoming signal, in </a:t>
            </a:r>
            <a:r>
              <a:rPr lang="en-US" sz="2000" dirty="0" err="1" smtClean="0"/>
              <a:t>dBm</a:t>
            </a:r>
            <a:r>
              <a:rPr lang="en-US" sz="2000" dirty="0" smtClean="0"/>
              <a:t>, present at the input of the receiver </a:t>
            </a:r>
            <a:r>
              <a:rPr lang="en-US" sz="2000" u="sng" dirty="0" smtClean="0">
                <a:solidFill>
                  <a:srgbClr val="FF0000"/>
                </a:solidFill>
              </a:rPr>
              <a:t>antenna</a:t>
            </a:r>
            <a:r>
              <a:rPr lang="en-US" sz="2000" dirty="0" smtClean="0"/>
              <a:t> for which the error rate criterion (defined 21 at the RX Sensitivity </a:t>
            </a:r>
            <a:r>
              <a:rPr lang="en-US" sz="2000" dirty="0" err="1" smtClean="0"/>
              <a:t>subclause</a:t>
            </a:r>
            <a:r>
              <a:rPr lang="en-US" sz="2000" dirty="0" smtClean="0"/>
              <a:t>) is met. A compliant receiver shall have a receiver maximum input level at the receive antenna(s) of at least </a:t>
            </a:r>
            <a:r>
              <a:rPr lang="en-US" sz="2000" strike="sngStrike" dirty="0" smtClean="0"/>
              <a:t>-33 </a:t>
            </a:r>
            <a:r>
              <a:rPr lang="en-US" sz="2000" strike="sngStrike" dirty="0" err="1" smtClean="0"/>
              <a:t>dBm</a:t>
            </a:r>
            <a:r>
              <a:rPr lang="en-US" sz="2000" strike="sngStrike" dirty="0" smtClean="0"/>
              <a:t> </a:t>
            </a:r>
            <a:r>
              <a:rPr lang="en-US" sz="2000" u="sng" dirty="0" smtClean="0">
                <a:solidFill>
                  <a:srgbClr val="FF0000"/>
                </a:solidFill>
              </a:rPr>
              <a:t>10 microwatts/cm^2 </a:t>
            </a:r>
            <a:r>
              <a:rPr lang="en-US" sz="2000" dirty="0" smtClean="0"/>
              <a:t>for each of the modulation formats that the receiver supports. </a:t>
            </a:r>
            <a:endParaRPr lang="en-US" sz="2000" dirty="0"/>
          </a:p>
        </p:txBody>
      </p:sp>
      <p:sp>
        <p:nvSpPr>
          <p:cNvPr id="4" name="Date Placeholder 3"/>
          <p:cNvSpPr>
            <a:spLocks noGrp="1"/>
          </p:cNvSpPr>
          <p:nvPr>
            <p:ph type="dt" sz="half" idx="10"/>
          </p:nvPr>
        </p:nvSpPr>
        <p:spPr>
          <a:xfrm>
            <a:off x="696913" y="332601"/>
            <a:ext cx="2096792" cy="276999"/>
          </a:xfrm>
        </p:spPr>
        <p:txBody>
          <a:bodyPr/>
          <a:lstStyle/>
          <a:p>
            <a:pPr>
              <a:defRPr/>
            </a:pPr>
            <a:r>
              <a:rPr lang="en-US" altLang="zh-TW" dirty="0" smtClean="0"/>
              <a:t>Date: February, 2012</a:t>
            </a:r>
            <a:endParaRPr lang="en-US" altLang="zh-TW" dirty="0"/>
          </a:p>
        </p:txBody>
      </p:sp>
      <p:sp>
        <p:nvSpPr>
          <p:cNvPr id="5" name="Slide Number Placeholder 4"/>
          <p:cNvSpPr>
            <a:spLocks noGrp="1"/>
          </p:cNvSpPr>
          <p:nvPr>
            <p:ph type="sldNum" sz="quarter" idx="11"/>
          </p:nvPr>
        </p:nvSpPr>
        <p:spPr>
          <a:xfrm>
            <a:off x="6772799" y="6475413"/>
            <a:ext cx="1771126" cy="184666"/>
          </a:xfrm>
        </p:spPr>
        <p:txBody>
          <a:bodyPr/>
          <a:lstStyle/>
          <a:p>
            <a:r>
              <a:rPr lang="en-US" dirty="0" smtClean="0"/>
              <a:t>James Wang et al, </a:t>
            </a:r>
            <a:r>
              <a:rPr lang="en-US" dirty="0" err="1" smtClean="0"/>
              <a:t>MediaTek</a:t>
            </a:r>
            <a:endParaRPr lang="en-US" dirty="0"/>
          </a:p>
        </p:txBody>
      </p:sp>
      <p:sp>
        <p:nvSpPr>
          <p:cNvPr id="6"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C10231BD-531B-49AF-AA30-64F98DD92A9A}"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455527" cy="276999"/>
          </a:xfrm>
        </p:spPr>
        <p:txBody>
          <a:bodyPr/>
          <a:lstStyle/>
          <a:p>
            <a:pPr>
              <a:defRPr/>
            </a:pPr>
            <a:r>
              <a:rPr lang="en-US" dirty="0" err="1" smtClean="0"/>
              <a:t>Febraury</a:t>
            </a:r>
            <a:r>
              <a:rPr lang="en-US" dirty="0" smtClean="0"/>
              <a:t> 2012</a:t>
            </a:r>
            <a:endParaRPr lang="en-US" dirty="0"/>
          </a:p>
        </p:txBody>
      </p:sp>
      <p:sp>
        <p:nvSpPr>
          <p:cNvPr id="3" name="Slide Number Placeholder 2"/>
          <p:cNvSpPr>
            <a:spLocks noGrp="1"/>
          </p:cNvSpPr>
          <p:nvPr>
            <p:ph type="sldNum" sz="quarter" idx="12"/>
          </p:nvPr>
        </p:nvSpPr>
        <p:spPr/>
        <p:txBody>
          <a:bodyPr/>
          <a:lstStyle/>
          <a:p>
            <a:pPr>
              <a:defRPr/>
            </a:pPr>
            <a:r>
              <a:rPr lang="en-US" dirty="0" smtClean="0"/>
              <a:t>Slide </a:t>
            </a:r>
            <a:fld id="{C10231BD-531B-49AF-AA30-64F98DD92A9A}" type="slidenum">
              <a:rPr lang="en-US" smtClean="0"/>
              <a:pPr>
                <a:defRPr/>
              </a:pPr>
              <a:t>8</a:t>
            </a:fld>
            <a:endParaRPr lang="en-US" dirty="0"/>
          </a:p>
        </p:txBody>
      </p:sp>
      <p:sp>
        <p:nvSpPr>
          <p:cNvPr id="4" name="Footer Placeholder 3"/>
          <p:cNvSpPr>
            <a:spLocks noGrp="1"/>
          </p:cNvSpPr>
          <p:nvPr>
            <p:ph type="ftr" sz="quarter" idx="11"/>
          </p:nvPr>
        </p:nvSpPr>
        <p:spPr>
          <a:xfrm>
            <a:off x="7074164" y="6475413"/>
            <a:ext cx="1469761" cy="184666"/>
          </a:xfrm>
        </p:spPr>
        <p:txBody>
          <a:bodyPr/>
          <a:lstStyle/>
          <a:p>
            <a:r>
              <a:rPr lang="en-US" dirty="0" smtClean="0"/>
              <a:t>James Wang, </a:t>
            </a:r>
            <a:r>
              <a:rPr lang="en-US" dirty="0" err="1" smtClean="0"/>
              <a:t>MediaTek</a:t>
            </a:r>
            <a:endParaRPr lang="en-US" dirty="0"/>
          </a:p>
        </p:txBody>
      </p:sp>
      <p:sp>
        <p:nvSpPr>
          <p:cNvPr id="5" name="TextBox 4"/>
          <p:cNvSpPr txBox="1"/>
          <p:nvPr/>
        </p:nvSpPr>
        <p:spPr>
          <a:xfrm>
            <a:off x="2819400" y="2514600"/>
            <a:ext cx="3200400" cy="830997"/>
          </a:xfrm>
          <a:prstGeom prst="rect">
            <a:avLst/>
          </a:prstGeom>
          <a:noFill/>
        </p:spPr>
        <p:txBody>
          <a:bodyPr wrap="square" rtlCol="0">
            <a:spAutoFit/>
          </a:bodyPr>
          <a:lstStyle/>
          <a:p>
            <a:r>
              <a:rPr lang="en-US" sz="4800" i="1" dirty="0" smtClean="0"/>
              <a:t>Thank You!</a:t>
            </a:r>
            <a:endParaRPr lang="en-US" sz="48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ce presentation subject title text her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place presentation subject title text here]</Template>
  <TotalTime>1882</TotalTime>
  <Words>592</Words>
  <Application>Microsoft Office PowerPoint</Application>
  <PresentationFormat>On-screen Show (4:3)</PresentationFormat>
  <Paragraphs>90</Paragraphs>
  <Slides>8</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1" baseType="lpstr">
      <vt:lpstr>place presentation subject title text here]</vt:lpstr>
      <vt:lpstr>Custom Design</vt:lpstr>
      <vt:lpstr>Document</vt:lpstr>
      <vt:lpstr>Comment Resolution Receiver Parameters</vt:lpstr>
      <vt:lpstr>Comment 6144 – Receiver Sensitivity for MCS2</vt:lpstr>
      <vt:lpstr>SCM Performance-AWGN</vt:lpstr>
      <vt:lpstr>Proposed Receiver Sensitivity</vt:lpstr>
      <vt:lpstr>6145 Receiver Maximum Input Level</vt:lpstr>
      <vt:lpstr>Proposed Maximum Receiver Input</vt:lpstr>
      <vt:lpstr>Proposed Text for .5 Meter or Higher</vt:lpstr>
      <vt:lpstr>Slide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Huai-Rong Shao</dc:creator>
  <cp:lastModifiedBy>JW</cp:lastModifiedBy>
  <cp:revision>122</cp:revision>
  <cp:lastPrinted>2010-12-20T20:45:24Z</cp:lastPrinted>
  <dcterms:created xsi:type="dcterms:W3CDTF">2010-12-20T20:39:38Z</dcterms:created>
  <dcterms:modified xsi:type="dcterms:W3CDTF">2012-02-17T02:45:13Z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