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8"/>
  </p:notesMasterIdLst>
  <p:handoutMasterIdLst>
    <p:handoutMasterId r:id="rId9"/>
  </p:handoutMasterIdLst>
  <p:sldIdLst>
    <p:sldId id="283" r:id="rId2"/>
    <p:sldId id="318" r:id="rId3"/>
    <p:sldId id="329" r:id="rId4"/>
    <p:sldId id="274" r:id="rId5"/>
    <p:sldId id="301" r:id="rId6"/>
    <p:sldId id="328" r:id="rId7"/>
  </p:sldIdLst>
  <p:sldSz cx="9144000" cy="6858000" type="screen4x3"/>
  <p:notesSz cx="6858000" cy="92964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400" b="1" kern="1200">
        <a:solidFill>
          <a:schemeClr val="tx1"/>
        </a:solidFill>
        <a:latin typeface="Times New Roman" pitchFamily="18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sz="2400" b="1" kern="1200">
        <a:solidFill>
          <a:schemeClr val="tx1"/>
        </a:solidFill>
        <a:latin typeface="Times New Roman" pitchFamily="18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sz="2400" b="1" kern="1200">
        <a:solidFill>
          <a:schemeClr val="tx1"/>
        </a:solidFill>
        <a:latin typeface="Times New Roman" pitchFamily="18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sz="2400" b="1" kern="1200">
        <a:solidFill>
          <a:schemeClr val="tx1"/>
        </a:solidFill>
        <a:latin typeface="Times New Roman" pitchFamily="18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sz="2400" b="1" kern="1200">
        <a:solidFill>
          <a:schemeClr val="tx1"/>
        </a:solidFill>
        <a:latin typeface="Times New Roman" pitchFamily="18" charset="0"/>
        <a:ea typeface="+mn-ea"/>
        <a:cs typeface="Arial" charset="0"/>
      </a:defRPr>
    </a:lvl5pPr>
    <a:lvl6pPr marL="2286000" algn="l" defTabSz="914400" rtl="0" eaLnBrk="1" latinLnBrk="0" hangingPunct="1">
      <a:defRPr sz="2400" b="1" kern="1200">
        <a:solidFill>
          <a:schemeClr val="tx1"/>
        </a:solidFill>
        <a:latin typeface="Times New Roman" pitchFamily="18" charset="0"/>
        <a:ea typeface="+mn-ea"/>
        <a:cs typeface="Arial" charset="0"/>
      </a:defRPr>
    </a:lvl6pPr>
    <a:lvl7pPr marL="2743200" algn="l" defTabSz="914400" rtl="0" eaLnBrk="1" latinLnBrk="0" hangingPunct="1">
      <a:defRPr sz="2400" b="1" kern="1200">
        <a:solidFill>
          <a:schemeClr val="tx1"/>
        </a:solidFill>
        <a:latin typeface="Times New Roman" pitchFamily="18" charset="0"/>
        <a:ea typeface="+mn-ea"/>
        <a:cs typeface="Arial" charset="0"/>
      </a:defRPr>
    </a:lvl7pPr>
    <a:lvl8pPr marL="3200400" algn="l" defTabSz="914400" rtl="0" eaLnBrk="1" latinLnBrk="0" hangingPunct="1">
      <a:defRPr sz="2400" b="1" kern="1200">
        <a:solidFill>
          <a:schemeClr val="tx1"/>
        </a:solidFill>
        <a:latin typeface="Times New Roman" pitchFamily="18" charset="0"/>
        <a:ea typeface="+mn-ea"/>
        <a:cs typeface="Arial" charset="0"/>
      </a:defRPr>
    </a:lvl8pPr>
    <a:lvl9pPr marL="3657600" algn="l" defTabSz="914400" rtl="0" eaLnBrk="1" latinLnBrk="0" hangingPunct="1">
      <a:defRPr sz="2400" b="1" kern="1200">
        <a:solidFill>
          <a:schemeClr val="tx1"/>
        </a:solidFill>
        <a:latin typeface="Times New Roman" pitchFamily="18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66FF99"/>
    <a:srgbClr val="FF9966"/>
    <a:srgbClr val="FF9933"/>
    <a:srgbClr val="FFFF00"/>
    <a:srgbClr val="66FFFF"/>
    <a:srgbClr val="FF3300"/>
    <a:srgbClr val="FF99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22317" autoAdjust="0"/>
    <p:restoredTop sz="86358" autoAdjust="0"/>
  </p:normalViewPr>
  <p:slideViewPr>
    <p:cSldViewPr>
      <p:cViewPr>
        <p:scale>
          <a:sx n="90" d="100"/>
          <a:sy n="90" d="100"/>
        </p:scale>
        <p:origin x="-192" y="-7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88" d="100"/>
        <a:sy n="88" d="100"/>
      </p:scale>
      <p:origin x="0" y="0"/>
    </p:cViewPr>
  </p:sorterViewPr>
  <p:notesViewPr>
    <p:cSldViewPr>
      <p:cViewPr>
        <p:scale>
          <a:sx n="100" d="100"/>
          <a:sy n="100" d="100"/>
        </p:scale>
        <p:origin x="-852" y="150"/>
      </p:cViewPr>
      <p:guideLst>
        <p:guide orient="horz" pos="2163"/>
        <p:guide pos="2848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5529263" y="177800"/>
            <a:ext cx="641350" cy="212725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algn="r" defTabSz="938213" eaLnBrk="0" hangingPunct="0">
              <a:defRPr sz="1400">
                <a:cs typeface="+mn-cs"/>
              </a:defRPr>
            </a:lvl1pPr>
          </a:lstStyle>
          <a:p>
            <a:pPr>
              <a:defRPr/>
            </a:pPr>
            <a:r>
              <a:rPr lang="en-US" smtClean="0"/>
              <a:t>doc.: IEEE 802.11-12/0179r1</a:t>
            </a:r>
            <a:endParaRPr lang="en-US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687388" y="177800"/>
            <a:ext cx="827087" cy="212725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defTabSz="938213" eaLnBrk="0" hangingPunct="0">
              <a:defRPr sz="1400">
                <a:cs typeface="+mn-cs"/>
              </a:defRPr>
            </a:lvl1pPr>
          </a:lstStyle>
          <a:p>
            <a:pPr>
              <a:defRPr/>
            </a:pPr>
            <a:r>
              <a:rPr lang="en-US" smtClean="0"/>
              <a:t>January 2012</a:t>
            </a:r>
            <a:endParaRPr lang="en-US"/>
          </a:p>
        </p:txBody>
      </p:sp>
      <p:sp>
        <p:nvSpPr>
          <p:cNvPr id="307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5781675" y="8997950"/>
            <a:ext cx="466725" cy="182563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defTabSz="938213" eaLnBrk="0" hangingPunct="0">
              <a:defRPr sz="1200" b="0">
                <a:cs typeface="+mn-cs"/>
              </a:defRPr>
            </a:lvl1pPr>
          </a:lstStyle>
          <a:p>
            <a:pPr>
              <a:defRPr/>
            </a:pPr>
            <a:r>
              <a:rPr lang="en-US" smtClean="0"/>
              <a:t>Graham Smith</a:t>
            </a:r>
            <a:endParaRPr lang="en-US"/>
          </a:p>
        </p:txBody>
      </p:sp>
      <p:sp>
        <p:nvSpPr>
          <p:cNvPr id="307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092450" y="8997950"/>
            <a:ext cx="520700" cy="182563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ctr" defTabSz="938213" eaLnBrk="0" hangingPunct="0">
              <a:defRPr sz="1200" b="0"/>
            </a:lvl1pPr>
          </a:lstStyle>
          <a:p>
            <a:pPr>
              <a:defRPr/>
            </a:pPr>
            <a:r>
              <a:rPr lang="en-US"/>
              <a:t>Page </a:t>
            </a:r>
            <a:fld id="{FD860B24-8882-4D8B-91A9-B66E01C26E80}" type="slidenum">
              <a:rPr lang="he-IL"/>
              <a:pPr>
                <a:defRPr/>
              </a:pPr>
              <a:t>‹#›</a:t>
            </a:fld>
            <a:endParaRPr lang="en-US"/>
          </a:p>
        </p:txBody>
      </p:sp>
      <p:sp>
        <p:nvSpPr>
          <p:cNvPr id="29702" name="Line 6"/>
          <p:cNvSpPr>
            <a:spLocks noChangeShapeType="1"/>
          </p:cNvSpPr>
          <p:nvPr/>
        </p:nvSpPr>
        <p:spPr bwMode="auto">
          <a:xfrm>
            <a:off x="685800" y="387350"/>
            <a:ext cx="54864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pPr eaLnBrk="0" hangingPunct="0">
              <a:defRPr/>
            </a:pPr>
            <a:endParaRPr lang="en-US">
              <a:cs typeface="+mn-cs"/>
            </a:endParaRPr>
          </a:p>
        </p:txBody>
      </p:sp>
      <p:sp>
        <p:nvSpPr>
          <p:cNvPr id="29703" name="Rectangle 7"/>
          <p:cNvSpPr>
            <a:spLocks noChangeArrowheads="1"/>
          </p:cNvSpPr>
          <p:nvPr/>
        </p:nvSpPr>
        <p:spPr bwMode="auto">
          <a:xfrm>
            <a:off x="685800" y="8997950"/>
            <a:ext cx="703263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 defTabSz="938213" eaLnBrk="0" hangingPunct="0">
              <a:defRPr/>
            </a:pPr>
            <a:r>
              <a:rPr lang="en-US" sz="1200" b="0">
                <a:cs typeface="+mn-cs"/>
              </a:rPr>
              <a:t>Submission</a:t>
            </a:r>
          </a:p>
        </p:txBody>
      </p:sp>
      <p:sp>
        <p:nvSpPr>
          <p:cNvPr id="29704" name="Line 8"/>
          <p:cNvSpPr>
            <a:spLocks noChangeShapeType="1"/>
          </p:cNvSpPr>
          <p:nvPr/>
        </p:nvSpPr>
        <p:spPr bwMode="auto">
          <a:xfrm>
            <a:off x="685800" y="8986838"/>
            <a:ext cx="56388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pPr eaLnBrk="0" hangingPunct="0">
              <a:defRPr/>
            </a:pPr>
            <a:endParaRPr lang="en-US"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3832632288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5572125" y="98425"/>
            <a:ext cx="641350" cy="212725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algn="r" defTabSz="938213" eaLnBrk="0" hangingPunct="0">
              <a:defRPr sz="1400">
                <a:cs typeface="+mn-cs"/>
              </a:defRPr>
            </a:lvl1pPr>
          </a:lstStyle>
          <a:p>
            <a:pPr>
              <a:defRPr/>
            </a:pPr>
            <a:r>
              <a:rPr lang="en-US" smtClean="0"/>
              <a:t>doc.: IEEE 802.11-12/0179r1</a:t>
            </a:r>
            <a:endParaRPr lang="en-US"/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646113" y="98425"/>
            <a:ext cx="827087" cy="212725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defTabSz="938213" eaLnBrk="0" hangingPunct="0">
              <a:defRPr sz="1400">
                <a:cs typeface="+mn-cs"/>
              </a:defRPr>
            </a:lvl1pPr>
          </a:lstStyle>
          <a:p>
            <a:pPr>
              <a:defRPr/>
            </a:pPr>
            <a:r>
              <a:rPr lang="en-US" smtClean="0"/>
              <a:t>January 2012</a:t>
            </a:r>
            <a:endParaRPr lang="en-US"/>
          </a:p>
        </p:txBody>
      </p:sp>
      <p:sp>
        <p:nvSpPr>
          <p:cNvPr id="15364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12838" y="701675"/>
            <a:ext cx="4635500" cy="3476625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</p:spPr>
      </p:sp>
      <p:sp>
        <p:nvSpPr>
          <p:cNvPr id="205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416425"/>
            <a:ext cx="5029200" cy="418465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4112" tIns="46259" rIns="94112" bIns="46259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5287963" y="9001125"/>
            <a:ext cx="925512" cy="182563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5pPr marL="458788" lvl="4" algn="r" defTabSz="938213" eaLnBrk="0" hangingPunct="0">
              <a:defRPr sz="1200" b="0">
                <a:cs typeface="+mn-cs"/>
              </a:defRPr>
            </a:lvl5pPr>
          </a:lstStyle>
          <a:p>
            <a:pPr lvl="4">
              <a:defRPr/>
            </a:pPr>
            <a:r>
              <a:rPr lang="en-US" smtClean="0"/>
              <a:t>Graham Smith</a:t>
            </a:r>
            <a:endParaRPr lang="en-US"/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173413" y="9001125"/>
            <a:ext cx="520700" cy="182563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defTabSz="938213" eaLnBrk="0" hangingPunct="0">
              <a:defRPr sz="1200" b="0"/>
            </a:lvl1pPr>
          </a:lstStyle>
          <a:p>
            <a:pPr>
              <a:defRPr/>
            </a:pPr>
            <a:r>
              <a:rPr lang="en-US"/>
              <a:t>Page </a:t>
            </a:r>
            <a:fld id="{6A8A7DD8-3DB6-491E-BEF5-617CBAA0E342}" type="slidenum">
              <a:rPr lang="he-IL"/>
              <a:pPr>
                <a:defRPr/>
              </a:pPr>
              <a:t>‹#›</a:t>
            </a:fld>
            <a:endParaRPr lang="en-US"/>
          </a:p>
        </p:txBody>
      </p:sp>
      <p:sp>
        <p:nvSpPr>
          <p:cNvPr id="15368" name="Rectangle 8"/>
          <p:cNvSpPr>
            <a:spLocks noChangeArrowheads="1"/>
          </p:cNvSpPr>
          <p:nvPr/>
        </p:nvSpPr>
        <p:spPr bwMode="auto">
          <a:xfrm>
            <a:off x="715963" y="9001125"/>
            <a:ext cx="703262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 defTabSz="919163" eaLnBrk="0" hangingPunct="0">
              <a:defRPr/>
            </a:pPr>
            <a:r>
              <a:rPr lang="en-US" sz="1200" b="0">
                <a:cs typeface="+mn-cs"/>
              </a:rPr>
              <a:t>Submission</a:t>
            </a:r>
          </a:p>
        </p:txBody>
      </p:sp>
      <p:sp>
        <p:nvSpPr>
          <p:cNvPr id="15369" name="Line 9"/>
          <p:cNvSpPr>
            <a:spLocks noChangeShapeType="1"/>
          </p:cNvSpPr>
          <p:nvPr/>
        </p:nvSpPr>
        <p:spPr bwMode="auto">
          <a:xfrm>
            <a:off x="715963" y="8999538"/>
            <a:ext cx="5426075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pPr eaLnBrk="0" hangingPunct="0">
              <a:defRPr/>
            </a:pPr>
            <a:endParaRPr lang="en-US">
              <a:cs typeface="+mn-cs"/>
            </a:endParaRPr>
          </a:p>
        </p:txBody>
      </p:sp>
      <p:sp>
        <p:nvSpPr>
          <p:cNvPr id="15370" name="Line 10"/>
          <p:cNvSpPr>
            <a:spLocks noChangeShapeType="1"/>
          </p:cNvSpPr>
          <p:nvPr/>
        </p:nvSpPr>
        <p:spPr bwMode="auto">
          <a:xfrm>
            <a:off x="639763" y="296863"/>
            <a:ext cx="5578475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pPr eaLnBrk="0" hangingPunct="0">
              <a:defRPr/>
            </a:pPr>
            <a:endParaRPr lang="en-US"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2054918626"/>
      </p:ext>
    </p:extLst>
  </p:cSld>
  <p:clrMap bg1="lt1" tx1="dk1" bg2="lt2" tx2="dk2" accent1="accent1" accent2="accent2" accent3="accent3" accent4="accent4" accent5="accent5" accent6="accent6" hlink="hlink" folHlink="folHlink"/>
  <p:hf/>
  <p:notesStyle>
    <a:lvl1pPr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1143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2286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3429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4572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Rectangle 2"/>
          <p:cNvSpPr>
            <a:spLocks noGrp="1" noChangeArrowheads="1"/>
          </p:cNvSpPr>
          <p:nvPr>
            <p:ph type="hdr" sz="quarter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r>
              <a:rPr lang="en-US" smtClean="0">
                <a:cs typeface="Arial" charset="0"/>
              </a:rPr>
              <a:t>doc.: IEEE 802.11-12/0179r1</a:t>
            </a:r>
            <a:endParaRPr lang="en-US" smtClean="0">
              <a:cs typeface="Arial" charset="0"/>
            </a:endParaRPr>
          </a:p>
        </p:txBody>
      </p:sp>
      <p:sp>
        <p:nvSpPr>
          <p:cNvPr id="18434" name="Rectangle 3"/>
          <p:cNvSpPr>
            <a:spLocks noGrp="1" noChangeArrowheads="1"/>
          </p:cNvSpPr>
          <p:nvPr>
            <p:ph type="dt" sz="quarter" idx="1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r>
              <a:rPr lang="en-US" smtClean="0">
                <a:cs typeface="Arial" charset="0"/>
              </a:rPr>
              <a:t>January 2012</a:t>
            </a:r>
            <a:endParaRPr lang="en-US" smtClean="0">
              <a:cs typeface="Arial" charset="0"/>
            </a:endParaRPr>
          </a:p>
        </p:txBody>
      </p:sp>
      <p:sp>
        <p:nvSpPr>
          <p:cNvPr id="18435" name="Rectangle 6"/>
          <p:cNvSpPr>
            <a:spLocks noGrp="1" noChangeArrowheads="1"/>
          </p:cNvSpPr>
          <p:nvPr>
            <p:ph type="ftr" sz="quarter" idx="4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pPr lvl="4"/>
            <a:r>
              <a:rPr lang="en-US" smtClean="0">
                <a:cs typeface="Arial" charset="0"/>
              </a:rPr>
              <a:t>Graham Smith</a:t>
            </a:r>
            <a:endParaRPr lang="en-US" smtClean="0">
              <a:cs typeface="Arial" charset="0"/>
            </a:endParaRPr>
          </a:p>
        </p:txBody>
      </p:sp>
      <p:sp>
        <p:nvSpPr>
          <p:cNvPr id="18436" name="Rectangle 7"/>
          <p:cNvSpPr>
            <a:spLocks noGrp="1" noChangeArrowheads="1"/>
          </p:cNvSpPr>
          <p:nvPr>
            <p:ph type="sldNum" sz="quarter" idx="5"/>
          </p:nvPr>
        </p:nvSpPr>
        <p:spPr>
          <a:xfrm>
            <a:off x="3181350" y="9001125"/>
            <a:ext cx="512763" cy="182563"/>
          </a:xfrm>
          <a:noFill/>
          <a:ln>
            <a:miter lim="800000"/>
            <a:headEnd/>
            <a:tailEnd/>
          </a:ln>
        </p:spPr>
        <p:txBody>
          <a:bodyPr/>
          <a:lstStyle/>
          <a:p>
            <a:r>
              <a:rPr lang="en-US" smtClean="0"/>
              <a:t>Page </a:t>
            </a:r>
            <a:fld id="{3C645F3D-14F6-4F89-9FFB-0557D5AC8458}" type="slidenum">
              <a:rPr lang="he-IL" smtClean="0"/>
              <a:pPr/>
              <a:t>1</a:t>
            </a:fld>
            <a:endParaRPr lang="en-US" smtClean="0"/>
          </a:p>
        </p:txBody>
      </p:sp>
      <p:sp>
        <p:nvSpPr>
          <p:cNvPr id="1843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8438" name="Rectangle 3"/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endParaRPr lang="en-GB"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1" name="Rectangle 2"/>
          <p:cNvSpPr>
            <a:spLocks noGrp="1" noChangeArrowheads="1"/>
          </p:cNvSpPr>
          <p:nvPr>
            <p:ph type="hdr" sz="quarter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r>
              <a:rPr lang="en-US" smtClean="0">
                <a:cs typeface="Arial" charset="0"/>
              </a:rPr>
              <a:t>doc.: IEEE 802.11-12/0179r1</a:t>
            </a:r>
            <a:endParaRPr lang="en-US" smtClean="0">
              <a:cs typeface="Arial" charset="0"/>
            </a:endParaRPr>
          </a:p>
        </p:txBody>
      </p:sp>
      <p:sp>
        <p:nvSpPr>
          <p:cNvPr id="20482" name="Rectangle 3"/>
          <p:cNvSpPr>
            <a:spLocks noGrp="1" noChangeArrowheads="1"/>
          </p:cNvSpPr>
          <p:nvPr>
            <p:ph type="dt" sz="quarter" idx="1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r>
              <a:rPr lang="en-US" smtClean="0">
                <a:cs typeface="Arial" charset="0"/>
              </a:rPr>
              <a:t>January 2012</a:t>
            </a:r>
            <a:endParaRPr lang="en-US" smtClean="0">
              <a:cs typeface="Arial" charset="0"/>
            </a:endParaRPr>
          </a:p>
        </p:txBody>
      </p:sp>
      <p:sp>
        <p:nvSpPr>
          <p:cNvPr id="20483" name="Rectangle 6"/>
          <p:cNvSpPr>
            <a:spLocks noGrp="1" noChangeArrowheads="1"/>
          </p:cNvSpPr>
          <p:nvPr>
            <p:ph type="ftr" sz="quarter" idx="4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pPr lvl="4"/>
            <a:r>
              <a:rPr lang="en-US" smtClean="0">
                <a:cs typeface="Arial" charset="0"/>
              </a:rPr>
              <a:t>Graham Smith</a:t>
            </a:r>
            <a:endParaRPr lang="en-US" smtClean="0">
              <a:cs typeface="Arial" charset="0"/>
            </a:endParaRPr>
          </a:p>
        </p:txBody>
      </p:sp>
      <p:sp>
        <p:nvSpPr>
          <p:cNvPr id="20484" name="Rectangle 7"/>
          <p:cNvSpPr>
            <a:spLocks noGrp="1" noChangeArrowheads="1"/>
          </p:cNvSpPr>
          <p:nvPr>
            <p:ph type="sldNum" sz="quarter" idx="5"/>
          </p:nvPr>
        </p:nvSpPr>
        <p:spPr>
          <a:xfrm>
            <a:off x="3181350" y="9001125"/>
            <a:ext cx="512763" cy="182563"/>
          </a:xfrm>
          <a:noFill/>
          <a:ln>
            <a:miter lim="800000"/>
            <a:headEnd/>
            <a:tailEnd/>
          </a:ln>
        </p:spPr>
        <p:txBody>
          <a:bodyPr/>
          <a:lstStyle/>
          <a:p>
            <a:r>
              <a:rPr lang="en-US" smtClean="0"/>
              <a:t>Page </a:t>
            </a:r>
            <a:fld id="{15A6870A-14DA-46EE-BD3E-F44567730A41}" type="slidenum">
              <a:rPr lang="he-IL" smtClean="0"/>
              <a:pPr/>
              <a:t>2</a:t>
            </a:fld>
            <a:endParaRPr lang="en-US" smtClean="0"/>
          </a:p>
        </p:txBody>
      </p:sp>
      <p:sp>
        <p:nvSpPr>
          <p:cNvPr id="20485" name="Rectangle 2"/>
          <p:cNvSpPr txBox="1">
            <a:spLocks noGrp="1" noChangeArrowheads="1"/>
          </p:cNvSpPr>
          <p:nvPr/>
        </p:nvSpPr>
        <p:spPr bwMode="auto">
          <a:xfrm>
            <a:off x="5572125" y="98425"/>
            <a:ext cx="641350" cy="212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 anchor="b">
            <a:spAutoFit/>
          </a:bodyPr>
          <a:lstStyle/>
          <a:p>
            <a:pPr algn="r" defTabSz="938213" eaLnBrk="0" hangingPunct="0"/>
            <a:r>
              <a:rPr lang="en-US" sz="1400"/>
              <a:t>doc.: IEEE 802.11-08/1437r1</a:t>
            </a:r>
          </a:p>
        </p:txBody>
      </p:sp>
      <p:sp>
        <p:nvSpPr>
          <p:cNvPr id="20486" name="Rectangle 3"/>
          <p:cNvSpPr txBox="1">
            <a:spLocks noGrp="1" noChangeArrowheads="1"/>
          </p:cNvSpPr>
          <p:nvPr/>
        </p:nvSpPr>
        <p:spPr bwMode="auto">
          <a:xfrm>
            <a:off x="646113" y="98425"/>
            <a:ext cx="827087" cy="212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 anchor="b">
            <a:spAutoFit/>
          </a:bodyPr>
          <a:lstStyle/>
          <a:p>
            <a:pPr defTabSz="938213" eaLnBrk="0" hangingPunct="0"/>
            <a:r>
              <a:rPr lang="en-US" sz="1400"/>
              <a:t>November 2008</a:t>
            </a:r>
          </a:p>
        </p:txBody>
      </p:sp>
      <p:sp>
        <p:nvSpPr>
          <p:cNvPr id="20487" name="Rectangle 6"/>
          <p:cNvSpPr txBox="1">
            <a:spLocks noGrp="1" noChangeArrowheads="1"/>
          </p:cNvSpPr>
          <p:nvPr/>
        </p:nvSpPr>
        <p:spPr bwMode="auto">
          <a:xfrm>
            <a:off x="5287963" y="9001125"/>
            <a:ext cx="925512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pPr marL="458788" lvl="4" algn="r" defTabSz="938213" eaLnBrk="0" hangingPunct="0"/>
            <a:r>
              <a:rPr lang="en-US" sz="1200" b="0"/>
              <a:t>Bruce Kraemer, Marvell</a:t>
            </a:r>
          </a:p>
        </p:txBody>
      </p:sp>
      <p:sp>
        <p:nvSpPr>
          <p:cNvPr id="20488" name="Rectangle 7"/>
          <p:cNvSpPr txBox="1">
            <a:spLocks noGrp="1" noChangeArrowheads="1"/>
          </p:cNvSpPr>
          <p:nvPr/>
        </p:nvSpPr>
        <p:spPr bwMode="auto">
          <a:xfrm>
            <a:off x="3181350" y="9001125"/>
            <a:ext cx="512763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pPr algn="r" defTabSz="938213" eaLnBrk="0" hangingPunct="0"/>
            <a:r>
              <a:rPr lang="en-US" sz="1200" b="0"/>
              <a:t>Page </a:t>
            </a:r>
            <a:fld id="{9DB96A76-EED0-4361-ACCF-56C73A297120}" type="slidenum">
              <a:rPr lang="he-IL" sz="1200" b="0"/>
              <a:pPr algn="r" defTabSz="938213" eaLnBrk="0" hangingPunct="0"/>
              <a:t>2</a:t>
            </a:fld>
            <a:endParaRPr lang="en-US" sz="1200" b="0"/>
          </a:p>
        </p:txBody>
      </p:sp>
      <p:sp>
        <p:nvSpPr>
          <p:cNvPr id="2048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0490" name="Rectangle 3"/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endParaRPr lang="en-GB" smtClean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29" name="Rectangle 2"/>
          <p:cNvSpPr>
            <a:spLocks noGrp="1" noChangeArrowheads="1"/>
          </p:cNvSpPr>
          <p:nvPr>
            <p:ph type="hdr" sz="quarter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r>
              <a:rPr lang="en-US" smtClean="0">
                <a:cs typeface="Arial" charset="0"/>
              </a:rPr>
              <a:t>doc.: IEEE 802.11-12/0179r1</a:t>
            </a:r>
            <a:endParaRPr lang="en-US" smtClean="0">
              <a:cs typeface="Arial" charset="0"/>
            </a:endParaRPr>
          </a:p>
        </p:txBody>
      </p:sp>
      <p:sp>
        <p:nvSpPr>
          <p:cNvPr id="22530" name="Rectangle 3"/>
          <p:cNvSpPr>
            <a:spLocks noGrp="1" noChangeArrowheads="1"/>
          </p:cNvSpPr>
          <p:nvPr>
            <p:ph type="dt" sz="quarter" idx="1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r>
              <a:rPr lang="en-US" smtClean="0">
                <a:cs typeface="Arial" charset="0"/>
              </a:rPr>
              <a:t>January 2012</a:t>
            </a:r>
            <a:endParaRPr lang="en-US" smtClean="0">
              <a:cs typeface="Arial" charset="0"/>
            </a:endParaRPr>
          </a:p>
        </p:txBody>
      </p:sp>
      <p:sp>
        <p:nvSpPr>
          <p:cNvPr id="22531" name="Rectangle 6"/>
          <p:cNvSpPr>
            <a:spLocks noGrp="1" noChangeArrowheads="1"/>
          </p:cNvSpPr>
          <p:nvPr>
            <p:ph type="ftr" sz="quarter" idx="4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pPr lvl="4"/>
            <a:r>
              <a:rPr lang="en-US" smtClean="0">
                <a:cs typeface="Arial" charset="0"/>
              </a:rPr>
              <a:t>Graham Smith</a:t>
            </a:r>
            <a:endParaRPr lang="en-US" smtClean="0">
              <a:cs typeface="Arial" charset="0"/>
            </a:endParaRPr>
          </a:p>
        </p:txBody>
      </p:sp>
      <p:sp>
        <p:nvSpPr>
          <p:cNvPr id="22532" name="Rectangle 7"/>
          <p:cNvSpPr>
            <a:spLocks noGrp="1" noChangeArrowheads="1"/>
          </p:cNvSpPr>
          <p:nvPr>
            <p:ph type="sldNum" sz="quarter" idx="5"/>
          </p:nvPr>
        </p:nvSpPr>
        <p:spPr>
          <a:xfrm>
            <a:off x="3181350" y="9001125"/>
            <a:ext cx="512763" cy="182563"/>
          </a:xfrm>
          <a:noFill/>
          <a:ln>
            <a:miter lim="800000"/>
            <a:headEnd/>
            <a:tailEnd/>
          </a:ln>
        </p:spPr>
        <p:txBody>
          <a:bodyPr/>
          <a:lstStyle/>
          <a:p>
            <a:r>
              <a:rPr lang="en-US" smtClean="0"/>
              <a:t>Page </a:t>
            </a:r>
            <a:fld id="{3CC4BDB5-B540-45ED-94E8-9EC3E20B7088}" type="slidenum">
              <a:rPr lang="he-IL" smtClean="0"/>
              <a:pPr/>
              <a:t>4</a:t>
            </a:fld>
            <a:endParaRPr lang="en-US" smtClean="0"/>
          </a:p>
        </p:txBody>
      </p:sp>
      <p:sp>
        <p:nvSpPr>
          <p:cNvPr id="2253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2534" name="Rectangle 3"/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endParaRPr lang="en-GB" smtClean="0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7" name="Rectangle 2"/>
          <p:cNvSpPr>
            <a:spLocks noGrp="1" noChangeArrowheads="1"/>
          </p:cNvSpPr>
          <p:nvPr>
            <p:ph type="hdr" sz="quarter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r>
              <a:rPr lang="en-US" smtClean="0">
                <a:cs typeface="Arial" charset="0"/>
              </a:rPr>
              <a:t>doc.: IEEE 802.11-12/0179r1</a:t>
            </a:r>
            <a:endParaRPr lang="en-US" smtClean="0">
              <a:cs typeface="Arial" charset="0"/>
            </a:endParaRPr>
          </a:p>
        </p:txBody>
      </p:sp>
      <p:sp>
        <p:nvSpPr>
          <p:cNvPr id="24578" name="Rectangle 3"/>
          <p:cNvSpPr>
            <a:spLocks noGrp="1" noChangeArrowheads="1"/>
          </p:cNvSpPr>
          <p:nvPr>
            <p:ph type="dt" sz="quarter" idx="1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r>
              <a:rPr lang="en-US" smtClean="0">
                <a:cs typeface="Arial" charset="0"/>
              </a:rPr>
              <a:t>January 2012</a:t>
            </a:r>
            <a:endParaRPr lang="en-US" smtClean="0">
              <a:cs typeface="Arial" charset="0"/>
            </a:endParaRPr>
          </a:p>
        </p:txBody>
      </p:sp>
      <p:sp>
        <p:nvSpPr>
          <p:cNvPr id="24579" name="Rectangle 6"/>
          <p:cNvSpPr>
            <a:spLocks noGrp="1" noChangeArrowheads="1"/>
          </p:cNvSpPr>
          <p:nvPr>
            <p:ph type="ftr" sz="quarter" idx="4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pPr lvl="4"/>
            <a:r>
              <a:rPr lang="en-US" smtClean="0">
                <a:cs typeface="Arial" charset="0"/>
              </a:rPr>
              <a:t>Graham Smith</a:t>
            </a:r>
            <a:endParaRPr lang="en-US" smtClean="0">
              <a:cs typeface="Arial" charset="0"/>
            </a:endParaRPr>
          </a:p>
        </p:txBody>
      </p:sp>
      <p:sp>
        <p:nvSpPr>
          <p:cNvPr id="24580" name="Rectangle 7"/>
          <p:cNvSpPr>
            <a:spLocks noGrp="1" noChangeArrowheads="1"/>
          </p:cNvSpPr>
          <p:nvPr>
            <p:ph type="sldNum" sz="quarter" idx="5"/>
          </p:nvPr>
        </p:nvSpPr>
        <p:spPr>
          <a:xfrm>
            <a:off x="3181350" y="9001125"/>
            <a:ext cx="512763" cy="182563"/>
          </a:xfrm>
          <a:noFill/>
          <a:ln>
            <a:miter lim="800000"/>
            <a:headEnd/>
            <a:tailEnd/>
          </a:ln>
        </p:spPr>
        <p:txBody>
          <a:bodyPr/>
          <a:lstStyle/>
          <a:p>
            <a:r>
              <a:rPr lang="en-US" smtClean="0"/>
              <a:t>Page </a:t>
            </a:r>
            <a:fld id="{A977B0E7-7F8A-4BB0-99E0-ECA27209F69D}" type="slidenum">
              <a:rPr lang="he-IL" smtClean="0"/>
              <a:pPr/>
              <a:t>5</a:t>
            </a:fld>
            <a:endParaRPr lang="en-US" smtClean="0"/>
          </a:p>
        </p:txBody>
      </p:sp>
      <p:sp>
        <p:nvSpPr>
          <p:cNvPr id="24581" name="Rectangle 2"/>
          <p:cNvSpPr txBox="1">
            <a:spLocks noGrp="1" noChangeArrowheads="1"/>
          </p:cNvSpPr>
          <p:nvPr/>
        </p:nvSpPr>
        <p:spPr bwMode="auto">
          <a:xfrm>
            <a:off x="5572125" y="98425"/>
            <a:ext cx="641350" cy="212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 anchor="b">
            <a:spAutoFit/>
          </a:bodyPr>
          <a:lstStyle/>
          <a:p>
            <a:pPr algn="r" defTabSz="938213" eaLnBrk="0" hangingPunct="0"/>
            <a:r>
              <a:rPr lang="en-US" sz="1400"/>
              <a:t>doc.: IEEE 802.11-09/0674r0</a:t>
            </a:r>
          </a:p>
        </p:txBody>
      </p:sp>
      <p:sp>
        <p:nvSpPr>
          <p:cNvPr id="24582" name="Rectangle 3"/>
          <p:cNvSpPr txBox="1">
            <a:spLocks noGrp="1" noChangeArrowheads="1"/>
          </p:cNvSpPr>
          <p:nvPr/>
        </p:nvSpPr>
        <p:spPr bwMode="auto">
          <a:xfrm>
            <a:off x="646113" y="98425"/>
            <a:ext cx="827087" cy="212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 anchor="b">
            <a:spAutoFit/>
          </a:bodyPr>
          <a:lstStyle/>
          <a:p>
            <a:pPr defTabSz="938213" eaLnBrk="0" hangingPunct="0"/>
            <a:r>
              <a:rPr lang="en-US" sz="1400"/>
              <a:t>June 2009</a:t>
            </a:r>
          </a:p>
        </p:txBody>
      </p:sp>
      <p:sp>
        <p:nvSpPr>
          <p:cNvPr id="24583" name="Rectangle 6"/>
          <p:cNvSpPr txBox="1">
            <a:spLocks noGrp="1" noChangeArrowheads="1"/>
          </p:cNvSpPr>
          <p:nvPr/>
        </p:nvSpPr>
        <p:spPr bwMode="auto">
          <a:xfrm>
            <a:off x="5287963" y="9001125"/>
            <a:ext cx="925512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pPr marL="458788" lvl="4" algn="r" defTabSz="938213" eaLnBrk="0" hangingPunct="0"/>
            <a:r>
              <a:rPr lang="en-US" sz="1200" b="0"/>
              <a:t>Bruce Kraemer, Marvell; Adrian Stephens, Intel</a:t>
            </a:r>
          </a:p>
        </p:txBody>
      </p:sp>
      <p:sp>
        <p:nvSpPr>
          <p:cNvPr id="24584" name="Rectangle 7"/>
          <p:cNvSpPr txBox="1">
            <a:spLocks noGrp="1" noChangeArrowheads="1"/>
          </p:cNvSpPr>
          <p:nvPr/>
        </p:nvSpPr>
        <p:spPr bwMode="auto">
          <a:xfrm>
            <a:off x="3181350" y="9001125"/>
            <a:ext cx="512763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pPr algn="r" defTabSz="938213" eaLnBrk="0" hangingPunct="0"/>
            <a:r>
              <a:rPr lang="en-US" sz="1200" b="0"/>
              <a:t>Page </a:t>
            </a:r>
            <a:fld id="{E31BB00F-CE12-45B8-A5D5-83DFE55F5EFD}" type="slidenum">
              <a:rPr lang="he-IL" sz="1200" b="0"/>
              <a:pPr algn="r" defTabSz="938213" eaLnBrk="0" hangingPunct="0"/>
              <a:t>5</a:t>
            </a:fld>
            <a:endParaRPr lang="en-US" sz="1200" b="0"/>
          </a:p>
        </p:txBody>
      </p:sp>
      <p:sp>
        <p:nvSpPr>
          <p:cNvPr id="2458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4586" name="Rectangle 3"/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endParaRPr lang="en-GB" smtClean="0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5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26626" name="Notes Placeholder 2"/>
          <p:cNvSpPr>
            <a:spLocks noGrp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endParaRPr lang="en-US" smtClean="0"/>
          </a:p>
        </p:txBody>
      </p:sp>
      <p:sp>
        <p:nvSpPr>
          <p:cNvPr id="26627" name="Header Placeholder 3"/>
          <p:cNvSpPr>
            <a:spLocks noGrp="1"/>
          </p:cNvSpPr>
          <p:nvPr>
            <p:ph type="hdr" sz="quarter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r>
              <a:rPr lang="en-US" smtClean="0">
                <a:cs typeface="Arial" charset="0"/>
              </a:rPr>
              <a:t>doc.: IEEE 802.11-12/0179r1</a:t>
            </a:r>
            <a:endParaRPr lang="en-US" smtClean="0">
              <a:cs typeface="Arial" charset="0"/>
            </a:endParaRPr>
          </a:p>
        </p:txBody>
      </p:sp>
      <p:sp>
        <p:nvSpPr>
          <p:cNvPr id="26628" name="Date Placeholder 4"/>
          <p:cNvSpPr>
            <a:spLocks noGrp="1"/>
          </p:cNvSpPr>
          <p:nvPr>
            <p:ph type="dt" sz="quarter" idx="1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r>
              <a:rPr lang="en-US" smtClean="0">
                <a:cs typeface="Arial" charset="0"/>
              </a:rPr>
              <a:t>January 2012</a:t>
            </a:r>
            <a:endParaRPr lang="en-US" smtClean="0">
              <a:cs typeface="Arial" charset="0"/>
            </a:endParaRPr>
          </a:p>
        </p:txBody>
      </p:sp>
      <p:sp>
        <p:nvSpPr>
          <p:cNvPr id="26629" name="Footer Placeholder 5"/>
          <p:cNvSpPr>
            <a:spLocks noGrp="1"/>
          </p:cNvSpPr>
          <p:nvPr>
            <p:ph type="ftr" sz="quarter" idx="4"/>
          </p:nvPr>
        </p:nvSpPr>
        <p:spPr>
          <a:noFill/>
          <a:ln>
            <a:miter lim="800000"/>
            <a:headEnd/>
            <a:tailEnd/>
          </a:ln>
        </p:spPr>
        <p:txBody>
          <a:bodyPr/>
          <a:lstStyle/>
          <a:p>
            <a:pPr lvl="4"/>
            <a:r>
              <a:rPr lang="en-US" smtClean="0">
                <a:cs typeface="Arial" charset="0"/>
              </a:rPr>
              <a:t>Graham Smith</a:t>
            </a:r>
            <a:endParaRPr lang="en-US" smtClean="0">
              <a:cs typeface="Arial" charset="0"/>
            </a:endParaRPr>
          </a:p>
        </p:txBody>
      </p:sp>
      <p:sp>
        <p:nvSpPr>
          <p:cNvPr id="26630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181350" y="9001125"/>
            <a:ext cx="512763" cy="182563"/>
          </a:xfrm>
          <a:noFill/>
          <a:ln>
            <a:miter lim="800000"/>
            <a:headEnd/>
            <a:tailEnd/>
          </a:ln>
        </p:spPr>
        <p:txBody>
          <a:bodyPr/>
          <a:lstStyle/>
          <a:p>
            <a:r>
              <a:rPr lang="en-US" smtClean="0"/>
              <a:t>Page </a:t>
            </a:r>
            <a:fld id="{63E44C6C-6687-4F69-A351-AFA1A62C0D1F}" type="slidenum">
              <a:rPr lang="he-IL" smtClean="0"/>
              <a:pPr/>
              <a:t>6</a:t>
            </a:fld>
            <a:endParaRPr lang="en-US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Graham Smith (DSP Group), </a:t>
            </a: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099A0B78-2379-45B4-9DCB-FE19C5C54BBF}" type="slidenum">
              <a:rPr lang="he-IL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oter Placeholder 1"/>
          <p:cNvSpPr>
            <a:spLocks noGrp="1"/>
          </p:cNvSpPr>
          <p:nvPr>
            <p:ph type="ftr" sz="quarter" idx="10"/>
          </p:nvPr>
        </p:nvSpPr>
        <p:spPr>
          <a:xfrm>
            <a:off x="5403850" y="6475413"/>
            <a:ext cx="3140075" cy="1841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Graham Smith (DSP Group), </a:t>
            </a:r>
            <a:endParaRPr lang="en-US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1"/>
          </p:nvPr>
        </p:nvSpPr>
        <p:spPr>
          <a:xfrm>
            <a:off x="1749425" y="6477000"/>
            <a:ext cx="538163" cy="182563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479FD0E9-6E23-44BD-BBC8-42C3AC2223AE}" type="slidenum">
              <a:rPr lang="he-IL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85800"/>
            <a:ext cx="7772400" cy="1066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5403850" y="6475413"/>
            <a:ext cx="3140075" cy="18415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eaLnBrk="0" hangingPunct="0">
              <a:defRPr sz="1200" b="0">
                <a:cs typeface="+mn-cs"/>
              </a:defRPr>
            </a:lvl1pPr>
          </a:lstStyle>
          <a:p>
            <a:pPr>
              <a:defRPr/>
            </a:pPr>
            <a:r>
              <a:rPr lang="en-US" smtClean="0"/>
              <a:t>Graham Smith (DSP Group), </a:t>
            </a:r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1749425" y="6477000"/>
            <a:ext cx="538163" cy="182563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ctr" eaLnBrk="0" hangingPunct="0">
              <a:defRPr sz="1200" b="0"/>
            </a:lvl1pPr>
          </a:lstStyle>
          <a:p>
            <a:pPr>
              <a:defRPr/>
            </a:pPr>
            <a:r>
              <a:rPr lang="en-US"/>
              <a:t>Slide </a:t>
            </a:r>
            <a:fld id="{C5A08D7C-4C9B-4568-948B-78A403FE4278}" type="slidenum">
              <a:rPr lang="he-IL"/>
              <a:pPr>
                <a:defRPr/>
              </a:pPr>
              <a:t>‹#›</a:t>
            </a:fld>
            <a:endParaRPr lang="en-US"/>
          </a:p>
        </p:txBody>
      </p:sp>
      <p:sp>
        <p:nvSpPr>
          <p:cNvPr id="1031" name="Rectangle 7"/>
          <p:cNvSpPr>
            <a:spLocks noChangeArrowheads="1"/>
          </p:cNvSpPr>
          <p:nvPr/>
        </p:nvSpPr>
        <p:spPr bwMode="auto">
          <a:xfrm>
            <a:off x="5581650" y="334963"/>
            <a:ext cx="2863850" cy="2746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0" tIns="0" rIns="0" bIns="0" anchor="b">
            <a:spAutoFit/>
          </a:bodyPr>
          <a:lstStyle/>
          <a:p>
            <a:pPr marL="457200" lvl="4" algn="r" eaLnBrk="0" hangingPunct="0"/>
            <a:r>
              <a:rPr lang="en-US" sz="1800" dirty="0"/>
              <a:t>doc.: IEEE </a:t>
            </a:r>
            <a:r>
              <a:rPr lang="en-US" sz="1800" dirty="0" smtClean="0"/>
              <a:t>11-12/0179r1</a:t>
            </a:r>
            <a:endParaRPr lang="en-US" sz="1800" dirty="0"/>
          </a:p>
        </p:txBody>
      </p:sp>
      <p:sp>
        <p:nvSpPr>
          <p:cNvPr id="1032" name="Line 8"/>
          <p:cNvSpPr>
            <a:spLocks noChangeShapeType="1"/>
          </p:cNvSpPr>
          <p:nvPr/>
        </p:nvSpPr>
        <p:spPr bwMode="auto">
          <a:xfrm>
            <a:off x="685800" y="609600"/>
            <a:ext cx="77724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pPr eaLnBrk="0" hangingPunct="0">
              <a:defRPr/>
            </a:pPr>
            <a:endParaRPr lang="en-US">
              <a:cs typeface="+mn-cs"/>
            </a:endParaRPr>
          </a:p>
        </p:txBody>
      </p:sp>
      <p:sp>
        <p:nvSpPr>
          <p:cNvPr id="1033" name="Rectangle 9"/>
          <p:cNvSpPr>
            <a:spLocks noChangeArrowheads="1"/>
          </p:cNvSpPr>
          <p:nvPr/>
        </p:nvSpPr>
        <p:spPr bwMode="auto">
          <a:xfrm>
            <a:off x="685800" y="6475413"/>
            <a:ext cx="711200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 eaLnBrk="0" hangingPunct="0">
              <a:defRPr/>
            </a:pPr>
            <a:r>
              <a:rPr lang="en-US" sz="1200" b="0">
                <a:cs typeface="+mn-cs"/>
              </a:rPr>
              <a:t>Submission</a:t>
            </a:r>
          </a:p>
        </p:txBody>
      </p:sp>
      <p:sp>
        <p:nvSpPr>
          <p:cNvPr id="1034" name="Line 10"/>
          <p:cNvSpPr>
            <a:spLocks noChangeShapeType="1"/>
          </p:cNvSpPr>
          <p:nvPr/>
        </p:nvSpPr>
        <p:spPr bwMode="auto">
          <a:xfrm>
            <a:off x="685800" y="6477000"/>
            <a:ext cx="78486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pPr eaLnBrk="0" hangingPunct="0">
              <a:defRPr/>
            </a:pPr>
            <a:endParaRPr lang="en-US">
              <a:cs typeface="+mn-cs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hf hdr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2400" b="1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2pPr>
      <a:lvl3pPr marL="1085850" indent="-228600" algn="l" rtl="0" eaLnBrk="0" fontAlgn="base" hangingPunct="0">
        <a:spcBef>
          <a:spcPct val="20000"/>
        </a:spcBef>
        <a:spcAft>
          <a:spcPct val="0"/>
        </a:spcAft>
        <a:buChar char="•"/>
        <a:defRPr>
          <a:solidFill>
            <a:schemeClr val="tx1"/>
          </a:solidFill>
          <a:latin typeface="+mn-lt"/>
        </a:defRPr>
      </a:lvl3pPr>
      <a:lvl4pPr marL="1428750" indent="-228600" algn="l" rtl="0" eaLnBrk="0" fontAlgn="base" hangingPunct="0">
        <a:spcBef>
          <a:spcPct val="20000"/>
        </a:spcBef>
        <a:spcAft>
          <a:spcPct val="0"/>
        </a:spcAft>
        <a:buChar char="–"/>
        <a:defRPr sz="1600">
          <a:solidFill>
            <a:schemeClr val="tx1"/>
          </a:solidFill>
          <a:latin typeface="+mn-lt"/>
        </a:defRPr>
      </a:lvl4pPr>
      <a:lvl5pPr marL="17716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5pPr>
      <a:lvl6pPr marL="22288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6pPr>
      <a:lvl7pPr marL="26860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7pPr>
      <a:lvl8pPr marL="31432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8pPr>
      <a:lvl9pPr marL="36004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s://mentor.ieee.org/802.11/dcn/11/11-12-0002-02-00aa-second-sb-comments.xls" TargetMode="Externa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Relationship Id="rId4" Type="http://schemas.openxmlformats.org/officeDocument/2006/relationships/hyperlink" Target="https://mentor.ieee.org/802.11/dcn/12/11-12-0132-01-00aa-additional-changes-in-11aa-d9-0.doc" TargetMode="Externa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Footer Placeholder 4"/>
          <p:cNvSpPr>
            <a:spLocks noGrp="1"/>
          </p:cNvSpPr>
          <p:nvPr>
            <p:ph type="ftr" sz="quarter" idx="10"/>
          </p:nvPr>
        </p:nvSpPr>
        <p:spPr>
          <a:xfrm>
            <a:off x="6727825" y="6475413"/>
            <a:ext cx="1816100" cy="182562"/>
          </a:xfrm>
          <a:noFill/>
          <a:ln>
            <a:miter lim="800000"/>
            <a:headEnd/>
            <a:tailEnd/>
          </a:ln>
        </p:spPr>
        <p:txBody>
          <a:bodyPr/>
          <a:lstStyle/>
          <a:p>
            <a:r>
              <a:rPr lang="en-US" smtClean="0">
                <a:cs typeface="Arial" charset="0"/>
              </a:rPr>
              <a:t>Graham Smith (DSP Group), </a:t>
            </a:r>
          </a:p>
        </p:txBody>
      </p:sp>
      <p:sp>
        <p:nvSpPr>
          <p:cNvPr id="17411" name="Slide Number Placeholder 5"/>
          <p:cNvSpPr>
            <a:spLocks noGrp="1"/>
          </p:cNvSpPr>
          <p:nvPr>
            <p:ph type="sldNum" sz="quarter" idx="11"/>
          </p:nvPr>
        </p:nvSpPr>
        <p:spPr>
          <a:xfrm>
            <a:off x="1752600" y="6477000"/>
            <a:ext cx="530225" cy="182563"/>
          </a:xfrm>
          <a:noFill/>
          <a:ln>
            <a:miter lim="800000"/>
            <a:headEnd/>
            <a:tailEnd/>
          </a:ln>
        </p:spPr>
        <p:txBody>
          <a:bodyPr/>
          <a:lstStyle/>
          <a:p>
            <a:r>
              <a:rPr lang="en-US" smtClean="0"/>
              <a:t>Slide </a:t>
            </a:r>
            <a:fld id="{FEAF606D-61D8-419C-AFA3-A475EB981FBA}" type="slidenum">
              <a:rPr lang="he-IL" smtClean="0"/>
              <a:pPr/>
              <a:t>1</a:t>
            </a:fld>
            <a:endParaRPr lang="en-US" smtClean="0"/>
          </a:p>
        </p:txBody>
      </p:sp>
      <p:sp>
        <p:nvSpPr>
          <p:cNvPr id="1741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P802.11aa Status report to EC on in support of approval to proceed to RevCom</a:t>
            </a:r>
          </a:p>
        </p:txBody>
      </p:sp>
      <p:sp>
        <p:nvSpPr>
          <p:cNvPr id="1741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752600"/>
            <a:ext cx="7772400" cy="381000"/>
          </a:xfrm>
        </p:spPr>
        <p:txBody>
          <a:bodyPr/>
          <a:lstStyle/>
          <a:p>
            <a:pPr algn="ctr">
              <a:lnSpc>
                <a:spcPct val="90000"/>
              </a:lnSpc>
              <a:buFontTx/>
              <a:buNone/>
            </a:pPr>
            <a:r>
              <a:rPr lang="en-US" sz="2000" smtClean="0"/>
              <a:t>Date:</a:t>
            </a:r>
            <a:r>
              <a:rPr lang="en-US" sz="2000" b="0" smtClean="0"/>
              <a:t> 2011-01-24</a:t>
            </a:r>
          </a:p>
        </p:txBody>
      </p:sp>
      <p:sp>
        <p:nvSpPr>
          <p:cNvPr id="17414" name="Rectangle 5"/>
          <p:cNvSpPr>
            <a:spLocks noChangeArrowheads="1"/>
          </p:cNvSpPr>
          <p:nvPr/>
        </p:nvSpPr>
        <p:spPr bwMode="auto">
          <a:xfrm>
            <a:off x="533400" y="2057400"/>
            <a:ext cx="1447800" cy="381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075" tIns="46038" rIns="92075" bIns="46038"/>
          <a:lstStyle/>
          <a:p>
            <a:pPr marL="342900" indent="-342900" eaLnBrk="0" hangingPunct="0">
              <a:spcBef>
                <a:spcPct val="20000"/>
              </a:spcBef>
            </a:pPr>
            <a:r>
              <a:rPr lang="en-US" sz="2000"/>
              <a:t>Authors:</a:t>
            </a:r>
            <a:endParaRPr lang="en-US" sz="2000" b="0"/>
          </a:p>
        </p:txBody>
      </p:sp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685800" y="2570163"/>
          <a:ext cx="7772400" cy="14681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554480"/>
                <a:gridCol w="1341120"/>
                <a:gridCol w="1767840"/>
                <a:gridCol w="1127760"/>
                <a:gridCol w="1981200"/>
              </a:tblGrid>
              <a:tr h="370840">
                <a:tc>
                  <a:txBody>
                    <a:bodyPr/>
                    <a:lstStyle/>
                    <a:p>
                      <a:r>
                        <a:rPr lang="en-GB" b="1" dirty="0" smtClean="0"/>
                        <a:t>Name</a:t>
                      </a:r>
                      <a:endParaRPr lang="en-GB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b="1" dirty="0" smtClean="0"/>
                        <a:t>Company</a:t>
                      </a:r>
                      <a:endParaRPr lang="en-GB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b="1" dirty="0" smtClean="0"/>
                        <a:t>Address</a:t>
                      </a:r>
                      <a:endParaRPr lang="en-GB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b="1" dirty="0" smtClean="0"/>
                        <a:t>Phone</a:t>
                      </a:r>
                      <a:endParaRPr lang="en-GB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b="1" dirty="0" smtClean="0"/>
                        <a:t>Email</a:t>
                      </a:r>
                      <a:endParaRPr lang="en-GB" b="1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sz="1200" dirty="0" smtClean="0"/>
                        <a:t>Graham Smith</a:t>
                      </a:r>
                      <a:endParaRPr lang="en-GB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200" dirty="0" smtClean="0"/>
                        <a:t>DSP Group</a:t>
                      </a:r>
                      <a:endParaRPr lang="en-GB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200" dirty="0" smtClean="0"/>
                        <a:t>2941 Sunrise Blvd, Ste 100 Rancho</a:t>
                      </a:r>
                      <a:r>
                        <a:rPr lang="en-GB" sz="1200" baseline="0" dirty="0" smtClean="0"/>
                        <a:t> Cordova, CA 95762</a:t>
                      </a:r>
                      <a:endParaRPr lang="en-GB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200" dirty="0" smtClean="0"/>
                        <a:t>916 379 8709</a:t>
                      </a:r>
                      <a:endParaRPr lang="en-GB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200" dirty="0" smtClean="0"/>
                        <a:t>Graham.smith@dspg.com</a:t>
                      </a:r>
                      <a:endParaRPr lang="en-GB" sz="12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GB" sz="1200" dirty="0" smtClean="0"/>
                        <a:t>Bruce Kraemer</a:t>
                      </a:r>
                      <a:endParaRPr lang="en-GB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200" dirty="0" smtClean="0"/>
                        <a:t>Marvell</a:t>
                      </a:r>
                      <a:endParaRPr lang="en-GB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200" dirty="0" smtClean="0"/>
                        <a:t>5488 Marvell Lane, Santa Clara, CA 95054</a:t>
                      </a:r>
                      <a:endParaRPr lang="en-GB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200" dirty="0" smtClean="0"/>
                        <a:t>321</a:t>
                      </a:r>
                      <a:r>
                        <a:rPr lang="en-GB" sz="1200" baseline="0" dirty="0" smtClean="0"/>
                        <a:t> 427 4098</a:t>
                      </a:r>
                      <a:endParaRPr lang="en-GB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200" dirty="0" smtClean="0"/>
                        <a:t>bkraemer@marvell.com</a:t>
                      </a:r>
                      <a:endParaRPr lang="en-GB" sz="1200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17442" name="Date Placeholder 1"/>
          <p:cNvSpPr txBox="1">
            <a:spLocks noGrp="1"/>
          </p:cNvSpPr>
          <p:nvPr/>
        </p:nvSpPr>
        <p:spPr bwMode="auto">
          <a:xfrm>
            <a:off x="696913" y="334963"/>
            <a:ext cx="869950" cy="2746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 anchor="b">
            <a:spAutoFit/>
          </a:bodyPr>
          <a:lstStyle/>
          <a:p>
            <a:pPr eaLnBrk="0" hangingPunct="0"/>
            <a:r>
              <a:rPr lang="en-US" sz="1800"/>
              <a:t>Jan 2012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Date Placeholder 1"/>
          <p:cNvSpPr>
            <a:spLocks noGrp="1"/>
          </p:cNvSpPr>
          <p:nvPr>
            <p:ph type="dt" sz="quarter" idx="4294967295"/>
          </p:nvPr>
        </p:nvSpPr>
        <p:spPr bwMode="auto">
          <a:xfrm>
            <a:off x="696913" y="334963"/>
            <a:ext cx="869950" cy="274637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 wrap="none" lIns="0" tIns="0" rIns="0" bIns="0" anchor="b">
            <a:spAutoFit/>
          </a:bodyPr>
          <a:lstStyle/>
          <a:p>
            <a:pPr eaLnBrk="0" hangingPunct="0"/>
            <a:r>
              <a:rPr lang="en-US" sz="1800" smtClean="0"/>
              <a:t>January 2012</a:t>
            </a:r>
            <a:endParaRPr lang="en-US" sz="1800"/>
          </a:p>
        </p:txBody>
      </p:sp>
      <p:sp>
        <p:nvSpPr>
          <p:cNvPr id="19458" name="Slide Number Placeholder 3"/>
          <p:cNvSpPr>
            <a:spLocks noGrp="1"/>
          </p:cNvSpPr>
          <p:nvPr>
            <p:ph type="sldNum" sz="quarter" idx="11"/>
          </p:nvPr>
        </p:nvSpPr>
        <p:spPr>
          <a:xfrm>
            <a:off x="1752600" y="6477000"/>
            <a:ext cx="530225" cy="182563"/>
          </a:xfrm>
          <a:noFill/>
          <a:ln>
            <a:miter lim="800000"/>
            <a:headEnd/>
            <a:tailEnd/>
          </a:ln>
        </p:spPr>
        <p:txBody>
          <a:bodyPr/>
          <a:lstStyle/>
          <a:p>
            <a:r>
              <a:rPr lang="en-US" smtClean="0"/>
              <a:t>Slide </a:t>
            </a:r>
            <a:fld id="{4680EDF1-8C0B-4199-BFAA-B3FC4E84A0A3}" type="slidenum">
              <a:rPr lang="he-IL" smtClean="0"/>
              <a:pPr/>
              <a:t>2</a:t>
            </a:fld>
            <a:endParaRPr lang="en-US" smtClean="0"/>
          </a:p>
        </p:txBody>
      </p:sp>
      <p:sp>
        <p:nvSpPr>
          <p:cNvPr id="19459" name="Footer Placeholder 4"/>
          <p:cNvSpPr txBox="1">
            <a:spLocks noGrp="1"/>
          </p:cNvSpPr>
          <p:nvPr/>
        </p:nvSpPr>
        <p:spPr bwMode="auto">
          <a:xfrm>
            <a:off x="6727825" y="6475413"/>
            <a:ext cx="1816100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pPr algn="r" eaLnBrk="0" hangingPunct="0"/>
            <a:r>
              <a:rPr lang="en-US" sz="1200" b="0"/>
              <a:t>Graham Smith (DSP Group), </a:t>
            </a:r>
          </a:p>
        </p:txBody>
      </p:sp>
      <p:sp>
        <p:nvSpPr>
          <p:cNvPr id="19460" name="Slide Number Placeholder 5"/>
          <p:cNvSpPr txBox="1">
            <a:spLocks noGrp="1"/>
          </p:cNvSpPr>
          <p:nvPr/>
        </p:nvSpPr>
        <p:spPr bwMode="auto">
          <a:xfrm>
            <a:off x="1803400" y="6477000"/>
            <a:ext cx="428625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pPr algn="ctr" eaLnBrk="0" hangingPunct="0"/>
            <a:r>
              <a:rPr lang="en-US" sz="1200" b="0"/>
              <a:t>Slide </a:t>
            </a:r>
            <a:fld id="{31B2E24F-A180-43A0-B16E-C9EB21BBF764}" type="slidenum">
              <a:rPr lang="he-IL" sz="1200" b="0"/>
              <a:pPr algn="ctr" eaLnBrk="0" hangingPunct="0"/>
              <a:t>2</a:t>
            </a:fld>
            <a:endParaRPr lang="en-US" sz="1200" b="0"/>
          </a:p>
        </p:txBody>
      </p:sp>
      <p:sp>
        <p:nvSpPr>
          <p:cNvPr id="19461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685800" y="685800"/>
            <a:ext cx="7772400" cy="609600"/>
          </a:xfrm>
        </p:spPr>
        <p:txBody>
          <a:bodyPr/>
          <a:lstStyle/>
          <a:p>
            <a:r>
              <a:rPr lang="en-GB" smtClean="0"/>
              <a:t>Background</a:t>
            </a:r>
            <a:endParaRPr lang="en-US" smtClean="0"/>
          </a:p>
        </p:txBody>
      </p:sp>
      <p:sp>
        <p:nvSpPr>
          <p:cNvPr id="19462" name="Rectangle 3"/>
          <p:cNvSpPr>
            <a:spLocks noGrp="1" noChangeArrowheads="1"/>
          </p:cNvSpPr>
          <p:nvPr>
            <p:ph type="body" idx="4294967295"/>
          </p:nvPr>
        </p:nvSpPr>
        <p:spPr>
          <a:xfrm>
            <a:off x="381000" y="1524000"/>
            <a:ext cx="8077200" cy="4495800"/>
          </a:xfrm>
        </p:spPr>
        <p:txBody>
          <a:bodyPr/>
          <a:lstStyle/>
          <a:p>
            <a:pPr marL="514350" indent="-457200">
              <a:lnSpc>
                <a:spcPct val="90000"/>
              </a:lnSpc>
            </a:pPr>
            <a:r>
              <a:rPr lang="en-GB" sz="2000" smtClean="0"/>
              <a:t>P802.11aa D8.0 has completed its second recirculation ballot, achieving 100% approval.</a:t>
            </a:r>
          </a:p>
          <a:p>
            <a:pPr marL="514350" indent="-457200">
              <a:lnSpc>
                <a:spcPct val="90000"/>
              </a:lnSpc>
            </a:pPr>
            <a:r>
              <a:rPr lang="en-US" sz="2000" smtClean="0"/>
              <a:t>During the second re-circulation Sponsor Ballot, 6 comments were received.  As well as preparing resolutions to all of the comments, the comment resolution committee did make 4 minor changes.  All of the comments and their resolutions are available here </a:t>
            </a:r>
            <a:endParaRPr lang="en-US" sz="2000" smtClean="0">
              <a:hlinkClick r:id="rId3"/>
            </a:endParaRPr>
          </a:p>
          <a:p>
            <a:pPr marL="514350" indent="-457200">
              <a:lnSpc>
                <a:spcPct val="90000"/>
              </a:lnSpc>
            </a:pPr>
            <a:r>
              <a:rPr lang="en-US" sz="2000" smtClean="0">
                <a:hlinkClick r:id="rId3"/>
              </a:rPr>
              <a:t>https://mentor.ieee.org/802.11/dcn/11/11-12-0002-02-00aa-second-sb-comments.xls</a:t>
            </a:r>
            <a:endParaRPr lang="en-US" sz="2000" smtClean="0"/>
          </a:p>
          <a:p>
            <a:pPr marL="514350" indent="-457200">
              <a:lnSpc>
                <a:spcPct val="90000"/>
              </a:lnSpc>
            </a:pPr>
            <a:r>
              <a:rPr lang="en-US" sz="2000" smtClean="0"/>
              <a:t>For convenience, a list of all four changes that were not comment resolutions, are contained here:</a:t>
            </a:r>
            <a:endParaRPr lang="en-US" sz="2000" smtClean="0">
              <a:hlinkClick r:id="rId4"/>
            </a:endParaRPr>
          </a:p>
          <a:p>
            <a:pPr marL="514350" indent="-457200">
              <a:lnSpc>
                <a:spcPct val="90000"/>
              </a:lnSpc>
            </a:pPr>
            <a:r>
              <a:rPr lang="en-US" sz="2000" smtClean="0">
                <a:hlinkClick r:id="rId4"/>
              </a:rPr>
              <a:t>https://mentor.ieee.org/802.11/dcn/12/11-12-0132-01-00aa-additional-changes-in-11aa-d9-0.doc</a:t>
            </a:r>
            <a:r>
              <a:rPr lang="en-US" sz="2000" smtClean="0"/>
              <a:t> </a:t>
            </a:r>
            <a:endParaRPr lang="en-GB" sz="2000" smtClean="0"/>
          </a:p>
          <a:p>
            <a:pPr marL="514350" indent="-457200">
              <a:lnSpc>
                <a:spcPct val="90000"/>
              </a:lnSpc>
            </a:pPr>
            <a:r>
              <a:rPr lang="en-GB" sz="2000" smtClean="0"/>
              <a:t>Re-circulation of Sponsor ballot opened on January 17 and closes Jan 27, 2012</a:t>
            </a:r>
          </a:p>
        </p:txBody>
      </p:sp>
      <p:sp>
        <p:nvSpPr>
          <p:cNvPr id="2" name="Footer Placeholder 1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Graham Smith (DSP Group), 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Summary</a:t>
            </a:r>
          </a:p>
        </p:txBody>
      </p:sp>
      <p:sp>
        <p:nvSpPr>
          <p:cNvPr id="3993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GB" smtClean="0"/>
              <a:t>This presentation is the report to the IEEE 802 executive committee in support of completion of the requirements for approval to proceed to IEEE-SA RevCom</a:t>
            </a:r>
            <a:endParaRPr lang="en-US" smtClean="0"/>
          </a:p>
        </p:txBody>
      </p:sp>
      <p:sp>
        <p:nvSpPr>
          <p:cNvPr id="39940" name="Date Placeholder 1"/>
          <p:cNvSpPr txBox="1">
            <a:spLocks noGrp="1"/>
          </p:cNvSpPr>
          <p:nvPr/>
        </p:nvSpPr>
        <p:spPr bwMode="auto">
          <a:xfrm>
            <a:off x="696913" y="334963"/>
            <a:ext cx="869950" cy="2746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 anchor="b">
            <a:spAutoFit/>
          </a:bodyPr>
          <a:lstStyle/>
          <a:p>
            <a:pPr eaLnBrk="0" hangingPunct="0"/>
            <a:r>
              <a:rPr lang="en-US" sz="1800"/>
              <a:t>Jan 2012</a:t>
            </a:r>
          </a:p>
        </p:txBody>
      </p:sp>
      <p:sp>
        <p:nvSpPr>
          <p:cNvPr id="39941" name="Footer Placeholder 4"/>
          <p:cNvSpPr txBox="1">
            <a:spLocks noGrp="1"/>
          </p:cNvSpPr>
          <p:nvPr/>
        </p:nvSpPr>
        <p:spPr bwMode="auto">
          <a:xfrm>
            <a:off x="6727825" y="6475413"/>
            <a:ext cx="1816100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pPr algn="r" eaLnBrk="0" hangingPunct="0"/>
            <a:r>
              <a:rPr lang="en-US" sz="1200" b="0"/>
              <a:t>Graham Smith (DSP Group), </a:t>
            </a:r>
          </a:p>
        </p:txBody>
      </p:sp>
      <p:sp>
        <p:nvSpPr>
          <p:cNvPr id="39942" name="Slide Number Placeholder 5"/>
          <p:cNvSpPr txBox="1">
            <a:spLocks noGrp="1"/>
          </p:cNvSpPr>
          <p:nvPr/>
        </p:nvSpPr>
        <p:spPr bwMode="auto">
          <a:xfrm>
            <a:off x="1803400" y="6477000"/>
            <a:ext cx="428625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pPr algn="ctr" eaLnBrk="0" hangingPunct="0"/>
            <a:r>
              <a:rPr lang="en-US" sz="1200" b="0"/>
              <a:t>Slide </a:t>
            </a:r>
            <a:fld id="{84162556-0CC7-41DC-B898-2DB0242135F7}" type="slidenum">
              <a:rPr lang="he-IL" sz="1200" b="0"/>
              <a:pPr algn="ctr" eaLnBrk="0" hangingPunct="0"/>
              <a:t>3</a:t>
            </a:fld>
            <a:endParaRPr lang="en-US" sz="1200" b="0"/>
          </a:p>
        </p:txBody>
      </p:sp>
      <p:sp>
        <p:nvSpPr>
          <p:cNvPr id="2" name="Footer Placeholder 1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Graham Smith (DSP Group), </a:t>
            </a:r>
            <a:endParaRPr lang="en-US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Slide </a:t>
            </a:r>
            <a:fld id="{099A0B78-2379-45B4-9DCB-FE19C5C54BBF}" type="slidenum">
              <a:rPr lang="he-IL" smtClean="0"/>
              <a:pPr>
                <a:defRPr/>
              </a:pPr>
              <a:t>3</a:t>
            </a:fld>
            <a:endParaRPr lang="en-US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5" name="Date Placeholder 3"/>
          <p:cNvSpPr>
            <a:spLocks noGrp="1"/>
          </p:cNvSpPr>
          <p:nvPr>
            <p:ph type="dt" sz="quarter" idx="4294967295"/>
          </p:nvPr>
        </p:nvSpPr>
        <p:spPr bwMode="auto">
          <a:xfrm>
            <a:off x="696913" y="334963"/>
            <a:ext cx="869950" cy="274637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 wrap="none" lIns="0" tIns="0" rIns="0" bIns="0" anchor="b">
            <a:spAutoFit/>
          </a:bodyPr>
          <a:lstStyle/>
          <a:p>
            <a:pPr eaLnBrk="0" hangingPunct="0"/>
            <a:r>
              <a:rPr lang="en-US" sz="1800" smtClean="0"/>
              <a:t>January 2012</a:t>
            </a:r>
            <a:endParaRPr lang="en-US" sz="1800"/>
          </a:p>
        </p:txBody>
      </p:sp>
      <p:sp>
        <p:nvSpPr>
          <p:cNvPr id="21506" name="Footer Placeholder 4"/>
          <p:cNvSpPr>
            <a:spLocks noGrp="1"/>
          </p:cNvSpPr>
          <p:nvPr>
            <p:ph type="ftr" sz="quarter" idx="10"/>
          </p:nvPr>
        </p:nvSpPr>
        <p:spPr>
          <a:xfrm>
            <a:off x="6727825" y="6475413"/>
            <a:ext cx="1816100" cy="182562"/>
          </a:xfrm>
          <a:noFill/>
          <a:ln>
            <a:miter lim="800000"/>
            <a:headEnd/>
            <a:tailEnd/>
          </a:ln>
        </p:spPr>
        <p:txBody>
          <a:bodyPr/>
          <a:lstStyle/>
          <a:p>
            <a:r>
              <a:rPr lang="en-US" smtClean="0">
                <a:cs typeface="Arial" charset="0"/>
              </a:rPr>
              <a:t>Graham Smith (DSP Group), </a:t>
            </a:r>
          </a:p>
        </p:txBody>
      </p:sp>
      <p:sp>
        <p:nvSpPr>
          <p:cNvPr id="21507" name="Slide Number Placeholder 5"/>
          <p:cNvSpPr>
            <a:spLocks noGrp="1"/>
          </p:cNvSpPr>
          <p:nvPr>
            <p:ph type="sldNum" sz="quarter" idx="11"/>
          </p:nvPr>
        </p:nvSpPr>
        <p:spPr>
          <a:xfrm>
            <a:off x="1798638" y="6477000"/>
            <a:ext cx="436562" cy="182563"/>
          </a:xfrm>
          <a:noFill/>
          <a:ln>
            <a:miter lim="800000"/>
            <a:headEnd/>
            <a:tailEnd/>
          </a:ln>
        </p:spPr>
        <p:txBody>
          <a:bodyPr/>
          <a:lstStyle/>
          <a:p>
            <a:r>
              <a:rPr lang="en-US" smtClean="0"/>
              <a:t>Slide </a:t>
            </a:r>
            <a:fld id="{B6BFECC6-162A-4E76-83D6-5C08BFAB2166}" type="slidenum">
              <a:rPr lang="he-IL" smtClean="0"/>
              <a:pPr/>
              <a:t>4</a:t>
            </a:fld>
            <a:endParaRPr lang="en-US" smtClean="0"/>
          </a:p>
        </p:txBody>
      </p:sp>
      <p:sp>
        <p:nvSpPr>
          <p:cNvPr id="21508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838200"/>
            <a:ext cx="9144000" cy="609600"/>
          </a:xfrm>
        </p:spPr>
        <p:txBody>
          <a:bodyPr/>
          <a:lstStyle/>
          <a:p>
            <a:r>
              <a:rPr lang="en-GB" sz="2800" smtClean="0"/>
              <a:t>IEEE 802 Sponsor Ballot Results – </a:t>
            </a:r>
            <a:br>
              <a:rPr lang="en-GB" sz="2800" smtClean="0"/>
            </a:br>
            <a:r>
              <a:rPr lang="en-GB" sz="2800" smtClean="0"/>
              <a:t>P802.11aa</a:t>
            </a:r>
          </a:p>
        </p:txBody>
      </p:sp>
      <p:sp>
        <p:nvSpPr>
          <p:cNvPr id="21509" name="Rectangle 4"/>
          <p:cNvSpPr>
            <a:spLocks noChangeArrowheads="1"/>
          </p:cNvSpPr>
          <p:nvPr/>
        </p:nvSpPr>
        <p:spPr bwMode="auto">
          <a:xfrm>
            <a:off x="0" y="1314450"/>
            <a:ext cx="9144000" cy="0"/>
          </a:xfrm>
          <a:prstGeom prst="rect">
            <a:avLst/>
          </a:prstGeom>
          <a:solidFill>
            <a:srgbClr val="FFFFFF"/>
          </a:solidFill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pPr eaLnBrk="0" hangingPunct="0"/>
            <a:endParaRPr lang="en-US"/>
          </a:p>
        </p:txBody>
      </p:sp>
      <p:graphicFrame>
        <p:nvGraphicFramePr>
          <p:cNvPr id="152" name="Table 15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7711480"/>
              </p:ext>
            </p:extLst>
          </p:nvPr>
        </p:nvGraphicFramePr>
        <p:xfrm>
          <a:off x="381000" y="1828800"/>
          <a:ext cx="8229599" cy="2917582"/>
        </p:xfrm>
        <a:graphic>
          <a:graphicData uri="http://schemas.openxmlformats.org/drawingml/2006/table">
            <a:tbl>
              <a:tblPr/>
              <a:tblGrid>
                <a:gridCol w="595898"/>
                <a:gridCol w="1073539"/>
                <a:gridCol w="1086594"/>
                <a:gridCol w="529206"/>
                <a:gridCol w="529206"/>
                <a:gridCol w="456235"/>
                <a:gridCol w="456235"/>
                <a:gridCol w="456235"/>
                <a:gridCol w="456235"/>
                <a:gridCol w="456235"/>
                <a:gridCol w="456235"/>
                <a:gridCol w="456235"/>
                <a:gridCol w="464635"/>
                <a:gridCol w="756876"/>
              </a:tblGrid>
              <a:tr h="644768">
                <a:tc>
                  <a:txBody>
                    <a:bodyPr/>
                    <a:lstStyle/>
                    <a:p>
                      <a:pPr algn="ctr"/>
                      <a:r>
                        <a:rPr lang="en-GB" sz="1600" b="1" dirty="0">
                          <a:effectLst/>
                          <a:latin typeface="Calibri"/>
                        </a:rPr>
                        <a:t>Draft</a:t>
                      </a:r>
                      <a:endParaRPr lang="en-GB" sz="2800" b="1" dirty="0"/>
                    </a:p>
                  </a:txBody>
                  <a:tcPr marL="45723" marR="45723" marT="45728" marB="45728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b="1" dirty="0">
                          <a:effectLst/>
                          <a:latin typeface="Calibri"/>
                        </a:rPr>
                        <a:t>Opened</a:t>
                      </a:r>
                      <a:endParaRPr lang="en-GB" sz="2800" b="1" dirty="0"/>
                    </a:p>
                  </a:txBody>
                  <a:tcPr marL="45723" marR="45723" marT="45728" marB="45728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b="1" dirty="0">
                          <a:effectLst/>
                          <a:latin typeface="Calibri"/>
                        </a:rPr>
                        <a:t>Closed</a:t>
                      </a:r>
                      <a:endParaRPr lang="en-GB" sz="2800" b="1" dirty="0"/>
                    </a:p>
                  </a:txBody>
                  <a:tcPr marL="45723" marR="45723" marT="45728" marB="45728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b="1" kern="120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+mn-ea"/>
                          <a:cs typeface="+mn-cs"/>
                        </a:rPr>
                        <a:t>Days</a:t>
                      </a:r>
                      <a:endParaRPr lang="en-GB" sz="1600" b="1" kern="1200" dirty="0">
                        <a:solidFill>
                          <a:schemeClr val="tx1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45723" marR="45723" marT="45728" marB="45728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b="1" dirty="0">
                          <a:effectLst/>
                          <a:latin typeface="Calibri"/>
                        </a:rPr>
                        <a:t>Pool</a:t>
                      </a:r>
                      <a:endParaRPr lang="en-GB" sz="2800" b="1" dirty="0"/>
                    </a:p>
                  </a:txBody>
                  <a:tcPr marL="45723" marR="45723" marT="45728" marB="45728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GB" sz="1600" b="1" dirty="0" smtClean="0">
                          <a:effectLst/>
                          <a:latin typeface="Calibri"/>
                        </a:rPr>
                        <a:t>For</a:t>
                      </a:r>
                    </a:p>
                  </a:txBody>
                  <a:tcPr marL="45723" marR="45723" marT="45728" marB="45728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C0C0C0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GB" sz="1600" b="1" dirty="0" smtClean="0">
                          <a:effectLst/>
                          <a:latin typeface="Calibri"/>
                        </a:rPr>
                        <a:t>Against</a:t>
                      </a:r>
                      <a:endParaRPr lang="en-GB" sz="2800" b="1" dirty="0"/>
                    </a:p>
                  </a:txBody>
                  <a:tcPr marL="45723" marR="45723" marT="45728" marB="45728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C0C0C0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GB" sz="1600" b="1" dirty="0" smtClean="0">
                          <a:effectLst/>
                          <a:latin typeface="Calibri"/>
                        </a:rPr>
                        <a:t>Abstain</a:t>
                      </a:r>
                    </a:p>
                  </a:txBody>
                  <a:tcPr marL="45723" marR="45723" marT="45728" marB="45728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C0C0C0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GB" sz="1600" b="1" dirty="0" smtClean="0">
                          <a:effectLst/>
                          <a:latin typeface="Calibri"/>
                        </a:rPr>
                        <a:t>Return</a:t>
                      </a:r>
                    </a:p>
                  </a:txBody>
                  <a:tcPr marL="45723" marR="45723" marT="45728" marB="45728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b="1" kern="120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+mn-ea"/>
                          <a:cs typeface="+mn-cs"/>
                        </a:rPr>
                        <a:t>#</a:t>
                      </a:r>
                      <a:r>
                        <a:rPr lang="en-GB" sz="1600" b="1" kern="1200" dirty="0" err="1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+mn-ea"/>
                          <a:cs typeface="+mn-cs"/>
                        </a:rPr>
                        <a:t>Cmnts</a:t>
                      </a:r>
                      <a:endParaRPr lang="en-GB" sz="1600" b="1" kern="1200" dirty="0">
                        <a:solidFill>
                          <a:schemeClr val="tx1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45723" marR="45723" marT="45728" marB="45728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</a:tr>
              <a:tr h="257909">
                <a:tc>
                  <a:txBody>
                    <a:bodyPr/>
                    <a:lstStyle/>
                    <a:p>
                      <a:pPr algn="ctr"/>
                      <a:endParaRPr lang="en-GB" sz="1600" b="1" kern="1200" dirty="0">
                        <a:solidFill>
                          <a:schemeClr val="tx1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1600" b="1" kern="1200">
                        <a:solidFill>
                          <a:schemeClr val="tx1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1600" b="1" kern="1200">
                        <a:solidFill>
                          <a:schemeClr val="tx1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1600" b="1" kern="1200" dirty="0">
                        <a:solidFill>
                          <a:schemeClr val="tx1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1600" b="1" kern="1200" dirty="0">
                        <a:solidFill>
                          <a:schemeClr val="tx1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1600" b="1" kern="1200" dirty="0">
                        <a:solidFill>
                          <a:schemeClr val="tx1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b="1" kern="120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+mn-ea"/>
                          <a:cs typeface="+mn-cs"/>
                        </a:rPr>
                        <a:t>%</a:t>
                      </a:r>
                      <a:endParaRPr lang="en-GB" sz="1600" b="1" kern="1200" dirty="0">
                        <a:solidFill>
                          <a:schemeClr val="tx1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1600" b="1" kern="1200" dirty="0">
                        <a:solidFill>
                          <a:schemeClr val="tx1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b="1" kern="120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+mn-ea"/>
                          <a:cs typeface="+mn-cs"/>
                        </a:rPr>
                        <a:t>%</a:t>
                      </a:r>
                      <a:endParaRPr lang="en-GB" sz="1600" b="1" kern="1200" dirty="0">
                        <a:solidFill>
                          <a:schemeClr val="tx1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1600" b="1" kern="1200" dirty="0">
                        <a:solidFill>
                          <a:schemeClr val="tx1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b="1" kern="120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+mn-ea"/>
                          <a:cs typeface="+mn-cs"/>
                        </a:rPr>
                        <a:t>%</a:t>
                      </a:r>
                      <a:endParaRPr lang="en-GB" sz="1600" b="1" kern="1200" dirty="0">
                        <a:solidFill>
                          <a:schemeClr val="tx1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1600" b="1" kern="1200" dirty="0">
                        <a:solidFill>
                          <a:schemeClr val="tx1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b="1" kern="120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+mn-ea"/>
                          <a:cs typeface="+mn-cs"/>
                        </a:rPr>
                        <a:t>%</a:t>
                      </a:r>
                      <a:endParaRPr lang="en-GB" sz="1600" b="1" kern="1200" dirty="0">
                        <a:solidFill>
                          <a:schemeClr val="tx1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1600" b="1" kern="1200" dirty="0">
                        <a:solidFill>
                          <a:schemeClr val="tx1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75000"/>
                      </a:schemeClr>
                    </a:solidFill>
                  </a:tcPr>
                </a:tc>
              </a:tr>
              <a:tr h="402981">
                <a:tc>
                  <a:txBody>
                    <a:bodyPr/>
                    <a:lstStyle/>
                    <a:p>
                      <a:pPr algn="ctr"/>
                      <a:r>
                        <a:rPr lang="en-GB" sz="1600" dirty="0" smtClean="0">
                          <a:effectLst/>
                          <a:latin typeface="Calibri"/>
                        </a:rPr>
                        <a:t>6.0</a:t>
                      </a:r>
                      <a:endParaRPr lang="en-GB" sz="2800" dirty="0"/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 smtClean="0">
                          <a:effectLst/>
                          <a:latin typeface="Calibri"/>
                        </a:rPr>
                        <a:t>2011-09-12</a:t>
                      </a:r>
                      <a:endParaRPr lang="en-GB" sz="2800" dirty="0"/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 smtClean="0">
                          <a:effectLst/>
                          <a:latin typeface="Calibri"/>
                        </a:rPr>
                        <a:t>2011-10-12</a:t>
                      </a:r>
                      <a:endParaRPr lang="en-GB" sz="2800" dirty="0"/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kern="120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+mn-ea"/>
                          <a:cs typeface="+mn-cs"/>
                        </a:rPr>
                        <a:t>30</a:t>
                      </a:r>
                      <a:endParaRPr lang="en-GB" sz="1600" kern="1200" dirty="0">
                        <a:solidFill>
                          <a:schemeClr val="tx1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 smtClean="0">
                          <a:effectLst/>
                          <a:latin typeface="Calibri"/>
                        </a:rPr>
                        <a:t>156</a:t>
                      </a:r>
                      <a:endParaRPr lang="en-GB" sz="2800" dirty="0"/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 smtClean="0">
                          <a:effectLst/>
                          <a:latin typeface="Calibri"/>
                        </a:rPr>
                        <a:t>106</a:t>
                      </a:r>
                      <a:endParaRPr lang="en-GB" sz="2800" dirty="0"/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 smtClean="0">
                          <a:effectLst/>
                          <a:latin typeface="Calibri"/>
                        </a:rPr>
                        <a:t>93</a:t>
                      </a:r>
                      <a:endParaRPr lang="en-GB" sz="2800" dirty="0"/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 smtClean="0">
                          <a:effectLst/>
                          <a:latin typeface="Calibri"/>
                        </a:rPr>
                        <a:t>8</a:t>
                      </a:r>
                      <a:endParaRPr lang="en-GB" sz="2800" dirty="0"/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 smtClean="0">
                          <a:effectLst/>
                          <a:latin typeface="Calibri"/>
                        </a:rPr>
                        <a:t>7</a:t>
                      </a:r>
                      <a:endParaRPr lang="en-GB" sz="2800" dirty="0"/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 smtClean="0">
                          <a:effectLst/>
                          <a:latin typeface="Calibri"/>
                        </a:rPr>
                        <a:t>9</a:t>
                      </a:r>
                      <a:endParaRPr lang="en-GB" sz="2800" dirty="0"/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 smtClean="0">
                          <a:effectLst/>
                          <a:latin typeface="Calibri"/>
                        </a:rPr>
                        <a:t>7</a:t>
                      </a:r>
                      <a:endParaRPr lang="en-GB" sz="2800" dirty="0"/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 smtClean="0">
                          <a:effectLst/>
                          <a:latin typeface="Calibri"/>
                        </a:rPr>
                        <a:t>123</a:t>
                      </a:r>
                      <a:endParaRPr lang="en-GB" sz="2800" dirty="0"/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 smtClean="0">
                          <a:effectLst/>
                          <a:latin typeface="Calibri"/>
                        </a:rPr>
                        <a:t>79</a:t>
                      </a:r>
                      <a:endParaRPr lang="en-GB" sz="2800" dirty="0"/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kern="120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+mn-ea"/>
                          <a:cs typeface="+mn-cs"/>
                        </a:rPr>
                        <a:t>147</a:t>
                      </a:r>
                      <a:endParaRPr lang="en-GB" sz="1600" kern="1200" dirty="0">
                        <a:solidFill>
                          <a:schemeClr val="tx1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  <a:tr h="402981">
                <a:tc>
                  <a:txBody>
                    <a:bodyPr/>
                    <a:lstStyle/>
                    <a:p>
                      <a:pPr algn="ctr"/>
                      <a:r>
                        <a:rPr lang="en-GB" sz="1600" dirty="0" smtClean="0">
                          <a:effectLst/>
                          <a:latin typeface="Calibri"/>
                        </a:rPr>
                        <a:t>7.0</a:t>
                      </a:r>
                      <a:endParaRPr lang="en-GB" sz="2800" dirty="0"/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 smtClean="0">
                          <a:effectLst/>
                          <a:latin typeface="Calibri"/>
                        </a:rPr>
                        <a:t>2011-11-11</a:t>
                      </a:r>
                      <a:endParaRPr lang="en-GB" sz="2800" dirty="0"/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 smtClean="0">
                          <a:effectLst/>
                          <a:latin typeface="Calibri"/>
                        </a:rPr>
                        <a:t>2011-11-26</a:t>
                      </a:r>
                      <a:endParaRPr lang="en-GB" sz="2800" dirty="0"/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kern="120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+mn-ea"/>
                          <a:cs typeface="+mn-cs"/>
                        </a:rPr>
                        <a:t>15</a:t>
                      </a:r>
                      <a:endParaRPr lang="en-GB" sz="1600" kern="1200" dirty="0">
                        <a:solidFill>
                          <a:schemeClr val="tx1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 smtClean="0">
                          <a:effectLst/>
                          <a:latin typeface="Calibri"/>
                        </a:rPr>
                        <a:t>156</a:t>
                      </a:r>
                      <a:endParaRPr lang="en-GB" sz="2800" dirty="0"/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 smtClean="0">
                          <a:effectLst/>
                          <a:latin typeface="Calibri"/>
                        </a:rPr>
                        <a:t>113</a:t>
                      </a:r>
                      <a:endParaRPr lang="en-GB" sz="2800" dirty="0"/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 smtClean="0">
                          <a:effectLst/>
                          <a:latin typeface="Calibri"/>
                        </a:rPr>
                        <a:t>96</a:t>
                      </a:r>
                      <a:endParaRPr lang="en-GB" sz="2800" dirty="0"/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 smtClean="0">
                          <a:effectLst/>
                          <a:latin typeface="Calibri"/>
                        </a:rPr>
                        <a:t>4</a:t>
                      </a:r>
                      <a:endParaRPr lang="en-GB" sz="2800" dirty="0"/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 smtClean="0">
                          <a:effectLst/>
                          <a:latin typeface="Calibri"/>
                        </a:rPr>
                        <a:t>4</a:t>
                      </a:r>
                      <a:endParaRPr lang="en-GB" sz="2800" dirty="0"/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 smtClean="0">
                          <a:effectLst/>
                          <a:latin typeface="Calibri"/>
                        </a:rPr>
                        <a:t>9</a:t>
                      </a:r>
                      <a:endParaRPr lang="en-GB" sz="2800" dirty="0"/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 smtClean="0">
                          <a:effectLst/>
                          <a:latin typeface="Calibri"/>
                        </a:rPr>
                        <a:t>7</a:t>
                      </a:r>
                      <a:endParaRPr lang="en-GB" sz="2800" dirty="0"/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 smtClean="0">
                          <a:effectLst/>
                          <a:latin typeface="Calibri"/>
                        </a:rPr>
                        <a:t>127</a:t>
                      </a:r>
                      <a:endParaRPr lang="en-GB" sz="2800" dirty="0"/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 smtClean="0">
                          <a:effectLst/>
                          <a:latin typeface="Calibri"/>
                        </a:rPr>
                        <a:t>81</a:t>
                      </a:r>
                      <a:endParaRPr lang="en-GB" sz="2800" dirty="0"/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kern="120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+mn-ea"/>
                          <a:cs typeface="+mn-cs"/>
                        </a:rPr>
                        <a:t>23</a:t>
                      </a:r>
                      <a:endParaRPr lang="en-GB" sz="1600" kern="1200" dirty="0">
                        <a:solidFill>
                          <a:schemeClr val="tx1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  <a:tr h="402981">
                <a:tc>
                  <a:txBody>
                    <a:bodyPr/>
                    <a:lstStyle/>
                    <a:p>
                      <a:pPr marL="0" algn="ctr" defTabSz="914400" rtl="0" eaLnBrk="1" latinLnBrk="0" hangingPunct="1"/>
                      <a:r>
                        <a:rPr lang="en-GB" sz="1600" kern="120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+mn-ea"/>
                          <a:cs typeface="+mn-cs"/>
                        </a:rPr>
                        <a:t>8.0</a:t>
                      </a:r>
                      <a:endParaRPr lang="en-GB" sz="1600" kern="1200" dirty="0">
                        <a:solidFill>
                          <a:schemeClr val="tx1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latinLnBrk="0" hangingPunct="1"/>
                      <a:r>
                        <a:rPr lang="en-GB" sz="1600" kern="120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+mn-ea"/>
                          <a:cs typeface="+mn-cs"/>
                        </a:rPr>
                        <a:t>2011-12-12</a:t>
                      </a:r>
                      <a:endParaRPr lang="en-GB" sz="1600" kern="1200" dirty="0">
                        <a:solidFill>
                          <a:schemeClr val="tx1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latinLnBrk="0" hangingPunct="1"/>
                      <a:r>
                        <a:rPr lang="en-GB" sz="1600" kern="120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+mn-ea"/>
                          <a:cs typeface="+mn-cs"/>
                        </a:rPr>
                        <a:t>2012-01-02</a:t>
                      </a:r>
                      <a:endParaRPr lang="en-GB" sz="1600" kern="1200" dirty="0">
                        <a:solidFill>
                          <a:schemeClr val="tx1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latinLnBrk="0" hangingPunct="1"/>
                      <a:r>
                        <a:rPr lang="en-GB" sz="1600" kern="120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+mn-ea"/>
                          <a:cs typeface="+mn-cs"/>
                        </a:rPr>
                        <a:t>21</a:t>
                      </a:r>
                      <a:endParaRPr lang="en-GB" sz="1600" kern="1200" dirty="0">
                        <a:solidFill>
                          <a:schemeClr val="tx1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latinLnBrk="0" hangingPunct="1"/>
                      <a:r>
                        <a:rPr lang="en-GB" sz="1600" kern="120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+mn-ea"/>
                          <a:cs typeface="+mn-cs"/>
                        </a:rPr>
                        <a:t>156</a:t>
                      </a:r>
                      <a:endParaRPr lang="en-GB" sz="1600" kern="1200" dirty="0">
                        <a:solidFill>
                          <a:schemeClr val="tx1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latinLnBrk="0" hangingPunct="1"/>
                      <a:r>
                        <a:rPr lang="en-GB" sz="1600" kern="120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+mn-ea"/>
                          <a:cs typeface="+mn-cs"/>
                        </a:rPr>
                        <a:t>119</a:t>
                      </a:r>
                      <a:endParaRPr lang="en-GB" sz="1600" kern="1200" dirty="0">
                        <a:solidFill>
                          <a:schemeClr val="tx1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latinLnBrk="0" hangingPunct="1"/>
                      <a:r>
                        <a:rPr lang="en-GB" sz="1600" kern="120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+mn-ea"/>
                          <a:cs typeface="+mn-cs"/>
                        </a:rPr>
                        <a:t>99</a:t>
                      </a:r>
                      <a:endParaRPr lang="en-GB" sz="1600" kern="1200" dirty="0">
                        <a:solidFill>
                          <a:schemeClr val="tx1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latinLnBrk="0" hangingPunct="1"/>
                      <a:r>
                        <a:rPr lang="en-GB" sz="1600" kern="120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+mn-ea"/>
                          <a:cs typeface="+mn-cs"/>
                        </a:rPr>
                        <a:t>1</a:t>
                      </a:r>
                      <a:endParaRPr lang="en-GB" sz="1600" kern="1200" dirty="0">
                        <a:solidFill>
                          <a:schemeClr val="tx1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latinLnBrk="0" hangingPunct="1"/>
                      <a:r>
                        <a:rPr lang="en-GB" sz="1600" kern="120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+mn-ea"/>
                          <a:cs typeface="+mn-cs"/>
                        </a:rPr>
                        <a:t>1</a:t>
                      </a:r>
                      <a:endParaRPr lang="en-GB" sz="1600" kern="1200" dirty="0">
                        <a:solidFill>
                          <a:schemeClr val="tx1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latinLnBrk="0" hangingPunct="1"/>
                      <a:r>
                        <a:rPr lang="en-GB" sz="1600" kern="120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+mn-ea"/>
                          <a:cs typeface="+mn-cs"/>
                        </a:rPr>
                        <a:t>11</a:t>
                      </a:r>
                      <a:endParaRPr lang="en-GB" sz="1600" kern="1200" dirty="0">
                        <a:solidFill>
                          <a:schemeClr val="tx1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latinLnBrk="0" hangingPunct="1"/>
                      <a:r>
                        <a:rPr lang="en-GB" sz="1600" kern="120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+mn-ea"/>
                          <a:cs typeface="+mn-cs"/>
                        </a:rPr>
                        <a:t>8</a:t>
                      </a:r>
                      <a:endParaRPr lang="en-GB" sz="1600" kern="1200" dirty="0">
                        <a:solidFill>
                          <a:schemeClr val="tx1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latinLnBrk="0" hangingPunct="1"/>
                      <a:r>
                        <a:rPr lang="en-GB" sz="1600" kern="120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+mn-ea"/>
                          <a:cs typeface="+mn-cs"/>
                        </a:rPr>
                        <a:t>131</a:t>
                      </a:r>
                      <a:endParaRPr lang="en-GB" sz="1600" kern="1200" dirty="0">
                        <a:solidFill>
                          <a:schemeClr val="tx1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latinLnBrk="0" hangingPunct="1"/>
                      <a:r>
                        <a:rPr lang="en-GB" sz="1600" kern="120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+mn-ea"/>
                          <a:cs typeface="+mn-cs"/>
                        </a:rPr>
                        <a:t>84</a:t>
                      </a:r>
                      <a:endParaRPr lang="en-GB" sz="1600" kern="1200" dirty="0">
                        <a:solidFill>
                          <a:schemeClr val="tx1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latinLnBrk="0" hangingPunct="1"/>
                      <a:r>
                        <a:rPr lang="en-GB" sz="1600" kern="120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+mn-ea"/>
                          <a:cs typeface="+mn-cs"/>
                        </a:rPr>
                        <a:t>6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  <a:tr h="402981">
                <a:tc>
                  <a:txBody>
                    <a:bodyPr/>
                    <a:lstStyle/>
                    <a:p>
                      <a:pPr marL="0" algn="ctr" defTabSz="914400" rtl="0" eaLnBrk="1" latinLnBrk="0" hangingPunct="1"/>
                      <a:r>
                        <a:rPr lang="en-GB" sz="1600" kern="120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+mn-ea"/>
                          <a:cs typeface="+mn-cs"/>
                        </a:rPr>
                        <a:t>8.0</a:t>
                      </a:r>
                      <a:endParaRPr lang="en-GB" sz="1600" kern="1200" dirty="0">
                        <a:solidFill>
                          <a:schemeClr val="tx1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gridSpan="3">
                  <a:txBody>
                    <a:bodyPr/>
                    <a:lstStyle/>
                    <a:p>
                      <a:pPr marL="0" algn="ctr" defTabSz="914400" rtl="0" eaLnBrk="1" latinLnBrk="0" hangingPunct="1"/>
                      <a:r>
                        <a:rPr lang="en-GB" sz="1600" kern="120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+mn-ea"/>
                          <a:cs typeface="+mn-cs"/>
                        </a:rPr>
                        <a:t>Post-ballot</a:t>
                      </a:r>
                      <a:r>
                        <a:rPr lang="en-GB" sz="1600" kern="1200" baseline="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+mn-ea"/>
                          <a:cs typeface="+mn-cs"/>
                        </a:rPr>
                        <a:t> vote change</a:t>
                      </a:r>
                      <a:endParaRPr lang="en-GB" sz="1600" kern="1200" dirty="0">
                        <a:solidFill>
                          <a:schemeClr val="tx1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algn="ctr" defTabSz="914400" rtl="0" eaLnBrk="1" latinLnBrk="0" hangingPunct="1"/>
                      <a:endParaRPr lang="en-GB" sz="1600" kern="1200" dirty="0">
                        <a:solidFill>
                          <a:schemeClr val="tx1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algn="ctr" defTabSz="914400" rtl="0" eaLnBrk="1" latinLnBrk="0" hangingPunct="1"/>
                      <a:endParaRPr lang="en-GB" sz="1600" kern="1200" dirty="0">
                        <a:solidFill>
                          <a:schemeClr val="tx1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latinLnBrk="0" hangingPunct="1"/>
                      <a:r>
                        <a:rPr lang="en-GB" sz="1600" kern="120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+mn-ea"/>
                          <a:cs typeface="+mn-cs"/>
                        </a:rPr>
                        <a:t>156</a:t>
                      </a:r>
                      <a:endParaRPr lang="en-GB" sz="1600" kern="1200" dirty="0">
                        <a:solidFill>
                          <a:schemeClr val="tx1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latinLnBrk="0" hangingPunct="1"/>
                      <a:r>
                        <a:rPr lang="en-GB" sz="1600" kern="120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+mn-ea"/>
                          <a:cs typeface="+mn-cs"/>
                        </a:rPr>
                        <a:t>120</a:t>
                      </a:r>
                      <a:endParaRPr lang="en-GB" sz="1600" kern="1200" dirty="0">
                        <a:solidFill>
                          <a:schemeClr val="tx1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latinLnBrk="0" hangingPunct="1"/>
                      <a:r>
                        <a:rPr lang="en-GB" sz="1600" kern="120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+mn-ea"/>
                          <a:cs typeface="+mn-cs"/>
                        </a:rPr>
                        <a:t>100</a:t>
                      </a:r>
                      <a:endParaRPr lang="en-GB" sz="1600" kern="1200" dirty="0">
                        <a:solidFill>
                          <a:schemeClr val="tx1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latinLnBrk="0" hangingPunct="1"/>
                      <a:r>
                        <a:rPr lang="en-GB" sz="1600" kern="120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+mn-ea"/>
                          <a:cs typeface="+mn-cs"/>
                        </a:rPr>
                        <a:t>0</a:t>
                      </a:r>
                      <a:endParaRPr lang="en-GB" sz="1600" kern="1200" dirty="0">
                        <a:solidFill>
                          <a:schemeClr val="tx1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latinLnBrk="0" hangingPunct="1"/>
                      <a:r>
                        <a:rPr lang="en-GB" sz="1600" kern="120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+mn-ea"/>
                          <a:cs typeface="+mn-cs"/>
                        </a:rPr>
                        <a:t>0</a:t>
                      </a:r>
                      <a:endParaRPr lang="en-GB" sz="1600" kern="1200" dirty="0">
                        <a:solidFill>
                          <a:schemeClr val="tx1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latinLnBrk="0" hangingPunct="1"/>
                      <a:r>
                        <a:rPr lang="en-GB" sz="1600" kern="120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+mn-ea"/>
                          <a:cs typeface="+mn-cs"/>
                        </a:rPr>
                        <a:t>11</a:t>
                      </a:r>
                      <a:endParaRPr lang="en-GB" sz="1600" kern="1200" dirty="0">
                        <a:solidFill>
                          <a:schemeClr val="tx1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latinLnBrk="0" hangingPunct="1"/>
                      <a:r>
                        <a:rPr lang="en-GB" sz="1600" kern="120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+mn-ea"/>
                          <a:cs typeface="+mn-cs"/>
                        </a:rPr>
                        <a:t>8</a:t>
                      </a:r>
                      <a:endParaRPr lang="en-GB" sz="1600" kern="1200" dirty="0">
                        <a:solidFill>
                          <a:schemeClr val="tx1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latinLnBrk="0" hangingPunct="1"/>
                      <a:r>
                        <a:rPr lang="en-GB" sz="1600" kern="120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+mn-ea"/>
                          <a:cs typeface="+mn-cs"/>
                        </a:rPr>
                        <a:t>131</a:t>
                      </a:r>
                      <a:endParaRPr lang="en-GB" sz="1600" kern="1200" dirty="0">
                        <a:solidFill>
                          <a:schemeClr val="tx1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latinLnBrk="0" hangingPunct="1"/>
                      <a:r>
                        <a:rPr lang="en-GB" sz="1600" kern="120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+mn-ea"/>
                          <a:cs typeface="+mn-cs"/>
                        </a:rPr>
                        <a:t>84</a:t>
                      </a:r>
                      <a:endParaRPr lang="en-GB" sz="1600" kern="1200" dirty="0">
                        <a:solidFill>
                          <a:schemeClr val="tx1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latinLnBrk="0" hangingPunct="1"/>
                      <a:r>
                        <a:rPr lang="en-GB" sz="1600" kern="120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+mn-ea"/>
                          <a:cs typeface="+mn-cs"/>
                        </a:rPr>
                        <a:t>6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  <a:tr h="402981">
                <a:tc>
                  <a:txBody>
                    <a:bodyPr/>
                    <a:lstStyle/>
                    <a:p>
                      <a:pPr marL="0" algn="ctr" defTabSz="914400" rtl="0" eaLnBrk="1" latinLnBrk="0" hangingPunct="1"/>
                      <a:r>
                        <a:rPr lang="en-GB" sz="1600" kern="120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+mn-ea"/>
                          <a:cs typeface="+mn-cs"/>
                        </a:rPr>
                        <a:t>9.0</a:t>
                      </a:r>
                      <a:endParaRPr lang="en-GB" sz="1600" kern="1200" dirty="0">
                        <a:solidFill>
                          <a:schemeClr val="tx1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latinLnBrk="0" hangingPunct="1"/>
                      <a:r>
                        <a:rPr lang="en-GB" sz="1600" kern="1200" dirty="0" smtClean="0"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ea typeface="+mn-ea"/>
                          <a:cs typeface="+mn-cs"/>
                        </a:rPr>
                        <a:t>2012-01-17</a:t>
                      </a:r>
                      <a:endParaRPr lang="en-GB" sz="1600" kern="1200" dirty="0">
                        <a:solidFill>
                          <a:schemeClr val="tx1"/>
                        </a:solidFill>
                        <a:effectLst/>
                        <a:latin typeface="Calibri" pitchFamily="34" charset="0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latin typeface="Calibri" pitchFamily="34" charset="0"/>
                        </a:rPr>
                        <a:t>2012-01-27</a:t>
                      </a:r>
                      <a:endParaRPr lang="en-US" sz="1600" dirty="0">
                        <a:latin typeface="Calibri" pitchFamily="34" charset="0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>
                          <a:latin typeface="Calibri" pitchFamily="34" charset="0"/>
                        </a:rPr>
                        <a:t>10</a:t>
                      </a:r>
                      <a:endParaRPr lang="en-US" sz="1600" dirty="0">
                        <a:latin typeface="Calibri" pitchFamily="34" charset="0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latinLnBrk="0" hangingPunct="1"/>
                      <a:r>
                        <a:rPr lang="en-GB" sz="1600" kern="1200" dirty="0" smtClean="0">
                          <a:solidFill>
                            <a:schemeClr val="tx1"/>
                          </a:solidFill>
                          <a:effectLst/>
                          <a:latin typeface="Calibri"/>
                          <a:ea typeface="+mn-ea"/>
                          <a:cs typeface="+mn-cs"/>
                        </a:rPr>
                        <a:t>156</a:t>
                      </a:r>
                      <a:endParaRPr lang="en-GB" sz="1600" kern="1200" dirty="0">
                        <a:solidFill>
                          <a:schemeClr val="tx1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latinLnBrk="0" hangingPunct="1"/>
                      <a:endParaRPr lang="en-GB" sz="1600" kern="1200" dirty="0">
                        <a:solidFill>
                          <a:schemeClr val="tx1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latinLnBrk="0" hangingPunct="1"/>
                      <a:endParaRPr lang="en-GB" sz="1600" kern="1200" dirty="0">
                        <a:solidFill>
                          <a:schemeClr val="tx1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latinLnBrk="0" hangingPunct="1"/>
                      <a:endParaRPr lang="en-GB" sz="1600" kern="1200" dirty="0">
                        <a:solidFill>
                          <a:schemeClr val="tx1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latinLnBrk="0" hangingPunct="1"/>
                      <a:endParaRPr lang="en-GB" sz="1600" kern="1200" dirty="0">
                        <a:solidFill>
                          <a:schemeClr val="tx1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latinLnBrk="0" hangingPunct="1"/>
                      <a:endParaRPr lang="en-GB" sz="1600" kern="1200" dirty="0">
                        <a:solidFill>
                          <a:schemeClr val="tx1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latinLnBrk="0" hangingPunct="1"/>
                      <a:endParaRPr lang="en-GB" sz="1600" kern="1200" dirty="0">
                        <a:solidFill>
                          <a:schemeClr val="tx1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latinLnBrk="0" hangingPunct="1"/>
                      <a:endParaRPr lang="en-GB" sz="1600" kern="1200" dirty="0">
                        <a:solidFill>
                          <a:schemeClr val="tx1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latinLnBrk="0" hangingPunct="1"/>
                      <a:endParaRPr lang="en-GB" sz="1600" kern="1200" dirty="0">
                        <a:solidFill>
                          <a:schemeClr val="tx1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latinLnBrk="0" hangingPunct="1"/>
                      <a:endParaRPr lang="en-GB" sz="1600" kern="1200" dirty="0" smtClean="0">
                        <a:solidFill>
                          <a:schemeClr val="tx1"/>
                        </a:solidFill>
                        <a:effectLst/>
                        <a:latin typeface="Calibri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3" name="Date Placeholder 1"/>
          <p:cNvSpPr>
            <a:spLocks noGrp="1"/>
          </p:cNvSpPr>
          <p:nvPr>
            <p:ph type="dt" sz="quarter" idx="4294967295"/>
          </p:nvPr>
        </p:nvSpPr>
        <p:spPr bwMode="auto">
          <a:xfrm>
            <a:off x="696913" y="334963"/>
            <a:ext cx="869950" cy="274637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 wrap="none" lIns="0" tIns="0" rIns="0" bIns="0" anchor="b">
            <a:spAutoFit/>
          </a:bodyPr>
          <a:lstStyle/>
          <a:p>
            <a:pPr eaLnBrk="0" hangingPunct="0"/>
            <a:r>
              <a:rPr lang="en-US" sz="1800" smtClean="0"/>
              <a:t>January 2012</a:t>
            </a:r>
            <a:endParaRPr lang="en-US" sz="1800"/>
          </a:p>
        </p:txBody>
      </p:sp>
      <p:sp>
        <p:nvSpPr>
          <p:cNvPr id="23554" name="Footer Placeholder 2"/>
          <p:cNvSpPr>
            <a:spLocks noGrp="1"/>
          </p:cNvSpPr>
          <p:nvPr>
            <p:ph type="ftr" sz="quarter" idx="10"/>
          </p:nvPr>
        </p:nvSpPr>
        <p:spPr>
          <a:xfrm>
            <a:off x="6804025" y="6475413"/>
            <a:ext cx="1739900" cy="182562"/>
          </a:xfrm>
          <a:noFill/>
          <a:ln>
            <a:miter lim="800000"/>
            <a:headEnd/>
            <a:tailEnd/>
          </a:ln>
        </p:spPr>
        <p:txBody>
          <a:bodyPr/>
          <a:lstStyle/>
          <a:p>
            <a:r>
              <a:rPr lang="en-US" smtClean="0">
                <a:cs typeface="Arial" charset="0"/>
              </a:rPr>
              <a:t>Graham Smith (DSP Group), </a:t>
            </a:r>
            <a:endParaRPr lang="en-US" smtClean="0">
              <a:cs typeface="Arial" charset="0"/>
            </a:endParaRPr>
          </a:p>
        </p:txBody>
      </p:sp>
      <p:sp>
        <p:nvSpPr>
          <p:cNvPr id="23555" name="Slide Number Placeholder 3"/>
          <p:cNvSpPr>
            <a:spLocks noGrp="1"/>
          </p:cNvSpPr>
          <p:nvPr>
            <p:ph type="sldNum" sz="quarter" idx="11"/>
          </p:nvPr>
        </p:nvSpPr>
        <p:spPr>
          <a:xfrm>
            <a:off x="1798638" y="6477000"/>
            <a:ext cx="436562" cy="182563"/>
          </a:xfrm>
          <a:noFill/>
          <a:ln>
            <a:miter lim="800000"/>
            <a:headEnd/>
            <a:tailEnd/>
          </a:ln>
        </p:spPr>
        <p:txBody>
          <a:bodyPr/>
          <a:lstStyle/>
          <a:p>
            <a:r>
              <a:rPr lang="en-US" smtClean="0"/>
              <a:t>Slide </a:t>
            </a:r>
            <a:fld id="{E350E461-2AA5-4092-9CA7-4F7D60A94CDD}" type="slidenum">
              <a:rPr lang="he-IL" smtClean="0"/>
              <a:pPr/>
              <a:t>5</a:t>
            </a:fld>
            <a:endParaRPr lang="en-US" smtClean="0"/>
          </a:p>
        </p:txBody>
      </p:sp>
      <p:sp>
        <p:nvSpPr>
          <p:cNvPr id="23556" name="Slide Number Placeholder 5"/>
          <p:cNvSpPr txBox="1">
            <a:spLocks noGrp="1"/>
          </p:cNvSpPr>
          <p:nvPr/>
        </p:nvSpPr>
        <p:spPr bwMode="auto">
          <a:xfrm>
            <a:off x="1800225" y="6477000"/>
            <a:ext cx="436563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pPr algn="ctr" eaLnBrk="0" hangingPunct="0"/>
            <a:r>
              <a:rPr lang="en-US" sz="1200" b="0"/>
              <a:t>Slide </a:t>
            </a:r>
            <a:fld id="{849A9C98-915F-4E47-B070-75719C760D83}" type="slidenum">
              <a:rPr lang="he-IL" sz="1200" b="0"/>
              <a:pPr algn="ctr" eaLnBrk="0" hangingPunct="0"/>
              <a:t>5</a:t>
            </a:fld>
            <a:endParaRPr lang="en-US" sz="1200" b="0"/>
          </a:p>
        </p:txBody>
      </p:sp>
      <p:sp>
        <p:nvSpPr>
          <p:cNvPr id="23557" name="Rectangle 2"/>
          <p:cNvSpPr>
            <a:spLocks noGrp="1" noChangeArrowheads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GB" smtClean="0"/>
              <a:t>Mandatory Coordination</a:t>
            </a:r>
          </a:p>
        </p:txBody>
      </p:sp>
      <p:graphicFrame>
        <p:nvGraphicFramePr>
          <p:cNvPr id="23599" name="Group 47"/>
          <p:cNvGraphicFramePr>
            <a:graphicFrameLocks noGrp="1"/>
          </p:cNvGraphicFramePr>
          <p:nvPr>
            <p:ph idx="4294967295"/>
          </p:nvPr>
        </p:nvGraphicFramePr>
        <p:xfrm>
          <a:off x="685800" y="1676400"/>
          <a:ext cx="7772400" cy="4449763"/>
        </p:xfrm>
        <a:graphic>
          <a:graphicData uri="http://schemas.openxmlformats.org/drawingml/2006/table">
            <a:tbl>
              <a:tblPr/>
              <a:tblGrid>
                <a:gridCol w="3200400"/>
                <a:gridCol w="1219200"/>
                <a:gridCol w="1409700"/>
                <a:gridCol w="1943100"/>
              </a:tblGrid>
              <a:tr h="860425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/>
                      </a:r>
                      <a:br>
                        <a:rPr kumimoji="0" lang="en-GB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</a:br>
                      <a:r>
                        <a:rPr kumimoji="0" lang="en-GB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Coordination Entity</a:t>
                      </a:r>
                    </a:p>
                  </a:txBody>
                  <a:tcPr marT="45727" marB="45727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2">
                        <a:alpha val="50195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/>
                      </a:r>
                      <a:br>
                        <a:rPr kumimoji="0" lang="en-GB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</a:br>
                      <a:r>
                        <a:rPr kumimoji="0" lang="en-GB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Draft</a:t>
                      </a: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2">
                        <a:alpha val="50195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/>
                      </a:r>
                      <a:br>
                        <a:rPr kumimoji="0" lang="en-GB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</a:br>
                      <a:r>
                        <a:rPr kumimoji="0" lang="en-GB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Date</a:t>
                      </a: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2">
                        <a:alpha val="50195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/>
                      </a:r>
                      <a:br>
                        <a:rPr kumimoji="0" lang="en-GB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</a:br>
                      <a:r>
                        <a:rPr kumimoji="0" lang="en-GB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Status</a:t>
                      </a: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2">
                        <a:alpha val="50195"/>
                      </a:schemeClr>
                    </a:solidFill>
                  </a:tcPr>
                </a:tc>
              </a:tr>
              <a:tr h="1006475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IEEE-SA Editorial (MEC)</a:t>
                      </a:r>
                    </a:p>
                  </a:txBody>
                  <a:tcPr marT="45727" marB="45727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D8.0</a:t>
                      </a:r>
                      <a:br>
                        <a:rPr kumimoji="0" lang="en-GB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</a:br>
                      <a:endParaRPr kumimoji="0" lang="en-GB" sz="2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Jan 12</a:t>
                      </a: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“Meets all editorial requirements. “</a:t>
                      </a: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860425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Quantities, Units and Letter Symbols  (SCC14)</a:t>
                      </a:r>
                    </a:p>
                  </a:txBody>
                  <a:tcPr marT="45727" marB="45727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sz="2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sz="2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Not required</a:t>
                      </a: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862013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Terms and Definitions (SCC10)</a:t>
                      </a:r>
                    </a:p>
                  </a:txBody>
                  <a:tcPr marT="45727" marB="45727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sz="2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sz="2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Not required</a:t>
                      </a: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860425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Registration Authority Committee (RAC)</a:t>
                      </a:r>
                    </a:p>
                  </a:txBody>
                  <a:tcPr marT="45727" marB="45727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D9.0</a:t>
                      </a: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??</a:t>
                      </a: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Request Submitted for “GCR MAC Group Address” by Bruce Kraemer on Jan 11, 2011.</a:t>
                      </a: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TGaa Approval for submission to RevCom</a:t>
            </a:r>
          </a:p>
        </p:txBody>
      </p:sp>
      <p:sp>
        <p:nvSpPr>
          <p:cNvPr id="25602" name="Content Placeholder 2"/>
          <p:cNvSpPr>
            <a:spLocks noGrp="1"/>
          </p:cNvSpPr>
          <p:nvPr>
            <p:ph idx="1"/>
          </p:nvPr>
        </p:nvSpPr>
        <p:spPr>
          <a:xfrm>
            <a:off x="685800" y="1981200"/>
            <a:ext cx="7772400" cy="4267200"/>
          </a:xfrm>
        </p:spPr>
        <p:txBody>
          <a:bodyPr/>
          <a:lstStyle/>
          <a:p>
            <a:r>
              <a:rPr lang="en-US" sz="2000" smtClean="0"/>
              <a:t>Approve document 11-12/0179r0 as the report to the IEEE 802 Executive Committee on the requirements for approval to forward P802.11aa to RevCom, and</a:t>
            </a:r>
          </a:p>
          <a:p>
            <a:r>
              <a:rPr lang="en-GB" sz="2000" smtClean="0"/>
              <a:t>Empower the chair to make editorial changes if required, and </a:t>
            </a:r>
            <a:endParaRPr lang="en-US" sz="2000" smtClean="0"/>
          </a:p>
          <a:p>
            <a:r>
              <a:rPr lang="en-US" sz="2000" smtClean="0"/>
              <a:t>On completion of the third sponsor ballot recirculation, if this ballot is successful, request the IEEE 802 Executive Committee to forward P802.11aa to RevCom.</a:t>
            </a:r>
          </a:p>
          <a:p>
            <a:r>
              <a:rPr lang="en-US" sz="2000" smtClean="0"/>
              <a:t> </a:t>
            </a:r>
          </a:p>
          <a:p>
            <a:r>
              <a:rPr lang="en-GB" sz="2000" smtClean="0"/>
              <a:t>[Moved by &lt;name&gt; on behalf of &lt;group&gt;</a:t>
            </a:r>
            <a:endParaRPr lang="en-US" sz="2000" smtClean="0"/>
          </a:p>
          <a:p>
            <a:r>
              <a:rPr lang="en-GB" sz="2000" smtClean="0"/>
              <a:t>&lt;group&gt; vote: </a:t>
            </a:r>
            <a:endParaRPr lang="en-US" sz="2000" smtClean="0"/>
          </a:p>
          <a:p>
            <a:r>
              <a:rPr lang="en-GB" sz="2000" smtClean="0"/>
              <a:t>Moved: &lt;name&gt;,  Seconded: &lt;name&gt;, Result: y-n-a]</a:t>
            </a:r>
            <a:endParaRPr lang="en-US" sz="2000" smtClean="0"/>
          </a:p>
        </p:txBody>
      </p:sp>
      <p:sp>
        <p:nvSpPr>
          <p:cNvPr id="25603" name="Date Placeholder 3"/>
          <p:cNvSpPr>
            <a:spLocks noGrp="1"/>
          </p:cNvSpPr>
          <p:nvPr>
            <p:ph type="dt" sz="quarter" idx="4294967295"/>
          </p:nvPr>
        </p:nvSpPr>
        <p:spPr bwMode="auto">
          <a:xfrm>
            <a:off x="696913" y="334963"/>
            <a:ext cx="869950" cy="274637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 wrap="none" lIns="0" tIns="0" rIns="0" bIns="0" anchor="b">
            <a:spAutoFit/>
          </a:bodyPr>
          <a:lstStyle/>
          <a:p>
            <a:pPr eaLnBrk="0" hangingPunct="0"/>
            <a:r>
              <a:rPr lang="en-US" sz="1800" smtClean="0"/>
              <a:t>January 2012</a:t>
            </a:r>
            <a:endParaRPr lang="en-US" sz="1800"/>
          </a:p>
        </p:txBody>
      </p:sp>
      <p:sp>
        <p:nvSpPr>
          <p:cNvPr id="25604" name="Footer Placeholder 4"/>
          <p:cNvSpPr>
            <a:spLocks noGrp="1"/>
          </p:cNvSpPr>
          <p:nvPr>
            <p:ph type="ftr" sz="quarter" idx="10"/>
          </p:nvPr>
        </p:nvSpPr>
        <p:spPr>
          <a:xfrm>
            <a:off x="6854825" y="6475413"/>
            <a:ext cx="1689100" cy="182562"/>
          </a:xfrm>
          <a:noFill/>
          <a:ln>
            <a:miter lim="800000"/>
            <a:headEnd/>
            <a:tailEnd/>
          </a:ln>
        </p:spPr>
        <p:txBody>
          <a:bodyPr/>
          <a:lstStyle/>
          <a:p>
            <a:r>
              <a:rPr lang="en-US" smtClean="0">
                <a:cs typeface="Arial" charset="0"/>
              </a:rPr>
              <a:t>Graham Smith (DSP Group), </a:t>
            </a:r>
            <a:endParaRPr lang="en-US" smtClean="0">
              <a:cs typeface="Arial" charset="0"/>
            </a:endParaRPr>
          </a:p>
        </p:txBody>
      </p:sp>
      <p:sp>
        <p:nvSpPr>
          <p:cNvPr id="25605" name="Slide Number Placeholder 5"/>
          <p:cNvSpPr>
            <a:spLocks noGrp="1"/>
          </p:cNvSpPr>
          <p:nvPr>
            <p:ph type="sldNum" sz="quarter" idx="11"/>
          </p:nvPr>
        </p:nvSpPr>
        <p:spPr>
          <a:xfrm>
            <a:off x="1798638" y="6477000"/>
            <a:ext cx="436562" cy="182563"/>
          </a:xfrm>
          <a:noFill/>
          <a:ln>
            <a:miter lim="800000"/>
            <a:headEnd/>
            <a:tailEnd/>
          </a:ln>
        </p:spPr>
        <p:txBody>
          <a:bodyPr/>
          <a:lstStyle/>
          <a:p>
            <a:r>
              <a:rPr lang="en-US" smtClean="0"/>
              <a:t>Slide </a:t>
            </a:r>
            <a:fld id="{C8C54CD8-607B-4A63-9EB3-CF811732B7A1}" type="slidenum">
              <a:rPr lang="he-IL" smtClean="0"/>
              <a:pPr/>
              <a:t>6</a:t>
            </a:fld>
            <a:endParaRPr lang="en-US" smtClean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0066FF"/>
      </a:hlink>
      <a:folHlink>
        <a:srgbClr val="0000CC"/>
      </a:folHlink>
    </a:clrScheme>
    <a:fontScheme name="Default 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1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1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33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CC"/>
        </a:lt1>
        <a:dk2>
          <a:srgbClr val="999933"/>
        </a:dk2>
        <a:lt2>
          <a:srgbClr val="808000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FF"/>
        </a:lt1>
        <a:dk2>
          <a:srgbClr val="000000"/>
        </a:dk2>
        <a:lt2>
          <a:srgbClr val="393939"/>
        </a:lt2>
        <a:accent1>
          <a:srgbClr val="CBCBCB"/>
        </a:accent1>
        <a:accent2>
          <a:srgbClr val="868686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797979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9F9F9F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68686"/>
        </a:lt2>
        <a:accent1>
          <a:srgbClr val="CBCBCB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005CE7"/>
        </a:accent6>
        <a:hlink>
          <a:srgbClr val="FF0033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105398</TotalTime>
  <Words>551</Words>
  <Application>Microsoft Office PowerPoint</Application>
  <PresentationFormat>On-screen Show (4:3)</PresentationFormat>
  <Paragraphs>177</Paragraphs>
  <Slides>6</Slides>
  <Notes>5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Default Design</vt:lpstr>
      <vt:lpstr>P802.11aa Status report to EC on in support of approval to proceed to RevCom</vt:lpstr>
      <vt:lpstr>Background</vt:lpstr>
      <vt:lpstr>Summary</vt:lpstr>
      <vt:lpstr>IEEE 802 Sponsor Ballot Results –  P802.11aa</vt:lpstr>
      <vt:lpstr>Mandatory Coordination</vt:lpstr>
      <vt:lpstr>TGaa Approval for submission to RevCom</vt:lpstr>
    </vt:vector>
  </TitlesOfParts>
  <Company>Aruba Networks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TGm Report to EC</dc:title>
  <dc:creator>Dorothy Stanley;Adrian.P.Stephens@intel.com</dc:creator>
  <cp:lastModifiedBy>Bruce Kraemer</cp:lastModifiedBy>
  <cp:revision>1209</cp:revision>
  <cp:lastPrinted>2012-01-24T20:41:19Z</cp:lastPrinted>
  <dcterms:created xsi:type="dcterms:W3CDTF">1998-02-10T13:07:52Z</dcterms:created>
  <dcterms:modified xsi:type="dcterms:W3CDTF">2012-01-24T20:47:12Z</dcterms:modified>
</cp:coreProperties>
</file>