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3" r:id="rId2"/>
    <p:sldId id="318" r:id="rId3"/>
    <p:sldId id="329" r:id="rId4"/>
    <p:sldId id="274" r:id="rId5"/>
    <p:sldId id="301" r:id="rId6"/>
    <p:sldId id="328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FF99"/>
    <a:srgbClr val="FF9966"/>
    <a:srgbClr val="FF9933"/>
    <a:srgbClr val="FFFF00"/>
    <a:srgbClr val="66FFFF"/>
    <a:srgbClr val="FF3300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17" autoAdjust="0"/>
    <p:restoredTop sz="86358" autoAdjust="0"/>
  </p:normalViewPr>
  <p:slideViewPr>
    <p:cSldViewPr>
      <p:cViewPr>
        <p:scale>
          <a:sx n="90" d="100"/>
          <a:sy n="90" d="100"/>
        </p:scale>
        <p:origin x="-666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852" y="150"/>
      </p:cViewPr>
      <p:guideLst>
        <p:guide orient="horz" pos="2163"/>
        <p:guide pos="28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802.11-10/0800r9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2450" y="8997950"/>
            <a:ext cx="520700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D860B24-8882-4D8B-91A9-B66E01C26E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213" eaLnBrk="0" hangingPunct="0">
              <a:defRPr/>
            </a:pPr>
            <a:r>
              <a:rPr lang="en-US" sz="1200" b="0">
                <a:cs typeface="+mn-cs"/>
              </a:rPr>
              <a:t>Submission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802.11-10/0800r9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 eaLnBrk="0" hangingPunct="0">
              <a:defRPr sz="1200" b="0"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73413" y="9001125"/>
            <a:ext cx="520700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6A8A7DD8-3DB6-491E-BEF5-617CBAA0E34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19163" eaLnBrk="0" hangingPunct="0">
              <a:defRPr/>
            </a:pPr>
            <a:r>
              <a:rPr lang="en-US" sz="1200" b="0">
                <a:cs typeface="+mn-cs"/>
              </a:rPr>
              <a:t>Submission</a:t>
            </a: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802.11-10/0800r9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November 2010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Bruce Kraemer, Marvell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81350" y="9001125"/>
            <a:ext cx="512763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3C645F3D-14F6-4F89-9FFB-0557D5AC8458}" type="slidenum">
              <a:rPr lang="he-IL" smtClean="0"/>
              <a:pPr/>
              <a:t>1</a:t>
            </a:fld>
            <a:endParaRPr lang="en-US" smtClean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802.11-10/0800r9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November 2010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Bruce Kraemer, Marvell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81350" y="9001125"/>
            <a:ext cx="512763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15A6870A-14DA-46EE-BD3E-F44567730A41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20485" name="Rectangle 2"/>
          <p:cNvSpPr txBox="1">
            <a:spLocks noGrp="1" noChangeArrowheads="1"/>
          </p:cNvSpPr>
          <p:nvPr/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8213" eaLnBrk="0" hangingPunct="0"/>
            <a:r>
              <a:rPr lang="en-US" sz="1400"/>
              <a:t>doc.: IEEE 802.11-08/1437r1</a:t>
            </a:r>
          </a:p>
        </p:txBody>
      </p:sp>
      <p:sp>
        <p:nvSpPr>
          <p:cNvPr id="20486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8213" eaLnBrk="0" hangingPunct="0"/>
            <a:r>
              <a:rPr lang="en-US" sz="1400"/>
              <a:t>November 2008</a:t>
            </a:r>
          </a:p>
        </p:txBody>
      </p:sp>
      <p:sp>
        <p:nvSpPr>
          <p:cNvPr id="20487" name="Rectangle 6"/>
          <p:cNvSpPr txBox="1">
            <a:spLocks noGrp="1" noChangeArrowheads="1"/>
          </p:cNvSpPr>
          <p:nvPr/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8213" eaLnBrk="0" hangingPunct="0"/>
            <a:r>
              <a:rPr lang="en-US" sz="1200" b="0"/>
              <a:t>Bruce Kraemer, Marvell</a:t>
            </a:r>
          </a:p>
        </p:txBody>
      </p:sp>
      <p:sp>
        <p:nvSpPr>
          <p:cNvPr id="20488" name="Rectangle 7"/>
          <p:cNvSpPr txBox="1">
            <a:spLocks noGrp="1" noChangeArrowheads="1"/>
          </p:cNvSpPr>
          <p:nvPr/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8213" eaLnBrk="0" hangingPunct="0"/>
            <a:r>
              <a:rPr lang="en-US" sz="1200" b="0"/>
              <a:t>Page </a:t>
            </a:r>
            <a:fld id="{9DB96A76-EED0-4361-ACCF-56C73A297120}" type="slidenum">
              <a:rPr lang="he-IL" sz="1200" b="0"/>
              <a:pPr algn="r" defTabSz="938213" eaLnBrk="0" hangingPunct="0"/>
              <a:t>2</a:t>
            </a:fld>
            <a:endParaRPr lang="en-US" sz="1200" b="0"/>
          </a:p>
        </p:txBody>
      </p:sp>
      <p:sp>
        <p:nvSpPr>
          <p:cNvPr id="204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802.11-10/0800r9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November 2010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Bruce Kraemer, Marvell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81350" y="9001125"/>
            <a:ext cx="512763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3CC4BDB5-B540-45ED-94E8-9EC3E20B7088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802.11-10/0800r9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November 2010</a:t>
            </a: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Bruce Kraemer, Marvell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81350" y="9001125"/>
            <a:ext cx="512763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A977B0E7-7F8A-4BB0-99E0-ECA27209F69D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24581" name="Rectangle 2"/>
          <p:cNvSpPr txBox="1">
            <a:spLocks noGrp="1" noChangeArrowheads="1"/>
          </p:cNvSpPr>
          <p:nvPr/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8213" eaLnBrk="0" hangingPunct="0"/>
            <a:r>
              <a:rPr lang="en-US" sz="1400"/>
              <a:t>doc.: IEEE 802.11-09/0674r0</a:t>
            </a:r>
          </a:p>
        </p:txBody>
      </p:sp>
      <p:sp>
        <p:nvSpPr>
          <p:cNvPr id="24582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8213" eaLnBrk="0" hangingPunct="0"/>
            <a:r>
              <a:rPr lang="en-US" sz="1400"/>
              <a:t>June 2009</a:t>
            </a:r>
          </a:p>
        </p:txBody>
      </p:sp>
      <p:sp>
        <p:nvSpPr>
          <p:cNvPr id="24583" name="Rectangle 6"/>
          <p:cNvSpPr txBox="1">
            <a:spLocks noGrp="1" noChangeArrowheads="1"/>
          </p:cNvSpPr>
          <p:nvPr/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8213" eaLnBrk="0" hangingPunct="0"/>
            <a:r>
              <a:rPr lang="en-US" sz="1200" b="0"/>
              <a:t>Bruce Kraemer, Marvell; Adrian Stephens, Intel</a:t>
            </a:r>
          </a:p>
        </p:txBody>
      </p:sp>
      <p:sp>
        <p:nvSpPr>
          <p:cNvPr id="24584" name="Rectangle 7"/>
          <p:cNvSpPr txBox="1">
            <a:spLocks noGrp="1" noChangeArrowheads="1"/>
          </p:cNvSpPr>
          <p:nvPr/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8213" eaLnBrk="0" hangingPunct="0"/>
            <a:r>
              <a:rPr lang="en-US" sz="1200" b="0"/>
              <a:t>Page </a:t>
            </a:r>
            <a:fld id="{E31BB00F-CE12-45B8-A5D5-83DFE55F5EFD}" type="slidenum">
              <a:rPr lang="he-IL" sz="1200" b="0"/>
              <a:pPr algn="r" defTabSz="938213" eaLnBrk="0" hangingPunct="0"/>
              <a:t>5</a:t>
            </a:fld>
            <a:endParaRPr lang="en-US" sz="1200" b="0"/>
          </a:p>
        </p:txBody>
      </p:sp>
      <p:sp>
        <p:nvSpPr>
          <p:cNvPr id="24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6627" name="Header Placeholder 3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802.11-06/0528r0</a:t>
            </a:r>
          </a:p>
        </p:txBody>
      </p:sp>
      <p:sp>
        <p:nvSpPr>
          <p:cNvPr id="26628" name="Date Placeholder 4"/>
          <p:cNvSpPr>
            <a:spLocks noGrp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May 2006</a:t>
            </a:r>
          </a:p>
        </p:txBody>
      </p:sp>
      <p:sp>
        <p:nvSpPr>
          <p:cNvPr id="26629" name="Footer Placeholder 5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Bruce Kraemer, Marvell</a:t>
            </a:r>
          </a:p>
        </p:txBody>
      </p:sp>
      <p:sp>
        <p:nvSpPr>
          <p:cNvPr id="26630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181350" y="9001125"/>
            <a:ext cx="512763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63E44C6C-6687-4F69-A351-AFA1A62C0D1F}" type="slidenum">
              <a:rPr lang="he-IL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 (DSP Group), </a:t>
            </a:r>
            <a:r>
              <a:rPr lang="en-US" err="1"/>
              <a:t>B.Kraemer</a:t>
            </a:r>
            <a:r>
              <a:rPr lang="en-US"/>
              <a:t>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9A0B78-2379-45B4-9DCB-FE19C5C54BB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5403850" y="6475413"/>
            <a:ext cx="31400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 (DSP Group), </a:t>
            </a:r>
            <a:r>
              <a:rPr lang="en-US" err="1"/>
              <a:t>B.Kraemer</a:t>
            </a:r>
            <a:r>
              <a:rPr lang="en-US"/>
              <a:t> (Marvell)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1749425" y="6477000"/>
            <a:ext cx="538163" cy="1825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9FD0E9-6E23-44BD-BBC8-42C3AC2223A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3850" y="6475413"/>
            <a:ext cx="3140075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Graham Smith (DSP Group), </a:t>
            </a:r>
            <a:r>
              <a:rPr lang="en-US" err="1"/>
              <a:t>B.Kraemer</a:t>
            </a:r>
            <a:r>
              <a:rPr lang="en-US"/>
              <a:t>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49425" y="6477000"/>
            <a:ext cx="5381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C5A08D7C-4C9B-4568-948B-78A403FE427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81650" y="334963"/>
            <a:ext cx="2863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/>
              <a:t>doc.: IEEE 11-12/0179r0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2-0002-02-00aa-second-sb-comments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2/11-12-0132-01-00aa-additional-changes-in-11aa-d9-0.do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727825" y="6475413"/>
            <a:ext cx="1816100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Graham Smith (DSP Group), 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752600" y="6477000"/>
            <a:ext cx="530225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FEAF606D-61D8-419C-AFA3-A475EB981FBA}" type="slidenum">
              <a:rPr lang="he-IL" smtClean="0"/>
              <a:pPr/>
              <a:t>1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P802.11aa Status report to EC on in support of approval to proceed to RevCom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2011-01-24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5334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2570163"/>
          <a:ext cx="7772400" cy="14684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480"/>
                <a:gridCol w="1341120"/>
                <a:gridCol w="1767840"/>
                <a:gridCol w="1127760"/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Name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Company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Address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Phone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Email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Graham Smith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DSP Group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2941 Sunrise Blvd, Ste 100 Rancho</a:t>
                      </a:r>
                      <a:r>
                        <a:rPr lang="en-GB" sz="1200" baseline="0" dirty="0" smtClean="0"/>
                        <a:t> Cordova, CA 95762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916 379 8709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Graham.smith@dspg.com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Bruce Kraemer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Marvell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5488 Marvell Lane, Santa Clara, CA 95054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321</a:t>
                      </a:r>
                      <a:r>
                        <a:rPr lang="en-GB" sz="1200" baseline="0" dirty="0" smtClean="0"/>
                        <a:t> 427 4098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bkraemer@marvell.com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42" name="Date Placeholder 1"/>
          <p:cNvSpPr txBox="1">
            <a:spLocks noGrp="1"/>
          </p:cNvSpPr>
          <p:nvPr/>
        </p:nvSpPr>
        <p:spPr bwMode="auto">
          <a:xfrm>
            <a:off x="696913" y="334963"/>
            <a:ext cx="869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lang="en-US" sz="1800"/>
              <a:t>Jan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1"/>
          <p:cNvSpPr>
            <a:spLocks noGrp="1"/>
          </p:cNvSpPr>
          <p:nvPr>
            <p:ph type="dt" sz="quarter" idx="4294967295"/>
          </p:nvPr>
        </p:nvSpPr>
        <p:spPr bwMode="auto">
          <a:xfrm>
            <a:off x="696913" y="334963"/>
            <a:ext cx="869950" cy="274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lang="en-US" sz="1800"/>
              <a:t>Jan 2012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752600" y="6477000"/>
            <a:ext cx="530225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4680EDF1-8C0B-4199-BFAA-B3FC4E84A0A3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19459" name="Footer Placeholder 4"/>
          <p:cNvSpPr txBox="1">
            <a:spLocks noGrp="1"/>
          </p:cNvSpPr>
          <p:nvPr/>
        </p:nvSpPr>
        <p:spPr bwMode="auto">
          <a:xfrm>
            <a:off x="6727825" y="6475413"/>
            <a:ext cx="18161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200" b="0"/>
              <a:t>Graham Smith (DSP Group), </a:t>
            </a:r>
          </a:p>
        </p:txBody>
      </p:sp>
      <p:sp>
        <p:nvSpPr>
          <p:cNvPr id="19460" name="Slide Number Placeholder 5"/>
          <p:cNvSpPr txBox="1">
            <a:spLocks noGrp="1"/>
          </p:cNvSpPr>
          <p:nvPr/>
        </p:nvSpPr>
        <p:spPr bwMode="auto">
          <a:xfrm>
            <a:off x="1803400" y="6477000"/>
            <a:ext cx="4286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0"/>
              <a:t>Slide </a:t>
            </a:r>
            <a:fld id="{31B2E24F-A180-43A0-B16E-C9EB21BBF764}" type="slidenum">
              <a:rPr lang="he-IL" sz="1200" b="0"/>
              <a:pPr algn="ctr" eaLnBrk="0" hangingPunct="0"/>
              <a:t>2</a:t>
            </a:fld>
            <a:endParaRPr lang="en-US" sz="1200" b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smtClean="0"/>
              <a:t>Background</a:t>
            </a:r>
            <a:endParaRPr lang="en-US" smtClean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077200" cy="4495800"/>
          </a:xfrm>
        </p:spPr>
        <p:txBody>
          <a:bodyPr/>
          <a:lstStyle/>
          <a:p>
            <a:pPr marL="514350" indent="-457200">
              <a:lnSpc>
                <a:spcPct val="90000"/>
              </a:lnSpc>
            </a:pPr>
            <a:r>
              <a:rPr lang="en-GB" sz="2000" smtClean="0"/>
              <a:t>P802.11aa D8.0 has completed its second recirculation ballot, achieving 100% approval.</a:t>
            </a:r>
          </a:p>
          <a:p>
            <a:pPr marL="514350" indent="-457200">
              <a:lnSpc>
                <a:spcPct val="90000"/>
              </a:lnSpc>
            </a:pPr>
            <a:r>
              <a:rPr lang="en-US" sz="2000" smtClean="0"/>
              <a:t>During the second re-circulation Sponsor Ballot, 6 comments were received.  As well as preparing resolutions to all of the comments, the comment resolution committee did make 4 minor changes.  All of the comments and their resolutions are available here </a:t>
            </a:r>
            <a:endParaRPr lang="en-US" sz="2000" smtClean="0">
              <a:hlinkClick r:id="rId3"/>
            </a:endParaRPr>
          </a:p>
          <a:p>
            <a:pPr marL="514350" indent="-457200">
              <a:lnSpc>
                <a:spcPct val="90000"/>
              </a:lnSpc>
            </a:pPr>
            <a:r>
              <a:rPr lang="en-US" sz="2000" smtClean="0">
                <a:hlinkClick r:id="rId3"/>
              </a:rPr>
              <a:t>https://mentor.ieee.org/802.11/dcn/11/11-12-0002-02-00aa-second-sb-comments.xls</a:t>
            </a:r>
            <a:endParaRPr lang="en-US" sz="2000" smtClean="0"/>
          </a:p>
          <a:p>
            <a:pPr marL="514350" indent="-457200">
              <a:lnSpc>
                <a:spcPct val="90000"/>
              </a:lnSpc>
            </a:pPr>
            <a:r>
              <a:rPr lang="en-US" sz="2000" smtClean="0"/>
              <a:t>For convenience, a list of all four changes that were not comment resolutions, are contained here:</a:t>
            </a:r>
            <a:endParaRPr lang="en-US" sz="2000" smtClean="0">
              <a:hlinkClick r:id="rId4"/>
            </a:endParaRPr>
          </a:p>
          <a:p>
            <a:pPr marL="514350" indent="-457200">
              <a:lnSpc>
                <a:spcPct val="90000"/>
              </a:lnSpc>
            </a:pPr>
            <a:r>
              <a:rPr lang="en-US" sz="2000" smtClean="0">
                <a:hlinkClick r:id="rId4"/>
              </a:rPr>
              <a:t>https://mentor.ieee.org/802.11/dcn/12/11-12-0132-01-00aa-additional-changes-in-11aa-d9-0.doc</a:t>
            </a:r>
            <a:r>
              <a:rPr lang="en-US" sz="2000" smtClean="0"/>
              <a:t> </a:t>
            </a:r>
            <a:endParaRPr lang="en-GB" sz="2000" smtClean="0"/>
          </a:p>
          <a:p>
            <a:pPr marL="514350" indent="-457200">
              <a:lnSpc>
                <a:spcPct val="90000"/>
              </a:lnSpc>
            </a:pPr>
            <a:r>
              <a:rPr lang="en-GB" sz="2000" smtClean="0"/>
              <a:t>Re-circulation of Sponsor ballot opened on January 17 and closes Jan 27,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This presentation is the report to the IEEE 802 executive committee in support of completion of the requirements for approval to proceed to IEEE-SA RevCom</a:t>
            </a:r>
            <a:endParaRPr lang="en-US" smtClean="0"/>
          </a:p>
        </p:txBody>
      </p:sp>
      <p:sp>
        <p:nvSpPr>
          <p:cNvPr id="39940" name="Date Placeholder 1"/>
          <p:cNvSpPr txBox="1">
            <a:spLocks noGrp="1"/>
          </p:cNvSpPr>
          <p:nvPr/>
        </p:nvSpPr>
        <p:spPr bwMode="auto">
          <a:xfrm>
            <a:off x="696913" y="334963"/>
            <a:ext cx="869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lang="en-US" sz="1800"/>
              <a:t>Jan 2012</a:t>
            </a:r>
          </a:p>
        </p:txBody>
      </p:sp>
      <p:sp>
        <p:nvSpPr>
          <p:cNvPr id="39941" name="Footer Placeholder 4"/>
          <p:cNvSpPr txBox="1">
            <a:spLocks noGrp="1"/>
          </p:cNvSpPr>
          <p:nvPr/>
        </p:nvSpPr>
        <p:spPr bwMode="auto">
          <a:xfrm>
            <a:off x="6727825" y="6475413"/>
            <a:ext cx="18161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200" b="0"/>
              <a:t>Graham Smith (DSP Group), </a:t>
            </a:r>
          </a:p>
        </p:txBody>
      </p:sp>
      <p:sp>
        <p:nvSpPr>
          <p:cNvPr id="39942" name="Slide Number Placeholder 5"/>
          <p:cNvSpPr txBox="1">
            <a:spLocks noGrp="1"/>
          </p:cNvSpPr>
          <p:nvPr/>
        </p:nvSpPr>
        <p:spPr bwMode="auto">
          <a:xfrm>
            <a:off x="1803400" y="6477000"/>
            <a:ext cx="4286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0"/>
              <a:t>Slide </a:t>
            </a:r>
            <a:fld id="{84162556-0CC7-41DC-B898-2DB0242135F7}" type="slidenum">
              <a:rPr lang="he-IL" sz="1200" b="0"/>
              <a:pPr algn="ctr" eaLnBrk="0" hangingPunct="0"/>
              <a:t>3</a:t>
            </a:fld>
            <a:endParaRPr lang="en-US" sz="12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696913" y="334963"/>
            <a:ext cx="869950" cy="274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lang="en-US" sz="1800"/>
              <a:t>Jan 2012</a:t>
            </a: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727825" y="6475413"/>
            <a:ext cx="1816100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Graham Smith (DSP Group), 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798638" y="6477000"/>
            <a:ext cx="436562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6BFECC6-162A-4E76-83D6-5C08BFAB2166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609600"/>
          </a:xfrm>
        </p:spPr>
        <p:txBody>
          <a:bodyPr/>
          <a:lstStyle/>
          <a:p>
            <a:r>
              <a:rPr lang="en-GB" sz="2800" smtClean="0"/>
              <a:t>IEEE 802 Sponsor Ballot Results – </a:t>
            </a:r>
            <a:br>
              <a:rPr lang="en-GB" sz="2800" smtClean="0"/>
            </a:br>
            <a:r>
              <a:rPr lang="en-GB" sz="2800" smtClean="0"/>
              <a:t>P802.11aa</a:t>
            </a: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152" name="Table 151"/>
          <p:cNvGraphicFramePr>
            <a:graphicFrameLocks noGrp="1"/>
          </p:cNvGraphicFramePr>
          <p:nvPr/>
        </p:nvGraphicFramePr>
        <p:xfrm>
          <a:off x="381000" y="1828800"/>
          <a:ext cx="8229600" cy="2514600"/>
        </p:xfrm>
        <a:graphic>
          <a:graphicData uri="http://schemas.openxmlformats.org/drawingml/2006/table">
            <a:tbl>
              <a:tblPr/>
              <a:tblGrid>
                <a:gridCol w="595898"/>
                <a:gridCol w="1073539"/>
                <a:gridCol w="1086593"/>
                <a:gridCol w="529206"/>
                <a:gridCol w="529206"/>
                <a:gridCol w="456235"/>
                <a:gridCol w="456235"/>
                <a:gridCol w="456235"/>
                <a:gridCol w="456235"/>
                <a:gridCol w="456235"/>
                <a:gridCol w="456235"/>
                <a:gridCol w="456235"/>
                <a:gridCol w="464635"/>
                <a:gridCol w="756876"/>
              </a:tblGrid>
              <a:tr h="64476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effectLst/>
                          <a:latin typeface="Calibri"/>
                        </a:rPr>
                        <a:t>Draft</a:t>
                      </a:r>
                      <a:endParaRPr lang="en-GB" sz="2800" b="1" dirty="0"/>
                    </a:p>
                  </a:txBody>
                  <a:tcPr marL="45723" marR="45723"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effectLst/>
                          <a:latin typeface="Calibri"/>
                        </a:rPr>
                        <a:t>Opened</a:t>
                      </a:r>
                      <a:endParaRPr lang="en-GB" sz="2800" b="1" dirty="0"/>
                    </a:p>
                  </a:txBody>
                  <a:tcPr marL="45723" marR="45723"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effectLst/>
                          <a:latin typeface="Calibri"/>
                        </a:rPr>
                        <a:t>Closed</a:t>
                      </a:r>
                      <a:endParaRPr lang="en-GB" sz="2800" b="1" dirty="0"/>
                    </a:p>
                  </a:txBody>
                  <a:tcPr marL="45723" marR="45723"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Days</a:t>
                      </a:r>
                      <a:endParaRPr lang="en-GB" sz="16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3" marR="45723"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effectLst/>
                          <a:latin typeface="Calibri"/>
                        </a:rPr>
                        <a:t>Pool</a:t>
                      </a:r>
                      <a:endParaRPr lang="en-GB" sz="2800" b="1" dirty="0"/>
                    </a:p>
                  </a:txBody>
                  <a:tcPr marL="45723" marR="45723"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effectLst/>
                          <a:latin typeface="Calibri"/>
                        </a:rPr>
                        <a:t>For</a:t>
                      </a:r>
                    </a:p>
                  </a:txBody>
                  <a:tcPr marL="45723" marR="45723"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effectLst/>
                          <a:latin typeface="Calibri"/>
                        </a:rPr>
                        <a:t>Against</a:t>
                      </a:r>
                      <a:endParaRPr lang="en-GB" sz="2800" b="1" dirty="0"/>
                    </a:p>
                  </a:txBody>
                  <a:tcPr marL="45723" marR="45723"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effectLst/>
                          <a:latin typeface="Calibri"/>
                        </a:rPr>
                        <a:t>Abstain</a:t>
                      </a:r>
                    </a:p>
                  </a:txBody>
                  <a:tcPr marL="45723" marR="45723"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effectLst/>
                          <a:latin typeface="Calibri"/>
                        </a:rPr>
                        <a:t>Return</a:t>
                      </a:r>
                    </a:p>
                  </a:txBody>
                  <a:tcPr marL="45723" marR="45723"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#</a:t>
                      </a:r>
                      <a:r>
                        <a:rPr lang="en-GB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Cmnts</a:t>
                      </a:r>
                      <a:endParaRPr lang="en-GB" sz="16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45723" marR="45723"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57909">
                <a:tc>
                  <a:txBody>
                    <a:bodyPr/>
                    <a:lstStyle/>
                    <a:p>
                      <a:pPr algn="ctr"/>
                      <a:endParaRPr lang="en-GB" sz="16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kern="120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lang="en-GB" sz="16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lang="en-GB" sz="16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lang="en-GB" sz="16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lang="en-GB" sz="16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0298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Calibri"/>
                        </a:rPr>
                        <a:t>6.0</a:t>
                      </a:r>
                      <a:endParaRPr lang="en-GB" sz="2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Calibri"/>
                        </a:rPr>
                        <a:t>2011-09-12</a:t>
                      </a:r>
                      <a:endParaRPr lang="en-GB" sz="2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Calibri"/>
                        </a:rPr>
                        <a:t>2011-10-12</a:t>
                      </a:r>
                      <a:endParaRPr lang="en-GB" sz="2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Calibri"/>
                        </a:rPr>
                        <a:t>156</a:t>
                      </a:r>
                      <a:endParaRPr lang="en-GB" sz="2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Calibri"/>
                        </a:rPr>
                        <a:t>106</a:t>
                      </a:r>
                      <a:endParaRPr lang="en-GB" sz="2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Calibri"/>
                        </a:rPr>
                        <a:t>93</a:t>
                      </a:r>
                      <a:endParaRPr lang="en-GB" sz="2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Calibri"/>
                        </a:rPr>
                        <a:t>8</a:t>
                      </a:r>
                      <a:endParaRPr lang="en-GB" sz="2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Calibri"/>
                        </a:rPr>
                        <a:t>7</a:t>
                      </a:r>
                      <a:endParaRPr lang="en-GB" sz="2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Calibri"/>
                        </a:rPr>
                        <a:t>9</a:t>
                      </a:r>
                      <a:endParaRPr lang="en-GB" sz="2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Calibri"/>
                        </a:rPr>
                        <a:t>7</a:t>
                      </a:r>
                      <a:endParaRPr lang="en-GB" sz="2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Calibri"/>
                        </a:rPr>
                        <a:t>123</a:t>
                      </a:r>
                      <a:endParaRPr lang="en-GB" sz="2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Calibri"/>
                        </a:rPr>
                        <a:t>79</a:t>
                      </a:r>
                      <a:endParaRPr lang="en-GB" sz="2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147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98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Calibri"/>
                        </a:rPr>
                        <a:t>7.0</a:t>
                      </a:r>
                      <a:endParaRPr lang="en-GB" sz="2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Calibri"/>
                        </a:rPr>
                        <a:t>2011-11-11</a:t>
                      </a:r>
                      <a:endParaRPr lang="en-GB" sz="2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Calibri"/>
                        </a:rPr>
                        <a:t>2011-11-26</a:t>
                      </a:r>
                      <a:endParaRPr lang="en-GB" sz="2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Calibri"/>
                        </a:rPr>
                        <a:t>156</a:t>
                      </a:r>
                      <a:endParaRPr lang="en-GB" sz="2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Calibri"/>
                        </a:rPr>
                        <a:t>113</a:t>
                      </a:r>
                      <a:endParaRPr lang="en-GB" sz="2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Calibri"/>
                        </a:rPr>
                        <a:t>96</a:t>
                      </a:r>
                      <a:endParaRPr lang="en-GB" sz="2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Calibri"/>
                        </a:rPr>
                        <a:t>4</a:t>
                      </a:r>
                      <a:endParaRPr lang="en-GB" sz="2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Calibri"/>
                        </a:rPr>
                        <a:t>4</a:t>
                      </a:r>
                      <a:endParaRPr lang="en-GB" sz="2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Calibri"/>
                        </a:rPr>
                        <a:t>9</a:t>
                      </a:r>
                      <a:endParaRPr lang="en-GB" sz="2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Calibri"/>
                        </a:rPr>
                        <a:t>7</a:t>
                      </a:r>
                      <a:endParaRPr lang="en-GB" sz="2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Calibri"/>
                        </a:rPr>
                        <a:t>127</a:t>
                      </a:r>
                      <a:endParaRPr lang="en-GB" sz="2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effectLst/>
                          <a:latin typeface="Calibri"/>
                        </a:rPr>
                        <a:t>81</a:t>
                      </a:r>
                      <a:endParaRPr lang="en-GB" sz="2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23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98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8.0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2011-12-12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2012-01-02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21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156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119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99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131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84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298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8.0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Post-ballot</a:t>
                      </a:r>
                      <a:r>
                        <a:rPr lang="en-GB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vote change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156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120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100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131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84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1"/>
          <p:cNvSpPr>
            <a:spLocks noGrp="1"/>
          </p:cNvSpPr>
          <p:nvPr>
            <p:ph type="dt" sz="quarter" idx="4294967295"/>
          </p:nvPr>
        </p:nvSpPr>
        <p:spPr bwMode="auto">
          <a:xfrm>
            <a:off x="696913" y="334963"/>
            <a:ext cx="869950" cy="274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lang="en-US" sz="1800"/>
              <a:t>Jan 2012</a:t>
            </a:r>
          </a:p>
        </p:txBody>
      </p:sp>
      <p:sp>
        <p:nvSpPr>
          <p:cNvPr id="2355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804025" y="6475413"/>
            <a:ext cx="1739900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Graham Smith (DSP Group)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798638" y="6477000"/>
            <a:ext cx="436562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E350E461-2AA5-4092-9CA7-4F7D60A94CDD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23556" name="Slide Number Placeholder 5"/>
          <p:cNvSpPr txBox="1">
            <a:spLocks noGrp="1"/>
          </p:cNvSpPr>
          <p:nvPr/>
        </p:nvSpPr>
        <p:spPr bwMode="auto">
          <a:xfrm>
            <a:off x="1800225" y="6477000"/>
            <a:ext cx="4365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0"/>
              <a:t>Slide </a:t>
            </a:r>
            <a:fld id="{849A9C98-915F-4E47-B070-75719C760D83}" type="slidenum">
              <a:rPr lang="he-IL" sz="1200" b="0"/>
              <a:pPr algn="ctr" eaLnBrk="0" hangingPunct="0"/>
              <a:t>5</a:t>
            </a:fld>
            <a:endParaRPr lang="en-US" sz="1200" b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Mandatory Coordination</a:t>
            </a:r>
          </a:p>
        </p:txBody>
      </p:sp>
      <p:graphicFrame>
        <p:nvGraphicFramePr>
          <p:cNvPr id="23599" name="Group 47"/>
          <p:cNvGraphicFramePr>
            <a:graphicFrameLocks noGrp="1"/>
          </p:cNvGraphicFramePr>
          <p:nvPr>
            <p:ph idx="4294967295"/>
          </p:nvPr>
        </p:nvGraphicFramePr>
        <p:xfrm>
          <a:off x="685800" y="1676400"/>
          <a:ext cx="7772400" cy="4449763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195"/>
                      </a:schemeClr>
                    </a:solidFill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D8.0</a:t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Jan 12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 “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D9.0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??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Request Submitted for “GCR MAC Group Address” by Bruce Kraemer on Jan 11, 2011.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TGaa Approval for submission to RevCom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sz="2000" smtClean="0"/>
              <a:t>Approve document 11-12/0179r0 as the report to the IEEE 802 Executive Committee on the requirements for approval to forward P802.11aa to RevCom, and</a:t>
            </a:r>
          </a:p>
          <a:p>
            <a:r>
              <a:rPr lang="en-GB" sz="2000" smtClean="0"/>
              <a:t>Empower the chair to make editorial changes if required, and </a:t>
            </a:r>
            <a:endParaRPr lang="en-US" sz="2000" smtClean="0"/>
          </a:p>
          <a:p>
            <a:r>
              <a:rPr lang="en-US" sz="2000" smtClean="0"/>
              <a:t>On completion of the third sponsor ballot recirculation, if this ballot is successful, request the IEEE 802 Executive Committee to forward P802.11aa to RevCom.</a:t>
            </a:r>
          </a:p>
          <a:p>
            <a:r>
              <a:rPr lang="en-US" sz="2000" smtClean="0"/>
              <a:t> </a:t>
            </a:r>
          </a:p>
          <a:p>
            <a:r>
              <a:rPr lang="en-GB" sz="2000" smtClean="0"/>
              <a:t>[Moved by &lt;name&gt; on behalf of &lt;group&gt;</a:t>
            </a:r>
            <a:endParaRPr lang="en-US" sz="2000" smtClean="0"/>
          </a:p>
          <a:p>
            <a:r>
              <a:rPr lang="en-GB" sz="2000" smtClean="0"/>
              <a:t>&lt;group&gt; vote: </a:t>
            </a:r>
            <a:endParaRPr lang="en-US" sz="2000" smtClean="0"/>
          </a:p>
          <a:p>
            <a:r>
              <a:rPr lang="en-GB" sz="2000" smtClean="0"/>
              <a:t>Moved: &lt;name&gt;,  Seconded: &lt;name&gt;, Result: y-n-a]</a:t>
            </a:r>
            <a:endParaRPr lang="en-US" sz="2000" smtClean="0"/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696913" y="334963"/>
            <a:ext cx="869950" cy="274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lang="en-US" sz="1800"/>
              <a:t>Jan 2012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54825" y="6475413"/>
            <a:ext cx="1689100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Graham Smith (DSP Group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798638" y="6477000"/>
            <a:ext cx="436562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C8C54CD8-607B-4A63-9EB3-CF811732B7A1}" type="slidenum">
              <a:rPr lang="he-IL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105386</TotalTime>
  <Words>488</Words>
  <Application>Microsoft Office PowerPoint</Application>
  <PresentationFormat>On-screen Show (4:3)</PresentationFormat>
  <Paragraphs>169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Calibri</vt:lpstr>
      <vt:lpstr>Default Design</vt:lpstr>
      <vt:lpstr>P802.11aa Status report to EC on in support of approval to proceed to RevCom</vt:lpstr>
      <vt:lpstr>Background</vt:lpstr>
      <vt:lpstr>Summary</vt:lpstr>
      <vt:lpstr>IEEE 802 Sponsor Ballot Results –  P802.11aa</vt:lpstr>
      <vt:lpstr>Mandatory Coordination</vt:lpstr>
      <vt:lpstr>TGaa Approval for submission to RevCom</vt:lpstr>
    </vt:vector>
  </TitlesOfParts>
  <Company>Aruba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Report to EC</dc:title>
  <dc:creator>Dorothy Stanley;Adrian.P.Stephens@intel.com</dc:creator>
  <cp:lastModifiedBy>DSP Group</cp:lastModifiedBy>
  <cp:revision>1207</cp:revision>
  <cp:lastPrinted>1998-02-10T13:28:06Z</cp:lastPrinted>
  <dcterms:created xsi:type="dcterms:W3CDTF">1998-02-10T13:07:52Z</dcterms:created>
  <dcterms:modified xsi:type="dcterms:W3CDTF">2012-01-24T20:30:18Z</dcterms:modified>
</cp:coreProperties>
</file>