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79" r:id="rId3"/>
    <p:sldId id="289" r:id="rId4"/>
    <p:sldId id="302" r:id="rId5"/>
    <p:sldId id="303" r:id="rId6"/>
    <p:sldId id="304" r:id="rId7"/>
    <p:sldId id="299" r:id="rId8"/>
    <p:sldId id="305" r:id="rId9"/>
    <p:sldId id="306" r:id="rId10"/>
    <p:sldId id="307" r:id="rId11"/>
    <p:sldId id="291" r:id="rId12"/>
    <p:sldId id="310" r:id="rId13"/>
    <p:sldId id="308" r:id="rId14"/>
    <p:sldId id="309" r:id="rId15"/>
    <p:sldId id="316" r:id="rId16"/>
    <p:sldId id="319" r:id="rId17"/>
    <p:sldId id="321" r:id="rId18"/>
    <p:sldId id="322" r:id="rId19"/>
    <p:sldId id="320" r:id="rId20"/>
    <p:sldId id="324" r:id="rId21"/>
    <p:sldId id="323" r:id="rId22"/>
    <p:sldId id="317" r:id="rId23"/>
    <p:sldId id="325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>
        <p:scale>
          <a:sx n="70" d="100"/>
          <a:sy n="70" d="100"/>
        </p:scale>
        <p:origin x="-1476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575748A-DB4F-40E0-92D4-9AA3FC6C0C0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7ECE4A3A-90F7-4D28-BF61-F9F62B39C33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575748A-DB4F-40E0-92D4-9AA3FC6C0C0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905EE85-DD06-4C6B-94CE-ACCB6866C961}" type="slidenum">
              <a:rPr lang="en-US"/>
              <a:pPr/>
              <a:t>5</a:t>
            </a:fld>
            <a:endParaRPr lang="en-US"/>
          </a:p>
        </p:txBody>
      </p:sp>
      <p:sp>
        <p:nvSpPr>
          <p:cNvPr id="1433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C88E139-DF71-46C0-845E-4C5C328EC146}" type="slidenum">
              <a:rPr lang="en-US"/>
              <a:pPr/>
              <a:t>6</a:t>
            </a:fld>
            <a:endParaRPr lang="en-US"/>
          </a:p>
        </p:txBody>
      </p:sp>
      <p:sp>
        <p:nvSpPr>
          <p:cNvPr id="1392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912511F1-1D65-4C7A-B67F-4D74917564A5}" type="slidenum">
              <a:rPr lang="en-US"/>
              <a:pPr/>
              <a:t>7</a:t>
            </a:fld>
            <a:endParaRPr lang="en-US"/>
          </a:p>
        </p:txBody>
      </p:sp>
      <p:sp>
        <p:nvSpPr>
          <p:cNvPr id="1351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575748A-DB4F-40E0-92D4-9AA3FC6C0C0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9896" y="6475413"/>
            <a:ext cx="1604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88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802.11-12/0147r0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/>
          <a:p>
            <a:r>
              <a:rPr lang="en-US" dirty="0" smtClean="0"/>
              <a:t>January 2012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  <a:noFill/>
        </p:spPr>
        <p:txBody>
          <a:bodyPr/>
          <a:lstStyle/>
          <a:p>
            <a:r>
              <a:rPr lang="en-US" dirty="0" smtClean="0"/>
              <a:t>Rolf de Vegt (Qualcomm))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802.11ai Spec Development </a:t>
            </a:r>
            <a:r>
              <a:rPr lang="en-US" dirty="0" smtClean="0"/>
              <a:t>Process Update Proposal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2012-01-18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14323706"/>
              </p:ext>
            </p:extLst>
          </p:nvPr>
        </p:nvGraphicFramePr>
        <p:xfrm>
          <a:off x="534988" y="2671763"/>
          <a:ext cx="7683500" cy="3670300"/>
        </p:xfrm>
        <a:graphic>
          <a:graphicData uri="http://schemas.openxmlformats.org/presentationml/2006/ole">
            <p:oleObj spid="_x0000_s1049" name="Document" r:id="rId4" imgW="8676222" imgH="4144951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Description of steps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Define process and requirements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Call for Proposals (CFP)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Evaluation 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Review submissions for adherence to CFP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Conforms to CFP?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Submitter(s) revision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Solution overlap?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Merge solutions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75% Approval? (Submissions)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Prepare  Draft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75% Approval? (Drafts)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Comment Resolution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Technically Complete?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Ready for WG Ballot</a:t>
            </a:r>
          </a:p>
          <a:p>
            <a:pPr marL="457200" indent="-457200">
              <a:buFont typeface="+mj-lt"/>
              <a:buAutoNum type="arabicPeriod"/>
            </a:pPr>
            <a:endParaRPr lang="en-US" sz="2100" dirty="0" smtClean="0"/>
          </a:p>
          <a:p>
            <a:pPr marL="457200" indent="-457200">
              <a:buFont typeface="+mj-lt"/>
              <a:buAutoNum type="arabicPeriod"/>
            </a:pPr>
            <a:endParaRPr lang="en-US" sz="2100" dirty="0" smtClean="0"/>
          </a:p>
        </p:txBody>
      </p:sp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A4D6D3D-E21D-4157-B321-341E9485DC9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34200" y="6172200"/>
            <a:ext cx="1517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Source: 11/0748r3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of ‘De Facto’ </a:t>
            </a:r>
            <a:r>
              <a:rPr lang="en-US" dirty="0" err="1" smtClean="0"/>
              <a:t>Tgai</a:t>
            </a:r>
            <a:r>
              <a:rPr lang="en-US" dirty="0" smtClean="0"/>
              <a:t> Spec Development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33400" y="2057400"/>
            <a:ext cx="14478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Security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Framework </a:t>
            </a:r>
            <a:b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  <a:r>
              <a:rPr lang="en-US" sz="1400" dirty="0" smtClean="0"/>
              <a:t>Text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33400" y="3200400"/>
            <a:ext cx="14478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IP Address Assignment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b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  <a:r>
              <a:rPr lang="en-US" sz="1400" dirty="0" smtClean="0"/>
              <a:t>Text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33400" y="4343400"/>
            <a:ext cx="14478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Fast Network Discovery  </a:t>
            </a:r>
            <a:br>
              <a:rPr lang="en-US" sz="1400" dirty="0" smtClean="0"/>
            </a:br>
            <a:r>
              <a:rPr lang="en-US" sz="1400" dirty="0" smtClean="0"/>
              <a:t>Spec Text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057400" y="2209800"/>
            <a:ext cx="1524000" cy="685800"/>
            <a:chOff x="2362200" y="2133600"/>
            <a:chExt cx="1524000" cy="685800"/>
          </a:xfrm>
        </p:grpSpPr>
        <p:sp>
          <p:nvSpPr>
            <p:cNvPr id="11" name="Diamond 10"/>
            <p:cNvSpPr/>
            <p:nvPr/>
          </p:nvSpPr>
          <p:spPr bwMode="auto">
            <a:xfrm>
              <a:off x="2362200" y="2133600"/>
              <a:ext cx="762000" cy="6858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b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?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3276600" y="251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3505200" y="21336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057400" y="3352800"/>
            <a:ext cx="1524000" cy="685800"/>
            <a:chOff x="2362200" y="2133600"/>
            <a:chExt cx="1524000" cy="685800"/>
          </a:xfrm>
        </p:grpSpPr>
        <p:sp>
          <p:nvSpPr>
            <p:cNvPr id="20" name="Diamond 19"/>
            <p:cNvSpPr/>
            <p:nvPr/>
          </p:nvSpPr>
          <p:spPr bwMode="auto">
            <a:xfrm>
              <a:off x="2362200" y="2133600"/>
              <a:ext cx="762000" cy="6858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b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?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3276600" y="251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3505200" y="21336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057400" y="4419600"/>
            <a:ext cx="1524000" cy="685800"/>
            <a:chOff x="2362200" y="2133600"/>
            <a:chExt cx="1524000" cy="685800"/>
          </a:xfrm>
        </p:grpSpPr>
        <p:sp>
          <p:nvSpPr>
            <p:cNvPr id="24" name="Diamond 23"/>
            <p:cNvSpPr/>
            <p:nvPr/>
          </p:nvSpPr>
          <p:spPr bwMode="auto">
            <a:xfrm>
              <a:off x="2362200" y="2133600"/>
              <a:ext cx="762000" cy="6858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b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?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3276600" y="251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3505200" y="21336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sp>
        <p:nvSpPr>
          <p:cNvPr id="27" name="Rectangle 26"/>
          <p:cNvSpPr/>
          <p:nvPr/>
        </p:nvSpPr>
        <p:spPr bwMode="auto">
          <a:xfrm>
            <a:off x="3810000" y="2209800"/>
            <a:ext cx="1066800" cy="2743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.11ai Draft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257800" y="3276600"/>
            <a:ext cx="1524000" cy="685800"/>
            <a:chOff x="2362200" y="2133600"/>
            <a:chExt cx="1524000" cy="685800"/>
          </a:xfrm>
        </p:grpSpPr>
        <p:sp>
          <p:nvSpPr>
            <p:cNvPr id="29" name="Diamond 28"/>
            <p:cNvSpPr/>
            <p:nvPr/>
          </p:nvSpPr>
          <p:spPr bwMode="auto">
            <a:xfrm>
              <a:off x="2362200" y="2133600"/>
              <a:ext cx="762000" cy="6858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b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?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>
              <a:off x="3276600" y="251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3505200" y="21336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334000" y="2819400"/>
            <a:ext cx="1130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 out </a:t>
            </a:r>
            <a:br>
              <a:rPr lang="en-US" dirty="0" smtClean="0"/>
            </a:br>
            <a:r>
              <a:rPr lang="en-US" dirty="0" smtClean="0"/>
              <a:t>to Letter Ballot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3886200" y="2514600"/>
            <a:ext cx="9144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Security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Framework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886200" y="3352800"/>
            <a:ext cx="9144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IP Address Assignment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886200" y="4191000"/>
            <a:ext cx="9144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Fast Network  Discovery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38200" y="6096000"/>
            <a:ext cx="1337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Source: 12/0025r1</a:t>
            </a:r>
            <a:endParaRPr lang="en-US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dirty="0" smtClean="0"/>
              <a:t>Alternative </a:t>
            </a:r>
            <a:r>
              <a:rPr lang="en-US" sz="2400" dirty="0" smtClean="0"/>
              <a:t>View of Existing process for </a:t>
            </a:r>
            <a:r>
              <a:rPr lang="en-US" sz="2400" dirty="0" smtClean="0"/>
              <a:t>Draft </a:t>
            </a:r>
            <a:r>
              <a:rPr lang="en-US" sz="2400" dirty="0" smtClean="0"/>
              <a:t>Creation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11DA05D-341C-46E0-90A3-FFD1F371A031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6436519" cy="521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6096000"/>
            <a:ext cx="2288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Source: 11/1109r0 slide 4</a:t>
            </a:r>
            <a:endParaRPr lang="en-US" sz="1600" i="1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6939896" y="6475413"/>
            <a:ext cx="1604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 (Qualcomm)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8629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dirty="0" smtClean="0"/>
              <a:t>Potential Issues with Current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 smtClean="0"/>
              <a:t>Emphasizes creation of detailed Spec text, before taskgroup consensus / majority is established of the Spec Framework level contents of the specification</a:t>
            </a:r>
          </a:p>
          <a:p>
            <a:pPr marL="800100" lvl="1" indent="-342900"/>
            <a:r>
              <a:rPr lang="en-US" sz="1600" dirty="0" smtClean="0"/>
              <a:t>Focuses taskgroup discussions on issues related to detailed text, before a common understanding of  higher level concepts and rationale is </a:t>
            </a:r>
            <a:r>
              <a:rPr lang="en-US" sz="1600" dirty="0" smtClean="0"/>
              <a:t>established</a:t>
            </a:r>
          </a:p>
          <a:p>
            <a:pPr marL="800100" lvl="1" indent="-342900"/>
            <a:r>
              <a:rPr lang="en-US" sz="1600" dirty="0" smtClean="0"/>
              <a:t>Risk of embarking on a process of continuous rewrites of detailed text which may be hard to follow for the broader audience</a:t>
            </a:r>
          </a:p>
          <a:p>
            <a:pPr marL="800100" lvl="1" indent="-342900"/>
            <a:r>
              <a:rPr lang="en-US" sz="1600" dirty="0" smtClean="0"/>
              <a:t>Less efficient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Significant risk of ‘Feature bloat’ due to emphasis of merging of overlapping contributions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Risk of inconsistencies and lack of attention to critical dependencies between the text proposals for the separate .11ai functional areas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Insufficient conflict resolution mechanism in case of overlapping solutions that have achieved 75% approval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Process is relatively complicated and appears to be not very well understood across Taskgroup </a:t>
            </a:r>
            <a:r>
              <a:rPr lang="en-US" sz="1800" dirty="0" smtClean="0"/>
              <a:t>membership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Vests relatively significant powers in Taskgroup leadership in determining whether a proposal is in scope and/or needs to be modified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620000" cy="4114800"/>
          </a:xfrm>
        </p:spPr>
        <p:txBody>
          <a:bodyPr/>
          <a:lstStyle/>
          <a:p>
            <a:r>
              <a:rPr lang="en-US" dirty="0" smtClean="0"/>
              <a:t>Context and </a:t>
            </a:r>
            <a:r>
              <a:rPr lang="en-US" dirty="0" smtClean="0"/>
              <a:t>Introduction</a:t>
            </a:r>
          </a:p>
          <a:p>
            <a:r>
              <a:rPr lang="en-US" dirty="0" smtClean="0"/>
              <a:t>Rationale for introducing a Spec Framework Document step in previous projects</a:t>
            </a:r>
            <a:endParaRPr lang="en-US" dirty="0" smtClean="0"/>
          </a:p>
          <a:p>
            <a:r>
              <a:rPr lang="en-US" dirty="0" smtClean="0"/>
              <a:t>Current </a:t>
            </a:r>
            <a:r>
              <a:rPr lang="en-US" dirty="0" smtClean="0"/>
              <a:t>TGai selection process and potential issues</a:t>
            </a:r>
            <a:endParaRPr lang="en-US" dirty="0" smtClean="0"/>
          </a:p>
          <a:p>
            <a:r>
              <a:rPr lang="en-US" dirty="0" smtClean="0"/>
              <a:t>Proposed update to the TGai spec development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Next Steps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ight Arrow 6"/>
          <p:cNvSpPr/>
          <p:nvPr/>
        </p:nvSpPr>
        <p:spPr bwMode="auto">
          <a:xfrm>
            <a:off x="457200" y="3733800"/>
            <a:ext cx="381000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Proposal for Updated </a:t>
            </a:r>
            <a:r>
              <a:rPr lang="en-US" dirty="0" err="1" smtClean="0"/>
              <a:t>Tgai</a:t>
            </a:r>
            <a:r>
              <a:rPr lang="en-US" dirty="0" smtClean="0"/>
              <a:t>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3400" y="1676400"/>
            <a:ext cx="13716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dirty="0"/>
              <a:t>Functional </a:t>
            </a:r>
            <a:br>
              <a:rPr lang="en-US" sz="1600" dirty="0"/>
            </a:br>
            <a:r>
              <a:rPr lang="en-US" sz="1600" dirty="0" smtClean="0"/>
              <a:t>Requirements</a:t>
            </a:r>
          </a:p>
          <a:p>
            <a:pPr algn="ctr"/>
            <a:r>
              <a:rPr lang="en-US" sz="1600" dirty="0" smtClean="0"/>
              <a:t>(Doc 11/745)</a:t>
            </a:r>
            <a:endParaRPr lang="en-US" sz="1600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1295400" y="2667000"/>
            <a:ext cx="0" cy="228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60" name="Group 59"/>
          <p:cNvGrpSpPr/>
          <p:nvPr/>
        </p:nvGrpSpPr>
        <p:grpSpPr>
          <a:xfrm>
            <a:off x="228600" y="2819400"/>
            <a:ext cx="8610600" cy="2895600"/>
            <a:chOff x="228600" y="2819400"/>
            <a:chExt cx="8610600" cy="2895600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 flipV="1">
              <a:off x="990600" y="4419600"/>
              <a:ext cx="304800" cy="152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33400" y="2895600"/>
              <a:ext cx="1371600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57200" y="3048000"/>
              <a:ext cx="1371600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81000" y="3200400"/>
              <a:ext cx="1371600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19" name="Diamond 18"/>
            <p:cNvSpPr/>
            <p:nvPr/>
          </p:nvSpPr>
          <p:spPr bwMode="auto">
            <a:xfrm>
              <a:off x="2209800" y="4800600"/>
              <a:ext cx="685800" cy="5334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895600" y="4752201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57400" y="4154269"/>
              <a:ext cx="9637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Add to </a:t>
              </a:r>
              <a:br>
                <a:rPr lang="en-US" dirty="0" smtClean="0"/>
              </a:br>
              <a:r>
                <a:rPr lang="en-US" dirty="0" smtClean="0"/>
                <a:t>Spec </a:t>
              </a:r>
              <a:br>
                <a:rPr lang="en-US" dirty="0" smtClean="0"/>
              </a:br>
              <a:r>
                <a:rPr lang="en-US" dirty="0" smtClean="0"/>
                <a:t>Framework?</a:t>
              </a:r>
              <a:endParaRPr lang="en-US" dirty="0"/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3200400" y="4495800"/>
              <a:ext cx="12954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Spec </a:t>
              </a:r>
              <a:br>
                <a:rPr lang="en-US" sz="1800" dirty="0" smtClean="0"/>
              </a:br>
              <a:r>
                <a:rPr lang="en-US" sz="1800" dirty="0" smtClean="0"/>
                <a:t>Framework</a:t>
              </a:r>
              <a:br>
                <a:rPr lang="en-US" sz="1800" dirty="0" smtClean="0"/>
              </a:br>
              <a:r>
                <a:rPr lang="en-US" sz="1800" dirty="0" smtClean="0"/>
                <a:t>Document</a:t>
              </a:r>
              <a:endParaRPr lang="en-US" sz="1800" dirty="0"/>
            </a:p>
          </p:txBody>
        </p:sp>
        <p:sp>
          <p:nvSpPr>
            <p:cNvPr id="26" name="Rectangle 25"/>
            <p:cNvSpPr/>
            <p:nvPr/>
          </p:nvSpPr>
          <p:spPr bwMode="auto">
            <a:xfrm rot="5400000">
              <a:off x="-342900" y="3390900"/>
              <a:ext cx="2895600" cy="17525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4572000" y="5029200"/>
              <a:ext cx="2286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4953000" y="4495800"/>
              <a:ext cx="15240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Detailed </a:t>
              </a:r>
              <a:br>
                <a:rPr lang="en-US" sz="1800" dirty="0" smtClean="0"/>
              </a:br>
              <a:r>
                <a:rPr lang="en-US" sz="1800" dirty="0" smtClean="0"/>
                <a:t>Spec </a:t>
              </a:r>
              <a:br>
                <a:rPr lang="en-US" sz="1800" dirty="0" smtClean="0"/>
              </a:br>
              <a:r>
                <a:rPr lang="en-US" sz="1800" dirty="0" smtClean="0"/>
                <a:t>Text</a:t>
              </a:r>
              <a:endParaRPr lang="en-US" sz="1800" dirty="0"/>
            </a:p>
          </p:txBody>
        </p:sp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>
              <a:off x="457200" y="4267200"/>
              <a:ext cx="13716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381000" y="4419600"/>
              <a:ext cx="13716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304800" y="4572000"/>
              <a:ext cx="13716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Spec </a:t>
              </a:r>
              <a:br>
                <a:rPr lang="en-US" sz="1800" dirty="0" smtClean="0"/>
              </a:br>
              <a:r>
                <a:rPr lang="en-US" sz="1800" dirty="0" smtClean="0"/>
                <a:t>Framework</a:t>
              </a:r>
              <a:br>
                <a:rPr lang="en-US" sz="1800" dirty="0" smtClean="0"/>
              </a:br>
              <a:r>
                <a:rPr lang="en-US" sz="1800" dirty="0" smtClean="0"/>
                <a:t>Text</a:t>
              </a:r>
              <a:endParaRPr lang="en-US" sz="1800" dirty="0"/>
            </a:p>
          </p:txBody>
        </p:sp>
        <p:cxnSp>
          <p:nvCxnSpPr>
            <p:cNvPr id="20" name="Straight Arrow Connector 19"/>
            <p:cNvCxnSpPr>
              <a:stCxn id="8" idx="2"/>
              <a:endCxn id="37" idx="0"/>
            </p:cNvCxnSpPr>
            <p:nvPr/>
          </p:nvCxnSpPr>
          <p:spPr bwMode="auto">
            <a:xfrm flipH="1">
              <a:off x="990600" y="4114800"/>
              <a:ext cx="76200" cy="457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H="1">
              <a:off x="1143000" y="4191000"/>
              <a:ext cx="7620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1295400" y="4114800"/>
              <a:ext cx="0" cy="152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2971800" y="5105400"/>
              <a:ext cx="1524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8" name="Diamond 47"/>
            <p:cNvSpPr/>
            <p:nvPr/>
          </p:nvSpPr>
          <p:spPr bwMode="auto">
            <a:xfrm>
              <a:off x="6705600" y="4761131"/>
              <a:ext cx="685800" cy="5334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60822" y="4001869"/>
              <a:ext cx="13115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Spec Addresses</a:t>
              </a:r>
              <a:br>
                <a:rPr lang="en-US" dirty="0" smtClean="0"/>
              </a:br>
              <a:r>
                <a:rPr lang="en-US" dirty="0" smtClean="0"/>
                <a:t>Spec Framework</a:t>
              </a:r>
              <a:br>
                <a:rPr lang="en-US" dirty="0" smtClean="0"/>
              </a:br>
              <a:r>
                <a:rPr lang="en-US" dirty="0" smtClean="0"/>
                <a:t>and ready for LB?</a:t>
              </a:r>
              <a:endParaRPr lang="en-US" dirty="0"/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>
              <a:off x="6553200" y="5065931"/>
              <a:ext cx="1524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7467600" y="5065931"/>
              <a:ext cx="1524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2" name="Rectangle 24"/>
            <p:cNvSpPr>
              <a:spLocks noChangeArrowheads="1"/>
            </p:cNvSpPr>
            <p:nvPr/>
          </p:nvSpPr>
          <p:spPr bwMode="auto">
            <a:xfrm>
              <a:off x="7620000" y="4800600"/>
              <a:ext cx="1219200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 dirty="0" smtClean="0"/>
                <a:t>TG or WG Letter </a:t>
              </a:r>
              <a:r>
                <a:rPr lang="en-US" sz="1400" dirty="0"/>
                <a:t/>
              </a:r>
              <a:br>
                <a:rPr lang="en-US" sz="1400" dirty="0"/>
              </a:br>
              <a:r>
                <a:rPr lang="en-US" sz="1400" dirty="0"/>
                <a:t>Ballot</a:t>
              </a:r>
            </a:p>
          </p:txBody>
        </p:sp>
        <p:sp>
          <p:nvSpPr>
            <p:cNvPr id="53" name="Rectangle 6"/>
            <p:cNvSpPr>
              <a:spLocks noChangeArrowheads="1"/>
            </p:cNvSpPr>
            <p:nvPr/>
          </p:nvSpPr>
          <p:spPr bwMode="auto">
            <a:xfrm>
              <a:off x="4953000" y="2971800"/>
              <a:ext cx="15240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Spec </a:t>
              </a:r>
              <a:br>
                <a:rPr lang="en-US" sz="1800" dirty="0" smtClean="0"/>
              </a:br>
              <a:r>
                <a:rPr lang="en-US" sz="1800" dirty="0" smtClean="0"/>
                <a:t>Text</a:t>
              </a:r>
              <a:br>
                <a:rPr lang="en-US" sz="1800" dirty="0" smtClean="0"/>
              </a:br>
              <a:r>
                <a:rPr lang="en-US" sz="1800" dirty="0" smtClean="0"/>
                <a:t>Contributions</a:t>
              </a:r>
              <a:endParaRPr lang="en-US" sz="1800" dirty="0"/>
            </a:p>
          </p:txBody>
        </p:sp>
        <p:cxnSp>
          <p:nvCxnSpPr>
            <p:cNvPr id="55" name="Shape 54"/>
            <p:cNvCxnSpPr>
              <a:stCxn id="31" idx="0"/>
              <a:endCxn id="53" idx="1"/>
            </p:cNvCxnSpPr>
            <p:nvPr/>
          </p:nvCxnSpPr>
          <p:spPr bwMode="auto">
            <a:xfrm rot="5400000" flipH="1" flipV="1">
              <a:off x="3886200" y="3429000"/>
              <a:ext cx="1028700" cy="1104900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>
              <a:stCxn id="53" idx="2"/>
              <a:endCxn id="35" idx="0"/>
            </p:cNvCxnSpPr>
            <p:nvPr/>
          </p:nvCxnSpPr>
          <p:spPr bwMode="auto">
            <a:xfrm>
              <a:off x="5715000" y="3962400"/>
              <a:ext cx="0" cy="533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30" name="Straight Arrow Connector 29"/>
            <p:cNvCxnSpPr>
              <a:stCxn id="37" idx="3"/>
            </p:cNvCxnSpPr>
            <p:nvPr/>
          </p:nvCxnSpPr>
          <p:spPr bwMode="auto">
            <a:xfrm>
              <a:off x="1676400" y="5067300"/>
              <a:ext cx="533400" cy="381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Overview of Proposed New Steps (part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1800" dirty="0" smtClean="0"/>
              <a:t>Technical Contribution</a:t>
            </a:r>
          </a:p>
          <a:p>
            <a:pPr lvl="1"/>
            <a:r>
              <a:rPr lang="en-US" sz="1600" dirty="0" smtClean="0"/>
              <a:t>Based on the Functional Requirements and Criteria outlined in the Call for Proposals, submitters create a technical presentation that proposes to add certain feature/ set of features / spec element / technology to the spec</a:t>
            </a:r>
          </a:p>
          <a:p>
            <a:pPr lvl="1"/>
            <a:r>
              <a:rPr lang="en-US" sz="1600" dirty="0" smtClean="0"/>
              <a:t>Submitters will need to provide sufficient technical justification in order to convince at least 75% of the taskgroup </a:t>
            </a:r>
          </a:p>
          <a:p>
            <a:pPr lvl="1"/>
            <a:r>
              <a:rPr lang="en-US" sz="1600" dirty="0" smtClean="0"/>
              <a:t>Use of straw-polling to determine taskgroup support</a:t>
            </a:r>
          </a:p>
          <a:p>
            <a:r>
              <a:rPr lang="en-US" sz="1800" dirty="0" smtClean="0"/>
              <a:t>Spec Framework Text</a:t>
            </a:r>
          </a:p>
          <a:p>
            <a:pPr lvl="1"/>
            <a:r>
              <a:rPr lang="en-US" sz="1600" dirty="0" smtClean="0"/>
              <a:t>Technical contribution, or subsequent submission includes proposed text + Motion for addition to the spec framework document</a:t>
            </a:r>
          </a:p>
          <a:p>
            <a:pPr lvl="1"/>
            <a:r>
              <a:rPr lang="en-US" sz="1600" dirty="0" smtClean="0"/>
              <a:t>Taskgroup passes Motion (75%) to add statement / text to Spec Framework document</a:t>
            </a:r>
          </a:p>
          <a:p>
            <a:r>
              <a:rPr lang="en-US" sz="1800" dirty="0" smtClean="0"/>
              <a:t>Spec Framework Document</a:t>
            </a:r>
          </a:p>
          <a:p>
            <a:pPr lvl="1"/>
            <a:r>
              <a:rPr lang="en-US" sz="1600" dirty="0" smtClean="0"/>
              <a:t>Taskgroup appoints a Spec Framework Editor</a:t>
            </a:r>
          </a:p>
          <a:p>
            <a:pPr lvl="1"/>
            <a:r>
              <a:rPr lang="en-US" sz="1600" dirty="0" smtClean="0"/>
              <a:t>Taskgroup reviews and approves all additions and updates to the Spec Framework by Motion (75%) at the end of each face to face session during which Motions to add / change Spec Framework elements have passed</a:t>
            </a:r>
          </a:p>
          <a:p>
            <a:pPr>
              <a:buNone/>
            </a:pPr>
            <a:endParaRPr lang="en-US" sz="1600" dirty="0" smtClean="0"/>
          </a:p>
          <a:p>
            <a:endParaRPr lang="en-US" dirty="0" smtClean="0"/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Overview of Proposed New Steps 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sz="2000" dirty="0" smtClean="0"/>
              <a:t>Detailed </a:t>
            </a:r>
            <a:r>
              <a:rPr lang="en-US" sz="2000" dirty="0" smtClean="0"/>
              <a:t>Spec Text</a:t>
            </a:r>
          </a:p>
          <a:p>
            <a:pPr lvl="1"/>
            <a:r>
              <a:rPr lang="en-US" sz="1800" dirty="0" smtClean="0"/>
              <a:t>The Taskgroup Spec Editor is responsible for maintaining  the .11ai Draft Spec Text </a:t>
            </a:r>
            <a:endParaRPr lang="en-US" b="1" dirty="0" smtClean="0">
              <a:ea typeface="+mn-ea"/>
              <a:cs typeface="+mn-cs"/>
            </a:endParaRPr>
          </a:p>
          <a:p>
            <a:r>
              <a:rPr lang="en-US" sz="2000" dirty="0" smtClean="0"/>
              <a:t>Spec Text Contribution</a:t>
            </a:r>
          </a:p>
          <a:p>
            <a:pPr lvl="1"/>
            <a:r>
              <a:rPr lang="en-US" sz="1800" dirty="0" smtClean="0"/>
              <a:t>The Taskgroup Editor solicits Spec Text contributions that implement the </a:t>
            </a:r>
            <a:r>
              <a:rPr lang="en-US" sz="1800" dirty="0" smtClean="0"/>
              <a:t>Full Spec </a:t>
            </a:r>
            <a:r>
              <a:rPr lang="en-US" sz="1800" dirty="0" smtClean="0"/>
              <a:t>Framework or Subsections of the Spec Framework</a:t>
            </a:r>
          </a:p>
          <a:p>
            <a:pPr lvl="1"/>
            <a:r>
              <a:rPr lang="en-US" sz="1800" dirty="0" smtClean="0"/>
              <a:t>Collaboration on </a:t>
            </a:r>
            <a:r>
              <a:rPr lang="en-US" sz="1800" dirty="0" smtClean="0"/>
              <a:t>a single contribution </a:t>
            </a:r>
            <a:r>
              <a:rPr lang="en-US" sz="1800" dirty="0" smtClean="0"/>
              <a:t>for a given subset of </a:t>
            </a:r>
            <a:r>
              <a:rPr lang="en-US" sz="1800" dirty="0" smtClean="0"/>
              <a:t>the Spec </a:t>
            </a:r>
            <a:r>
              <a:rPr lang="en-US" sz="1800" dirty="0" smtClean="0"/>
              <a:t>Framework or for the entire scope of the spec framework are encouraged</a:t>
            </a:r>
          </a:p>
          <a:p>
            <a:pPr lvl="1"/>
            <a:r>
              <a:rPr lang="en-US" sz="1800" dirty="0" smtClean="0"/>
              <a:t>In case of multiple contributions addressing the same spec framework elements, taskgroup </a:t>
            </a:r>
            <a:r>
              <a:rPr lang="en-US" sz="1800" dirty="0" smtClean="0"/>
              <a:t>straw-polling </a:t>
            </a:r>
            <a:r>
              <a:rPr lang="en-US" sz="1800" dirty="0" smtClean="0"/>
              <a:t>and </a:t>
            </a:r>
            <a:r>
              <a:rPr lang="en-US" sz="1800" dirty="0" smtClean="0"/>
              <a:t>Motions </a:t>
            </a:r>
            <a:r>
              <a:rPr lang="en-US" sz="1800" dirty="0" smtClean="0"/>
              <a:t>with guide the editor regarding which Spec Text Contribution to </a:t>
            </a:r>
            <a:r>
              <a:rPr lang="en-US" sz="1800" dirty="0" smtClean="0"/>
              <a:t>use</a:t>
            </a:r>
            <a:endParaRPr lang="en-US" sz="1800" dirty="0" smtClean="0"/>
          </a:p>
          <a:p>
            <a:r>
              <a:rPr lang="en-US" sz="2200" dirty="0" smtClean="0"/>
              <a:t>TG or WG Letter Ballot</a:t>
            </a:r>
          </a:p>
          <a:p>
            <a:pPr lvl="1"/>
            <a:r>
              <a:rPr lang="en-US" sz="1800" dirty="0" smtClean="0"/>
              <a:t>By taskgroup Motion (75%), the group decides to conduct either a taskgroup comment resolution process on the completed Draft Spec, or go to Working Group Letter Ballot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dirty="0" smtClean="0"/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620000" cy="4114800"/>
          </a:xfrm>
        </p:spPr>
        <p:txBody>
          <a:bodyPr/>
          <a:lstStyle/>
          <a:p>
            <a:r>
              <a:rPr lang="en-US" dirty="0" smtClean="0"/>
              <a:t>Context and </a:t>
            </a:r>
            <a:r>
              <a:rPr lang="en-US" dirty="0" smtClean="0"/>
              <a:t>Introduction</a:t>
            </a:r>
          </a:p>
          <a:p>
            <a:r>
              <a:rPr lang="en-US" dirty="0" smtClean="0"/>
              <a:t>Rationale for introducing a Spec Framework Document step in previous projects</a:t>
            </a:r>
            <a:endParaRPr lang="en-US" dirty="0" smtClean="0"/>
          </a:p>
          <a:p>
            <a:r>
              <a:rPr lang="en-US" dirty="0" smtClean="0"/>
              <a:t>Current </a:t>
            </a:r>
            <a:r>
              <a:rPr lang="en-US" dirty="0" smtClean="0"/>
              <a:t>TGai selection process and potential issues</a:t>
            </a:r>
            <a:endParaRPr lang="en-US" dirty="0" smtClean="0"/>
          </a:p>
          <a:p>
            <a:r>
              <a:rPr lang="en-US" dirty="0" smtClean="0"/>
              <a:t>Proposed update to the TGai spec development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Next Steps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ight Arrow 6"/>
          <p:cNvSpPr/>
          <p:nvPr/>
        </p:nvSpPr>
        <p:spPr bwMode="auto">
          <a:xfrm>
            <a:off x="381000" y="4572000"/>
            <a:ext cx="381000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Solicit Taskgroup feedback on Proposed Update to the Process</a:t>
            </a:r>
          </a:p>
          <a:p>
            <a:r>
              <a:rPr lang="en-US" dirty="0" smtClean="0"/>
              <a:t>Conduct Strawpoll regarding the Updated Process</a:t>
            </a:r>
          </a:p>
          <a:p>
            <a:r>
              <a:rPr lang="en-US" dirty="0" smtClean="0"/>
              <a:t>If sufficient support for Updated Process exists, generate a detailed description of the Updated Process (word doc) and present to TG for review</a:t>
            </a:r>
          </a:p>
          <a:p>
            <a:r>
              <a:rPr lang="en-US" dirty="0" smtClean="0"/>
              <a:t>Iterate on detailed write up based on feedback</a:t>
            </a:r>
          </a:p>
          <a:p>
            <a:r>
              <a:rPr lang="en-US" dirty="0" smtClean="0"/>
              <a:t>Taskgroup Motion regarding adopting updated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620000" cy="4114800"/>
          </a:xfrm>
        </p:spPr>
        <p:txBody>
          <a:bodyPr/>
          <a:lstStyle/>
          <a:p>
            <a:r>
              <a:rPr lang="en-US" dirty="0" smtClean="0"/>
              <a:t>Context and </a:t>
            </a:r>
            <a:r>
              <a:rPr lang="en-US" dirty="0" smtClean="0"/>
              <a:t>Introduction</a:t>
            </a:r>
          </a:p>
          <a:p>
            <a:r>
              <a:rPr lang="en-US" dirty="0" smtClean="0"/>
              <a:t>Rationale for introducing a Spec Framework Document step in previous projects</a:t>
            </a:r>
            <a:endParaRPr lang="en-US" dirty="0" smtClean="0"/>
          </a:p>
          <a:p>
            <a:r>
              <a:rPr lang="en-US" dirty="0" smtClean="0"/>
              <a:t>Current </a:t>
            </a:r>
            <a:r>
              <a:rPr lang="en-US" dirty="0" smtClean="0"/>
              <a:t>TGai selection process and potential issues</a:t>
            </a:r>
            <a:endParaRPr lang="en-US" dirty="0" smtClean="0"/>
          </a:p>
          <a:p>
            <a:r>
              <a:rPr lang="en-US" dirty="0" smtClean="0"/>
              <a:t>Proposed update to the TGai spec development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Next Steps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ight Arrow 6"/>
          <p:cNvSpPr/>
          <p:nvPr/>
        </p:nvSpPr>
        <p:spPr bwMode="auto">
          <a:xfrm>
            <a:off x="457200" y="2057400"/>
            <a:ext cx="381000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Agree with the Updated process described in this document in concept and approve proceeding with the generation of a detailed write up of the Updated Process for Taskgroup review</a:t>
            </a:r>
          </a:p>
          <a:p>
            <a:pPr marL="457200" indent="-457200"/>
            <a:endParaRPr lang="en-US" dirty="0" smtClean="0"/>
          </a:p>
          <a:p>
            <a:pPr marL="857250" lvl="1" indent="-457200"/>
            <a:r>
              <a:rPr lang="en-US" dirty="0" smtClean="0"/>
              <a:t>Agree</a:t>
            </a:r>
          </a:p>
          <a:p>
            <a:pPr marL="857250" lvl="1" indent="-457200"/>
            <a:r>
              <a:rPr lang="en-US" dirty="0" smtClean="0"/>
              <a:t>Do Not Agree</a:t>
            </a:r>
          </a:p>
          <a:p>
            <a:pPr marL="857250" lvl="1" indent="-457200"/>
            <a:r>
              <a:rPr lang="en-US" dirty="0" smtClean="0"/>
              <a:t>Abstain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Proposal for Updated Process Flow*</a:t>
            </a:r>
            <a:endParaRPr 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/>
              <a:t>May 2011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C1033FB-7037-45C9-A62C-BB99C338AA5F}" type="slidenum">
              <a:rPr lang="en-US"/>
              <a:pPr/>
              <a:t>22</a:t>
            </a:fld>
            <a:endParaRPr lang="en-US"/>
          </a:p>
        </p:txBody>
      </p:sp>
      <p:pic>
        <p:nvPicPr>
          <p:cNvPr id="1536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371600"/>
            <a:ext cx="868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auto">
          <a:xfrm>
            <a:off x="3200400" y="1143000"/>
            <a:ext cx="5867400" cy="5334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1295400"/>
            <a:ext cx="571810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990600" y="5867400"/>
            <a:ext cx="4089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* Depicting Linkage with existing process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2"/>
                </a:solidFill>
              </a:rPr>
              <a:t>Contingency: What to do with Detailed Spec text that has already been adoption by TG Motion?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3400" y="1676400"/>
            <a:ext cx="13716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dirty="0"/>
              <a:t>Functional </a:t>
            </a:r>
            <a:br>
              <a:rPr lang="en-US" sz="1600" dirty="0"/>
            </a:br>
            <a:r>
              <a:rPr lang="en-US" sz="1600" dirty="0" smtClean="0"/>
              <a:t>Requirements</a:t>
            </a:r>
          </a:p>
          <a:p>
            <a:pPr algn="ctr"/>
            <a:r>
              <a:rPr lang="en-US" sz="1600" dirty="0" smtClean="0"/>
              <a:t>(Doc 11/745)</a:t>
            </a:r>
            <a:endParaRPr lang="en-US" sz="1600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1295400" y="2667000"/>
            <a:ext cx="0" cy="228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3" name="Group 59"/>
          <p:cNvGrpSpPr/>
          <p:nvPr/>
        </p:nvGrpSpPr>
        <p:grpSpPr>
          <a:xfrm>
            <a:off x="228600" y="2819400"/>
            <a:ext cx="8610600" cy="2895600"/>
            <a:chOff x="228600" y="2819400"/>
            <a:chExt cx="8610600" cy="2895600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 flipV="1">
              <a:off x="990600" y="4419600"/>
              <a:ext cx="304800" cy="152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33400" y="2895600"/>
              <a:ext cx="1371600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57200" y="3048000"/>
              <a:ext cx="1371600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81000" y="3200400"/>
              <a:ext cx="1371600" cy="914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19" name="Diamond 18"/>
            <p:cNvSpPr/>
            <p:nvPr/>
          </p:nvSpPr>
          <p:spPr bwMode="auto">
            <a:xfrm>
              <a:off x="2209800" y="4800600"/>
              <a:ext cx="685800" cy="5334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895600" y="4752201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57400" y="4154269"/>
              <a:ext cx="9637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Add to </a:t>
              </a:r>
              <a:br>
                <a:rPr lang="en-US" dirty="0" smtClean="0"/>
              </a:br>
              <a:r>
                <a:rPr lang="en-US" dirty="0" smtClean="0"/>
                <a:t>Spec </a:t>
              </a:r>
              <a:br>
                <a:rPr lang="en-US" dirty="0" smtClean="0"/>
              </a:br>
              <a:r>
                <a:rPr lang="en-US" dirty="0" smtClean="0"/>
                <a:t>Framework?</a:t>
              </a:r>
              <a:endParaRPr lang="en-US" dirty="0"/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3200400" y="4495800"/>
              <a:ext cx="12954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Spec </a:t>
              </a:r>
              <a:br>
                <a:rPr lang="en-US" sz="1800" dirty="0" smtClean="0"/>
              </a:br>
              <a:r>
                <a:rPr lang="en-US" sz="1800" dirty="0" smtClean="0"/>
                <a:t>Framework</a:t>
              </a:r>
              <a:br>
                <a:rPr lang="en-US" sz="1800" dirty="0" smtClean="0"/>
              </a:br>
              <a:r>
                <a:rPr lang="en-US" sz="1800" dirty="0" smtClean="0"/>
                <a:t>Document</a:t>
              </a:r>
              <a:endParaRPr lang="en-US" sz="1800" dirty="0"/>
            </a:p>
          </p:txBody>
        </p:sp>
        <p:sp>
          <p:nvSpPr>
            <p:cNvPr id="26" name="Rectangle 25"/>
            <p:cNvSpPr/>
            <p:nvPr/>
          </p:nvSpPr>
          <p:spPr bwMode="auto">
            <a:xfrm rot="5400000">
              <a:off x="-342900" y="3390900"/>
              <a:ext cx="2895600" cy="17525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4572000" y="5029200"/>
              <a:ext cx="2286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4953000" y="4495800"/>
              <a:ext cx="15240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Detailed </a:t>
              </a:r>
              <a:br>
                <a:rPr lang="en-US" sz="1800" dirty="0" smtClean="0"/>
              </a:br>
              <a:r>
                <a:rPr lang="en-US" sz="1800" dirty="0" smtClean="0"/>
                <a:t>Spec </a:t>
              </a:r>
              <a:br>
                <a:rPr lang="en-US" sz="1800" dirty="0" smtClean="0"/>
              </a:br>
              <a:r>
                <a:rPr lang="en-US" sz="1800" dirty="0" smtClean="0"/>
                <a:t>Text</a:t>
              </a:r>
              <a:endParaRPr lang="en-US" sz="1800" dirty="0"/>
            </a:p>
          </p:txBody>
        </p:sp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>
              <a:off x="457200" y="4267200"/>
              <a:ext cx="13716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381000" y="4419600"/>
              <a:ext cx="13716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Technical</a:t>
              </a:r>
              <a:br>
                <a:rPr lang="en-US" sz="1800" dirty="0" smtClean="0"/>
              </a:br>
              <a:r>
                <a:rPr lang="en-US" sz="1800" dirty="0" smtClean="0"/>
                <a:t>Contribution</a:t>
              </a:r>
              <a:endParaRPr lang="en-US" sz="1800" dirty="0"/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304800" y="4572000"/>
              <a:ext cx="1371600" cy="990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Spec </a:t>
              </a:r>
              <a:br>
                <a:rPr lang="en-US" sz="1800" dirty="0" smtClean="0"/>
              </a:br>
              <a:r>
                <a:rPr lang="en-US" sz="1800" dirty="0" smtClean="0"/>
                <a:t>Framework</a:t>
              </a:r>
              <a:br>
                <a:rPr lang="en-US" sz="1800" dirty="0" smtClean="0"/>
              </a:br>
              <a:r>
                <a:rPr lang="en-US" sz="1800" dirty="0" smtClean="0"/>
                <a:t>Text</a:t>
              </a:r>
              <a:endParaRPr lang="en-US" sz="1800" dirty="0"/>
            </a:p>
          </p:txBody>
        </p:sp>
        <p:cxnSp>
          <p:nvCxnSpPr>
            <p:cNvPr id="20" name="Straight Arrow Connector 19"/>
            <p:cNvCxnSpPr>
              <a:stCxn id="8" idx="2"/>
              <a:endCxn id="37" idx="0"/>
            </p:cNvCxnSpPr>
            <p:nvPr/>
          </p:nvCxnSpPr>
          <p:spPr bwMode="auto">
            <a:xfrm flipH="1">
              <a:off x="990600" y="4114800"/>
              <a:ext cx="76200" cy="457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H="1">
              <a:off x="1143000" y="4191000"/>
              <a:ext cx="7620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1295400" y="4114800"/>
              <a:ext cx="0" cy="152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2971800" y="5105400"/>
              <a:ext cx="1524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8" name="Diamond 47"/>
            <p:cNvSpPr/>
            <p:nvPr/>
          </p:nvSpPr>
          <p:spPr bwMode="auto">
            <a:xfrm>
              <a:off x="6705600" y="4761131"/>
              <a:ext cx="685800" cy="5334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60822" y="4001869"/>
              <a:ext cx="13115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Spec Addresses</a:t>
              </a:r>
              <a:br>
                <a:rPr lang="en-US" dirty="0" smtClean="0"/>
              </a:br>
              <a:r>
                <a:rPr lang="en-US" dirty="0" smtClean="0"/>
                <a:t>Spec Framework</a:t>
              </a:r>
              <a:br>
                <a:rPr lang="en-US" dirty="0" smtClean="0"/>
              </a:br>
              <a:r>
                <a:rPr lang="en-US" dirty="0" smtClean="0"/>
                <a:t>and ready for LB?</a:t>
              </a:r>
              <a:endParaRPr lang="en-US" dirty="0"/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>
              <a:off x="6553200" y="5065931"/>
              <a:ext cx="1524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7467600" y="5065931"/>
              <a:ext cx="1524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2" name="Rectangle 24"/>
            <p:cNvSpPr>
              <a:spLocks noChangeArrowheads="1"/>
            </p:cNvSpPr>
            <p:nvPr/>
          </p:nvSpPr>
          <p:spPr bwMode="auto">
            <a:xfrm>
              <a:off x="7620000" y="4800600"/>
              <a:ext cx="1219200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 dirty="0" smtClean="0"/>
                <a:t>TG or WG Letter </a:t>
              </a:r>
              <a:r>
                <a:rPr lang="en-US" sz="1400" dirty="0"/>
                <a:t/>
              </a:r>
              <a:br>
                <a:rPr lang="en-US" sz="1400" dirty="0"/>
              </a:br>
              <a:r>
                <a:rPr lang="en-US" sz="1400" dirty="0"/>
                <a:t>Ballot</a:t>
              </a:r>
            </a:p>
          </p:txBody>
        </p:sp>
        <p:sp>
          <p:nvSpPr>
            <p:cNvPr id="53" name="Rectangle 6"/>
            <p:cNvSpPr>
              <a:spLocks noChangeArrowheads="1"/>
            </p:cNvSpPr>
            <p:nvPr/>
          </p:nvSpPr>
          <p:spPr bwMode="auto">
            <a:xfrm>
              <a:off x="4953000" y="2971800"/>
              <a:ext cx="1524000" cy="9906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Spec </a:t>
              </a:r>
              <a:br>
                <a:rPr lang="en-US" sz="1800" dirty="0" smtClean="0"/>
              </a:br>
              <a:r>
                <a:rPr lang="en-US" sz="1800" dirty="0" smtClean="0"/>
                <a:t>Text</a:t>
              </a:r>
              <a:br>
                <a:rPr lang="en-US" sz="1800" dirty="0" smtClean="0"/>
              </a:br>
              <a:r>
                <a:rPr lang="en-US" sz="1800" dirty="0" smtClean="0"/>
                <a:t>Contributions</a:t>
              </a:r>
              <a:endParaRPr lang="en-US" sz="1800" dirty="0"/>
            </a:p>
          </p:txBody>
        </p:sp>
        <p:cxnSp>
          <p:nvCxnSpPr>
            <p:cNvPr id="55" name="Shape 54"/>
            <p:cNvCxnSpPr>
              <a:stCxn id="31" idx="0"/>
              <a:endCxn id="53" idx="1"/>
            </p:cNvCxnSpPr>
            <p:nvPr/>
          </p:nvCxnSpPr>
          <p:spPr bwMode="auto">
            <a:xfrm rot="5400000" flipH="1" flipV="1">
              <a:off x="3886200" y="3429000"/>
              <a:ext cx="1028700" cy="1104900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>
              <a:stCxn id="53" idx="2"/>
              <a:endCxn id="35" idx="0"/>
            </p:cNvCxnSpPr>
            <p:nvPr/>
          </p:nvCxnSpPr>
          <p:spPr bwMode="auto">
            <a:xfrm>
              <a:off x="5715000" y="3962400"/>
              <a:ext cx="0" cy="533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30" name="Straight Arrow Connector 29"/>
            <p:cNvCxnSpPr>
              <a:stCxn id="37" idx="3"/>
            </p:cNvCxnSpPr>
            <p:nvPr/>
          </p:nvCxnSpPr>
          <p:spPr bwMode="auto">
            <a:xfrm>
              <a:off x="1676400" y="5067300"/>
              <a:ext cx="533400" cy="381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cxnSp>
        <p:nvCxnSpPr>
          <p:cNvPr id="45" name="Elbow Connector 44"/>
          <p:cNvCxnSpPr/>
          <p:nvPr/>
        </p:nvCxnSpPr>
        <p:spPr bwMode="auto">
          <a:xfrm rot="5400000">
            <a:off x="3886200" y="3429000"/>
            <a:ext cx="1371600" cy="762000"/>
          </a:xfrm>
          <a:prstGeom prst="bentConnector3">
            <a:avLst>
              <a:gd name="adj1" fmla="val 249"/>
            </a:avLst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690098" y="5791200"/>
            <a:ext cx="7920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600" b="1" dirty="0" smtClean="0">
                <a:solidFill>
                  <a:schemeClr val="accent2"/>
                </a:solidFill>
              </a:rPr>
              <a:t>Distill essence of Adopted Text and Insert statements into Spec Framework Document</a:t>
            </a:r>
          </a:p>
          <a:p>
            <a:pPr marL="228600" indent="-228600">
              <a:buAutoNum type="arabicPeriod"/>
            </a:pPr>
            <a:r>
              <a:rPr lang="en-US" sz="1600" b="1" dirty="0" smtClean="0">
                <a:solidFill>
                  <a:schemeClr val="accent2"/>
                </a:solidFill>
              </a:rPr>
              <a:t>Use the detailed Spec Text Contribution when creating Detailed Spec Document</a:t>
            </a:r>
            <a:endParaRPr 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and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document 12/0025r1 the concept of adding a Spec Framework step to the .11ai Selection Procedure was introduced</a:t>
            </a:r>
            <a:endParaRPr lang="en-US" dirty="0" smtClean="0"/>
          </a:p>
          <a:p>
            <a:r>
              <a:rPr lang="en-US" dirty="0" smtClean="0"/>
              <a:t>Strawpolls showed significant support to further explore this approach</a:t>
            </a:r>
            <a:endParaRPr lang="en-US" dirty="0" smtClean="0"/>
          </a:p>
          <a:p>
            <a:r>
              <a:rPr lang="en-US" dirty="0" smtClean="0"/>
              <a:t>This document contains </a:t>
            </a:r>
            <a:r>
              <a:rPr lang="en-US" dirty="0" smtClean="0"/>
              <a:t>further background on the intended benefits of a Spec Framework document and outlines proposed changes to the current TGai Selection Procedure as </a:t>
            </a:r>
            <a:r>
              <a:rPr lang="en-US" dirty="0" smtClean="0"/>
              <a:t>described in document 11/0748r2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620000" cy="4114800"/>
          </a:xfrm>
        </p:spPr>
        <p:txBody>
          <a:bodyPr/>
          <a:lstStyle/>
          <a:p>
            <a:r>
              <a:rPr lang="en-US" dirty="0" smtClean="0"/>
              <a:t>Context and </a:t>
            </a:r>
            <a:r>
              <a:rPr lang="en-US" dirty="0" smtClean="0"/>
              <a:t>Introduction</a:t>
            </a:r>
          </a:p>
          <a:p>
            <a:r>
              <a:rPr lang="en-US" dirty="0" smtClean="0"/>
              <a:t>Rationale for introducing a Spec Framework Document step in previous projects</a:t>
            </a:r>
            <a:endParaRPr lang="en-US" dirty="0" smtClean="0"/>
          </a:p>
          <a:p>
            <a:r>
              <a:rPr lang="en-US" dirty="0" smtClean="0"/>
              <a:t>Current </a:t>
            </a:r>
            <a:r>
              <a:rPr lang="en-US" dirty="0" smtClean="0"/>
              <a:t>TGai selection process and potential issues</a:t>
            </a:r>
            <a:endParaRPr lang="en-US" dirty="0" smtClean="0"/>
          </a:p>
          <a:p>
            <a:r>
              <a:rPr lang="en-US" dirty="0" smtClean="0"/>
              <a:t>Proposed update to the TGai spec development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Next Steps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ight Arrow 6"/>
          <p:cNvSpPr/>
          <p:nvPr/>
        </p:nvSpPr>
        <p:spPr bwMode="auto">
          <a:xfrm>
            <a:off x="457200" y="2514600"/>
            <a:ext cx="381000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May,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Rolf de Vegt, Qualcomm,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2EAD850-BA43-4627-8F2A-0DBE646E1C4F}" type="slidenum">
              <a:rPr lang="en-US"/>
              <a:pPr/>
              <a:t>5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 Context</a:t>
            </a:r>
            <a:endParaRPr lang="en-US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Selection Procedure used for 802.11n and other 802.11 </a:t>
            </a:r>
            <a:r>
              <a:rPr lang="en-US" dirty="0" smtClean="0"/>
              <a:t>was </a:t>
            </a:r>
            <a:r>
              <a:rPr lang="en-US" dirty="0"/>
              <a:t>based on a process of continuous down selects of competing proposals</a:t>
            </a:r>
          </a:p>
          <a:p>
            <a:r>
              <a:rPr lang="en-US" dirty="0"/>
              <a:t>The use of this down-select procedure has contributed to considerable delays in the standardization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‘Battles’ between competing proposal camps</a:t>
            </a:r>
          </a:p>
          <a:p>
            <a:pPr lvl="1"/>
            <a:r>
              <a:rPr lang="en-US" dirty="0" smtClean="0"/>
              <a:t>Scope / feature / option creep</a:t>
            </a:r>
          </a:p>
          <a:p>
            <a:r>
              <a:rPr lang="en-US" dirty="0" smtClean="0"/>
              <a:t>In the case of .11ac and later in .11ah an alternative procedure was adopted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May,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Rolf de Vegt, Qualcomm,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8F45580-6F01-43B6-8732-FBA092629E97}" type="slidenum">
              <a:rPr lang="en-US"/>
              <a:pPr/>
              <a:t>6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High Level Overview of Spec Framework based Process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pPr marL="457200" indent="-457200">
              <a:lnSpc>
                <a:spcPct val="75000"/>
              </a:lnSpc>
              <a:buFontTx/>
              <a:buNone/>
            </a:pPr>
            <a:endParaRPr lang="en-US" sz="2000" dirty="0"/>
          </a:p>
          <a:p>
            <a:pPr marL="457200" indent="-457200">
              <a:lnSpc>
                <a:spcPct val="75000"/>
              </a:lnSpc>
              <a:buFontTx/>
              <a:buAutoNum type="arabicPeriod"/>
            </a:pPr>
            <a:r>
              <a:rPr lang="en-US" sz="2000" dirty="0"/>
              <a:t>Taskgroup develops consensus around a framework for spec elements</a:t>
            </a:r>
          </a:p>
          <a:p>
            <a:pPr marL="838200" lvl="1" indent="-381000">
              <a:lnSpc>
                <a:spcPct val="75000"/>
              </a:lnSpc>
              <a:buFontTx/>
              <a:buChar char="•"/>
            </a:pPr>
            <a:r>
              <a:rPr lang="en-US" sz="1800" dirty="0"/>
              <a:t>Aim is to achieve </a:t>
            </a:r>
            <a:r>
              <a:rPr lang="en-US" sz="1800" dirty="0" smtClean="0"/>
              <a:t>consensus</a:t>
            </a:r>
            <a:endParaRPr lang="en-US" sz="1800" dirty="0" smtClean="0"/>
          </a:p>
          <a:p>
            <a:pPr marL="838200" lvl="1" indent="-381000">
              <a:lnSpc>
                <a:spcPct val="75000"/>
              </a:lnSpc>
              <a:buFontTx/>
              <a:buChar char="•"/>
            </a:pPr>
            <a:r>
              <a:rPr lang="en-US" sz="1800" dirty="0" smtClean="0"/>
              <a:t>Spec Framework text is added with 75% Taskgroup approval</a:t>
            </a:r>
            <a:endParaRPr lang="en-US" sz="1800" dirty="0"/>
          </a:p>
          <a:p>
            <a:pPr marL="838200" lvl="1" indent="-381000">
              <a:lnSpc>
                <a:spcPct val="75000"/>
              </a:lnSpc>
              <a:buFontTx/>
              <a:buChar char="•"/>
            </a:pPr>
            <a:r>
              <a:rPr lang="en-US" sz="1800" dirty="0"/>
              <a:t>Taskgroup votes to approve a document that describes all spec elements, with the intent that this solidifies the </a:t>
            </a:r>
            <a:r>
              <a:rPr lang="en-US" sz="1800" dirty="0" smtClean="0"/>
              <a:t>scope and contents </a:t>
            </a:r>
            <a:r>
              <a:rPr lang="en-US" sz="1800" dirty="0"/>
              <a:t>of the new specification</a:t>
            </a:r>
          </a:p>
          <a:p>
            <a:pPr marL="838200" lvl="1" indent="-381000">
              <a:lnSpc>
                <a:spcPct val="75000"/>
              </a:lnSpc>
              <a:buFontTx/>
              <a:buNone/>
            </a:pPr>
            <a:endParaRPr lang="en-US" sz="1800" dirty="0"/>
          </a:p>
          <a:p>
            <a:pPr marL="457200" indent="-457200">
              <a:lnSpc>
                <a:spcPct val="75000"/>
              </a:lnSpc>
              <a:buFontTx/>
              <a:buAutoNum type="arabicPeriod"/>
            </a:pPr>
            <a:r>
              <a:rPr lang="en-US" sz="2000" dirty="0"/>
              <a:t>Participants create </a:t>
            </a:r>
            <a:r>
              <a:rPr lang="en-US" sz="2000" dirty="0" smtClean="0"/>
              <a:t>detailed text proposals </a:t>
            </a:r>
            <a:r>
              <a:rPr lang="en-US" sz="2000" dirty="0"/>
              <a:t>for one or more spec elements</a:t>
            </a:r>
            <a:br>
              <a:rPr lang="en-US" sz="2000" dirty="0"/>
            </a:br>
            <a:endParaRPr lang="en-US" sz="2000" dirty="0"/>
          </a:p>
          <a:p>
            <a:pPr marL="838200" lvl="1" indent="-381000">
              <a:lnSpc>
                <a:spcPct val="75000"/>
              </a:lnSpc>
              <a:buFontTx/>
              <a:buChar char="•"/>
            </a:pPr>
            <a:r>
              <a:rPr lang="en-US" sz="1800" dirty="0"/>
              <a:t>Could in theory cover all Spec Elements (i.e. ‘Complete Proposal’) but not necessarily</a:t>
            </a:r>
            <a:br>
              <a:rPr lang="en-US" sz="1800" dirty="0"/>
            </a:br>
            <a:endParaRPr lang="en-US" sz="1800" dirty="0"/>
          </a:p>
          <a:p>
            <a:pPr marL="838200" lvl="1" indent="-381000">
              <a:lnSpc>
                <a:spcPct val="75000"/>
              </a:lnSpc>
              <a:buFontTx/>
              <a:buChar char="•"/>
            </a:pPr>
            <a:endParaRPr lang="en-US" sz="1800" dirty="0"/>
          </a:p>
          <a:p>
            <a:pPr marL="457200" indent="-457200">
              <a:lnSpc>
                <a:spcPct val="75000"/>
              </a:lnSpc>
              <a:buFontTx/>
              <a:buAutoNum type="arabicPeriod"/>
            </a:pPr>
            <a:r>
              <a:rPr lang="en-US" sz="2000" dirty="0"/>
              <a:t>Once the Taskgroup has a coherent enough solution for all spec elements, a vote takes place to send the draft spec out </a:t>
            </a:r>
            <a:r>
              <a:rPr lang="en-US" sz="2000" dirty="0" smtClean="0"/>
              <a:t>for </a:t>
            </a:r>
            <a:r>
              <a:rPr lang="en-US" sz="2000" dirty="0" err="1" smtClean="0"/>
              <a:t>Taksgroup</a:t>
            </a:r>
            <a:r>
              <a:rPr lang="en-US" sz="2000" dirty="0" smtClean="0"/>
              <a:t> Review or Working Group </a:t>
            </a:r>
            <a:r>
              <a:rPr lang="en-US" sz="2000" dirty="0" err="1"/>
              <a:t>Letterballot</a:t>
            </a:r>
            <a:endParaRPr lang="en-US" sz="2000" dirty="0"/>
          </a:p>
          <a:p>
            <a:pPr marL="457200" indent="-457200">
              <a:lnSpc>
                <a:spcPct val="75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May,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Rolf de Vegt, Qualcomm,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1F094C5-30E8-4B44-B269-467C4D2D3AF3}" type="slidenum">
              <a:rPr lang="en-US"/>
              <a:pPr/>
              <a:t>7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Benefits of </a:t>
            </a:r>
            <a:r>
              <a:rPr lang="en-US" dirty="0" smtClean="0"/>
              <a:t>Spec Framework Approach*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Emphasis on consensus building</a:t>
            </a:r>
          </a:p>
          <a:p>
            <a:r>
              <a:rPr lang="en-US"/>
              <a:t>Technology selection based on technical merits</a:t>
            </a:r>
          </a:p>
          <a:p>
            <a:r>
              <a:rPr lang="en-US"/>
              <a:t>Fair and balanced consideration of which elements to include in the spec</a:t>
            </a:r>
          </a:p>
          <a:p>
            <a:r>
              <a:rPr lang="en-US"/>
              <a:t>Equal access for all participants to contribute technically sound elements to the specification</a:t>
            </a:r>
          </a:p>
          <a:p>
            <a:r>
              <a:rPr lang="en-US"/>
              <a:t>Decision process favors a single solution for a problem over multiple alternative solutions</a:t>
            </a:r>
          </a:p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6172200"/>
            <a:ext cx="22756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Source: Doc 11-08-0579r0 slide 8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620000" cy="4114800"/>
          </a:xfrm>
        </p:spPr>
        <p:txBody>
          <a:bodyPr/>
          <a:lstStyle/>
          <a:p>
            <a:r>
              <a:rPr lang="en-US" dirty="0" smtClean="0"/>
              <a:t>Context and </a:t>
            </a:r>
            <a:r>
              <a:rPr lang="en-US" dirty="0" smtClean="0"/>
              <a:t>Introduction</a:t>
            </a:r>
          </a:p>
          <a:p>
            <a:r>
              <a:rPr lang="en-US" dirty="0" smtClean="0"/>
              <a:t>Rationale for introducing a Spec Framework Document step in previous projects</a:t>
            </a:r>
            <a:endParaRPr lang="en-US" dirty="0" smtClean="0"/>
          </a:p>
          <a:p>
            <a:r>
              <a:rPr lang="en-US" dirty="0" smtClean="0"/>
              <a:t>Current </a:t>
            </a:r>
            <a:r>
              <a:rPr lang="en-US" dirty="0" smtClean="0"/>
              <a:t>TGai selection process and potential issues</a:t>
            </a:r>
            <a:endParaRPr lang="en-US" dirty="0" smtClean="0"/>
          </a:p>
          <a:p>
            <a:r>
              <a:rPr lang="en-US" dirty="0" smtClean="0"/>
              <a:t>Proposed update to the TGai spec development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Next Steps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ight Arrow 6"/>
          <p:cNvSpPr/>
          <p:nvPr/>
        </p:nvSpPr>
        <p:spPr bwMode="auto">
          <a:xfrm>
            <a:off x="457200" y="3352800"/>
            <a:ext cx="381000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Process Flow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/>
              <a:t>May 2011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C1033FB-7037-45C9-A62C-BB99C338AA5F}" type="slidenum">
              <a:rPr lang="en-US"/>
              <a:pPr/>
              <a:t>9</a:t>
            </a:fld>
            <a:endParaRPr lang="en-US"/>
          </a:p>
        </p:txBody>
      </p:sp>
      <p:pic>
        <p:nvPicPr>
          <p:cNvPr id="1536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95400"/>
            <a:ext cx="868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6200001"/>
            <a:ext cx="1517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Source: 11/0748r3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4290</TotalTime>
  <Words>1734</Words>
  <Application>Microsoft Office PowerPoint</Application>
  <PresentationFormat>On-screen Show (4:3)</PresentationFormat>
  <Paragraphs>361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802-11-PathProtection</vt:lpstr>
      <vt:lpstr>Document</vt:lpstr>
      <vt:lpstr>802.11ai Spec Development Process Update Proposal</vt:lpstr>
      <vt:lpstr>Contents</vt:lpstr>
      <vt:lpstr>Context and Introduction</vt:lpstr>
      <vt:lpstr>Contents</vt:lpstr>
      <vt:lpstr>Historic Context</vt:lpstr>
      <vt:lpstr>High Level Overview of Spec Framework based Process</vt:lpstr>
      <vt:lpstr>Key Benefits of Spec Framework Approach*</vt:lpstr>
      <vt:lpstr>Contents</vt:lpstr>
      <vt:lpstr>Process Flow</vt:lpstr>
      <vt:lpstr>Description of steps</vt:lpstr>
      <vt:lpstr>View of ‘De Facto’ Tgai Spec Development Process</vt:lpstr>
      <vt:lpstr>Alternative View of Existing process for Draft Creation</vt:lpstr>
      <vt:lpstr>Potential Issues with Current Process</vt:lpstr>
      <vt:lpstr>Contents</vt:lpstr>
      <vt:lpstr>Proposal for Updated Tgai Process</vt:lpstr>
      <vt:lpstr>Overview of Proposed New Steps (part 1)</vt:lpstr>
      <vt:lpstr>Overview of Proposed New Steps (Part 2)</vt:lpstr>
      <vt:lpstr>Contents</vt:lpstr>
      <vt:lpstr>Proposed Next Steps</vt:lpstr>
      <vt:lpstr>Strawpoll</vt:lpstr>
      <vt:lpstr>Back Up</vt:lpstr>
      <vt:lpstr>Proposal for Updated Process Flow*</vt:lpstr>
      <vt:lpstr>Contingency: What to do with Detailed Spec text that has already been adoption by TG Motion?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802.15.4g OFDM PHY Overview</dc:title>
  <dc:creator>De Vegt, Rolf</dc:creator>
  <cp:lastModifiedBy>De Vegt, Rolf</cp:lastModifiedBy>
  <cp:revision>190</cp:revision>
  <cp:lastPrinted>1998-02-10T13:28:06Z</cp:lastPrinted>
  <dcterms:created xsi:type="dcterms:W3CDTF">2009-11-09T00:32:22Z</dcterms:created>
  <dcterms:modified xsi:type="dcterms:W3CDTF">2012-01-18T18:54:57Z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-1585003676</vt:i4>
  </property>
  <property fmtid="{D5CDD505-2E9C-101B-9397-08002B2CF9AE}" pid="3" name="_NewReviewCycle">
    <vt:lpwstr/>
  </property>
  <property fmtid="{D5CDD505-2E9C-101B-9397-08002B2CF9AE}" pid="4" name="_EmailSubject">
    <vt:lpwstr>Conf call with ROOT/Allied Telesis</vt:lpwstr>
  </property>
  <property fmtid="{D5CDD505-2E9C-101B-9397-08002B2CF9AE}" pid="5" name="_AuthorEmail">
    <vt:lpwstr>gcherian@qualcomm.com</vt:lpwstr>
  </property>
  <property fmtid="{D5CDD505-2E9C-101B-9397-08002B2CF9AE}" pid="6" name="_AuthorEmailDisplayName">
    <vt:lpwstr>Cherian, George</vt:lpwstr>
  </property>
</Properties>
</file>