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notesSlides/notesSlide9.xml" ContentType="application/vnd.openxmlformats-officedocument.presentationml.notes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slides/slide44.xml" ContentType="application/vnd.openxmlformats-officedocument.presentationml.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53.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presProps.xml" ContentType="application/vnd.openxmlformats-officedocument.presentationml.presProps+xml"/>
  <Override PartName="/ppt/slides/slide43.xml" ContentType="application/vnd.openxmlformats-officedocument.presentationml.slide+xml"/>
  <Override PartName="/ppt/slides/slide26.xml" ContentType="application/vnd.openxmlformats-officedocument.presentationml.slide+xml"/>
  <Override PartName="/ppt/slides/slide52.xml" ContentType="application/vnd.openxmlformats-officedocument.presentationml.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slides/slide49.xml" ContentType="application/vnd.openxmlformats-officedocument.presentationml.slide+xml"/>
  <Override PartName="/ppt/notesSlides/notesSlide5.xml" ContentType="application/vnd.openxmlformats-officedocument.presentationml.notesSlide+xml"/>
  <Override PartName="/ppt/slides/slide42.xml" ContentType="application/vnd.openxmlformats-officedocument.presentationml.slide+xml"/>
  <Override PartName="/ppt/slides/slide25.xml" ContentType="application/vnd.openxmlformats-officedocument.presentationml.slide+xml"/>
  <Override PartName="/ppt/slides/slide51.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slides/slide48.xml" ContentType="application/vnd.openxmlformats-officedocument.presentationml.slide+xml"/>
  <Override PartName="/ppt/notesSlides/notesSlide4.xml" ContentType="application/vnd.openxmlformats-officedocument.presentationml.notesSlide+xml"/>
  <Override PartName="/ppt/slides/slide41.xml" ContentType="application/vnd.openxmlformats-officedocument.presentationml.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slides/slide50.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Override PartName="/ppt/commentAuthors.xml" ContentType="application/vnd.openxmlformats-officedocument.presentationml.commentAuthors+xml"/>
  <Override PartName="/ppt/viewProps.xml" ContentType="application/vnd.openxmlformats-officedocument.presentationml.viewProps+xml"/>
  <Override PartName="/ppt/notesSlides/notesSlide11.xml" ContentType="application/vnd.openxmlformats-officedocument.presentationml.notesSlide+xml"/>
  <Override PartName="/ppt/slides/slide47.xml" ContentType="application/vnd.openxmlformats-officedocument.presentationml.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slides/slide46.xml" ContentType="application/vnd.openxmlformats-officedocument.presentationml.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55"/>
  </p:notesMasterIdLst>
  <p:handoutMasterIdLst>
    <p:handoutMasterId r:id="rId56"/>
  </p:handoutMasterIdLst>
  <p:sldIdLst>
    <p:sldId id="269" r:id="rId2"/>
    <p:sldId id="257" r:id="rId3"/>
    <p:sldId id="296" r:id="rId4"/>
    <p:sldId id="297" r:id="rId5"/>
    <p:sldId id="298" r:id="rId6"/>
    <p:sldId id="323" r:id="rId7"/>
    <p:sldId id="314" r:id="rId8"/>
    <p:sldId id="270" r:id="rId9"/>
    <p:sldId id="335" r:id="rId10"/>
    <p:sldId id="336" r:id="rId11"/>
    <p:sldId id="337" r:id="rId12"/>
    <p:sldId id="303" r:id="rId13"/>
    <p:sldId id="272" r:id="rId14"/>
    <p:sldId id="273" r:id="rId15"/>
    <p:sldId id="274" r:id="rId16"/>
    <p:sldId id="275" r:id="rId17"/>
    <p:sldId id="276" r:id="rId18"/>
    <p:sldId id="305" r:id="rId19"/>
    <p:sldId id="322" r:id="rId20"/>
    <p:sldId id="293" r:id="rId21"/>
    <p:sldId id="282" r:id="rId22"/>
    <p:sldId id="334" r:id="rId23"/>
    <p:sldId id="339" r:id="rId24"/>
    <p:sldId id="340" r:id="rId25"/>
    <p:sldId id="343" r:id="rId26"/>
    <p:sldId id="341" r:id="rId27"/>
    <p:sldId id="342" r:id="rId28"/>
    <p:sldId id="344" r:id="rId29"/>
    <p:sldId id="345" r:id="rId30"/>
    <p:sldId id="346" r:id="rId31"/>
    <p:sldId id="347" r:id="rId32"/>
    <p:sldId id="350" r:id="rId33"/>
    <p:sldId id="351" r:id="rId34"/>
    <p:sldId id="352" r:id="rId35"/>
    <p:sldId id="353" r:id="rId36"/>
    <p:sldId id="354" r:id="rId37"/>
    <p:sldId id="355" r:id="rId38"/>
    <p:sldId id="356" r:id="rId39"/>
    <p:sldId id="357" r:id="rId40"/>
    <p:sldId id="358" r:id="rId41"/>
    <p:sldId id="359" r:id="rId42"/>
    <p:sldId id="360" r:id="rId43"/>
    <p:sldId id="361" r:id="rId44"/>
    <p:sldId id="362" r:id="rId45"/>
    <p:sldId id="363" r:id="rId46"/>
    <p:sldId id="364" r:id="rId47"/>
    <p:sldId id="365" r:id="rId48"/>
    <p:sldId id="366" r:id="rId49"/>
    <p:sldId id="367" r:id="rId50"/>
    <p:sldId id="368" r:id="rId51"/>
    <p:sldId id="369" r:id="rId52"/>
    <p:sldId id="370" r:id="rId53"/>
    <p:sldId id="371" r:id="rId5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65"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65"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65"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65"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65" charset="0"/>
        <a:ea typeface="+mn-ea"/>
        <a:cs typeface="+mn-cs"/>
      </a:defRPr>
    </a:lvl5pPr>
    <a:lvl6pPr marL="2286000" algn="l" defTabSz="457200" rtl="0" eaLnBrk="1" latinLnBrk="0" hangingPunct="1">
      <a:defRPr sz="1200" kern="1200">
        <a:solidFill>
          <a:schemeClr val="tx1"/>
        </a:solidFill>
        <a:latin typeface="Times New Roman" pitchFamily="-65" charset="0"/>
        <a:ea typeface="+mn-ea"/>
        <a:cs typeface="+mn-cs"/>
      </a:defRPr>
    </a:lvl6pPr>
    <a:lvl7pPr marL="2743200" algn="l" defTabSz="457200" rtl="0" eaLnBrk="1" latinLnBrk="0" hangingPunct="1">
      <a:defRPr sz="1200" kern="1200">
        <a:solidFill>
          <a:schemeClr val="tx1"/>
        </a:solidFill>
        <a:latin typeface="Times New Roman" pitchFamily="-65" charset="0"/>
        <a:ea typeface="+mn-ea"/>
        <a:cs typeface="+mn-cs"/>
      </a:defRPr>
    </a:lvl7pPr>
    <a:lvl8pPr marL="3200400" algn="l" defTabSz="457200" rtl="0" eaLnBrk="1" latinLnBrk="0" hangingPunct="1">
      <a:defRPr sz="1200" kern="1200">
        <a:solidFill>
          <a:schemeClr val="tx1"/>
        </a:solidFill>
        <a:latin typeface="Times New Roman" pitchFamily="-65" charset="0"/>
        <a:ea typeface="+mn-ea"/>
        <a:cs typeface="+mn-cs"/>
      </a:defRPr>
    </a:lvl8pPr>
    <a:lvl9pPr marL="3657600" algn="l" defTabSz="457200" rtl="0" eaLnBrk="1" latinLnBrk="0" hangingPunct="1">
      <a:defRPr sz="1200" kern="1200">
        <a:solidFill>
          <a:schemeClr val="tx1"/>
        </a:solidFill>
        <a:latin typeface="Times New Roman" pitchFamily="-65"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showComments="0">
  <p:normalViewPr vertBarState="maximized">
    <p:restoredLeft sz="20747" autoAdjust="0"/>
    <p:restoredTop sz="94660"/>
  </p:normalViewPr>
  <p:slideViewPr>
    <p:cSldViewPr showGuides="1">
      <p:cViewPr>
        <p:scale>
          <a:sx n="100" d="100"/>
          <a:sy n="100" d="100"/>
        </p:scale>
        <p:origin x="-960" y="-88"/>
      </p:cViewPr>
      <p:guideLst>
        <p:guide orient="horz" pos="2160"/>
        <p:guide pos="2880"/>
      </p:guideLst>
    </p:cSldViewPr>
  </p:slideViewPr>
  <p:outlineViewPr>
    <p:cViewPr>
      <p:scale>
        <a:sx n="33" d="100"/>
        <a:sy n="33" d="100"/>
      </p:scale>
      <p:origin x="0" y="25288"/>
    </p:cViewPr>
  </p:outlineViewPr>
  <p:notesTextViewPr>
    <p:cViewPr>
      <p:scale>
        <a:sx n="150" d="100"/>
        <a:sy n="150" d="100"/>
      </p:scale>
      <p:origin x="0" y="0"/>
    </p:cViewPr>
  </p:notesTextViewPr>
  <p:sorterViewPr>
    <p:cViewPr>
      <p:scale>
        <a:sx n="200" d="100"/>
        <a:sy n="200"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notesMaster" Target="notesMasters/notesMaster1.xml"/><Relationship Id="rId56" Type="http://schemas.openxmlformats.org/officeDocument/2006/relationships/handoutMaster" Target="handoutMasters/handoutMaster1.xml"/><Relationship Id="rId57" Type="http://schemas.openxmlformats.org/officeDocument/2006/relationships/printerSettings" Target="printerSettings/printerSettings1.bin"/><Relationship Id="rId58" Type="http://schemas.openxmlformats.org/officeDocument/2006/relationships/commentAuthors" Target="commentAuthors.xml"/><Relationship Id="rId59" Type="http://schemas.openxmlformats.org/officeDocument/2006/relationships/presProps" Target="pres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viewProps" Target="viewProps.xml"/><Relationship Id="rId61" Type="http://schemas.openxmlformats.org/officeDocument/2006/relationships/theme" Target="theme/theme1.xml"/><Relationship Id="rId6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B83DFFA7-3430-CB46-911C-BA46B9CD8CB2}"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71B6C7B6-0D17-2D4A-8D58-D92516D05546}"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65" charset="0"/>
                <a:cs typeface="ＭＳ Ｐゴシック" pitchFamily="-65"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65" charset="0"/>
                <a:cs typeface="ＭＳ Ｐゴシック" pitchFamily="-65"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65" charset="0"/>
                <a:cs typeface="ＭＳ Ｐゴシック" pitchFamily="-65"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65" charset="0"/>
                <a:cs typeface="ＭＳ Ｐゴシック" pitchFamily="-65" charset="-128"/>
              </a:rPr>
              <a:t>Page </a:t>
            </a:r>
            <a:fld id="{D4F0BE39-7F27-804E-92DC-309B3A9FD14F}" type="slidenum">
              <a:rPr lang="en-US" altLang="ja-JP">
                <a:latin typeface="Times New Roman" pitchFamily="-65" charset="0"/>
                <a:cs typeface="ＭＳ Ｐゴシック" pitchFamily="-65" charset="-128"/>
              </a:rPr>
              <a:pPr/>
              <a:t>1</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スライド イメージ プレースホルダ 1"/>
          <p:cNvSpPr>
            <a:spLocks noGrp="1" noRot="1" noChangeAspect="1"/>
          </p:cNvSpPr>
          <p:nvPr>
            <p:ph type="sldImg"/>
          </p:nvPr>
        </p:nvSpPr>
        <p:spPr>
          <a:xfrm>
            <a:off x="1154113" y="701675"/>
            <a:ext cx="4625975" cy="3468688"/>
          </a:xfrm>
          <a:ln/>
        </p:spPr>
      </p:sp>
      <p:sp>
        <p:nvSpPr>
          <p:cNvPr id="37891" name="ノート プレースホルダ 2"/>
          <p:cNvSpPr>
            <a:spLocks noGrp="1"/>
          </p:cNvSpPr>
          <p:nvPr>
            <p:ph type="body" idx="1"/>
          </p:nvPr>
        </p:nvSpPr>
        <p:spPr>
          <a:noFill/>
          <a:ln/>
        </p:spPr>
        <p:txBody>
          <a:bodyPr/>
          <a:lstStyle/>
          <a:p>
            <a:endParaRPr lang="ja-JP" altLang="en-US">
              <a:latin typeface="Times New Roman" pitchFamily="-65" charset="0"/>
              <a:ea typeface="ＭＳ Ｐゴシック" pitchFamily="-65" charset="-128"/>
              <a:cs typeface="ＭＳ Ｐゴシック" pitchFamily="-65" charset="-128"/>
            </a:endParaRPr>
          </a:p>
        </p:txBody>
      </p:sp>
      <p:sp>
        <p:nvSpPr>
          <p:cNvPr id="37892" name="ヘッダー プレースホルダ 3"/>
          <p:cNvSpPr>
            <a:spLocks noGrp="1"/>
          </p:cNvSpPr>
          <p:nvPr>
            <p:ph type="hdr" sz="quarter"/>
          </p:nvPr>
        </p:nvSpPr>
        <p:spPr>
          <a:noFill/>
        </p:spPr>
        <p:txBody>
          <a:bodyPr/>
          <a:lstStyle/>
          <a:p>
            <a:r>
              <a:rPr lang="en-US" altLang="ja-JP" smtClean="0">
                <a:latin typeface="Times New Roman" pitchFamily="-65" charset="0"/>
                <a:cs typeface="ＭＳ Ｐゴシック" pitchFamily="-65" charset="-128"/>
              </a:rPr>
              <a:t>doc.: IEEE 802.19-09/xxxxr0</a:t>
            </a:r>
          </a:p>
        </p:txBody>
      </p:sp>
      <p:sp>
        <p:nvSpPr>
          <p:cNvPr id="37893" name="日付プレースホルダ 4"/>
          <p:cNvSpPr>
            <a:spLocks noGrp="1"/>
          </p:cNvSpPr>
          <p:nvPr>
            <p:ph type="dt" sz="quarter" idx="1"/>
          </p:nvPr>
        </p:nvSpPr>
        <p:spPr>
          <a:noFill/>
        </p:spPr>
        <p:txBody>
          <a:bodyPr/>
          <a:lstStyle/>
          <a:p>
            <a:r>
              <a:rPr lang="en-US" altLang="ja-JP" smtClean="0">
                <a:latin typeface="Times New Roman" pitchFamily="-65" charset="0"/>
                <a:cs typeface="ＭＳ Ｐゴシック" pitchFamily="-65" charset="-128"/>
              </a:rPr>
              <a:t>April 2009</a:t>
            </a:r>
          </a:p>
        </p:txBody>
      </p:sp>
      <p:sp>
        <p:nvSpPr>
          <p:cNvPr id="37894" name="フッター プレースホルダ 5"/>
          <p:cNvSpPr>
            <a:spLocks noGrp="1"/>
          </p:cNvSpPr>
          <p:nvPr>
            <p:ph type="ftr" sz="quarter" idx="4"/>
          </p:nvPr>
        </p:nvSpPr>
        <p:spPr>
          <a:noFill/>
        </p:spPr>
        <p:txBody>
          <a:bodyPr/>
          <a:lstStyle/>
          <a:p>
            <a:pPr lvl="4"/>
            <a:r>
              <a:rPr lang="en-US" altLang="ja-JP" smtClean="0">
                <a:latin typeface="Times New Roman" pitchFamily="-65" charset="0"/>
                <a:cs typeface="ＭＳ Ｐゴシック" pitchFamily="-65" charset="-128"/>
              </a:rPr>
              <a:t>Rich Kennedy, Research In Motion</a:t>
            </a:r>
          </a:p>
        </p:txBody>
      </p:sp>
      <p:sp>
        <p:nvSpPr>
          <p:cNvPr id="37895" name="スライド番号プレースホルダ 6"/>
          <p:cNvSpPr>
            <a:spLocks noGrp="1"/>
          </p:cNvSpPr>
          <p:nvPr>
            <p:ph type="sldNum" sz="quarter" idx="5"/>
          </p:nvPr>
        </p:nvSpPr>
        <p:spPr>
          <a:noFill/>
        </p:spPr>
        <p:txBody>
          <a:bodyPr/>
          <a:lstStyle/>
          <a:p>
            <a:r>
              <a:rPr lang="en-US" altLang="ja-JP" smtClean="0">
                <a:latin typeface="Times New Roman" pitchFamily="-65" charset="0"/>
                <a:cs typeface="ＭＳ Ｐゴシック" pitchFamily="-65" charset="-128"/>
              </a:rPr>
              <a:t>Page </a:t>
            </a:r>
            <a:fld id="{B6B88113-699E-3D44-A47E-8AB3AD401D03}" type="slidenum">
              <a:rPr lang="en-US" altLang="ja-JP" smtClean="0">
                <a:latin typeface="Times New Roman" pitchFamily="-65" charset="0"/>
                <a:cs typeface="ＭＳ Ｐゴシック" pitchFamily="-65" charset="-128"/>
              </a:rPr>
              <a:pPr/>
              <a:t>13</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xfrm>
            <a:off x="3659188" y="8985250"/>
            <a:ext cx="76200" cy="184150"/>
          </a:xfrm>
          <a:noFill/>
        </p:spPr>
        <p:txBody>
          <a:bodyPr/>
          <a:lstStyle/>
          <a:p>
            <a:fld id="{E728826D-C3F9-6943-9C11-E631F7A03E44}" type="slidenum">
              <a:rPr lang="en-US" altLang="ja-JP">
                <a:latin typeface="Times New Roman" pitchFamily="-65" charset="0"/>
                <a:cs typeface="ＭＳ Ｐゴシック" pitchFamily="-65" charset="-128"/>
              </a:rPr>
              <a:pPr/>
              <a:t>14</a:t>
            </a:fld>
            <a:endParaRPr lang="en-US" altLang="ja-JP">
              <a:latin typeface="Times New Roman" pitchFamily="-65" charset="0"/>
              <a:cs typeface="ＭＳ Ｐゴシック" pitchFamily="-65" charset="-128"/>
            </a:endParaRPr>
          </a:p>
        </p:txBody>
      </p:sp>
      <p:sp>
        <p:nvSpPr>
          <p:cNvPr id="39939" name="Rectangle 2"/>
          <p:cNvSpPr>
            <a:spLocks noGrp="1" noRot="1" noChangeAspect="1" noChangeArrowheads="1" noTextEdit="1"/>
          </p:cNvSpPr>
          <p:nvPr>
            <p:ph type="sldImg"/>
          </p:nvPr>
        </p:nvSpPr>
        <p:spPr>
          <a:xfrm>
            <a:off x="1154113" y="701675"/>
            <a:ext cx="4625975" cy="3468688"/>
          </a:xfrm>
          <a:ln/>
        </p:spPr>
      </p:sp>
      <p:sp>
        <p:nvSpPr>
          <p:cNvPr id="39940" name="Rectangle 3"/>
          <p:cNvSpPr>
            <a:spLocks noGrp="1" noChangeArrowheads="1"/>
          </p:cNvSpPr>
          <p:nvPr>
            <p:ph type="body" idx="1"/>
          </p:nvPr>
        </p:nvSpPr>
        <p:spPr>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xfrm>
            <a:off x="3659188" y="8985250"/>
            <a:ext cx="76200" cy="184150"/>
          </a:xfrm>
          <a:noFill/>
        </p:spPr>
        <p:txBody>
          <a:bodyPr/>
          <a:lstStyle/>
          <a:p>
            <a:fld id="{BC14AD3C-79FC-7543-B9BB-89916280369F}" type="slidenum">
              <a:rPr lang="en-US" altLang="ja-JP">
                <a:latin typeface="Times New Roman" pitchFamily="-65" charset="0"/>
                <a:cs typeface="ＭＳ Ｐゴシック" pitchFamily="-65" charset="-128"/>
              </a:rPr>
              <a:pPr/>
              <a:t>17</a:t>
            </a:fld>
            <a:endParaRPr lang="en-US" altLang="ja-JP">
              <a:latin typeface="Times New Roman" pitchFamily="-65" charset="0"/>
              <a:cs typeface="ＭＳ Ｐゴシック" pitchFamily="-65" charset="-128"/>
            </a:endParaRPr>
          </a:p>
        </p:txBody>
      </p:sp>
      <p:sp>
        <p:nvSpPr>
          <p:cNvPr id="44035" name="Rectangle 2"/>
          <p:cNvSpPr>
            <a:spLocks noGrp="1" noRot="1" noChangeAspect="1" noChangeArrowheads="1" noTextEdit="1"/>
          </p:cNvSpPr>
          <p:nvPr>
            <p:ph type="sldImg"/>
          </p:nvPr>
        </p:nvSpPr>
        <p:spPr>
          <a:xfrm>
            <a:off x="1154113" y="701675"/>
            <a:ext cx="4625975" cy="3468688"/>
          </a:xfrm>
          <a:ln/>
        </p:spPr>
      </p:sp>
      <p:sp>
        <p:nvSpPr>
          <p:cNvPr id="44036" name="Rectangle 3"/>
          <p:cNvSpPr>
            <a:spLocks noGrp="1" noChangeArrowheads="1"/>
          </p:cNvSpPr>
          <p:nvPr>
            <p:ph type="body" idx="1"/>
          </p:nvPr>
        </p:nvSpPr>
        <p:spPr>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スライド イメージ プレースホルダ 1"/>
          <p:cNvSpPr>
            <a:spLocks noGrp="1" noRot="1" noChangeAspect="1"/>
          </p:cNvSpPr>
          <p:nvPr>
            <p:ph type="sldImg"/>
          </p:nvPr>
        </p:nvSpPr>
        <p:spPr>
          <a:xfrm>
            <a:off x="1154113" y="701675"/>
            <a:ext cx="4625975" cy="3468688"/>
          </a:xfrm>
          <a:ln/>
        </p:spPr>
      </p:sp>
      <p:sp>
        <p:nvSpPr>
          <p:cNvPr id="49155" name="ノート プレースホルダ 2"/>
          <p:cNvSpPr>
            <a:spLocks noGrp="1"/>
          </p:cNvSpPr>
          <p:nvPr>
            <p:ph type="body" idx="1"/>
          </p:nvPr>
        </p:nvSpPr>
        <p:spPr>
          <a:noFill/>
          <a:ln/>
        </p:spPr>
        <p:txBody>
          <a:bodyPr/>
          <a:lstStyle/>
          <a:p>
            <a:endParaRPr lang="ja-JP" altLang="en-US">
              <a:latin typeface="Times New Roman" pitchFamily="-65" charset="0"/>
              <a:ea typeface="ＭＳ Ｐゴシック" pitchFamily="-65" charset="-128"/>
              <a:cs typeface="ＭＳ Ｐゴシック" pitchFamily="-65" charset="-128"/>
            </a:endParaRPr>
          </a:p>
        </p:txBody>
      </p:sp>
      <p:sp>
        <p:nvSpPr>
          <p:cNvPr id="49156" name="ヘッダー プレースホルダ 3"/>
          <p:cNvSpPr>
            <a:spLocks noGrp="1"/>
          </p:cNvSpPr>
          <p:nvPr>
            <p:ph type="hdr" sz="quarter"/>
          </p:nvPr>
        </p:nvSpPr>
        <p:spPr>
          <a:noFill/>
        </p:spPr>
        <p:txBody>
          <a:bodyPr/>
          <a:lstStyle/>
          <a:p>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a:noFill/>
        </p:spPr>
        <p:txBody>
          <a:bodyPr/>
          <a:lstStyle/>
          <a:p>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a:noFill/>
        </p:spPr>
        <p:txBody>
          <a:bodyPr/>
          <a:lstStyle/>
          <a:p>
            <a:pPr lvl="4"/>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a:noFill/>
        </p:spPr>
        <p:txBody>
          <a:bodyPr/>
          <a:lstStyle/>
          <a:p>
            <a:r>
              <a:rPr lang="en-US" altLang="ja-JP" smtClean="0">
                <a:latin typeface="Times New Roman" pitchFamily="-65" charset="0"/>
                <a:cs typeface="ＭＳ Ｐゴシック" pitchFamily="-65" charset="-128"/>
              </a:rPr>
              <a:t>Page </a:t>
            </a:r>
            <a:fld id="{2ED62BD6-AD46-0249-8A1D-72FE3ACB9C1B}" type="slidenum">
              <a:rPr lang="en-US" altLang="ja-JP" smtClean="0">
                <a:latin typeface="Times New Roman" pitchFamily="-65" charset="0"/>
                <a:cs typeface="ＭＳ Ｐゴシック" pitchFamily="-65" charset="-128"/>
              </a:rPr>
              <a:pPr/>
              <a:t>21</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スライド イメージ プレースホルダ 1"/>
          <p:cNvSpPr>
            <a:spLocks noGrp="1" noRot="1" noChangeAspect="1"/>
          </p:cNvSpPr>
          <p:nvPr>
            <p:ph type="sldImg"/>
          </p:nvPr>
        </p:nvSpPr>
        <p:spPr>
          <a:xfrm>
            <a:off x="1154113" y="701675"/>
            <a:ext cx="4625975" cy="3468688"/>
          </a:xfrm>
          <a:ln/>
        </p:spPr>
      </p:sp>
      <p:sp>
        <p:nvSpPr>
          <p:cNvPr id="51203" name="ノート プレースホルダ 2"/>
          <p:cNvSpPr>
            <a:spLocks noGrp="1"/>
          </p:cNvSpPr>
          <p:nvPr>
            <p:ph type="body" idx="1"/>
          </p:nvPr>
        </p:nvSpPr>
        <p:spPr>
          <a:noFill/>
          <a:ln/>
        </p:spPr>
        <p:txBody>
          <a:bodyPr/>
          <a:lstStyle/>
          <a:p>
            <a:endParaRPr lang="ja-JP" altLang="en-US">
              <a:latin typeface="Times New Roman" pitchFamily="-65" charset="0"/>
              <a:ea typeface="ＭＳ Ｐゴシック" pitchFamily="-65" charset="-128"/>
              <a:cs typeface="ＭＳ Ｐゴシック" pitchFamily="-65" charset="-128"/>
            </a:endParaRPr>
          </a:p>
        </p:txBody>
      </p:sp>
      <p:sp>
        <p:nvSpPr>
          <p:cNvPr id="51204" name="ヘッダー プレースホルダ 3"/>
          <p:cNvSpPr>
            <a:spLocks noGrp="1"/>
          </p:cNvSpPr>
          <p:nvPr>
            <p:ph type="hdr" sz="quarter"/>
          </p:nvPr>
        </p:nvSpPr>
        <p:spPr>
          <a:noFill/>
        </p:spPr>
        <p:txBody>
          <a:bodyPr/>
          <a:lstStyle/>
          <a:p>
            <a:r>
              <a:rPr lang="en-US" altLang="ja-JP" smtClean="0">
                <a:latin typeface="Times New Roman" pitchFamily="-65" charset="0"/>
                <a:cs typeface="ＭＳ Ｐゴシック" pitchFamily="-65" charset="-128"/>
              </a:rPr>
              <a:t>doc.: IEEE 802.19-09/xxxxr0</a:t>
            </a:r>
          </a:p>
        </p:txBody>
      </p:sp>
      <p:sp>
        <p:nvSpPr>
          <p:cNvPr id="51205" name="日付プレースホルダ 4"/>
          <p:cNvSpPr>
            <a:spLocks noGrp="1"/>
          </p:cNvSpPr>
          <p:nvPr>
            <p:ph type="dt" sz="quarter" idx="1"/>
          </p:nvPr>
        </p:nvSpPr>
        <p:spPr>
          <a:noFill/>
        </p:spPr>
        <p:txBody>
          <a:bodyPr/>
          <a:lstStyle/>
          <a:p>
            <a:r>
              <a:rPr lang="en-US" altLang="ja-JP" smtClean="0">
                <a:latin typeface="Times New Roman" pitchFamily="-65" charset="0"/>
                <a:cs typeface="ＭＳ Ｐゴシック" pitchFamily="-65" charset="-128"/>
              </a:rPr>
              <a:t>April 2009</a:t>
            </a:r>
          </a:p>
        </p:txBody>
      </p:sp>
      <p:sp>
        <p:nvSpPr>
          <p:cNvPr id="51206" name="フッター プレースホルダ 5"/>
          <p:cNvSpPr>
            <a:spLocks noGrp="1"/>
          </p:cNvSpPr>
          <p:nvPr>
            <p:ph type="ftr" sz="quarter" idx="4"/>
          </p:nvPr>
        </p:nvSpPr>
        <p:spPr>
          <a:noFill/>
        </p:spPr>
        <p:txBody>
          <a:bodyPr/>
          <a:lstStyle/>
          <a:p>
            <a:pPr lvl="4"/>
            <a:r>
              <a:rPr lang="en-US" altLang="ja-JP" smtClean="0">
                <a:latin typeface="Times New Roman" pitchFamily="-65" charset="0"/>
                <a:cs typeface="ＭＳ Ｐゴシック" pitchFamily="-65" charset="-128"/>
              </a:rPr>
              <a:t>Rich Kennedy, Research In Motion</a:t>
            </a:r>
          </a:p>
        </p:txBody>
      </p:sp>
      <p:sp>
        <p:nvSpPr>
          <p:cNvPr id="51207" name="スライド番号プレースホルダ 6"/>
          <p:cNvSpPr>
            <a:spLocks noGrp="1"/>
          </p:cNvSpPr>
          <p:nvPr>
            <p:ph type="sldNum" sz="quarter" idx="5"/>
          </p:nvPr>
        </p:nvSpPr>
        <p:spPr>
          <a:noFill/>
        </p:spPr>
        <p:txBody>
          <a:bodyPr/>
          <a:lstStyle/>
          <a:p>
            <a:r>
              <a:rPr lang="en-US" altLang="ja-JP" smtClean="0">
                <a:latin typeface="Times New Roman" pitchFamily="-65" charset="0"/>
                <a:cs typeface="ＭＳ Ｐゴシック" pitchFamily="-65" charset="-128"/>
              </a:rPr>
              <a:t>Page </a:t>
            </a:r>
            <a:fld id="{695254B1-0198-2543-B68A-96AC421D60B0}" type="slidenum">
              <a:rPr lang="en-US" altLang="ja-JP" smtClean="0">
                <a:latin typeface="Times New Roman" pitchFamily="-65" charset="0"/>
                <a:cs typeface="ＭＳ Ｐゴシック" pitchFamily="-65" charset="-128"/>
              </a:rPr>
              <a:pPr/>
              <a:t>22</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42</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43</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44</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45</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65" charset="0"/>
                <a:cs typeface="ＭＳ Ｐゴシック" pitchFamily="-65"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65" charset="0"/>
                <a:cs typeface="ＭＳ Ｐゴシック" pitchFamily="-65"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65" charset="0"/>
                <a:cs typeface="ＭＳ Ｐゴシック" pitchFamily="-65"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65" charset="0"/>
                <a:cs typeface="ＭＳ Ｐゴシック" pitchFamily="-65" charset="-128"/>
              </a:rPr>
              <a:t>Page </a:t>
            </a:r>
            <a:fld id="{28A0A04F-2A6B-744F-99C3-6C687BF13B68}" type="slidenum">
              <a:rPr lang="en-US" altLang="ja-JP">
                <a:latin typeface="Times New Roman" pitchFamily="-65" charset="0"/>
                <a:cs typeface="ＭＳ Ｐゴシック" pitchFamily="-65" charset="-128"/>
              </a:rPr>
              <a:pPr/>
              <a:t>2</a:t>
            </a:fld>
            <a:endParaRPr lang="en-US" altLang="ja-JP">
              <a:latin typeface="Times New Roman" pitchFamily="-65" charset="0"/>
              <a:cs typeface="ＭＳ Ｐゴシック" pitchFamily="-65"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46</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47</a:t>
            </a:fld>
            <a:endParaRPr lang="en-US" altLang="ja-JP"/>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48</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4087813" y="95250"/>
            <a:ext cx="2193925" cy="215900"/>
          </a:xfrm>
          <a:noFill/>
        </p:spPr>
        <p:txBody>
          <a:bodyPr/>
          <a:lstStyle/>
          <a:p>
            <a:r>
              <a:rPr lang="en-US" altLang="ja-JP">
                <a:latin typeface="Times New Roman" pitchFamily="-65" charset="0"/>
                <a:cs typeface="ＭＳ Ｐゴシック" pitchFamily="-65" charset="-128"/>
              </a:rPr>
              <a:t>doc.: IEEE 802.11-09/xxxxr0</a:t>
            </a:r>
          </a:p>
        </p:txBody>
      </p:sp>
      <p:sp>
        <p:nvSpPr>
          <p:cNvPr id="23555" name="Rectangle 3"/>
          <p:cNvSpPr>
            <a:spLocks noGrp="1" noChangeArrowheads="1"/>
          </p:cNvSpPr>
          <p:nvPr>
            <p:ph type="dt" sz="quarter" idx="1"/>
          </p:nvPr>
        </p:nvSpPr>
        <p:spPr>
          <a:xfrm>
            <a:off x="654050" y="95250"/>
            <a:ext cx="752475" cy="215900"/>
          </a:xfrm>
          <a:noFill/>
        </p:spPr>
        <p:txBody>
          <a:bodyPr/>
          <a:lstStyle/>
          <a:p>
            <a:r>
              <a:rPr lang="en-US" altLang="ja-JP">
                <a:latin typeface="Times New Roman" pitchFamily="-65" charset="0"/>
                <a:cs typeface="ＭＳ Ｐゴシック" pitchFamily="-65" charset="-128"/>
              </a:rPr>
              <a:t>May 2008</a:t>
            </a:r>
          </a:p>
        </p:txBody>
      </p:sp>
      <p:sp>
        <p:nvSpPr>
          <p:cNvPr id="23556" name="Rectangle 6"/>
          <p:cNvSpPr>
            <a:spLocks noGrp="1" noChangeArrowheads="1"/>
          </p:cNvSpPr>
          <p:nvPr>
            <p:ph type="ftr" sz="quarter" idx="4"/>
          </p:nvPr>
        </p:nvSpPr>
        <p:spPr>
          <a:xfrm>
            <a:off x="4710113" y="8985250"/>
            <a:ext cx="1571625" cy="184150"/>
          </a:xfrm>
          <a:noFill/>
        </p:spPr>
        <p:txBody>
          <a:bodyPr/>
          <a:lstStyle/>
          <a:p>
            <a:pPr lvl="4"/>
            <a:r>
              <a:rPr lang="en-US" altLang="ja-JP">
                <a:latin typeface="Times New Roman" pitchFamily="-65" charset="0"/>
                <a:cs typeface="ＭＳ Ｐゴシック" pitchFamily="-65" charset="-128"/>
              </a:rPr>
              <a:t>Bruce Kraemer (Marvell)</a:t>
            </a:r>
          </a:p>
        </p:txBody>
      </p:sp>
      <p:sp>
        <p:nvSpPr>
          <p:cNvPr id="23557" name="Rectangle 7"/>
          <p:cNvSpPr>
            <a:spLocks noGrp="1" noChangeArrowheads="1"/>
          </p:cNvSpPr>
          <p:nvPr>
            <p:ph type="sldNum" sz="quarter" idx="5"/>
          </p:nvPr>
        </p:nvSpPr>
        <p:spPr>
          <a:xfrm>
            <a:off x="3321050" y="8985250"/>
            <a:ext cx="414338" cy="184150"/>
          </a:xfrm>
          <a:noFill/>
        </p:spPr>
        <p:txBody>
          <a:bodyPr/>
          <a:lstStyle/>
          <a:p>
            <a:r>
              <a:rPr lang="en-US" altLang="ja-JP">
                <a:latin typeface="Times New Roman" pitchFamily="-65" charset="0"/>
                <a:cs typeface="ＭＳ Ｐゴシック" pitchFamily="-65" charset="-128"/>
              </a:rPr>
              <a:t>Page </a:t>
            </a:r>
            <a:fld id="{2879BBCB-90BC-DC4E-A337-7256A61869E3}"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23558" name="Rectangle 2"/>
          <p:cNvSpPr>
            <a:spLocks noGrp="1" noRot="1" noChangeAspect="1" noChangeArrowheads="1" noTextEdit="1"/>
          </p:cNvSpPr>
          <p:nvPr>
            <p:ph type="sldImg"/>
          </p:nvPr>
        </p:nvSpPr>
        <p:spPr>
          <a:xfrm>
            <a:off x="1147763" y="696913"/>
            <a:ext cx="4638675" cy="3479800"/>
          </a:xfrm>
          <a:ln/>
        </p:spPr>
      </p:sp>
      <p:sp>
        <p:nvSpPr>
          <p:cNvPr id="23559" name="Rectangle 3"/>
          <p:cNvSpPr>
            <a:spLocks noGrp="1" noChangeArrowheads="1"/>
          </p:cNvSpPr>
          <p:nvPr>
            <p:ph type="body" idx="1"/>
          </p:nvPr>
        </p:nvSpPr>
        <p:spPr>
          <a:xfrm>
            <a:off x="692150" y="4406900"/>
            <a:ext cx="5549900" cy="4176713"/>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r>
              <a:rPr lang="en-US" altLang="ja-JP" smtClean="0">
                <a:latin typeface="Times New Roman" pitchFamily="-65" charset="0"/>
                <a:ea typeface="ＭＳ Ｐゴシック" pitchFamily="-65" charset="-128"/>
                <a:cs typeface="ＭＳ Ｐゴシック" pitchFamily="-65" charset="-128"/>
              </a:rPr>
              <a:t>As you may know, we have the schedule, which was approved by TG with consensus.</a:t>
            </a:r>
          </a:p>
          <a:p>
            <a:r>
              <a:rPr lang="en-US" altLang="ja-JP" smtClean="0">
                <a:latin typeface="Times New Roman" pitchFamily="-65" charset="0"/>
                <a:ea typeface="ＭＳ Ｐゴシック" pitchFamily="-65" charset="-128"/>
                <a:cs typeface="ＭＳ Ｐゴシック" pitchFamily="-65" charset="-128"/>
              </a:rPr>
              <a:t>Unfortunately I did not get all required actions of submissions by the deadline date.</a:t>
            </a:r>
          </a:p>
          <a:p>
            <a:r>
              <a:rPr lang="en-US" altLang="ja-JP" smtClean="0">
                <a:latin typeface="Times New Roman" pitchFamily="-65" charset="0"/>
                <a:ea typeface="ＭＳ Ｐゴシック" pitchFamily="-65" charset="-128"/>
                <a:cs typeface="ＭＳ Ｐゴシック" pitchFamily="-65" charset="-128"/>
              </a:rPr>
              <a:t>Of course the schedule would be revised if needed.</a:t>
            </a:r>
          </a:p>
          <a:p>
            <a:r>
              <a:rPr lang="en-US" altLang="ja-JP" smtClean="0">
                <a:latin typeface="Times New Roman" pitchFamily="-65" charset="0"/>
                <a:ea typeface="ＭＳ Ｐゴシック" pitchFamily="-65" charset="-128"/>
                <a:cs typeface="ＭＳ Ｐゴシック" pitchFamily="-65" charset="-128"/>
              </a:rPr>
              <a:t>However it is not same to ignore the schedule</a:t>
            </a:r>
          </a:p>
          <a:p>
            <a:r>
              <a:rPr lang="en-US" altLang="ja-JP" smtClean="0">
                <a:latin typeface="Times New Roman" pitchFamily="-65" charset="0"/>
                <a:ea typeface="ＭＳ Ｐゴシック" pitchFamily="-65" charset="-128"/>
                <a:cs typeface="ＭＳ Ｐゴシック" pitchFamily="-65" charset="-128"/>
              </a:rPr>
              <a:t>Now we are moving on to the more actual discussions, then we have to care more about fairness.</a:t>
            </a:r>
          </a:p>
          <a:p>
            <a:r>
              <a:rPr lang="en-US" altLang="ja-JP" smtClean="0">
                <a:latin typeface="Times New Roman" pitchFamily="-65" charset="0"/>
                <a:ea typeface="ＭＳ Ｐゴシック" pitchFamily="-65" charset="-128"/>
                <a:cs typeface="ＭＳ Ｐゴシック" pitchFamily="-65" charset="-128"/>
              </a:rPr>
              <a:t>I would like to accept all of submissions, however I may not commit to accept request, which violates the deadline in the future.</a:t>
            </a:r>
          </a:p>
          <a:p>
            <a:r>
              <a:rPr lang="en-US" altLang="ja-JP" smtClean="0">
                <a:latin typeface="Times New Roman" pitchFamily="-65" charset="0"/>
                <a:ea typeface="ＭＳ Ｐゴシック" pitchFamily="-65" charset="-128"/>
                <a:cs typeface="ＭＳ Ｐゴシック" pitchFamily="-65" charset="-128"/>
              </a:rPr>
              <a:t>Again I would like to ask all of members to keep the deadline of submissions for our efficient work.</a:t>
            </a:r>
          </a:p>
          <a:p>
            <a:endParaRPr lang="en-US" altLang="ja-JP" smtClean="0">
              <a:latin typeface="Times New Roman" pitchFamily="-65" charset="0"/>
              <a:ea typeface="ＭＳ Ｐゴシック" pitchFamily="-65" charset="-128"/>
              <a:cs typeface="ＭＳ Ｐゴシック" pitchFamily="-65"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65" charset="0"/>
                <a:cs typeface="ＭＳ Ｐゴシック" pitchFamily="-65"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65" charset="0"/>
                <a:cs typeface="ＭＳ Ｐゴシック" pitchFamily="-65"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65" charset="0"/>
                <a:cs typeface="ＭＳ Ｐゴシック" pitchFamily="-65"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65" charset="0"/>
                <a:cs typeface="ＭＳ Ｐゴシック" pitchFamily="-65" charset="-128"/>
              </a:rPr>
              <a:t>Page </a:t>
            </a:r>
            <a:fld id="{5CABA84D-A9EA-014C-A31F-BCDB73786442}" type="slidenum">
              <a:rPr lang="en-US" altLang="ja-JP" smtClean="0">
                <a:latin typeface="Times New Roman" pitchFamily="-65" charset="0"/>
                <a:cs typeface="ＭＳ Ｐゴシック" pitchFamily="-65" charset="-128"/>
              </a:rPr>
              <a:pPr/>
              <a:t>7</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ja-JP" altLang="en-US">
              <a:latin typeface="Times New Roman" pitchFamily="-65" charset="0"/>
              <a:ea typeface="ＭＳ Ｐゴシック" pitchFamily="-65" charset="-128"/>
              <a:cs typeface="ＭＳ Ｐゴシック" pitchFamily="-65"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65" charset="0"/>
                <a:cs typeface="ＭＳ Ｐゴシック" pitchFamily="-65"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65" charset="0"/>
                <a:cs typeface="ＭＳ Ｐゴシック" pitchFamily="-65"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65" charset="0"/>
                <a:cs typeface="ＭＳ Ｐゴシック" pitchFamily="-65"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65" charset="0"/>
                <a:cs typeface="ＭＳ Ｐゴシック" pitchFamily="-65" charset="-128"/>
              </a:rPr>
              <a:t>Page </a:t>
            </a:r>
            <a:fld id="{56DDF991-6DF9-5B46-9632-47F00E1842C6}" type="slidenum">
              <a:rPr lang="en-US" altLang="ja-JP" smtClean="0">
                <a:latin typeface="Times New Roman" pitchFamily="-65" charset="0"/>
                <a:cs typeface="ＭＳ Ｐゴシック" pitchFamily="-65" charset="-128"/>
              </a:rPr>
              <a:pPr/>
              <a:t>8</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スライド イメージ プレースホルダ 1"/>
          <p:cNvSpPr>
            <a:spLocks noGrp="1" noRot="1" noChangeAspect="1"/>
          </p:cNvSpPr>
          <p:nvPr>
            <p:ph type="sldImg"/>
          </p:nvPr>
        </p:nvSpPr>
        <p:spPr>
          <a:xfrm>
            <a:off x="1154113" y="701675"/>
            <a:ext cx="4625975" cy="3468688"/>
          </a:xfrm>
          <a:ln/>
        </p:spPr>
      </p:sp>
      <p:sp>
        <p:nvSpPr>
          <p:cNvPr id="29699" name="ノート プレースホルダ 2"/>
          <p:cNvSpPr>
            <a:spLocks noGrp="1"/>
          </p:cNvSpPr>
          <p:nvPr>
            <p:ph type="body" idx="1"/>
          </p:nvPr>
        </p:nvSpPr>
        <p:spPr>
          <a:noFill/>
          <a:ln/>
        </p:spPr>
        <p:txBody>
          <a:bodyPr/>
          <a:lstStyle/>
          <a:p>
            <a:endParaRPr lang="ja-JP" altLang="en-US">
              <a:latin typeface="Times New Roman" pitchFamily="-65" charset="0"/>
              <a:ea typeface="ＭＳ Ｐゴシック" pitchFamily="-65" charset="-128"/>
              <a:cs typeface="ＭＳ Ｐゴシック" pitchFamily="-65" charset="-128"/>
            </a:endParaRPr>
          </a:p>
        </p:txBody>
      </p:sp>
      <p:sp>
        <p:nvSpPr>
          <p:cNvPr id="29700" name="ヘッダー プレースホルダ 3"/>
          <p:cNvSpPr>
            <a:spLocks noGrp="1"/>
          </p:cNvSpPr>
          <p:nvPr>
            <p:ph type="hdr" sz="quarter"/>
          </p:nvPr>
        </p:nvSpPr>
        <p:spPr>
          <a:noFill/>
        </p:spPr>
        <p:txBody>
          <a:bodyPr/>
          <a:lstStyle/>
          <a:p>
            <a:r>
              <a:rPr lang="en-US" altLang="ja-JP" smtClean="0">
                <a:latin typeface="Times New Roman" pitchFamily="-65" charset="0"/>
                <a:cs typeface="ＭＳ Ｐゴシック" pitchFamily="-65" charset="-128"/>
              </a:rPr>
              <a:t>doc.: IEEE 802.19-09/xxxxr0</a:t>
            </a:r>
          </a:p>
        </p:txBody>
      </p:sp>
      <p:sp>
        <p:nvSpPr>
          <p:cNvPr id="29701" name="日付プレースホルダ 4"/>
          <p:cNvSpPr>
            <a:spLocks noGrp="1"/>
          </p:cNvSpPr>
          <p:nvPr>
            <p:ph type="dt" sz="quarter" idx="1"/>
          </p:nvPr>
        </p:nvSpPr>
        <p:spPr>
          <a:noFill/>
        </p:spPr>
        <p:txBody>
          <a:bodyPr/>
          <a:lstStyle/>
          <a:p>
            <a:r>
              <a:rPr lang="en-US" altLang="ja-JP" smtClean="0">
                <a:latin typeface="Times New Roman" pitchFamily="-65" charset="0"/>
                <a:cs typeface="ＭＳ Ｐゴシック" pitchFamily="-65" charset="-128"/>
              </a:rPr>
              <a:t>April 2009</a:t>
            </a:r>
          </a:p>
        </p:txBody>
      </p:sp>
      <p:sp>
        <p:nvSpPr>
          <p:cNvPr id="29702" name="フッター プレースホルダ 5"/>
          <p:cNvSpPr>
            <a:spLocks noGrp="1"/>
          </p:cNvSpPr>
          <p:nvPr>
            <p:ph type="ftr" sz="quarter" idx="4"/>
          </p:nvPr>
        </p:nvSpPr>
        <p:spPr>
          <a:noFill/>
        </p:spPr>
        <p:txBody>
          <a:bodyPr/>
          <a:lstStyle/>
          <a:p>
            <a:pPr lvl="4"/>
            <a:r>
              <a:rPr lang="en-US" altLang="ja-JP" smtClean="0">
                <a:latin typeface="Times New Roman" pitchFamily="-65" charset="0"/>
                <a:cs typeface="ＭＳ Ｐゴシック" pitchFamily="-65" charset="-128"/>
              </a:rPr>
              <a:t>Rich Kennedy, Research In Motion</a:t>
            </a:r>
          </a:p>
        </p:txBody>
      </p:sp>
      <p:sp>
        <p:nvSpPr>
          <p:cNvPr id="29703" name="スライド番号プレースホルダ 6"/>
          <p:cNvSpPr>
            <a:spLocks noGrp="1"/>
          </p:cNvSpPr>
          <p:nvPr>
            <p:ph type="sldNum" sz="quarter" idx="5"/>
          </p:nvPr>
        </p:nvSpPr>
        <p:spPr>
          <a:noFill/>
        </p:spPr>
        <p:txBody>
          <a:bodyPr/>
          <a:lstStyle/>
          <a:p>
            <a:r>
              <a:rPr lang="en-US" altLang="ja-JP" smtClean="0">
                <a:latin typeface="Times New Roman" pitchFamily="-65" charset="0"/>
                <a:cs typeface="ＭＳ Ｐゴシック" pitchFamily="-65" charset="-128"/>
              </a:rPr>
              <a:t>Page </a:t>
            </a:r>
            <a:fld id="{087AE7CB-0CDB-8A40-AFF8-547D6EEFCB09}" type="slidenum">
              <a:rPr lang="en-US" altLang="ja-JP" smtClean="0">
                <a:latin typeface="Times New Roman" pitchFamily="-65" charset="0"/>
                <a:cs typeface="ＭＳ Ｐゴシック" pitchFamily="-65" charset="-128"/>
              </a:rPr>
              <a:pPr/>
              <a:t>9</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p:cNvSpPr>
          <p:nvPr>
            <p:ph type="sldImg"/>
          </p:nvPr>
        </p:nvSpPr>
        <p:spPr>
          <a:xfrm>
            <a:off x="1154113" y="701675"/>
            <a:ext cx="4625975" cy="3468688"/>
          </a:xfrm>
          <a:ln/>
        </p:spPr>
      </p:sp>
      <p:sp>
        <p:nvSpPr>
          <p:cNvPr id="31747" name="ノート プレースホルダ 2"/>
          <p:cNvSpPr>
            <a:spLocks noGrp="1"/>
          </p:cNvSpPr>
          <p:nvPr>
            <p:ph type="body" idx="1"/>
          </p:nvPr>
        </p:nvSpPr>
        <p:spPr>
          <a:noFill/>
          <a:ln/>
        </p:spPr>
        <p:txBody>
          <a:bodyPr/>
          <a:lstStyle/>
          <a:p>
            <a:endParaRPr lang="ja-JP" altLang="en-US">
              <a:latin typeface="Times New Roman" pitchFamily="-65" charset="0"/>
              <a:ea typeface="ＭＳ Ｐゴシック" pitchFamily="-65" charset="-128"/>
              <a:cs typeface="ＭＳ Ｐゴシック" pitchFamily="-65" charset="-128"/>
            </a:endParaRPr>
          </a:p>
        </p:txBody>
      </p:sp>
      <p:sp>
        <p:nvSpPr>
          <p:cNvPr id="31748" name="ヘッダー プレースホルダ 3"/>
          <p:cNvSpPr>
            <a:spLocks noGrp="1"/>
          </p:cNvSpPr>
          <p:nvPr>
            <p:ph type="hdr" sz="quarter"/>
          </p:nvPr>
        </p:nvSpPr>
        <p:spPr>
          <a:noFill/>
        </p:spPr>
        <p:txBody>
          <a:bodyPr/>
          <a:lstStyle/>
          <a:p>
            <a:r>
              <a:rPr lang="en-US" altLang="ja-JP" smtClean="0">
                <a:latin typeface="Times New Roman" pitchFamily="-65" charset="0"/>
                <a:cs typeface="ＭＳ Ｐゴシック" pitchFamily="-65" charset="-128"/>
              </a:rPr>
              <a:t>doc.: IEEE 802.19-09/xxxxr0</a:t>
            </a:r>
          </a:p>
        </p:txBody>
      </p:sp>
      <p:sp>
        <p:nvSpPr>
          <p:cNvPr id="31749" name="日付プレースホルダ 4"/>
          <p:cNvSpPr>
            <a:spLocks noGrp="1"/>
          </p:cNvSpPr>
          <p:nvPr>
            <p:ph type="dt" sz="quarter" idx="1"/>
          </p:nvPr>
        </p:nvSpPr>
        <p:spPr>
          <a:noFill/>
        </p:spPr>
        <p:txBody>
          <a:bodyPr/>
          <a:lstStyle/>
          <a:p>
            <a:r>
              <a:rPr lang="en-US" altLang="ja-JP" smtClean="0">
                <a:latin typeface="Times New Roman" pitchFamily="-65" charset="0"/>
                <a:cs typeface="ＭＳ Ｐゴシック" pitchFamily="-65" charset="-128"/>
              </a:rPr>
              <a:t>April 2009</a:t>
            </a:r>
          </a:p>
        </p:txBody>
      </p:sp>
      <p:sp>
        <p:nvSpPr>
          <p:cNvPr id="31750" name="フッター プレースホルダ 5"/>
          <p:cNvSpPr>
            <a:spLocks noGrp="1"/>
          </p:cNvSpPr>
          <p:nvPr>
            <p:ph type="ftr" sz="quarter" idx="4"/>
          </p:nvPr>
        </p:nvSpPr>
        <p:spPr>
          <a:noFill/>
        </p:spPr>
        <p:txBody>
          <a:bodyPr/>
          <a:lstStyle/>
          <a:p>
            <a:pPr lvl="4"/>
            <a:r>
              <a:rPr lang="en-US" altLang="ja-JP" smtClean="0">
                <a:latin typeface="Times New Roman" pitchFamily="-65" charset="0"/>
                <a:cs typeface="ＭＳ Ｐゴシック" pitchFamily="-65" charset="-128"/>
              </a:rPr>
              <a:t>Rich Kennedy, Research In Motion</a:t>
            </a:r>
          </a:p>
        </p:txBody>
      </p:sp>
      <p:sp>
        <p:nvSpPr>
          <p:cNvPr id="31751" name="スライド番号プレースホルダ 6"/>
          <p:cNvSpPr>
            <a:spLocks noGrp="1"/>
          </p:cNvSpPr>
          <p:nvPr>
            <p:ph type="sldNum" sz="quarter" idx="5"/>
          </p:nvPr>
        </p:nvSpPr>
        <p:spPr>
          <a:noFill/>
        </p:spPr>
        <p:txBody>
          <a:bodyPr/>
          <a:lstStyle/>
          <a:p>
            <a:r>
              <a:rPr lang="en-US" altLang="ja-JP" smtClean="0">
                <a:latin typeface="Times New Roman" pitchFamily="-65" charset="0"/>
                <a:cs typeface="ＭＳ Ｐゴシック" pitchFamily="-65" charset="-128"/>
              </a:rPr>
              <a:t>Page </a:t>
            </a:r>
            <a:fld id="{EDB02307-5831-F141-9D73-D6C00D252B6B}" type="slidenum">
              <a:rPr lang="en-US" altLang="ja-JP" smtClean="0">
                <a:latin typeface="Times New Roman" pitchFamily="-65" charset="0"/>
                <a:cs typeface="ＭＳ Ｐゴシック" pitchFamily="-65" charset="-128"/>
              </a:rPr>
              <a:pPr/>
              <a:t>10</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a:latin typeface="Times New Roman" pitchFamily="-65" charset="0"/>
              <a:ea typeface="ＭＳ Ｐゴシック" pitchFamily="-65" charset="-128"/>
              <a:cs typeface="ＭＳ Ｐゴシック" pitchFamily="-65"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65" charset="0"/>
                <a:cs typeface="ＭＳ Ｐゴシック" pitchFamily="-65"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65" charset="0"/>
                <a:cs typeface="ＭＳ Ｐゴシック" pitchFamily="-65"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65" charset="0"/>
                <a:cs typeface="ＭＳ Ｐゴシック" pitchFamily="-65"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65" charset="0"/>
                <a:cs typeface="ＭＳ Ｐゴシック" pitchFamily="-65" charset="-128"/>
              </a:rPr>
              <a:t>Page </a:t>
            </a:r>
            <a:fld id="{49795A88-D039-C240-BC7F-678BD6F610D4}" type="slidenum">
              <a:rPr lang="en-US" altLang="ja-JP" smtClean="0">
                <a:latin typeface="Times New Roman" pitchFamily="-65" charset="0"/>
                <a:cs typeface="ＭＳ Ｐゴシック" pitchFamily="-65" charset="-128"/>
              </a:rPr>
              <a:pPr/>
              <a:t>11</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スライド イメージ プレースホルダ 1"/>
          <p:cNvSpPr>
            <a:spLocks noGrp="1" noRot="1" noChangeAspect="1"/>
          </p:cNvSpPr>
          <p:nvPr>
            <p:ph type="sldImg"/>
          </p:nvPr>
        </p:nvSpPr>
        <p:spPr>
          <a:xfrm>
            <a:off x="1154113" y="701675"/>
            <a:ext cx="4625975" cy="3468688"/>
          </a:xfrm>
          <a:ln/>
        </p:spPr>
      </p:sp>
      <p:sp>
        <p:nvSpPr>
          <p:cNvPr id="35843" name="ノート プレースホルダ 2"/>
          <p:cNvSpPr>
            <a:spLocks noGrp="1"/>
          </p:cNvSpPr>
          <p:nvPr>
            <p:ph type="body" idx="1"/>
          </p:nvPr>
        </p:nvSpPr>
        <p:spPr>
          <a:noFill/>
          <a:ln/>
        </p:spPr>
        <p:txBody>
          <a:bodyPr/>
          <a:lstStyle/>
          <a:p>
            <a:endParaRPr lang="ja-JP" altLang="en-US">
              <a:latin typeface="Times New Roman" pitchFamily="-65" charset="0"/>
              <a:ea typeface="ＭＳ Ｐゴシック" pitchFamily="-65" charset="-128"/>
              <a:cs typeface="ＭＳ Ｐゴシック" pitchFamily="-65" charset="-128"/>
            </a:endParaRPr>
          </a:p>
        </p:txBody>
      </p:sp>
      <p:sp>
        <p:nvSpPr>
          <p:cNvPr id="35844" name="ヘッダー プレースホルダ 3"/>
          <p:cNvSpPr>
            <a:spLocks noGrp="1"/>
          </p:cNvSpPr>
          <p:nvPr>
            <p:ph type="hdr" sz="quarter"/>
          </p:nvPr>
        </p:nvSpPr>
        <p:spPr>
          <a:noFill/>
        </p:spPr>
        <p:txBody>
          <a:bodyPr/>
          <a:lstStyle/>
          <a:p>
            <a:r>
              <a:rPr lang="en-US" altLang="ja-JP" smtClean="0">
                <a:latin typeface="Times New Roman" pitchFamily="-65" charset="0"/>
                <a:cs typeface="ＭＳ Ｐゴシック" pitchFamily="-65" charset="-128"/>
              </a:rPr>
              <a:t>doc.: IEEE 802.19-09/xxxxr0</a:t>
            </a:r>
          </a:p>
        </p:txBody>
      </p:sp>
      <p:sp>
        <p:nvSpPr>
          <p:cNvPr id="35845" name="日付プレースホルダ 4"/>
          <p:cNvSpPr>
            <a:spLocks noGrp="1"/>
          </p:cNvSpPr>
          <p:nvPr>
            <p:ph type="dt" sz="quarter" idx="1"/>
          </p:nvPr>
        </p:nvSpPr>
        <p:spPr>
          <a:noFill/>
        </p:spPr>
        <p:txBody>
          <a:bodyPr/>
          <a:lstStyle/>
          <a:p>
            <a:r>
              <a:rPr lang="en-US" altLang="ja-JP" smtClean="0">
                <a:latin typeface="Times New Roman" pitchFamily="-65" charset="0"/>
                <a:cs typeface="ＭＳ Ｐゴシック" pitchFamily="-65" charset="-128"/>
              </a:rPr>
              <a:t>April 2009</a:t>
            </a:r>
          </a:p>
        </p:txBody>
      </p:sp>
      <p:sp>
        <p:nvSpPr>
          <p:cNvPr id="35846" name="フッター プレースホルダ 5"/>
          <p:cNvSpPr>
            <a:spLocks noGrp="1"/>
          </p:cNvSpPr>
          <p:nvPr>
            <p:ph type="ftr" sz="quarter" idx="4"/>
          </p:nvPr>
        </p:nvSpPr>
        <p:spPr>
          <a:noFill/>
        </p:spPr>
        <p:txBody>
          <a:bodyPr/>
          <a:lstStyle/>
          <a:p>
            <a:pPr lvl="4"/>
            <a:r>
              <a:rPr lang="en-US" altLang="ja-JP" smtClean="0">
                <a:latin typeface="Times New Roman" pitchFamily="-65" charset="0"/>
                <a:cs typeface="ＭＳ Ｐゴシック" pitchFamily="-65" charset="-128"/>
              </a:rPr>
              <a:t>Rich Kennedy, Research In Motion</a:t>
            </a:r>
          </a:p>
        </p:txBody>
      </p:sp>
      <p:sp>
        <p:nvSpPr>
          <p:cNvPr id="35847" name="スライド番号プレースホルダ 6"/>
          <p:cNvSpPr>
            <a:spLocks noGrp="1"/>
          </p:cNvSpPr>
          <p:nvPr>
            <p:ph type="sldNum" sz="quarter" idx="5"/>
          </p:nvPr>
        </p:nvSpPr>
        <p:spPr>
          <a:noFill/>
        </p:spPr>
        <p:txBody>
          <a:bodyPr/>
          <a:lstStyle/>
          <a:p>
            <a:r>
              <a:rPr lang="en-US" altLang="ja-JP" smtClean="0">
                <a:latin typeface="Times New Roman" pitchFamily="-65" charset="0"/>
                <a:cs typeface="ＭＳ Ｐゴシック" pitchFamily="-65" charset="-128"/>
              </a:rPr>
              <a:t>Page </a:t>
            </a:r>
            <a:fld id="{8506D3A4-B09E-2147-A6C1-B2ADF77B60F7}" type="slidenum">
              <a:rPr lang="en-US" altLang="ja-JP" smtClean="0">
                <a:latin typeface="Times New Roman" pitchFamily="-65" charset="0"/>
                <a:cs typeface="ＭＳ Ｐゴシック" pitchFamily="-65" charset="-128"/>
              </a:rPr>
              <a:pPr/>
              <a:t>12</a:t>
            </a:fld>
            <a:endParaRPr lang="en-US" altLang="ja-JP" smtClean="0">
              <a:latin typeface="Times New Roman" pitchFamily="-65" charset="0"/>
              <a:cs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243A5EAA-0F5F-4347-B4E3-D128A54B04DB}"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C39E6B7-CE34-4245-A7E7-C11625679D32}"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8FA65E01-42AD-D74B-A620-2645F97A14B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BCBD7C63-7F7C-D443-93F7-AB2A42A07978}"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Jan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14EF91E1-1E1C-564D-9B18-A83FC67B5311}"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Jan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BC0D8BF0-4C68-434E-A1F2-0D26DB6F18B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Jan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D3E39EC5-DFEB-734F-AC1E-74583F1B0602}"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Jan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7243BE5B-629B-084F-BDE0-C2BDED6A4D06}"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Jan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138E5BD-3CC3-4446-8724-04079CE371E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9D74CBA4-E764-C34E-962A-EA5353C3A356}"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A9D616CF-FCB9-2C4F-9B04-6F41172E613F}"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t>Jan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a:t>Hiroshi Mano (ATRD, Root, 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E9C0AD57-723A-2D4E-88CD-A24067A26413}" type="slidenum">
              <a:rPr lang="en-US" altLang="ja-JP"/>
              <a:pPr>
                <a:defRPr/>
              </a:pPr>
              <a:t>‹#›</a:t>
            </a:fld>
            <a:endParaRPr lang="en-US" altLang="ja-JP"/>
          </a:p>
        </p:txBody>
      </p:sp>
      <p:sp>
        <p:nvSpPr>
          <p:cNvPr id="1031" name="Rectangle 7"/>
          <p:cNvSpPr>
            <a:spLocks noChangeArrowheads="1"/>
          </p:cNvSpPr>
          <p:nvPr userDrawn="1"/>
        </p:nvSpPr>
        <p:spPr bwMode="auto">
          <a:xfrm>
            <a:off x="5624513" y="333375"/>
            <a:ext cx="2820987" cy="276225"/>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IEEE 802.11-12-</a:t>
            </a:r>
            <a:r>
              <a:rPr lang="en-US" altLang="ja-JP" sz="1800" b="1" dirty="0" smtClean="0"/>
              <a:t>0100r7</a:t>
            </a:r>
            <a:endParaRPr lang="en-US" altLang="ja-JP"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2/11-12-0153-00-00ai-active-scanning-choices.docx" TargetMode="External"/><Relationship Id="rId4" Type="http://schemas.openxmlformats.org/officeDocument/2006/relationships/hyperlink" Target="https://mentor.ieee.org/802.11/dcn/12/11-12-0046-00-00ai-gas-broadcast-request.docx" TargetMode="External"/><Relationship Id="rId5" Type="http://schemas.openxmlformats.org/officeDocument/2006/relationships/hyperlink" Target="https://mentor.ieee.org/802.11/dcn/12/11-12-0157-00-00ai-security-considerations-for-drafting-tgai.docx"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1/11-11-1350-01-00ai-september-2011-okinawa-session-minutes.doc" TargetMode="External"/><Relationship Id="rId3" Type="http://schemas.openxmlformats.org/officeDocument/2006/relationships/hyperlink" Target="http://mentor.ieee.org/802.11/dcn/11/11-11-1097-00-00ai-july-2011-san-francisco-session-minutes.doc"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1/11-11-1600-07-00ai-nov-jan-teleconference-minutes.doc"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grouper.ieee.org/groups/802/11/SponsorBallots.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1/11-11-1350-01-00ai-september-2011-okinawa-session-minutes.doc" TargetMode="External"/><Relationship Id="rId4" Type="http://schemas.openxmlformats.org/officeDocument/2006/relationships/hyperlink" Target="https://mentor.ieee.org/802.11/dcn/11/11-11-1600-07-00ai-nov-jan-teleconference-minutes.doc" TargetMode="External"/><Relationship Id="rId5" Type="http://schemas.openxmlformats.org/officeDocument/2006/relationships/hyperlink" Target="https://mentor.ieee.org/802.11/dcn/12/11-12-0024-01-00ai-tgai-submmissions-list-for-jacksonville-meeting.xls"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1385887" cy="276225"/>
          </a:xfrm>
          <a:noFill/>
        </p:spPr>
        <p:txBody>
          <a:bodyPr/>
          <a:lstStyle/>
          <a:p>
            <a:r>
              <a:rPr lang="en-US" altLang="ja-JP" smtClean="0">
                <a:latin typeface="Times New Roman" pitchFamily="-65" charset="0"/>
              </a:rPr>
              <a:t>Jan 2012</a:t>
            </a: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65" charset="0"/>
              </a:rPr>
              <a:t>Slide </a:t>
            </a:r>
            <a:fld id="{A6C2B0A0-5D31-2748-A6D7-53EEAAF1A75F}" type="slidenum">
              <a:rPr lang="en-US" altLang="ja-JP">
                <a:latin typeface="Times New Roman" pitchFamily="-65" charset="0"/>
              </a:rPr>
              <a:pPr/>
              <a:t>1</a:t>
            </a:fld>
            <a:endParaRPr lang="en-US" altLang="ja-JP">
              <a:latin typeface="Times New Roman" pitchFamily="-65" charset="0"/>
            </a:endParaRPr>
          </a:p>
        </p:txBody>
      </p:sp>
      <p:sp>
        <p:nvSpPr>
          <p:cNvPr id="15365" name="Rectangle 2"/>
          <p:cNvSpPr>
            <a:spLocks noGrp="1" noChangeArrowheads="1"/>
          </p:cNvSpPr>
          <p:nvPr>
            <p:ph type="title"/>
          </p:nvPr>
        </p:nvSpPr>
        <p:spPr>
          <a:xfrm>
            <a:off x="685800" y="838200"/>
            <a:ext cx="7772400" cy="1066800"/>
          </a:xfrm>
          <a:noFill/>
        </p:spPr>
        <p:txBody>
          <a:bodyPr/>
          <a:lstStyle/>
          <a:p>
            <a:r>
              <a:rPr lang="en-US" altLang="ja-JP">
                <a:ea typeface="ＭＳ Ｐゴシック" pitchFamily="-65" charset="-128"/>
                <a:cs typeface="ＭＳ Ｐゴシック" pitchFamily="-65" charset="-128"/>
              </a:rPr>
              <a:t>IEEE 802.11ai</a:t>
            </a:r>
            <a:br>
              <a:rPr lang="en-US" altLang="ja-JP">
                <a:ea typeface="ＭＳ Ｐゴシック" pitchFamily="-65" charset="-128"/>
                <a:cs typeface="ＭＳ Ｐゴシック" pitchFamily="-65" charset="-128"/>
              </a:rPr>
            </a:br>
            <a:r>
              <a:rPr lang="en-US" altLang="ja-JP">
                <a:ea typeface="ＭＳ Ｐゴシック" pitchFamily="-65" charset="-128"/>
                <a:cs typeface="ＭＳ Ｐゴシック" pitchFamily="-65" charset="-128"/>
              </a:rPr>
              <a:t>Fast Initial Link Setup</a:t>
            </a:r>
            <a:br>
              <a:rPr lang="en-US" altLang="ja-JP">
                <a:ea typeface="ＭＳ Ｐゴシック" pitchFamily="-65" charset="-128"/>
                <a:cs typeface="ＭＳ Ｐゴシック" pitchFamily="-65" charset="-128"/>
              </a:rPr>
            </a:br>
            <a:r>
              <a:rPr lang="en-US" altLang="ja-JP">
                <a:ea typeface="ＭＳ Ｐゴシック" pitchFamily="-65" charset="-128"/>
                <a:cs typeface="ＭＳ Ｐゴシック" pitchFamily="-65" charset="-128"/>
              </a:rPr>
              <a:t> Agenda for Jan 2012 Jacksonville</a:t>
            </a: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a:ea typeface="ＭＳ Ｐゴシック" pitchFamily="-65" charset="-128"/>
                <a:cs typeface="ＭＳ Ｐゴシック" pitchFamily="-65" charset="-128"/>
              </a:rPr>
              <a:t>Date:</a:t>
            </a:r>
            <a:r>
              <a:rPr lang="en-US" altLang="ja-JP" sz="2000" b="0">
                <a:ea typeface="ＭＳ Ｐゴシック" pitchFamily="-65" charset="-128"/>
                <a:cs typeface="ＭＳ Ｐゴシック" pitchFamily="-65" charset="-128"/>
              </a:rPr>
              <a:t> 2012-01-16</a:t>
            </a: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ja-JP" smtClean="0">
                <a:ea typeface="ＭＳ Ｐゴシック" pitchFamily="-65" charset="-128"/>
                <a:cs typeface="ＭＳ Ｐゴシック" pitchFamily="-65" charset="-128"/>
              </a:rPr>
              <a:t>Agenda </a:t>
            </a:r>
            <a:br>
              <a:rPr lang="en-US" altLang="ja-JP" smtClean="0">
                <a:ea typeface="ＭＳ Ｐゴシック" pitchFamily="-65" charset="-128"/>
                <a:cs typeface="ＭＳ Ｐゴシック" pitchFamily="-65" charset="-128"/>
              </a:rPr>
            </a:br>
            <a:r>
              <a:rPr lang="en-US" altLang="ja-JP" smtClean="0">
                <a:ea typeface="ＭＳ Ｐゴシック" pitchFamily="-65" charset="-128"/>
                <a:cs typeface="ＭＳ Ｐゴシック" pitchFamily="-65" charset="-128"/>
              </a:rPr>
              <a:t>Wednesday, Jan 18</a:t>
            </a:r>
            <a:r>
              <a:rPr lang="en-US" altLang="ja-JP" baseline="30000" smtClean="0">
                <a:ea typeface="ＭＳ Ｐゴシック" pitchFamily="-65" charset="-128"/>
                <a:cs typeface="ＭＳ Ｐゴシック" pitchFamily="-65" charset="-128"/>
              </a:rPr>
              <a:t>th</a:t>
            </a:r>
            <a:r>
              <a:rPr lang="en-US" altLang="ja-JP" smtClean="0">
                <a:ea typeface="ＭＳ Ｐゴシック" pitchFamily="-65" charset="-128"/>
                <a:cs typeface="ＭＳ Ｐゴシック" pitchFamily="-65" charset="-128"/>
              </a:rPr>
              <a:t>,  2012 – 08:00-10:0</a:t>
            </a:r>
          </a:p>
        </p:txBody>
      </p:sp>
      <p:sp>
        <p:nvSpPr>
          <p:cNvPr id="30723" name="Content Placeholder 2"/>
          <p:cNvSpPr>
            <a:spLocks noGrp="1"/>
          </p:cNvSpPr>
          <p:nvPr>
            <p:ph idx="1"/>
          </p:nvPr>
        </p:nvSpPr>
        <p:spPr>
          <a:xfrm>
            <a:off x="685800" y="1981200"/>
            <a:ext cx="7924800" cy="4648200"/>
          </a:xfrm>
        </p:spPr>
        <p:txBody>
          <a:bodyPr/>
          <a:lstStyle/>
          <a:p>
            <a:r>
              <a:rPr lang="en-US" altLang="ja-JP" smtClean="0">
                <a:ea typeface="ＭＳ Ｐゴシック" pitchFamily="-65" charset="-128"/>
                <a:cs typeface="ＭＳ Ｐゴシック" pitchFamily="-65" charset="-128"/>
              </a:rPr>
              <a:t>Joint session with ISD-SG</a:t>
            </a:r>
          </a:p>
          <a:p>
            <a:r>
              <a:rPr lang="en-US" altLang="ja-JP" smtClean="0">
                <a:ea typeface="ＭＳ Ｐゴシック" pitchFamily="-65" charset="-128"/>
                <a:cs typeface="ＭＳ Ｐゴシック" pitchFamily="-65" charset="-128"/>
              </a:rPr>
              <a:t>MEETING CALLED TO ORDER</a:t>
            </a:r>
            <a:r>
              <a:rPr lang="ja-JP" altLang="en-US" smtClean="0">
                <a:ea typeface="ＭＳ Ｐゴシック" pitchFamily="-65" charset="-128"/>
                <a:cs typeface="ＭＳ Ｐゴシック" pitchFamily="-65" charset="-128"/>
              </a:rPr>
              <a:t> </a:t>
            </a:r>
            <a:endParaRPr lang="en-US" altLang="ja-JP" smtClean="0">
              <a:ea typeface="ＭＳ Ｐゴシック" pitchFamily="-65" charset="-128"/>
              <a:cs typeface="ＭＳ Ｐゴシック" pitchFamily="-65" charset="-128"/>
            </a:endParaRPr>
          </a:p>
          <a:p>
            <a:r>
              <a:rPr lang="en-US" altLang="ja-JP" smtClean="0">
                <a:ea typeface="ＭＳ Ｐゴシック" pitchFamily="-65" charset="-128"/>
                <a:cs typeface="ＭＳ Ｐゴシック" pitchFamily="-65" charset="-128"/>
              </a:rPr>
              <a:t>CALL FOR ESSENTIAL PATENTS AND POLICIES &amp; PROCEDURES REMINDER</a:t>
            </a:r>
          </a:p>
          <a:p>
            <a:r>
              <a:rPr lang="en-US" altLang="ja-JP" smtClean="0">
                <a:ea typeface="ＭＳ Ｐゴシック" pitchFamily="-65" charset="-128"/>
                <a:cs typeface="ＭＳ Ｐゴシック" pitchFamily="-65" charset="-128"/>
              </a:rPr>
              <a:t>Presentation</a:t>
            </a:r>
          </a:p>
          <a:p>
            <a:pPr lvl="1"/>
            <a:r>
              <a:rPr lang="en-US" altLang="ja-JP" smtClean="0"/>
              <a:t>Submission of Initial  technical contribution</a:t>
            </a:r>
          </a:p>
          <a:p>
            <a:pPr lvl="1"/>
            <a:r>
              <a:rPr lang="en-US" altLang="ja-JP" smtClean="0"/>
              <a:t>General submission</a:t>
            </a:r>
            <a:endParaRPr lang="en-US" altLang="ja-JP" smtClean="0">
              <a:ea typeface="ＭＳ Ｐゴシック" pitchFamily="-65" charset="-128"/>
              <a:cs typeface="ＭＳ Ｐゴシック" pitchFamily="-65" charset="-128"/>
            </a:endParaRPr>
          </a:p>
          <a:p>
            <a:r>
              <a:rPr lang="en-US" altLang="ja-JP" smtClean="0">
                <a:ea typeface="ＭＳ Ｐゴシック" pitchFamily="-65" charset="-128"/>
                <a:cs typeface="ＭＳ Ｐゴシック" pitchFamily="-65" charset="-128"/>
              </a:rPr>
              <a:t>Recess until PM1</a:t>
            </a:r>
          </a:p>
        </p:txBody>
      </p:sp>
      <p:sp>
        <p:nvSpPr>
          <p:cNvPr id="30724" name="Date Placeholder 3"/>
          <p:cNvSpPr>
            <a:spLocks noGrp="1"/>
          </p:cNvSpPr>
          <p:nvPr>
            <p:ph type="dt" sz="quarter" idx="10"/>
          </p:nvPr>
        </p:nvSpPr>
        <p:spPr>
          <a:noFill/>
        </p:spPr>
        <p:txBody>
          <a:bodyPr/>
          <a:lstStyle/>
          <a:p>
            <a:r>
              <a:rPr lang="en-US" altLang="ja-JP" smtClean="0">
                <a:latin typeface="Times New Roman" pitchFamily="-65" charset="0"/>
              </a:rPr>
              <a:t>Jan 2012</a:t>
            </a:r>
          </a:p>
        </p:txBody>
      </p:sp>
      <p:sp>
        <p:nvSpPr>
          <p:cNvPr id="30725" name="Footer Placeholder 5"/>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
        <p:nvSpPr>
          <p:cNvPr id="30726" name="Slide Number Placeholder 4"/>
          <p:cNvSpPr>
            <a:spLocks noGrp="1"/>
          </p:cNvSpPr>
          <p:nvPr>
            <p:ph type="sldNum" sz="quarter" idx="12"/>
          </p:nvPr>
        </p:nvSpPr>
        <p:spPr>
          <a:noFill/>
        </p:spPr>
        <p:txBody>
          <a:bodyPr/>
          <a:lstStyle/>
          <a:p>
            <a:r>
              <a:rPr lang="en-US" altLang="ja-JP" smtClean="0">
                <a:latin typeface="Times New Roman" pitchFamily="-65" charset="0"/>
              </a:rPr>
              <a:t>Slide </a:t>
            </a:r>
            <a:fld id="{126A6E6A-35FE-9A4D-BDD5-57F716EDF611}" type="slidenum">
              <a:rPr lang="en-US" altLang="ja-JP" smtClean="0">
                <a:latin typeface="Times New Roman" pitchFamily="-65" charset="0"/>
              </a:rPr>
              <a:pPr/>
              <a:t>10</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ja-JP" smtClean="0">
                <a:ea typeface="ＭＳ Ｐゴシック" pitchFamily="-65" charset="-128"/>
                <a:cs typeface="ＭＳ Ｐゴシック" pitchFamily="-65" charset="-128"/>
              </a:rPr>
              <a:t>Agenda </a:t>
            </a:r>
            <a:br>
              <a:rPr lang="en-US" altLang="ja-JP" smtClean="0">
                <a:ea typeface="ＭＳ Ｐゴシック" pitchFamily="-65" charset="-128"/>
                <a:cs typeface="ＭＳ Ｐゴシック" pitchFamily="-65" charset="-128"/>
              </a:rPr>
            </a:br>
            <a:r>
              <a:rPr lang="en-US" altLang="ja-JP" smtClean="0">
                <a:ea typeface="ＭＳ Ｐゴシック" pitchFamily="-65" charset="-128"/>
                <a:cs typeface="ＭＳ Ｐゴシック" pitchFamily="-65" charset="-128"/>
              </a:rPr>
              <a:t>Wednesday, Jan 18</a:t>
            </a:r>
            <a:r>
              <a:rPr lang="en-US" altLang="ja-JP" baseline="30000" smtClean="0">
                <a:ea typeface="ＭＳ Ｐゴシック" pitchFamily="-65" charset="-128"/>
                <a:cs typeface="ＭＳ Ｐゴシック" pitchFamily="-65" charset="-128"/>
              </a:rPr>
              <a:t>th</a:t>
            </a:r>
            <a:r>
              <a:rPr lang="en-US" altLang="ja-JP" smtClean="0">
                <a:ea typeface="ＭＳ Ｐゴシック" pitchFamily="-65" charset="-128"/>
                <a:cs typeface="ＭＳ Ｐゴシック" pitchFamily="-65" charset="-128"/>
              </a:rPr>
              <a:t>,  2012 – 13:30-18:00</a:t>
            </a:r>
          </a:p>
        </p:txBody>
      </p:sp>
      <p:sp>
        <p:nvSpPr>
          <p:cNvPr id="32771"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65" charset="-128"/>
                <a:cs typeface="ＭＳ Ｐゴシック" pitchFamily="-65" charset="-128"/>
              </a:rPr>
              <a:t>MEETING CALLED TO ORDER</a:t>
            </a:r>
            <a:r>
              <a:rPr lang="ja-JP" altLang="en-US" dirty="0" smtClean="0">
                <a:ea typeface="ＭＳ Ｐゴシック" pitchFamily="-65" charset="-128"/>
                <a:cs typeface="ＭＳ Ｐゴシック" pitchFamily="-65" charset="-128"/>
              </a:rPr>
              <a:t> </a:t>
            </a:r>
            <a:endParaRPr lang="en-US" altLang="ja-JP" dirty="0" smtClean="0">
              <a:ea typeface="ＭＳ Ｐゴシック" pitchFamily="-65" charset="-128"/>
              <a:cs typeface="ＭＳ Ｐゴシック" pitchFamily="-65" charset="-128"/>
            </a:endParaRPr>
          </a:p>
          <a:p>
            <a:r>
              <a:rPr lang="en-US" altLang="ja-JP" dirty="0" smtClean="0">
                <a:ea typeface="ＭＳ Ｐゴシック" pitchFamily="-65" charset="-128"/>
                <a:cs typeface="ＭＳ Ｐゴシック" pitchFamily="-65" charset="-128"/>
              </a:rPr>
              <a:t>CALL FOR ESSENTIAL PATENTS AND POLICIES &amp; PROCEDURES REMINDER</a:t>
            </a:r>
          </a:p>
          <a:p>
            <a:r>
              <a:rPr lang="en-US" altLang="ja-JP" dirty="0" smtClean="0">
                <a:ea typeface="ＭＳ Ｐゴシック" pitchFamily="-65" charset="-128"/>
                <a:cs typeface="ＭＳ Ｐゴシック" pitchFamily="-65" charset="-128"/>
              </a:rPr>
              <a:t>Presentation</a:t>
            </a:r>
          </a:p>
          <a:p>
            <a:pPr lvl="1"/>
            <a:r>
              <a:rPr lang="en-US" altLang="ja-JP" dirty="0" smtClean="0"/>
              <a:t>Changing procedure of </a:t>
            </a:r>
            <a:r>
              <a:rPr lang="en-US" altLang="ja-JP" dirty="0" err="1" smtClean="0"/>
              <a:t>TGai</a:t>
            </a:r>
            <a:r>
              <a:rPr lang="en-US" altLang="ja-JP" dirty="0" smtClean="0"/>
              <a:t> creating draft</a:t>
            </a:r>
          </a:p>
          <a:p>
            <a:pPr lvl="2"/>
            <a:r>
              <a:rPr lang="en-US" altLang="ja-JP" dirty="0" err="1" smtClean="0">
                <a:ea typeface="ＭＳ Ｐゴシック" pitchFamily="-65" charset="-128"/>
              </a:rPr>
              <a:t>TGai</a:t>
            </a:r>
            <a:r>
              <a:rPr lang="en-US" altLang="ja-JP" dirty="0" smtClean="0">
                <a:ea typeface="ＭＳ Ｐゴシック" pitchFamily="-65" charset="-128"/>
              </a:rPr>
              <a:t> Spec Development Process Update Proposal / Rolf de </a:t>
            </a:r>
            <a:r>
              <a:rPr lang="en-US" altLang="ja-JP" dirty="0" err="1" smtClean="0">
                <a:ea typeface="ＭＳ Ｐゴシック" pitchFamily="-65" charset="-128"/>
              </a:rPr>
              <a:t>Vegt</a:t>
            </a:r>
            <a:r>
              <a:rPr lang="en-US" altLang="ja-JP" dirty="0" smtClean="0">
                <a:ea typeface="ＭＳ Ｐゴシック" pitchFamily="-65" charset="-128"/>
              </a:rPr>
              <a:t> (Qualcomm)	</a:t>
            </a:r>
          </a:p>
          <a:p>
            <a:pPr lvl="3"/>
            <a:r>
              <a:rPr lang="en-US" altLang="ja-JP" dirty="0" smtClean="0">
                <a:ea typeface="ＭＳ Ｐゴシック" pitchFamily="-65" charset="-128"/>
              </a:rPr>
              <a:t>https://mentor.ieee.org/802.11/dcn/12/11-12-0147-00-00ai-tgai-spec-development-process-update-proposal.pptx</a:t>
            </a:r>
          </a:p>
          <a:p>
            <a:r>
              <a:rPr lang="en-US" altLang="ja-JP" dirty="0" smtClean="0">
                <a:ea typeface="ＭＳ Ｐゴシック" pitchFamily="-65" charset="-128"/>
                <a:cs typeface="ＭＳ Ｐゴシック" pitchFamily="-65" charset="-128"/>
              </a:rPr>
              <a:t>Recess until Thursday AM1</a:t>
            </a:r>
          </a:p>
        </p:txBody>
      </p:sp>
      <p:sp>
        <p:nvSpPr>
          <p:cNvPr id="32772" name="Date Placeholder 3"/>
          <p:cNvSpPr>
            <a:spLocks noGrp="1"/>
          </p:cNvSpPr>
          <p:nvPr>
            <p:ph type="dt" sz="quarter" idx="10"/>
          </p:nvPr>
        </p:nvSpPr>
        <p:spPr>
          <a:noFill/>
        </p:spPr>
        <p:txBody>
          <a:bodyPr/>
          <a:lstStyle/>
          <a:p>
            <a:r>
              <a:rPr lang="en-US" altLang="ja-JP" smtClean="0">
                <a:latin typeface="Times New Roman" pitchFamily="-65" charset="0"/>
              </a:rPr>
              <a:t>Jan 2012</a:t>
            </a:r>
          </a:p>
        </p:txBody>
      </p:sp>
      <p:sp>
        <p:nvSpPr>
          <p:cNvPr id="32773" name="Footer Placeholder 5"/>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
        <p:nvSpPr>
          <p:cNvPr id="32774" name="Slide Number Placeholder 4"/>
          <p:cNvSpPr>
            <a:spLocks noGrp="1"/>
          </p:cNvSpPr>
          <p:nvPr>
            <p:ph type="sldNum" sz="quarter" idx="12"/>
          </p:nvPr>
        </p:nvSpPr>
        <p:spPr>
          <a:noFill/>
        </p:spPr>
        <p:txBody>
          <a:bodyPr/>
          <a:lstStyle/>
          <a:p>
            <a:r>
              <a:rPr lang="en-US" altLang="ja-JP" smtClean="0">
                <a:latin typeface="Times New Roman" pitchFamily="-65" charset="0"/>
              </a:rPr>
              <a:t>Slide </a:t>
            </a:r>
            <a:fld id="{150FA990-14B9-854F-8622-1D010F55FCB4}" type="slidenum">
              <a:rPr lang="en-US" altLang="ja-JP" smtClean="0">
                <a:latin typeface="Times New Roman" pitchFamily="-65" charset="0"/>
              </a:rPr>
              <a:pPr/>
              <a:t>11</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タイトル 1"/>
          <p:cNvSpPr>
            <a:spLocks noGrp="1"/>
          </p:cNvSpPr>
          <p:nvPr>
            <p:ph type="title"/>
          </p:nvPr>
        </p:nvSpPr>
        <p:spPr/>
        <p:txBody>
          <a:bodyPr/>
          <a:lstStyle/>
          <a:p>
            <a:r>
              <a:rPr lang="en-US" altLang="ja-JP" dirty="0" smtClean="0">
                <a:ea typeface="ＭＳ Ｐゴシック" pitchFamily="-65" charset="-128"/>
                <a:cs typeface="ＭＳ Ｐゴシック" pitchFamily="-65" charset="-128"/>
              </a:rPr>
              <a:t>Agenda</a:t>
            </a:r>
            <a:br>
              <a:rPr lang="en-US" altLang="ja-JP" dirty="0" smtClean="0">
                <a:ea typeface="ＭＳ Ｐゴシック" pitchFamily="-65" charset="-128"/>
                <a:cs typeface="ＭＳ Ｐゴシック" pitchFamily="-65" charset="-128"/>
              </a:rPr>
            </a:br>
            <a:r>
              <a:rPr lang="en-US" altLang="ja-JP" dirty="0" smtClean="0">
                <a:ea typeface="ＭＳ Ｐゴシック" pitchFamily="-65" charset="-128"/>
                <a:cs typeface="ＭＳ Ｐゴシック" pitchFamily="-65" charset="-128"/>
              </a:rPr>
              <a:t>Thursday  , Jan 19</a:t>
            </a:r>
            <a:r>
              <a:rPr lang="en-US" altLang="ja-JP" baseline="30000" dirty="0" smtClean="0">
                <a:ea typeface="ＭＳ Ｐゴシック" pitchFamily="-65" charset="-128"/>
                <a:cs typeface="ＭＳ Ｐゴシック" pitchFamily="-65" charset="-128"/>
              </a:rPr>
              <a:t>th</a:t>
            </a:r>
            <a:r>
              <a:rPr lang="en-US" altLang="ja-JP" dirty="0" smtClean="0">
                <a:ea typeface="ＭＳ Ｐゴシック" pitchFamily="-65" charset="-128"/>
                <a:cs typeface="ＭＳ Ｐゴシック" pitchFamily="-65" charset="-128"/>
              </a:rPr>
              <a:t> ,  2012 – 08:00-18:00</a:t>
            </a:r>
            <a:endParaRPr lang="ja-JP" altLang="en-US" dirty="0" smtClean="0">
              <a:ea typeface="ＭＳ Ｐゴシック" pitchFamily="-65" charset="-128"/>
              <a:cs typeface="ＭＳ Ｐゴシック" pitchFamily="-65" charset="-128"/>
            </a:endParaRPr>
          </a:p>
        </p:txBody>
      </p:sp>
      <p:sp>
        <p:nvSpPr>
          <p:cNvPr id="34819" name="コンテンツ プレースホルダ 2"/>
          <p:cNvSpPr>
            <a:spLocks noGrp="1"/>
          </p:cNvSpPr>
          <p:nvPr>
            <p:ph idx="1"/>
          </p:nvPr>
        </p:nvSpPr>
        <p:spPr>
          <a:xfrm>
            <a:off x="685800" y="1981200"/>
            <a:ext cx="8229600" cy="4191000"/>
          </a:xfrm>
        </p:spPr>
        <p:txBody>
          <a:bodyPr>
            <a:normAutofit fontScale="55000" lnSpcReduction="2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Process </a:t>
            </a:r>
          </a:p>
          <a:p>
            <a:pPr lvl="1">
              <a:defRPr/>
            </a:pPr>
            <a:r>
              <a:rPr lang="en-US" altLang="ja-JP" dirty="0" smtClean="0"/>
              <a:t>Discussion on Spec documentation framework process</a:t>
            </a:r>
          </a:p>
          <a:p>
            <a:pPr lvl="1">
              <a:defRPr/>
            </a:pPr>
            <a:r>
              <a:rPr lang="en-US" altLang="ja-JP" dirty="0" smtClean="0"/>
              <a:t>Accepting empty spec framework document as rev.0. </a:t>
            </a:r>
          </a:p>
          <a:p>
            <a:pPr>
              <a:defRPr/>
            </a:pPr>
            <a:r>
              <a:rPr lang="en-US" altLang="ja-JP" dirty="0" smtClean="0"/>
              <a:t>Input to spec framework </a:t>
            </a:r>
          </a:p>
          <a:p>
            <a:pPr lvl="1">
              <a:defRPr/>
            </a:pPr>
            <a:r>
              <a:rPr lang="en-US" altLang="ja-JP" dirty="0" smtClean="0"/>
              <a:t>Discussion &amp; presentation of submissions (no motions for to including Specification framework documentation)</a:t>
            </a:r>
          </a:p>
          <a:p>
            <a:pPr lvl="2">
              <a:defRPr/>
            </a:pPr>
            <a:r>
              <a:rPr lang="en-US" altLang="ja-JP" dirty="0" smtClean="0"/>
              <a:t>12-0156r0</a:t>
            </a:r>
            <a:r>
              <a:rPr lang="ja-JP" altLang="en-US" dirty="0" smtClean="0"/>
              <a:t> </a:t>
            </a:r>
            <a:r>
              <a:rPr lang="en-US" altLang="ja-JP" dirty="0" smtClean="0"/>
              <a:t>https://mentor.ieee.org/802.11/dcn/12/11-12-0156-00-00ai-motherhood-and-apple-pie.docx</a:t>
            </a:r>
          </a:p>
          <a:p>
            <a:pPr lvl="2">
              <a:defRPr/>
            </a:pPr>
            <a:r>
              <a:rPr lang="en-US" altLang="ja-JP" dirty="0" smtClean="0"/>
              <a:t>12-1628r3 https://mentor.ieee.org/802.11/dcn/11/11-11-1628-03-00ai-cooperative-ap-discovery.ppt</a:t>
            </a:r>
          </a:p>
          <a:p>
            <a:pPr lvl="2">
              <a:defRPr/>
            </a:pPr>
            <a:r>
              <a:rPr lang="en-US" altLang="ja-JP" dirty="0" smtClean="0"/>
              <a:t>12-0153r3 </a:t>
            </a:r>
            <a:r>
              <a:rPr lang="en-US" altLang="ja-JP" dirty="0" smtClean="0">
                <a:hlinkClick r:id="rId3"/>
              </a:rPr>
              <a:t>https://mentor.ieee.org/802.11/dcn/12/11-12-0153-00-00ai-active-scanning-choices.docx</a:t>
            </a:r>
            <a:endParaRPr lang="en-US" altLang="ja-JP" dirty="0" smtClean="0"/>
          </a:p>
          <a:p>
            <a:pPr lvl="2">
              <a:defRPr/>
            </a:pPr>
            <a:r>
              <a:rPr lang="en-US" altLang="ja-JP" dirty="0" smtClean="0"/>
              <a:t>11-1160r6 https://mentor.ieee.org/802.11/dcn/11/11-11-1160-05-00ai-fast-re-authentication.pptx</a:t>
            </a:r>
          </a:p>
          <a:p>
            <a:pPr lvl="2">
              <a:defRPr/>
            </a:pPr>
            <a:r>
              <a:rPr lang="en-US" altLang="ja-JP" dirty="0" smtClean="0"/>
              <a:t>12-0046r1 </a:t>
            </a:r>
            <a:r>
              <a:rPr lang="en-US" altLang="ja-JP" dirty="0" smtClean="0">
                <a:hlinkClick r:id="rId4"/>
              </a:rPr>
              <a:t>https://mentor.ieee.org/802.11/dcn/12/11-12-0046-00-00ai-gas-broadcast-request.docx</a:t>
            </a:r>
            <a:endParaRPr lang="en-US" altLang="ja-JP" dirty="0" smtClean="0"/>
          </a:p>
          <a:p>
            <a:pPr lvl="2">
              <a:defRPr/>
            </a:pPr>
            <a:r>
              <a:rPr lang="en-US" altLang="ja-JP" dirty="0" smtClean="0"/>
              <a:t>12</a:t>
            </a:r>
            <a:r>
              <a:rPr lang="en-US" altLang="ja-JP" dirty="0" smtClean="0"/>
              <a:t>-0157r0 </a:t>
            </a:r>
            <a:r>
              <a:rPr lang="en-US" altLang="ja-JP" dirty="0" smtClean="0">
                <a:hlinkClick r:id="rId5"/>
              </a:rPr>
              <a:t>https://mentor.ieee.org/802.11/dcn/12/11-12-0157-00-00ai-security-considerations-for-drafting-tgai.docx</a:t>
            </a:r>
            <a:endParaRPr lang="en-US" altLang="ja-JP" dirty="0" smtClean="0"/>
          </a:p>
          <a:p>
            <a:pPr lvl="2">
              <a:defRPr/>
            </a:pPr>
            <a:r>
              <a:rPr lang="en-US" altLang="ja-JP" dirty="0" smtClean="0"/>
              <a:t>12-</a:t>
            </a:r>
            <a:r>
              <a:rPr lang="en-US" altLang="ja-JP" dirty="0" smtClean="0"/>
              <a:t>0158r0 https://mentor.ieee.org/802.11/dcn/12/11-12-0158-01-00ai-proposed-additions-to-sfd.pptx</a:t>
            </a:r>
          </a:p>
          <a:p>
            <a:pPr lvl="2">
              <a:defRPr/>
            </a:pPr>
            <a:r>
              <a:rPr lang="en-US" altLang="ja-JP" dirty="0" smtClean="0"/>
              <a:t>12-</a:t>
            </a:r>
            <a:r>
              <a:rPr lang="en-US" altLang="ja-JP" dirty="0" smtClean="0"/>
              <a:t>0160r1 </a:t>
            </a:r>
            <a:r>
              <a:rPr lang="en-US" altLang="ja-JP" dirty="0" smtClean="0"/>
              <a:t>https://mentor.ieee.org/802.11/dcn/12/11-12-0160-01-00ai-proposed-text-for-tgai-sfd.pptx</a:t>
            </a:r>
          </a:p>
          <a:p>
            <a:pPr lvl="1">
              <a:buNone/>
              <a:defRPr/>
            </a:pPr>
            <a:endParaRPr lang="en-US" altLang="ja-JP" dirty="0" smtClean="0"/>
          </a:p>
          <a:p>
            <a:pPr>
              <a:defRPr/>
            </a:pPr>
            <a:r>
              <a:rPr lang="en-US" altLang="ja-JP" dirty="0" smtClean="0"/>
              <a:t>TIME line of task group</a:t>
            </a:r>
          </a:p>
          <a:p>
            <a:pPr>
              <a:defRPr/>
            </a:pPr>
            <a:r>
              <a:rPr lang="en-US" altLang="ja-JP" dirty="0" smtClean="0"/>
              <a:t>Plan for Teleconference </a:t>
            </a:r>
          </a:p>
          <a:p>
            <a:pPr>
              <a:defRPr/>
            </a:pPr>
            <a:r>
              <a:rPr lang="en-US" altLang="ja-JP" dirty="0" smtClean="0"/>
              <a:t>Plan for March</a:t>
            </a:r>
          </a:p>
          <a:p>
            <a:pPr>
              <a:defRPr/>
            </a:pPr>
            <a:r>
              <a:rPr lang="en-US" altLang="ja-JP" dirty="0" smtClean="0"/>
              <a:t>New business</a:t>
            </a:r>
          </a:p>
          <a:p>
            <a:pPr>
              <a:defRPr/>
            </a:pPr>
            <a:r>
              <a:rPr lang="en-US" altLang="ja-JP" dirty="0" smtClean="0"/>
              <a:t>Adjourn at 18:00</a:t>
            </a:r>
            <a:endParaRPr lang="ja-JP" altLang="en-US" dirty="0" smtClean="0"/>
          </a:p>
        </p:txBody>
      </p:sp>
      <p:sp>
        <p:nvSpPr>
          <p:cNvPr id="34820" name="日付プレースホルダ 3"/>
          <p:cNvSpPr>
            <a:spLocks noGrp="1"/>
          </p:cNvSpPr>
          <p:nvPr>
            <p:ph type="dt" sz="quarter" idx="10"/>
          </p:nvPr>
        </p:nvSpPr>
        <p:spPr>
          <a:noFill/>
        </p:spPr>
        <p:txBody>
          <a:bodyPr/>
          <a:lstStyle/>
          <a:p>
            <a:r>
              <a:rPr lang="en-US" altLang="ja-JP" smtClean="0">
                <a:latin typeface="Times New Roman" pitchFamily="-65" charset="0"/>
              </a:rPr>
              <a:t>Jan 2012</a:t>
            </a:r>
          </a:p>
        </p:txBody>
      </p:sp>
      <p:sp>
        <p:nvSpPr>
          <p:cNvPr id="34821" name="フッター プレースホルダ 4"/>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
        <p:nvSpPr>
          <p:cNvPr id="34822" name="スライド番号プレースホルダ 5"/>
          <p:cNvSpPr>
            <a:spLocks noGrp="1"/>
          </p:cNvSpPr>
          <p:nvPr>
            <p:ph type="sldNum" sz="quarter" idx="12"/>
          </p:nvPr>
        </p:nvSpPr>
        <p:spPr>
          <a:noFill/>
        </p:spPr>
        <p:txBody>
          <a:bodyPr/>
          <a:lstStyle/>
          <a:p>
            <a:r>
              <a:rPr lang="en-US" altLang="ja-JP" smtClean="0">
                <a:latin typeface="Times New Roman" pitchFamily="-65" charset="0"/>
              </a:rPr>
              <a:t>Slide </a:t>
            </a:r>
            <a:fld id="{DF9CC7B3-EEFB-2B4B-BB22-A040D10F27B8}" type="slidenum">
              <a:rPr lang="en-US" altLang="ja-JP" smtClean="0">
                <a:latin typeface="Times New Roman" pitchFamily="-65" charset="0"/>
              </a:rPr>
              <a:pPr/>
              <a:t>12</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ja-JP" sz="4000">
                <a:ea typeface="ＭＳ Ｐゴシック" pitchFamily="-65" charset="-128"/>
                <a:cs typeface="ＭＳ Ｐゴシック" pitchFamily="-65" charset="-128"/>
              </a:rPr>
              <a:t>Administrative Items</a:t>
            </a:r>
          </a:p>
        </p:txBody>
      </p:sp>
      <p:sp>
        <p:nvSpPr>
          <p:cNvPr id="36867" name="Content Placeholder 2"/>
          <p:cNvSpPr>
            <a:spLocks noGrp="1"/>
          </p:cNvSpPr>
          <p:nvPr>
            <p:ph idx="1"/>
          </p:nvPr>
        </p:nvSpPr>
        <p:spPr>
          <a:xfrm>
            <a:off x="457200" y="1600200"/>
            <a:ext cx="8229600" cy="4876800"/>
          </a:xfrm>
        </p:spPr>
        <p:txBody>
          <a:bodyPr/>
          <a:lstStyle/>
          <a:p>
            <a:pPr>
              <a:lnSpc>
                <a:spcPct val="90000"/>
              </a:lnSpc>
            </a:pPr>
            <a:r>
              <a:rPr lang="en-US" altLang="ja-JP" sz="1900">
                <a:ea typeface="ＭＳ Ｐゴシック" pitchFamily="-65" charset="-128"/>
                <a:cs typeface="ＭＳ Ｐゴシック" pitchFamily="-65" charset="-128"/>
              </a:rPr>
              <a:t>Please be familiar with the documents at the following links:</a:t>
            </a:r>
          </a:p>
          <a:p>
            <a:pPr lvl="1">
              <a:lnSpc>
                <a:spcPct val="90000"/>
              </a:lnSpc>
            </a:pPr>
            <a:r>
              <a:rPr kumimoji="0" lang="en-US" altLang="ja-JP" sz="1500"/>
              <a:t>IEEE Patent Policy - </a:t>
            </a:r>
            <a:r>
              <a:rPr kumimoji="0" lang="en-US" altLang="ja-JP" sz="1500" u="sng">
                <a:hlinkClick r:id="rId3"/>
              </a:rPr>
              <a:t>http://standards.ieee.org/board/pat/pat-slideset.ppt</a:t>
            </a:r>
            <a:endParaRPr kumimoji="0" lang="en-US" altLang="ja-JP" sz="1500"/>
          </a:p>
          <a:p>
            <a:pPr lvl="1">
              <a:lnSpc>
                <a:spcPct val="90000"/>
              </a:lnSpc>
            </a:pPr>
            <a:r>
              <a:rPr kumimoji="0" lang="en-US" altLang="ja-JP" sz="1500"/>
              <a:t>Patent FAQ - </a:t>
            </a:r>
            <a:r>
              <a:rPr kumimoji="0" lang="en-US" altLang="ja-JP" sz="1500" u="sng">
                <a:hlinkClick r:id="rId4"/>
              </a:rPr>
              <a:t>http://standards.ieee.org/board/pat/faq.pdf</a:t>
            </a:r>
            <a:endParaRPr kumimoji="0" lang="en-US" altLang="ja-JP" sz="1500"/>
          </a:p>
          <a:p>
            <a:pPr lvl="1">
              <a:lnSpc>
                <a:spcPct val="90000"/>
              </a:lnSpc>
            </a:pPr>
            <a:r>
              <a:rPr kumimoji="0" lang="en-US" altLang="ja-JP" sz="1500"/>
              <a:t>LoA Form - </a:t>
            </a:r>
            <a:r>
              <a:rPr kumimoji="0" lang="en-US" altLang="ja-JP" sz="1500" u="sng">
                <a:hlinkClick r:id="rId5"/>
              </a:rPr>
              <a:t>http://standards.ieee.org/board/pat/loa.pdf</a:t>
            </a:r>
            <a:endParaRPr kumimoji="0" lang="en-US" altLang="ja-JP" sz="1500"/>
          </a:p>
          <a:p>
            <a:pPr lvl="1">
              <a:lnSpc>
                <a:spcPct val="90000"/>
              </a:lnSpc>
            </a:pPr>
            <a:r>
              <a:rPr kumimoji="0" lang="en-US" altLang="ja-JP" sz="1500"/>
              <a:t>Affiliation FAQ - </a:t>
            </a:r>
            <a:r>
              <a:rPr kumimoji="0" lang="en-US" altLang="ja-JP" sz="1500" u="sng">
                <a:hlinkClick r:id="rId6"/>
              </a:rPr>
              <a:t>http://standards.ieee.org/faqs/affiliationFAQ.html</a:t>
            </a:r>
            <a:endParaRPr kumimoji="0" lang="en-US" altLang="ja-JP" sz="1500"/>
          </a:p>
          <a:p>
            <a:pPr lvl="1">
              <a:lnSpc>
                <a:spcPct val="90000"/>
              </a:lnSpc>
            </a:pPr>
            <a:r>
              <a:rPr kumimoji="0" lang="en-US" altLang="ja-JP" sz="1500"/>
              <a:t>Anti-Trust FAQ - </a:t>
            </a:r>
            <a:r>
              <a:rPr kumimoji="0" lang="en-US" altLang="ja-JP" sz="1500" u="sng">
                <a:hlinkClick r:id="rId7"/>
              </a:rPr>
              <a:t>http://standards.ieee.org/resources/antitrust-guidelines.pdf</a:t>
            </a:r>
            <a:endParaRPr kumimoji="0" lang="en-US" altLang="ja-JP" sz="1500"/>
          </a:p>
          <a:p>
            <a:pPr lvl="1">
              <a:lnSpc>
                <a:spcPct val="90000"/>
              </a:lnSpc>
            </a:pPr>
            <a:r>
              <a:rPr kumimoji="0" lang="en-US" altLang="ja-JP" sz="1500"/>
              <a:t>Ethics - </a:t>
            </a:r>
            <a:r>
              <a:rPr kumimoji="0" lang="en-US" altLang="ja-JP" sz="1500" u="sng">
                <a:hlinkClick r:id="rId8"/>
              </a:rPr>
              <a:t>http://www.ieee.org/portal/cms_docs/about/CoE_poster.pdf</a:t>
            </a:r>
            <a:endParaRPr kumimoji="0" lang="en-US" altLang="ja-JP" sz="1500"/>
          </a:p>
          <a:p>
            <a:pPr lvl="1">
              <a:lnSpc>
                <a:spcPct val="90000"/>
              </a:lnSpc>
            </a:pPr>
            <a:r>
              <a:rPr kumimoji="0" lang="en-US" altLang="ja-JP" sz="1500"/>
              <a:t>IEEE 802.11 Working Group Policies and Procedures - </a:t>
            </a:r>
            <a:r>
              <a:rPr kumimoji="0" lang="en-US" altLang="ja-JP" sz="1500" u="sng">
                <a:hlinkClick r:id="rId9"/>
              </a:rPr>
              <a:t>https://mentor.ieee.org/802.11/public-file/07/11-07-0360-04-0000-802-11-policies-and-procedures.doc</a:t>
            </a:r>
            <a:endParaRPr kumimoji="0" lang="en-US" altLang="ja-JP" sz="1500"/>
          </a:p>
          <a:p>
            <a:pPr>
              <a:lnSpc>
                <a:spcPct val="90000"/>
              </a:lnSpc>
            </a:pPr>
            <a:r>
              <a:rPr lang="en-US" altLang="ja-JP" sz="1900">
                <a:ea typeface="ＭＳ Ｐゴシック" pitchFamily="-65" charset="-128"/>
                <a:cs typeface="ＭＳ Ｐゴシック" pitchFamily="-65" charset="-128"/>
              </a:rPr>
              <a:t>Task Group ai (Fast Initial Link Setup)</a:t>
            </a:r>
          </a:p>
          <a:p>
            <a:pPr>
              <a:lnSpc>
                <a:spcPct val="90000"/>
              </a:lnSpc>
            </a:pPr>
            <a:r>
              <a:rPr lang="en-US" altLang="ja-JP" sz="1900">
                <a:ea typeface="ＭＳ Ｐゴシック" pitchFamily="-65" charset="-128"/>
                <a:cs typeface="ＭＳ Ｐゴシック" pitchFamily="-65" charset="-128"/>
              </a:rPr>
              <a:t>Chair and secretary</a:t>
            </a:r>
          </a:p>
          <a:p>
            <a:pPr lvl="1">
              <a:lnSpc>
                <a:spcPct val="90000"/>
              </a:lnSpc>
            </a:pPr>
            <a:r>
              <a:rPr kumimoji="0" lang="en-US" altLang="ja-JP" sz="1100"/>
              <a:t>Chair :	Hiroshi Mano (Root Inc) </a:t>
            </a:r>
          </a:p>
          <a:p>
            <a:pPr lvl="1">
              <a:lnSpc>
                <a:spcPct val="90000"/>
              </a:lnSpc>
            </a:pPr>
            <a:r>
              <a:rPr kumimoji="0" lang="en-US" altLang="ja-JP" sz="1100"/>
              <a:t>Vice Chair: 	Marc Emmelman (Fokus)</a:t>
            </a:r>
          </a:p>
          <a:p>
            <a:pPr lvl="1">
              <a:lnSpc>
                <a:spcPct val="90000"/>
              </a:lnSpc>
            </a:pPr>
            <a:r>
              <a:rPr kumimoji="0" lang="en-US" altLang="ja-JP" sz="1100"/>
              <a:t>Technical  Editor: 	Tomas Siep (CSR)</a:t>
            </a:r>
          </a:p>
          <a:p>
            <a:pPr lvl="1">
              <a:lnSpc>
                <a:spcPct val="90000"/>
              </a:lnSpc>
            </a:pPr>
            <a:r>
              <a:rPr kumimoji="0" lang="en-US" altLang="ja-JP" sz="1100"/>
              <a:t>Secretary:  	Hitoshi Morioka (Root, Inc.)</a:t>
            </a:r>
            <a:endParaRPr kumimoji="0" lang="en-US" altLang="ja-JP" sz="1500"/>
          </a:p>
          <a:p>
            <a:pPr>
              <a:lnSpc>
                <a:spcPct val="90000"/>
              </a:lnSpc>
            </a:pPr>
            <a:r>
              <a:rPr lang="en-US" altLang="ja-JP" sz="1900">
                <a:ea typeface="ＭＳ Ｐゴシック" pitchFamily="-65" charset="-128"/>
                <a:cs typeface="ＭＳ Ｐゴシック" pitchFamily="-65" charset="-128"/>
              </a:rPr>
              <a:t>Recording your attendance</a:t>
            </a:r>
          </a:p>
          <a:p>
            <a:pPr lvl="1">
              <a:lnSpc>
                <a:spcPct val="90000"/>
              </a:lnSpc>
            </a:pPr>
            <a:r>
              <a:rPr kumimoji="0" lang="en-US" altLang="ja-JP" sz="1900">
                <a:hlinkClick r:id="rId10"/>
              </a:rPr>
              <a:t>http://newton</a:t>
            </a:r>
            <a:r>
              <a:rPr kumimoji="0" lang="en-US" altLang="ja-JP" sz="1900"/>
              <a:t> </a:t>
            </a:r>
            <a:r>
              <a:rPr kumimoji="0" lang="en-US" altLang="ja-JP" sz="1500"/>
              <a:t/>
            </a:r>
            <a:br>
              <a:rPr kumimoji="0" lang="en-US" altLang="ja-JP" sz="1500"/>
            </a:br>
            <a:endParaRPr kumimoji="0" lang="en-US" altLang="ja-JP" sz="1500"/>
          </a:p>
        </p:txBody>
      </p:sp>
      <p:sp>
        <p:nvSpPr>
          <p:cNvPr id="36868" name="Date Placeholder 3"/>
          <p:cNvSpPr>
            <a:spLocks noGrp="1"/>
          </p:cNvSpPr>
          <p:nvPr>
            <p:ph type="dt" sz="quarter" idx="10"/>
          </p:nvPr>
        </p:nvSpPr>
        <p:spPr>
          <a:noFill/>
        </p:spPr>
        <p:txBody>
          <a:bodyPr/>
          <a:lstStyle/>
          <a:p>
            <a:r>
              <a:rPr lang="en-US" altLang="ja-JP" smtClean="0">
                <a:latin typeface="Times New Roman" pitchFamily="-65" charset="0"/>
              </a:rPr>
              <a:t>Jan 2012</a:t>
            </a:r>
          </a:p>
        </p:txBody>
      </p:sp>
      <p:sp>
        <p:nvSpPr>
          <p:cNvPr id="36869" name="Slide Number Placeholder 4"/>
          <p:cNvSpPr>
            <a:spLocks noGrp="1"/>
          </p:cNvSpPr>
          <p:nvPr>
            <p:ph type="sldNum" sz="quarter" idx="12"/>
          </p:nvPr>
        </p:nvSpPr>
        <p:spPr>
          <a:noFill/>
        </p:spPr>
        <p:txBody>
          <a:bodyPr/>
          <a:lstStyle/>
          <a:p>
            <a:r>
              <a:rPr lang="en-US" altLang="ja-JP">
                <a:latin typeface="Times New Roman" pitchFamily="-65" charset="0"/>
              </a:rPr>
              <a:t>Slide </a:t>
            </a:r>
            <a:fld id="{2C1E0711-F5E4-404A-AD33-AB9B6AB8ABA1}" type="slidenum">
              <a:rPr lang="en-US" altLang="ja-JP">
                <a:latin typeface="Times New Roman" pitchFamily="-65" charset="0"/>
              </a:rPr>
              <a:pPr/>
              <a:t>13</a:t>
            </a:fld>
            <a:endParaRPr lang="en-US" altLang="ja-JP">
              <a:latin typeface="Times New Roman" pitchFamily="-65" charset="0"/>
            </a:endParaRPr>
          </a:p>
        </p:txBody>
      </p:sp>
      <p:sp>
        <p:nvSpPr>
          <p:cNvPr id="36870" name="Footer Placeholder 5"/>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65" charset="-128"/>
                <a:cs typeface="ＭＳ Ｐゴシック" pitchFamily="-65" charset="-128"/>
              </a:rPr>
              <a:t>Participants, Patents, and Duty to Inform</a:t>
            </a:r>
          </a:p>
        </p:txBody>
      </p:sp>
      <p:sp>
        <p:nvSpPr>
          <p:cNvPr id="3891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65" charset="0"/>
            </a:endParaRPr>
          </a:p>
        </p:txBody>
      </p:sp>
      <p:sp>
        <p:nvSpPr>
          <p:cNvPr id="38916"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65" charset="2"/>
              <a:buChar char="l"/>
            </a:pPr>
            <a:endParaRPr lang="en-US" altLang="ja-JP" sz="500" u="sng">
              <a:solidFill>
                <a:srgbClr val="FF0000"/>
              </a:solidFill>
              <a:latin typeface="Arial" pitchFamily="-65" charset="0"/>
            </a:endParaRPr>
          </a:p>
          <a:p>
            <a:pPr marL="230188" indent="-230188">
              <a:spcBef>
                <a:spcPct val="20000"/>
              </a:spcBef>
              <a:buClr>
                <a:srgbClr val="CC3300"/>
              </a:buClr>
              <a:buSzPct val="50000"/>
              <a:buFont typeface="Monotype Sorts" pitchFamily="-65" charset="2"/>
              <a:buNone/>
            </a:pPr>
            <a:r>
              <a:rPr lang="en-US" altLang="ja-JP" sz="1600" b="1">
                <a:solidFill>
                  <a:srgbClr val="000099"/>
                </a:solidFill>
                <a:latin typeface="Arial" pitchFamily="-65"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65" charset="2"/>
              <a:buChar char="l"/>
            </a:pPr>
            <a:r>
              <a:rPr lang="en-US" altLang="ja-JP" sz="1600" b="1">
                <a:solidFill>
                  <a:srgbClr val="000099"/>
                </a:solidFill>
                <a:latin typeface="Arial" pitchFamily="-65"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65" charset="2"/>
              <a:buChar char="l"/>
            </a:pPr>
            <a:r>
              <a:rPr lang="en-US" altLang="ja-JP" sz="1400" b="1">
                <a:solidFill>
                  <a:srgbClr val="000099"/>
                </a:solidFill>
                <a:latin typeface="Arial" pitchFamily="-65"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65" charset="0"/>
              </a:rPr>
              <a:t> </a:t>
            </a:r>
            <a:r>
              <a:rPr lang="en-US" altLang="ja-JP" sz="1400" b="1">
                <a:solidFill>
                  <a:srgbClr val="000099"/>
                </a:solidFill>
                <a:latin typeface="Arial" pitchFamily="-65" charset="0"/>
              </a:rPr>
              <a:t>patent claims</a:t>
            </a:r>
          </a:p>
          <a:p>
            <a:pPr marL="630238" lvl="1" indent="-285750">
              <a:spcBef>
                <a:spcPct val="20000"/>
              </a:spcBef>
              <a:buClr>
                <a:srgbClr val="CC3300"/>
              </a:buClr>
              <a:buSzPct val="50000"/>
              <a:buFont typeface="Monotype Sorts" pitchFamily="-65" charset="2"/>
              <a:buChar char="l"/>
            </a:pPr>
            <a:r>
              <a:rPr lang="en-US" altLang="ja-JP" sz="1600" b="1">
                <a:solidFill>
                  <a:srgbClr val="000099"/>
                </a:solidFill>
                <a:latin typeface="Arial" pitchFamily="-65"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65" charset="2"/>
              <a:buChar char="l"/>
            </a:pPr>
            <a:r>
              <a:rPr lang="en-US" altLang="ja-JP" sz="1600" b="1">
                <a:solidFill>
                  <a:srgbClr val="000099"/>
                </a:solidFill>
                <a:latin typeface="Arial" pitchFamily="-65" charset="0"/>
              </a:rPr>
              <a:t>The above does not apply if the patent</a:t>
            </a:r>
            <a:r>
              <a:rPr lang="en-US" altLang="ja-JP" sz="1600" b="1">
                <a:solidFill>
                  <a:srgbClr val="FF3300"/>
                </a:solidFill>
                <a:latin typeface="Arial" pitchFamily="-65" charset="0"/>
              </a:rPr>
              <a:t> </a:t>
            </a:r>
            <a:r>
              <a:rPr lang="en-US" altLang="ja-JP" sz="1600" b="1">
                <a:solidFill>
                  <a:srgbClr val="000099"/>
                </a:solidFill>
                <a:latin typeface="Arial" pitchFamily="-65"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65" charset="2"/>
              <a:buNone/>
            </a:pPr>
            <a:r>
              <a:rPr lang="en-GB" altLang="ja-JP" sz="1600">
                <a:solidFill>
                  <a:srgbClr val="000099"/>
                </a:solidFill>
                <a:latin typeface="Arial" pitchFamily="-65" charset="0"/>
              </a:rPr>
              <a:t>		Quoted text excerpted from IEEE-SA Standards Board Bylaws subclause 6.2</a:t>
            </a:r>
            <a:endParaRPr lang="en-US" altLang="ja-JP" sz="1600">
              <a:solidFill>
                <a:srgbClr val="000099"/>
              </a:solidFill>
              <a:latin typeface="Arial" pitchFamily="-65" charset="0"/>
            </a:endParaRPr>
          </a:p>
          <a:p>
            <a:pPr marL="230188" indent="-230188">
              <a:spcBef>
                <a:spcPct val="20000"/>
              </a:spcBef>
              <a:buClr>
                <a:srgbClr val="CC3300"/>
              </a:buClr>
              <a:buSzPct val="50000"/>
              <a:buFont typeface="Monotype Sorts" pitchFamily="-65" charset="2"/>
              <a:buChar char="l"/>
            </a:pPr>
            <a:r>
              <a:rPr lang="en-US" altLang="ja-JP" sz="1600" b="1">
                <a:solidFill>
                  <a:srgbClr val="000099"/>
                </a:solidFill>
                <a:latin typeface="Arial" pitchFamily="-65" charset="0"/>
              </a:rPr>
              <a:t>Early identification of holders of potential Essential Patent Claims is strongly encouraged</a:t>
            </a:r>
          </a:p>
          <a:p>
            <a:pPr marL="230188" indent="-230188">
              <a:spcBef>
                <a:spcPct val="20000"/>
              </a:spcBef>
              <a:buClr>
                <a:srgbClr val="CC3300"/>
              </a:buClr>
              <a:buSzPct val="50000"/>
              <a:buFont typeface="Monotype Sorts" pitchFamily="-65" charset="2"/>
              <a:buChar char="l"/>
            </a:pPr>
            <a:r>
              <a:rPr lang="en-US" altLang="ja-JP" sz="1600" b="1">
                <a:solidFill>
                  <a:srgbClr val="000099"/>
                </a:solidFill>
                <a:latin typeface="Arial" pitchFamily="-65" charset="0"/>
              </a:rPr>
              <a:t>No duty to perform a patent search</a:t>
            </a:r>
            <a:endParaRPr lang="en-GB" altLang="ja-JP" sz="1600" b="1">
              <a:solidFill>
                <a:srgbClr val="000099"/>
              </a:solidFill>
              <a:latin typeface="Arial" pitchFamily="-65" charset="0"/>
            </a:endParaRPr>
          </a:p>
        </p:txBody>
      </p:sp>
      <p:sp>
        <p:nvSpPr>
          <p:cNvPr id="38917" name="Date Placeholder 4"/>
          <p:cNvSpPr>
            <a:spLocks noGrp="1"/>
          </p:cNvSpPr>
          <p:nvPr>
            <p:ph type="dt" sz="quarter" idx="10"/>
          </p:nvPr>
        </p:nvSpPr>
        <p:spPr>
          <a:noFill/>
        </p:spPr>
        <p:txBody>
          <a:bodyPr/>
          <a:lstStyle/>
          <a:p>
            <a:r>
              <a:rPr lang="en-US" altLang="ja-JP" smtClean="0">
                <a:latin typeface="Times New Roman" pitchFamily="-65" charset="0"/>
              </a:rPr>
              <a:t>Jan 2012</a:t>
            </a:r>
          </a:p>
        </p:txBody>
      </p:sp>
      <p:sp>
        <p:nvSpPr>
          <p:cNvPr id="38918" name="Slide Number Placeholder 5"/>
          <p:cNvSpPr>
            <a:spLocks noGrp="1"/>
          </p:cNvSpPr>
          <p:nvPr>
            <p:ph type="sldNum" sz="quarter" idx="12"/>
          </p:nvPr>
        </p:nvSpPr>
        <p:spPr>
          <a:noFill/>
        </p:spPr>
        <p:txBody>
          <a:bodyPr/>
          <a:lstStyle/>
          <a:p>
            <a:r>
              <a:rPr lang="en-US" altLang="ja-JP">
                <a:latin typeface="Times New Roman" pitchFamily="-65" charset="0"/>
              </a:rPr>
              <a:t>Slide </a:t>
            </a:r>
            <a:fld id="{C633E36E-8574-C948-ABC7-6E0BDEABF377}" type="slidenum">
              <a:rPr lang="en-US" altLang="ja-JP">
                <a:latin typeface="Times New Roman" pitchFamily="-65" charset="0"/>
              </a:rPr>
              <a:pPr/>
              <a:t>14</a:t>
            </a:fld>
            <a:endParaRPr lang="en-US" altLang="ja-JP">
              <a:latin typeface="Times New Roman" pitchFamily="-65" charset="0"/>
            </a:endParaRPr>
          </a:p>
        </p:txBody>
      </p:sp>
      <p:sp>
        <p:nvSpPr>
          <p:cNvPr id="38919" name="Footer Placeholder 6"/>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65" charset="-128"/>
                <a:cs typeface="ＭＳ Ｐゴシック" pitchFamily="-65" charset="-128"/>
              </a:rPr>
              <a:t>Patent Related Links</a:t>
            </a:r>
            <a:endParaRPr lang="en-US" altLang="ja-JP" sz="4000">
              <a:ea typeface="ＭＳ Ｐゴシック" pitchFamily="-65" charset="-128"/>
              <a:cs typeface="ＭＳ Ｐゴシック" pitchFamily="-65" charset="-128"/>
            </a:endParaRPr>
          </a:p>
        </p:txBody>
      </p:sp>
      <p:sp>
        <p:nvSpPr>
          <p:cNvPr id="4096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65" charset="2"/>
              <a:buNone/>
            </a:pPr>
            <a:r>
              <a:rPr kumimoji="0" lang="en-US" altLang="ja-JP" sz="2400">
                <a:ea typeface="Times New Roman" pitchFamily="-65" charset="0"/>
                <a:cs typeface="Times New Roman" pitchFamily="-65" charset="0"/>
              </a:rPr>
              <a:t>	</a:t>
            </a:r>
            <a:r>
              <a:rPr kumimoji="0" lang="en-US" altLang="ja-JP" sz="2400">
                <a:solidFill>
                  <a:srgbClr val="000000"/>
                </a:solidFill>
                <a:ea typeface="Times New Roman" pitchFamily="-65" charset="0"/>
                <a:cs typeface="Times New Roman" pitchFamily="-65" charset="0"/>
              </a:rPr>
              <a:t>All participants should be familiar with their obligations under the IEEE-SA Policies &amp; Procedures for standards development.</a:t>
            </a:r>
          </a:p>
          <a:p>
            <a:pPr lvl="1">
              <a:lnSpc>
                <a:spcPct val="90000"/>
              </a:lnSpc>
              <a:buFont typeface="Monotype Sorts" pitchFamily="-65" charset="2"/>
              <a:buNone/>
            </a:pPr>
            <a:r>
              <a:rPr kumimoji="0" lang="en-US" altLang="ja-JP" sz="2400">
                <a:solidFill>
                  <a:srgbClr val="000000"/>
                </a:solidFill>
                <a:ea typeface="Times New Roman" pitchFamily="-65" charset="0"/>
                <a:cs typeface="Times New Roman" pitchFamily="-65" charset="0"/>
              </a:rPr>
              <a:t>	Patent Policy is stated in these sources:</a:t>
            </a:r>
          </a:p>
          <a:p>
            <a:pPr lvl="1">
              <a:lnSpc>
                <a:spcPct val="90000"/>
              </a:lnSpc>
              <a:buFont typeface="Monotype Sorts" pitchFamily="-65" charset="2"/>
              <a:buNone/>
            </a:pPr>
            <a:r>
              <a:rPr kumimoji="0" lang="en-GB" altLang="ja-JP" sz="2400">
                <a:solidFill>
                  <a:srgbClr val="000000"/>
                </a:solidFill>
              </a:rPr>
              <a:t>		IEEE-SA Standards Boards Bylaws</a:t>
            </a:r>
          </a:p>
          <a:p>
            <a:pPr lvl="1">
              <a:lnSpc>
                <a:spcPct val="90000"/>
              </a:lnSpc>
              <a:buFont typeface="Monotype Sorts" pitchFamily="-65"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65" charset="2"/>
              <a:buNone/>
            </a:pPr>
            <a:r>
              <a:rPr kumimoji="0" lang="en-GB" altLang="ja-JP" sz="2400">
                <a:solidFill>
                  <a:srgbClr val="000000"/>
                </a:solidFill>
              </a:rPr>
              <a:t>		IEEE-SA Standards Board Operations Manual</a:t>
            </a:r>
          </a:p>
          <a:p>
            <a:pPr lvl="1">
              <a:lnSpc>
                <a:spcPct val="90000"/>
              </a:lnSpc>
              <a:buFont typeface="Monotype Sorts" pitchFamily="-65"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65" charset="2"/>
              <a:buNone/>
            </a:pPr>
            <a:r>
              <a:rPr kumimoji="0" lang="en-US" altLang="ja-JP" sz="2400">
                <a:solidFill>
                  <a:srgbClr val="000000"/>
                </a:solidFill>
                <a:ea typeface="Times New Roman" pitchFamily="-65" charset="0"/>
                <a:cs typeface="Times New Roman" pitchFamily="-65" charset="0"/>
              </a:rPr>
              <a:t>		Material about the patent policy is available at</a:t>
            </a:r>
            <a:r>
              <a:rPr kumimoji="0" lang="en-US" altLang="ja-JP" sz="2400">
                <a:solidFill>
                  <a:srgbClr val="000000"/>
                </a:solidFill>
              </a:rPr>
              <a:t> </a:t>
            </a:r>
          </a:p>
          <a:p>
            <a:pPr lvl="1">
              <a:lnSpc>
                <a:spcPct val="90000"/>
              </a:lnSpc>
              <a:buFont typeface="Monotype Sorts" pitchFamily="-65"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40964"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65"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65" charset="2"/>
              <a:buNone/>
            </a:pPr>
            <a:endParaRPr lang="en-US" altLang="ja-JP" b="1">
              <a:solidFill>
                <a:srgbClr val="000099"/>
              </a:solidFill>
              <a:latin typeface="Arial" pitchFamily="-65" charset="0"/>
            </a:endParaRPr>
          </a:p>
          <a:p>
            <a:pPr algn="ctr">
              <a:lnSpc>
                <a:spcPct val="80000"/>
              </a:lnSpc>
              <a:spcBef>
                <a:spcPct val="20000"/>
              </a:spcBef>
              <a:buClr>
                <a:srgbClr val="CC3300"/>
              </a:buClr>
              <a:buSzPct val="50000"/>
              <a:buFont typeface="Monotype Sorts" pitchFamily="-65" charset="2"/>
              <a:buNone/>
            </a:pPr>
            <a:r>
              <a:rPr lang="en-US" altLang="ja-JP" b="1">
                <a:solidFill>
                  <a:srgbClr val="000099"/>
                </a:solidFill>
                <a:latin typeface="Arial" pitchFamily="-65" charset="0"/>
              </a:rPr>
              <a:t>This slide set is available at http://standards.ieee.org/board/pat/pat-slideset.ppt </a:t>
            </a:r>
          </a:p>
        </p:txBody>
      </p:sp>
      <p:sp>
        <p:nvSpPr>
          <p:cNvPr id="40965" name="Date Placeholder 4"/>
          <p:cNvSpPr>
            <a:spLocks noGrp="1"/>
          </p:cNvSpPr>
          <p:nvPr>
            <p:ph type="dt" sz="quarter" idx="10"/>
          </p:nvPr>
        </p:nvSpPr>
        <p:spPr>
          <a:noFill/>
        </p:spPr>
        <p:txBody>
          <a:bodyPr/>
          <a:lstStyle/>
          <a:p>
            <a:r>
              <a:rPr lang="en-US" altLang="ja-JP" smtClean="0">
                <a:latin typeface="Times New Roman" pitchFamily="-65" charset="0"/>
              </a:rPr>
              <a:t>Jan 2012</a:t>
            </a:r>
          </a:p>
        </p:txBody>
      </p:sp>
      <p:sp>
        <p:nvSpPr>
          <p:cNvPr id="40966" name="Slide Number Placeholder 5"/>
          <p:cNvSpPr>
            <a:spLocks noGrp="1"/>
          </p:cNvSpPr>
          <p:nvPr>
            <p:ph type="sldNum" sz="quarter" idx="12"/>
          </p:nvPr>
        </p:nvSpPr>
        <p:spPr>
          <a:noFill/>
        </p:spPr>
        <p:txBody>
          <a:bodyPr/>
          <a:lstStyle/>
          <a:p>
            <a:r>
              <a:rPr lang="en-US" altLang="ja-JP">
                <a:latin typeface="Times New Roman" pitchFamily="-65" charset="0"/>
              </a:rPr>
              <a:t>Slide </a:t>
            </a:r>
            <a:fld id="{0242DB13-21F3-654A-9A97-AFDE4ACB1B4D}" type="slidenum">
              <a:rPr lang="en-US" altLang="ja-JP">
                <a:latin typeface="Times New Roman" pitchFamily="-65" charset="0"/>
              </a:rPr>
              <a:pPr/>
              <a:t>15</a:t>
            </a:fld>
            <a:endParaRPr lang="en-US" altLang="ja-JP">
              <a:latin typeface="Times New Roman" pitchFamily="-65" charset="0"/>
            </a:endParaRPr>
          </a:p>
        </p:txBody>
      </p:sp>
      <p:sp>
        <p:nvSpPr>
          <p:cNvPr id="40967" name="Footer Placeholder 6"/>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65" charset="-128"/>
                <a:cs typeface="ＭＳ Ｐゴシック" pitchFamily="-65" charset="-128"/>
              </a:rPr>
              <a:t>Call for Potentially Essential Patents</a:t>
            </a:r>
          </a:p>
        </p:txBody>
      </p:sp>
      <p:sp>
        <p:nvSpPr>
          <p:cNvPr id="41987"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65" charset="-128"/>
                <a:cs typeface="ＭＳ Ｐゴシック" pitchFamily="-65" charset="-128"/>
              </a:rPr>
              <a:t>	</a:t>
            </a:r>
            <a:r>
              <a:rPr lang="en-US" altLang="ja-JP" sz="2800">
                <a:solidFill>
                  <a:srgbClr val="003399"/>
                </a:solidFill>
                <a:ea typeface="ＭＳ Ｐゴシック" pitchFamily="-65" charset="-128"/>
                <a:cs typeface="ＭＳ Ｐゴシック" pitchFamily="-65"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41988" name="Date Placeholder 3"/>
          <p:cNvSpPr>
            <a:spLocks noGrp="1"/>
          </p:cNvSpPr>
          <p:nvPr>
            <p:ph type="dt" sz="quarter" idx="10"/>
          </p:nvPr>
        </p:nvSpPr>
        <p:spPr>
          <a:noFill/>
        </p:spPr>
        <p:txBody>
          <a:bodyPr/>
          <a:lstStyle/>
          <a:p>
            <a:r>
              <a:rPr lang="en-US" altLang="ja-JP" smtClean="0">
                <a:latin typeface="Times New Roman" pitchFamily="-65" charset="0"/>
              </a:rPr>
              <a:t>Jan 2012</a:t>
            </a:r>
          </a:p>
        </p:txBody>
      </p:sp>
      <p:sp>
        <p:nvSpPr>
          <p:cNvPr id="41989" name="Slide Number Placeholder 4"/>
          <p:cNvSpPr>
            <a:spLocks noGrp="1"/>
          </p:cNvSpPr>
          <p:nvPr>
            <p:ph type="sldNum" sz="quarter" idx="12"/>
          </p:nvPr>
        </p:nvSpPr>
        <p:spPr>
          <a:noFill/>
        </p:spPr>
        <p:txBody>
          <a:bodyPr/>
          <a:lstStyle/>
          <a:p>
            <a:r>
              <a:rPr lang="en-US" altLang="ja-JP">
                <a:latin typeface="Times New Roman" pitchFamily="-65" charset="0"/>
              </a:rPr>
              <a:t>Slide </a:t>
            </a:r>
            <a:fld id="{D43E2DAB-43F5-564E-B797-FDF6DC71C3DB}" type="slidenum">
              <a:rPr lang="en-US" altLang="ja-JP">
                <a:latin typeface="Times New Roman" pitchFamily="-65" charset="0"/>
              </a:rPr>
              <a:pPr/>
              <a:t>16</a:t>
            </a:fld>
            <a:endParaRPr lang="en-US" altLang="ja-JP">
              <a:latin typeface="Times New Roman" pitchFamily="-65" charset="0"/>
            </a:endParaRPr>
          </a:p>
        </p:txBody>
      </p:sp>
      <p:sp>
        <p:nvSpPr>
          <p:cNvPr id="41990" name="Footer Placeholder 5"/>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65" charset="-128"/>
                <a:cs typeface="ＭＳ Ｐゴシック" pitchFamily="-65" charset="-128"/>
              </a:rPr>
              <a:t>Other Guidelines for IEEE WG Meetings</a:t>
            </a:r>
          </a:p>
        </p:txBody>
      </p:sp>
      <p:sp>
        <p:nvSpPr>
          <p:cNvPr id="4301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65" charset="0"/>
            </a:endParaRPr>
          </a:p>
        </p:txBody>
      </p:sp>
      <p:sp>
        <p:nvSpPr>
          <p:cNvPr id="43012"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65" charset="2"/>
              <a:buChar char="l"/>
            </a:pPr>
            <a:endParaRPr lang="en-US" altLang="ja-JP" sz="700" u="sng">
              <a:solidFill>
                <a:srgbClr val="FF0000"/>
              </a:solidFill>
              <a:latin typeface="Arial" pitchFamily="-65" charset="0"/>
            </a:endParaRPr>
          </a:p>
          <a:p>
            <a:pPr marL="230188" indent="-230188">
              <a:lnSpc>
                <a:spcPct val="80000"/>
              </a:lnSpc>
              <a:spcBef>
                <a:spcPct val="20000"/>
              </a:spcBef>
              <a:spcAft>
                <a:spcPct val="40000"/>
              </a:spcAft>
              <a:buClr>
                <a:srgbClr val="CC3300"/>
              </a:buClr>
              <a:buSzPct val="50000"/>
              <a:buFont typeface="Monotype Sorts" pitchFamily="-65" charset="2"/>
              <a:buChar char="l"/>
            </a:pPr>
            <a:r>
              <a:rPr lang="en-US" altLang="ja-JP" sz="1800" b="1">
                <a:solidFill>
                  <a:srgbClr val="000099"/>
                </a:solidFill>
                <a:latin typeface="Arial" pitchFamily="-65"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65" charset="2"/>
              <a:buChar char="l"/>
            </a:pPr>
            <a:r>
              <a:rPr lang="en-US" altLang="ja-JP" sz="1600" b="1">
                <a:solidFill>
                  <a:srgbClr val="000099"/>
                </a:solidFill>
                <a:latin typeface="Arial" pitchFamily="-65"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65" charset="2"/>
              <a:buChar char="l"/>
            </a:pPr>
            <a:r>
              <a:rPr lang="en-US" altLang="ja-JP" sz="1600" b="1">
                <a:solidFill>
                  <a:srgbClr val="000099"/>
                </a:solidFill>
                <a:latin typeface="Arial" pitchFamily="-65"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65" charset="2"/>
              <a:buChar char="l"/>
            </a:pPr>
            <a:r>
              <a:rPr lang="en-US" altLang="ja-JP" sz="1400">
                <a:solidFill>
                  <a:srgbClr val="000099"/>
                </a:solidFill>
                <a:latin typeface="Arial" pitchFamily="-65"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65" charset="2"/>
              <a:buChar char="l"/>
            </a:pPr>
            <a:r>
              <a:rPr lang="en-GB" altLang="ja-JP" sz="1400">
                <a:solidFill>
                  <a:srgbClr val="000099"/>
                </a:solidFill>
                <a:latin typeface="Arial" pitchFamily="-65" charset="0"/>
              </a:rPr>
              <a:t>Technical considerations remain primary focus</a:t>
            </a:r>
            <a:endParaRPr lang="en-US" altLang="ja-JP" sz="1400">
              <a:solidFill>
                <a:srgbClr val="000099"/>
              </a:solidFill>
              <a:latin typeface="Arial" pitchFamily="-65" charset="0"/>
            </a:endParaRPr>
          </a:p>
          <a:p>
            <a:pPr marL="630238" lvl="1" indent="-285750">
              <a:lnSpc>
                <a:spcPct val="80000"/>
              </a:lnSpc>
              <a:spcBef>
                <a:spcPct val="20000"/>
              </a:spcBef>
              <a:spcAft>
                <a:spcPct val="40000"/>
              </a:spcAft>
              <a:buClr>
                <a:srgbClr val="CC3300"/>
              </a:buClr>
              <a:buSzPct val="50000"/>
              <a:buFont typeface="Monotype Sorts" pitchFamily="-65" charset="2"/>
              <a:buChar char="l"/>
            </a:pPr>
            <a:r>
              <a:rPr lang="en-US" altLang="ja-JP" sz="1600" b="1">
                <a:solidFill>
                  <a:srgbClr val="000099"/>
                </a:solidFill>
                <a:latin typeface="Arial" pitchFamily="-65"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65" charset="2"/>
              <a:buChar char="l"/>
            </a:pPr>
            <a:r>
              <a:rPr lang="en-US" altLang="ja-JP" sz="1600" b="1">
                <a:solidFill>
                  <a:srgbClr val="000099"/>
                </a:solidFill>
                <a:latin typeface="Arial" pitchFamily="-65"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65" charset="2"/>
              <a:buChar char="l"/>
            </a:pPr>
            <a:r>
              <a:rPr lang="en-US" altLang="ja-JP" sz="1600" b="1">
                <a:solidFill>
                  <a:srgbClr val="000099"/>
                </a:solidFill>
                <a:latin typeface="Arial" pitchFamily="-65"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65" charset="2"/>
              <a:buNone/>
            </a:pPr>
            <a:r>
              <a:rPr lang="en-US" altLang="ja-JP" sz="1000" b="1">
                <a:solidFill>
                  <a:srgbClr val="000099"/>
                </a:solidFill>
                <a:latin typeface="Arial" pitchFamily="-65" charset="0"/>
              </a:rPr>
              <a:t>---------------------------------------------------------------   </a:t>
            </a:r>
            <a:endParaRPr lang="en-US" altLang="ja-JP" b="1">
              <a:solidFill>
                <a:srgbClr val="000099"/>
              </a:solidFill>
              <a:latin typeface="Arial" pitchFamily="-65" charset="0"/>
            </a:endParaRPr>
          </a:p>
          <a:p>
            <a:pPr marL="230188" indent="-230188" algn="ctr">
              <a:lnSpc>
                <a:spcPct val="80000"/>
              </a:lnSpc>
              <a:spcBef>
                <a:spcPct val="20000"/>
              </a:spcBef>
              <a:buClr>
                <a:srgbClr val="CC3300"/>
              </a:buClr>
              <a:buSzPct val="50000"/>
              <a:buFont typeface="Monotype Sorts" pitchFamily="-65" charset="2"/>
              <a:buNone/>
            </a:pPr>
            <a:r>
              <a:rPr lang="en-US" altLang="ja-JP" b="1">
                <a:solidFill>
                  <a:srgbClr val="000099"/>
                </a:solidFill>
                <a:latin typeface="Arial" pitchFamily="-65" charset="0"/>
              </a:rPr>
              <a:t>See </a:t>
            </a:r>
            <a:r>
              <a:rPr lang="en-US" altLang="ja-JP" b="1" i="1">
                <a:solidFill>
                  <a:srgbClr val="000099"/>
                </a:solidFill>
                <a:latin typeface="Arial" pitchFamily="-65" charset="0"/>
              </a:rPr>
              <a:t>IEEE-SA Standards Board Operations Manual</a:t>
            </a:r>
            <a:r>
              <a:rPr lang="en-US" altLang="ja-JP" b="1">
                <a:solidFill>
                  <a:srgbClr val="000099"/>
                </a:solidFill>
                <a:latin typeface="Arial" pitchFamily="-65" charset="0"/>
              </a:rPr>
              <a:t>, clause 5.3.10 and </a:t>
            </a:r>
            <a:r>
              <a:rPr lang="en-GB" altLang="ja-JP" b="1">
                <a:solidFill>
                  <a:srgbClr val="000099"/>
                </a:solidFill>
                <a:latin typeface="Arial" pitchFamily="-65" charset="0"/>
              </a:rPr>
              <a:t>“Promoting Competition and Innovation: What You Need to Know about the IEEE Standards Association's Antitrust and Competition Policy”</a:t>
            </a:r>
            <a:r>
              <a:rPr lang="en-US" altLang="ja-JP" b="1">
                <a:solidFill>
                  <a:srgbClr val="000099"/>
                </a:solidFill>
                <a:latin typeface="Arial" pitchFamily="-65" charset="0"/>
              </a:rPr>
              <a:t> for more details.</a:t>
            </a:r>
          </a:p>
        </p:txBody>
      </p:sp>
      <p:sp>
        <p:nvSpPr>
          <p:cNvPr id="43013" name="Date Placeholder 4"/>
          <p:cNvSpPr>
            <a:spLocks noGrp="1"/>
          </p:cNvSpPr>
          <p:nvPr>
            <p:ph type="dt" sz="quarter" idx="10"/>
          </p:nvPr>
        </p:nvSpPr>
        <p:spPr>
          <a:noFill/>
        </p:spPr>
        <p:txBody>
          <a:bodyPr/>
          <a:lstStyle/>
          <a:p>
            <a:r>
              <a:rPr lang="en-US" altLang="ja-JP" smtClean="0">
                <a:latin typeface="Times New Roman" pitchFamily="-65" charset="0"/>
              </a:rPr>
              <a:t>Jan 2012</a:t>
            </a:r>
          </a:p>
        </p:txBody>
      </p:sp>
      <p:sp>
        <p:nvSpPr>
          <p:cNvPr id="43014" name="Slide Number Placeholder 5"/>
          <p:cNvSpPr>
            <a:spLocks noGrp="1"/>
          </p:cNvSpPr>
          <p:nvPr>
            <p:ph type="sldNum" sz="quarter" idx="12"/>
          </p:nvPr>
        </p:nvSpPr>
        <p:spPr>
          <a:noFill/>
        </p:spPr>
        <p:txBody>
          <a:bodyPr/>
          <a:lstStyle/>
          <a:p>
            <a:r>
              <a:rPr lang="en-US" altLang="ja-JP">
                <a:latin typeface="Times New Roman" pitchFamily="-65" charset="0"/>
              </a:rPr>
              <a:t>Slide </a:t>
            </a:r>
            <a:fld id="{8B167FEF-BD38-2E4F-B74E-464CE8A574B1}" type="slidenum">
              <a:rPr lang="en-US" altLang="ja-JP">
                <a:latin typeface="Times New Roman" pitchFamily="-65" charset="0"/>
              </a:rPr>
              <a:pPr/>
              <a:t>17</a:t>
            </a:fld>
            <a:endParaRPr lang="en-US" altLang="ja-JP">
              <a:latin typeface="Times New Roman" pitchFamily="-65" charset="0"/>
            </a:endParaRPr>
          </a:p>
        </p:txBody>
      </p:sp>
      <p:sp>
        <p:nvSpPr>
          <p:cNvPr id="43015" name="Footer Placeholder 6"/>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smtClean="0"/>
              <a:t> Atlanta face-to-face meeting. </a:t>
            </a:r>
          </a:p>
        </p:txBody>
      </p:sp>
      <p:sp>
        <p:nvSpPr>
          <p:cNvPr id="45059" name="コンテンツ プレースホルダ 2"/>
          <p:cNvSpPr>
            <a:spLocks noGrp="1"/>
          </p:cNvSpPr>
          <p:nvPr>
            <p:ph idx="1"/>
          </p:nvPr>
        </p:nvSpPr>
        <p:spPr/>
        <p:txBody>
          <a:bodyPr/>
          <a:lstStyle/>
          <a:p>
            <a:r>
              <a:rPr lang="en-GB" altLang="ja-JP" smtClean="0">
                <a:ea typeface="ＭＳ Ｐゴシック" pitchFamily="-65" charset="-128"/>
                <a:cs typeface="ＭＳ Ｐゴシック" pitchFamily="-65" charset="-128"/>
              </a:rPr>
              <a:t>Motion:</a:t>
            </a:r>
            <a:endParaRPr lang="ja-JP" altLang="en-US" smtClean="0">
              <a:ea typeface="ＭＳ Ｐゴシック" pitchFamily="-65" charset="-128"/>
              <a:cs typeface="ＭＳ Ｐゴシック" pitchFamily="-65" charset="-128"/>
            </a:endParaRPr>
          </a:p>
          <a:p>
            <a:r>
              <a:rPr lang="en-GB" altLang="ja-JP" smtClean="0">
                <a:ea typeface="ＭＳ Ｐゴシック" pitchFamily="-65" charset="-128"/>
                <a:cs typeface="ＭＳ Ｐゴシック" pitchFamily="-65" charset="-128"/>
              </a:rPr>
              <a:t>Approve </a:t>
            </a:r>
            <a:r>
              <a:rPr lang="en-US" altLang="ja-JP" smtClean="0">
                <a:ea typeface="ＭＳ Ｐゴシック" pitchFamily="-65" charset="-128"/>
                <a:cs typeface="ＭＳ Ｐゴシック" pitchFamily="-65" charset="-128"/>
              </a:rPr>
              <a:t>TGai Meeting Minutes for the IEEE 802.11 Nov   2011 Interim</a:t>
            </a:r>
            <a:r>
              <a:rPr lang="en-GB" altLang="ja-JP" smtClean="0">
                <a:ea typeface="ＭＳ Ｐゴシック" pitchFamily="-65" charset="-128"/>
                <a:cs typeface="ＭＳ Ｐゴシック" pitchFamily="-65" charset="-128"/>
              </a:rPr>
              <a:t> :   </a:t>
            </a:r>
          </a:p>
          <a:p>
            <a:pPr lvl="1"/>
            <a:r>
              <a:rPr lang="en-US" altLang="ja-JP" smtClean="0"/>
              <a:t>November 2011 Atlanta Session Minutes</a:t>
            </a:r>
            <a:endParaRPr lang="ja-JP" altLang="en-US" smtClean="0">
              <a:ea typeface="ＭＳ Ｐゴシック" pitchFamily="-65" charset="-128"/>
            </a:endParaRPr>
          </a:p>
          <a:p>
            <a:pPr lvl="2"/>
            <a:r>
              <a:rPr lang="en-US" altLang="ja-JP" smtClean="0">
                <a:ea typeface="ＭＳ Ｐゴシック" pitchFamily="-65" charset="-128"/>
                <a:cs typeface="ＭＳ Ｐゴシック" pitchFamily="-65" charset="-128"/>
                <a:hlinkClick r:id="rId2"/>
              </a:rPr>
              <a:t>https://mentor.ieee.org/802.11/dcn/11/11-11-1350-01-00ai-september-2011-okinawa-session-minutes.doc</a:t>
            </a:r>
            <a:endParaRPr lang="en-US" altLang="ja-JP" smtClean="0">
              <a:ea typeface="ＭＳ Ｐゴシック" pitchFamily="-65" charset="-128"/>
              <a:cs typeface="ＭＳ Ｐゴシック" pitchFamily="-65" charset="-128"/>
            </a:endParaRPr>
          </a:p>
          <a:p>
            <a:pPr lvl="2"/>
            <a:endParaRPr lang="ja-JP" altLang="en-US" smtClean="0">
              <a:ea typeface="ＭＳ Ｐゴシック" pitchFamily="-65" charset="-128"/>
              <a:hlinkClick r:id="rId3"/>
            </a:endParaRPr>
          </a:p>
          <a:p>
            <a:pPr>
              <a:buFontTx/>
              <a:buNone/>
            </a:pPr>
            <a:endParaRPr lang="en-US" altLang="ja-JP" smtClean="0">
              <a:ea typeface="ＭＳ Ｐゴシック" pitchFamily="-65" charset="-128"/>
              <a:cs typeface="ＭＳ Ｐゴシック" pitchFamily="-65" charset="-128"/>
            </a:endParaRPr>
          </a:p>
          <a:p>
            <a:endParaRPr lang="ja-JP" altLang="en-US" smtClean="0">
              <a:ea typeface="ＭＳ Ｐゴシック" pitchFamily="-65" charset="-128"/>
              <a:cs typeface="ＭＳ Ｐゴシック" pitchFamily="-65" charset="-128"/>
            </a:endParaRPr>
          </a:p>
          <a:p>
            <a:endParaRPr lang="ja-JP" altLang="en-US" smtClean="0">
              <a:ea typeface="ＭＳ Ｐゴシック" pitchFamily="-65" charset="-128"/>
              <a:cs typeface="ＭＳ Ｐゴシック" pitchFamily="-65" charset="-128"/>
            </a:endParaRPr>
          </a:p>
        </p:txBody>
      </p:sp>
      <p:sp>
        <p:nvSpPr>
          <p:cNvPr id="45060" name="日付プレースホルダ 3"/>
          <p:cNvSpPr>
            <a:spLocks noGrp="1"/>
          </p:cNvSpPr>
          <p:nvPr>
            <p:ph type="dt" sz="quarter" idx="10"/>
          </p:nvPr>
        </p:nvSpPr>
        <p:spPr>
          <a:noFill/>
        </p:spPr>
        <p:txBody>
          <a:bodyPr/>
          <a:lstStyle/>
          <a:p>
            <a:r>
              <a:rPr lang="en-US" altLang="ja-JP" smtClean="0">
                <a:latin typeface="Times New Roman" pitchFamily="-65" charset="0"/>
              </a:rPr>
              <a:t>Jan 2012</a:t>
            </a:r>
          </a:p>
        </p:txBody>
      </p:sp>
      <p:sp>
        <p:nvSpPr>
          <p:cNvPr id="45061" name="フッター プレースホルダ 4"/>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
        <p:nvSpPr>
          <p:cNvPr id="45062" name="スライド番号プレースホルダ 5"/>
          <p:cNvSpPr>
            <a:spLocks noGrp="1"/>
          </p:cNvSpPr>
          <p:nvPr>
            <p:ph type="sldNum" sz="quarter" idx="12"/>
          </p:nvPr>
        </p:nvSpPr>
        <p:spPr>
          <a:noFill/>
        </p:spPr>
        <p:txBody>
          <a:bodyPr/>
          <a:lstStyle/>
          <a:p>
            <a:r>
              <a:rPr lang="en-US" altLang="ja-JP" smtClean="0">
                <a:latin typeface="Times New Roman" pitchFamily="-65" charset="0"/>
              </a:rPr>
              <a:t>Slide </a:t>
            </a:r>
            <a:fld id="{3B581979-BC52-1C44-9624-2CC6CC104872}" type="slidenum">
              <a:rPr lang="en-US" altLang="ja-JP" smtClean="0">
                <a:latin typeface="Times New Roman" pitchFamily="-65" charset="0"/>
              </a:rPr>
              <a:pPr/>
              <a:t>18</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タイトル 1"/>
          <p:cNvSpPr>
            <a:spLocks noGrp="1"/>
          </p:cNvSpPr>
          <p:nvPr>
            <p:ph type="title"/>
          </p:nvPr>
        </p:nvSpPr>
        <p:spPr>
          <a:xfrm>
            <a:off x="342900" y="990600"/>
            <a:ext cx="8458200" cy="1066800"/>
          </a:xfrm>
        </p:spPr>
        <p:txBody>
          <a:bodyPr/>
          <a:lstStyle/>
          <a:p>
            <a:r>
              <a:rPr lang="en-US" altLang="ja-JP" smtClean="0">
                <a:ea typeface="ＭＳ Ｐゴシック" pitchFamily="-65" charset="-128"/>
                <a:cs typeface="ＭＳ Ｐゴシック" pitchFamily="-65" charset="-128"/>
              </a:rPr>
              <a:t>Approve TGai teleconference meeting minutes of Atlanta to Jacksonville meeting. </a:t>
            </a:r>
          </a:p>
        </p:txBody>
      </p:sp>
      <p:sp>
        <p:nvSpPr>
          <p:cNvPr id="46083" name="コンテンツ プレースホルダ 2"/>
          <p:cNvSpPr>
            <a:spLocks noGrp="1"/>
          </p:cNvSpPr>
          <p:nvPr>
            <p:ph idx="1"/>
          </p:nvPr>
        </p:nvSpPr>
        <p:spPr/>
        <p:txBody>
          <a:bodyPr/>
          <a:lstStyle/>
          <a:p>
            <a:r>
              <a:rPr lang="en-GB" altLang="ja-JP" smtClean="0">
                <a:ea typeface="ＭＳ Ｐゴシック" pitchFamily="-65" charset="-128"/>
                <a:cs typeface="ＭＳ Ｐゴシック" pitchFamily="-65" charset="-128"/>
              </a:rPr>
              <a:t>Motion:</a:t>
            </a:r>
            <a:endParaRPr lang="ja-JP" altLang="en-US" smtClean="0">
              <a:ea typeface="ＭＳ Ｐゴシック" pitchFamily="-65" charset="-128"/>
              <a:cs typeface="ＭＳ Ｐゴシック" pitchFamily="-65" charset="-128"/>
            </a:endParaRPr>
          </a:p>
          <a:p>
            <a:r>
              <a:rPr lang="en-US" altLang="ja-JP" smtClean="0">
                <a:ea typeface="ＭＳ Ｐゴシック" pitchFamily="-65" charset="-128"/>
                <a:cs typeface="ＭＳ Ｐゴシック" pitchFamily="-65" charset="-128"/>
              </a:rPr>
              <a:t>Approve TGai teleconference meeting minutes of Atlanta to Jacksonville meeting.</a:t>
            </a:r>
            <a:endParaRPr lang="en-GB" altLang="ja-JP" smtClean="0">
              <a:ea typeface="ＭＳ Ｐゴシック" pitchFamily="-65" charset="-128"/>
              <a:cs typeface="ＭＳ Ｐゴシック" pitchFamily="-65" charset="-128"/>
            </a:endParaRPr>
          </a:p>
          <a:p>
            <a:pPr lvl="1"/>
            <a:r>
              <a:rPr lang="en-US" altLang="ja-JP" smtClean="0"/>
              <a:t>Nov-Jan Teleconference Minutes</a:t>
            </a:r>
            <a:endParaRPr lang="ja-JP" altLang="en-US" smtClean="0">
              <a:ea typeface="ＭＳ Ｐゴシック" pitchFamily="-65" charset="-128"/>
            </a:endParaRPr>
          </a:p>
          <a:p>
            <a:pPr lvl="2"/>
            <a:r>
              <a:rPr lang="en-US" altLang="ja-JP" smtClean="0">
                <a:ea typeface="ＭＳ Ｐゴシック" pitchFamily="-65" charset="-128"/>
                <a:hlinkClick r:id="rId2"/>
              </a:rPr>
              <a:t>https://mentor.ieee.org/802.11/dcn/11/11-11-1600-07-00ai-nov-jan-teleconference-minutes.doc</a:t>
            </a:r>
            <a:endParaRPr lang="ja-JP" altLang="en-US" smtClean="0">
              <a:ea typeface="ＭＳ Ｐゴシック" pitchFamily="-65" charset="-128"/>
              <a:cs typeface="ＭＳ Ｐゴシック" pitchFamily="-65" charset="-128"/>
            </a:endParaRPr>
          </a:p>
        </p:txBody>
      </p:sp>
      <p:sp>
        <p:nvSpPr>
          <p:cNvPr id="46084" name="日付プレースホルダ 3"/>
          <p:cNvSpPr>
            <a:spLocks noGrp="1"/>
          </p:cNvSpPr>
          <p:nvPr>
            <p:ph type="dt" sz="quarter" idx="10"/>
          </p:nvPr>
        </p:nvSpPr>
        <p:spPr>
          <a:noFill/>
        </p:spPr>
        <p:txBody>
          <a:bodyPr/>
          <a:lstStyle/>
          <a:p>
            <a:r>
              <a:rPr lang="en-US" altLang="ja-JP" smtClean="0">
                <a:latin typeface="Times New Roman" pitchFamily="-65" charset="0"/>
              </a:rPr>
              <a:t>Jan 2012</a:t>
            </a:r>
          </a:p>
        </p:txBody>
      </p:sp>
      <p:sp>
        <p:nvSpPr>
          <p:cNvPr id="46085" name="フッター プレースホルダ 4"/>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
        <p:nvSpPr>
          <p:cNvPr id="46086" name="スライド番号プレースホルダ 5"/>
          <p:cNvSpPr>
            <a:spLocks noGrp="1"/>
          </p:cNvSpPr>
          <p:nvPr>
            <p:ph type="sldNum" sz="quarter" idx="12"/>
          </p:nvPr>
        </p:nvSpPr>
        <p:spPr>
          <a:noFill/>
        </p:spPr>
        <p:txBody>
          <a:bodyPr/>
          <a:lstStyle/>
          <a:p>
            <a:r>
              <a:rPr lang="en-US" altLang="ja-JP" smtClean="0">
                <a:latin typeface="Times New Roman" pitchFamily="-65" charset="0"/>
              </a:rPr>
              <a:t>Slide </a:t>
            </a:r>
            <a:fld id="{93D7E3EF-639D-744D-BE31-8AE59A028A09}" type="slidenum">
              <a:rPr lang="en-US" altLang="ja-JP" smtClean="0">
                <a:latin typeface="Times New Roman" pitchFamily="-65" charset="0"/>
              </a:rPr>
              <a:pPr/>
              <a:t>19</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65" charset="0"/>
              </a:rPr>
              <a:t>Jan 2012</a:t>
            </a: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65" charset="0"/>
              </a:rPr>
              <a:t>Slide </a:t>
            </a:r>
            <a:fld id="{54597611-67AD-DA4F-A92D-204878E9C0AF}" type="slidenum">
              <a:rPr lang="en-US" altLang="ja-JP">
                <a:latin typeface="Times New Roman" pitchFamily="-65" charset="0"/>
              </a:rPr>
              <a:pPr/>
              <a:t>2</a:t>
            </a:fld>
            <a:endParaRPr lang="en-US" altLang="ja-JP">
              <a:latin typeface="Times New Roman" pitchFamily="-65"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65" charset="-128"/>
                <a:cs typeface="ＭＳ Ｐゴシック" pitchFamily="-65"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smtClean="0">
                <a:ea typeface="ＭＳ Ｐゴシック" pitchFamily="-65" charset="-128"/>
                <a:cs typeface="ＭＳ Ｐゴシック" pitchFamily="-65" charset="-128"/>
              </a:rPr>
              <a:t>Agenda for Fast Initial Link Setup Task Group for</a:t>
            </a:r>
            <a:br>
              <a:rPr lang="en-US" altLang="ja-JP" smtClean="0">
                <a:ea typeface="ＭＳ Ｐゴシック" pitchFamily="-65" charset="-128"/>
                <a:cs typeface="ＭＳ Ｐゴシック" pitchFamily="-65" charset="-128"/>
              </a:rPr>
            </a:br>
            <a:r>
              <a:rPr lang="en-US" altLang="ja-JP" smtClean="0">
                <a:ea typeface="ＭＳ Ｐゴシック" pitchFamily="-65" charset="-128"/>
                <a:cs typeface="ＭＳ Ｐゴシック" pitchFamily="-65" charset="-128"/>
              </a:rPr>
              <a:t> Jan 2012,  Jacksonville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タイトル 1"/>
          <p:cNvSpPr>
            <a:spLocks noGrp="1"/>
          </p:cNvSpPr>
          <p:nvPr>
            <p:ph type="title"/>
          </p:nvPr>
        </p:nvSpPr>
        <p:spPr/>
        <p:txBody>
          <a:bodyPr/>
          <a:lstStyle/>
          <a:p>
            <a:r>
              <a:rPr lang="en-US" altLang="ja-JP" smtClean="0">
                <a:ea typeface="ＭＳ Ｐゴシック" pitchFamily="-65" charset="-128"/>
                <a:cs typeface="ＭＳ Ｐゴシック" pitchFamily="-65" charset="-128"/>
              </a:rPr>
              <a:t>Teleconference Schedule </a:t>
            </a:r>
            <a:endParaRPr lang="ja-JP" altLang="en-US" smtClean="0">
              <a:ea typeface="ＭＳ Ｐゴシック" pitchFamily="-65" charset="-128"/>
              <a:cs typeface="ＭＳ Ｐゴシック" pitchFamily="-65" charset="-128"/>
            </a:endParaRPr>
          </a:p>
        </p:txBody>
      </p:sp>
      <p:sp>
        <p:nvSpPr>
          <p:cNvPr id="44035" name="コンテンツ プレースホルダ 2"/>
          <p:cNvSpPr>
            <a:spLocks noGrp="1"/>
          </p:cNvSpPr>
          <p:nvPr>
            <p:ph idx="1"/>
          </p:nvPr>
        </p:nvSpPr>
        <p:spPr>
          <a:xfrm>
            <a:off x="457200" y="1981200"/>
            <a:ext cx="8458200" cy="2743200"/>
          </a:xfrm>
        </p:spPr>
        <p:txBody>
          <a:bodyPr>
            <a:normAutofit lnSpcReduction="1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a:t>
            </a:r>
            <a:r>
              <a:rPr lang="en-US" altLang="ja-JP" dirty="0" smtClean="0"/>
              <a:t> </a:t>
            </a:r>
            <a:r>
              <a:rPr lang="en-US" altLang="ja-JP" dirty="0" smtClean="0"/>
              <a:t>17:00</a:t>
            </a:r>
            <a:r>
              <a:rPr lang="en-US" altLang="ja-JP" dirty="0" smtClean="0"/>
              <a:t> ET continue </a:t>
            </a:r>
            <a:r>
              <a:rPr lang="en-US" altLang="ja-JP" dirty="0" smtClean="0"/>
              <a:t>from</a:t>
            </a:r>
            <a:r>
              <a:rPr lang="en-US" altLang="ja-JP" dirty="0" smtClean="0"/>
              <a:t> 31 Jan to 6</a:t>
            </a:r>
            <a:r>
              <a:rPr lang="en-US" altLang="ja-JP" baseline="30000" dirty="0" smtClean="0"/>
              <a:t>th</a:t>
            </a:r>
            <a:r>
              <a:rPr lang="en-US" altLang="ja-JP" dirty="0" smtClean="0"/>
              <a:t> Mar.       </a:t>
            </a:r>
            <a:r>
              <a:rPr lang="en-US" altLang="ja-JP" dirty="0" smtClean="0"/>
              <a:t>.</a:t>
            </a:r>
          </a:p>
          <a:p>
            <a:pPr lvl="1">
              <a:defRPr/>
            </a:pPr>
            <a:r>
              <a:rPr lang="en-US" altLang="ja-JP" dirty="0" smtClean="0"/>
              <a:t>Duration 1Hour</a:t>
            </a:r>
          </a:p>
          <a:p>
            <a:pPr lvl="1">
              <a:defRPr/>
            </a:pPr>
            <a:r>
              <a:rPr lang="en-US" altLang="ja-JP" dirty="0" smtClean="0"/>
              <a:t>Using WEB-EX that will be provided by Task Group Chair</a:t>
            </a:r>
          </a:p>
          <a:p>
            <a:pPr>
              <a:defRPr/>
            </a:pPr>
            <a:r>
              <a:rPr lang="en-GB" altLang="ja-JP" dirty="0" smtClean="0"/>
              <a:t>Moved: </a:t>
            </a:r>
            <a:r>
              <a:rPr lang="en-GB" altLang="ja-JP" dirty="0" smtClean="0"/>
              <a:t> </a:t>
            </a:r>
            <a:r>
              <a:rPr lang="en-GB" altLang="ja-JP" dirty="0" smtClean="0"/>
              <a:t>Lee Armstrong</a:t>
            </a:r>
            <a:r>
              <a:rPr lang="en-GB" altLang="ja-JP" dirty="0" smtClean="0"/>
              <a:t>  </a:t>
            </a:r>
            <a:r>
              <a:rPr lang="en-GB" altLang="ja-JP" dirty="0" smtClean="0"/>
              <a:t>,  Seconded:</a:t>
            </a:r>
            <a:r>
              <a:rPr lang="en-GB" altLang="ja-JP" dirty="0" smtClean="0"/>
              <a:t> </a:t>
            </a:r>
            <a:r>
              <a:rPr lang="en-GB" altLang="ja-JP" dirty="0" smtClean="0"/>
              <a:t>Lei Wang</a:t>
            </a:r>
            <a:endParaRPr lang="en-GB" altLang="ja-JP" dirty="0" smtClean="0"/>
          </a:p>
          <a:p>
            <a:pPr>
              <a:defRPr/>
            </a:pPr>
            <a:r>
              <a:rPr lang="en-GB" altLang="ja-JP" dirty="0" smtClean="0"/>
              <a:t>Result:  -  -     </a:t>
            </a:r>
            <a:endParaRPr lang="ja-JP" altLang="en-US" dirty="0" smtClean="0"/>
          </a:p>
          <a:p>
            <a:pPr>
              <a:buFontTx/>
              <a:buNone/>
              <a:defRPr/>
            </a:pPr>
            <a:endParaRPr lang="ja-JP" altLang="en-US" dirty="0" smtClean="0"/>
          </a:p>
          <a:p>
            <a:pPr>
              <a:buFontTx/>
              <a:buNone/>
              <a:defRPr/>
            </a:pPr>
            <a:endParaRPr lang="en-GB" altLang="ja-JP" dirty="0" smtClean="0"/>
          </a:p>
        </p:txBody>
      </p:sp>
      <p:sp>
        <p:nvSpPr>
          <p:cNvPr id="47108" name="日付プレースホルダ 3"/>
          <p:cNvSpPr>
            <a:spLocks noGrp="1"/>
          </p:cNvSpPr>
          <p:nvPr>
            <p:ph type="dt" sz="quarter" idx="10"/>
          </p:nvPr>
        </p:nvSpPr>
        <p:spPr>
          <a:noFill/>
        </p:spPr>
        <p:txBody>
          <a:bodyPr/>
          <a:lstStyle/>
          <a:p>
            <a:r>
              <a:rPr lang="en-US" altLang="ja-JP" smtClean="0">
                <a:latin typeface="Times New Roman" pitchFamily="-65" charset="0"/>
              </a:rPr>
              <a:t>Jan 2012</a:t>
            </a:r>
          </a:p>
        </p:txBody>
      </p:sp>
      <p:sp>
        <p:nvSpPr>
          <p:cNvPr id="47109" name="フッター プレースホルダ 4"/>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
        <p:nvSpPr>
          <p:cNvPr id="47110" name="スライド番号プレースホルダ 5"/>
          <p:cNvSpPr>
            <a:spLocks noGrp="1"/>
          </p:cNvSpPr>
          <p:nvPr>
            <p:ph type="sldNum" sz="quarter" idx="12"/>
          </p:nvPr>
        </p:nvSpPr>
        <p:spPr>
          <a:noFill/>
        </p:spPr>
        <p:txBody>
          <a:bodyPr/>
          <a:lstStyle/>
          <a:p>
            <a:r>
              <a:rPr lang="en-US" altLang="ja-JP" smtClean="0">
                <a:latin typeface="Times New Roman" pitchFamily="-65" charset="0"/>
              </a:rPr>
              <a:t>Slide </a:t>
            </a:r>
            <a:fld id="{A3E42569-05A5-8F41-A7B0-71D8FB743B15}" type="slidenum">
              <a:rPr lang="en-US" altLang="ja-JP" smtClean="0">
                <a:latin typeface="Times New Roman" pitchFamily="-65" charset="0"/>
              </a:rPr>
              <a:pPr/>
              <a:t>20</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ja-JP" smtClean="0">
                <a:ea typeface="ＭＳ Ｐゴシック" pitchFamily="-65" charset="-128"/>
                <a:cs typeface="ＭＳ Ｐゴシック" pitchFamily="-65" charset="-128"/>
              </a:rPr>
              <a:t>Time line of TGai</a:t>
            </a:r>
          </a:p>
        </p:txBody>
      </p:sp>
      <p:sp>
        <p:nvSpPr>
          <p:cNvPr id="48131" name="Content Placeholder 2"/>
          <p:cNvSpPr>
            <a:spLocks noGrp="1"/>
          </p:cNvSpPr>
          <p:nvPr>
            <p:ph idx="1"/>
          </p:nvPr>
        </p:nvSpPr>
        <p:spPr>
          <a:xfrm>
            <a:off x="228600" y="1981200"/>
            <a:ext cx="8915400" cy="4114800"/>
          </a:xfrm>
        </p:spPr>
        <p:txBody>
          <a:bodyPr/>
          <a:lstStyle/>
          <a:p>
            <a:endParaRPr lang="en-US" altLang="ja-JP" dirty="0" smtClean="0">
              <a:ea typeface="ＭＳ Ｐゴシック" pitchFamily="-65" charset="-128"/>
              <a:cs typeface="ＭＳ Ｐゴシック" pitchFamily="-65"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a:t>
            </a:r>
            <a:r>
              <a:rPr lang="en-US" altLang="ja-JP" dirty="0" smtClean="0"/>
              <a:t>	</a:t>
            </a:r>
            <a:r>
              <a:rPr lang="en-US" altLang="ja-JP" dirty="0" smtClean="0"/>
              <a:t>Jan13</a:t>
            </a:r>
            <a:r>
              <a:rPr lang="en-US" altLang="ja-JP" dirty="0" smtClean="0"/>
              <a:t> </a:t>
            </a:r>
            <a:r>
              <a:rPr lang="en-US" altLang="ja-JP" dirty="0" smtClean="0"/>
              <a:t>/</a:t>
            </a:r>
            <a:r>
              <a:rPr lang="en-US" altLang="ja-JP" dirty="0" smtClean="0"/>
              <a:t> </a:t>
            </a:r>
            <a:r>
              <a:rPr lang="en-US" altLang="ja-JP" dirty="0" smtClean="0"/>
              <a:t>Mar 13</a:t>
            </a:r>
            <a:endParaRPr lang="en-US" altLang="ja-JP" dirty="0" smtClean="0"/>
          </a:p>
          <a:p>
            <a:pPr lvl="1"/>
            <a:r>
              <a:rPr lang="en-US" altLang="ja-JP" dirty="0" smtClean="0"/>
              <a:t>Form Sponsor Ballot Pool / Reform	            </a:t>
            </a:r>
            <a:r>
              <a:rPr lang="en-US" altLang="ja-JP" dirty="0" smtClean="0"/>
              <a:t>	</a:t>
            </a:r>
            <a:r>
              <a:rPr lang="en-US" altLang="ja-JP" dirty="0" smtClean="0"/>
              <a:t>Jul</a:t>
            </a:r>
            <a:r>
              <a:rPr lang="en-US" altLang="ja-JP" dirty="0" smtClean="0"/>
              <a:t> 13</a:t>
            </a:r>
          </a:p>
          <a:p>
            <a:pPr lvl="1"/>
            <a:r>
              <a:rPr lang="en-US" altLang="ja-JP" dirty="0" smtClean="0"/>
              <a:t>MEC Done			</a:t>
            </a:r>
            <a:r>
              <a:rPr lang="en-US" altLang="ja-JP" dirty="0" smtClean="0"/>
              <a:t>	</a:t>
            </a:r>
            <a:r>
              <a:rPr lang="en-US" altLang="ja-JP" dirty="0" smtClean="0"/>
              <a:t>Jul 1</a:t>
            </a:r>
            <a:r>
              <a:rPr lang="en-US" altLang="ja-JP" dirty="0" smtClean="0"/>
              <a:t>3</a:t>
            </a:r>
            <a:r>
              <a:rPr lang="en-US" altLang="ja-JP" dirty="0" smtClean="0"/>
              <a:t>		</a:t>
            </a:r>
          </a:p>
          <a:p>
            <a:pPr lvl="1"/>
            <a:r>
              <a:rPr lang="en-US" altLang="ja-JP" dirty="0" smtClean="0"/>
              <a:t>IEEE-SA Sponsor Ballots Initial / </a:t>
            </a:r>
            <a:r>
              <a:rPr lang="en-US" altLang="ja-JP" dirty="0" err="1" smtClean="0"/>
              <a:t>Recirc</a:t>
            </a:r>
            <a:r>
              <a:rPr lang="en-US" altLang="ja-JP" dirty="0" smtClean="0"/>
              <a:t>        </a:t>
            </a:r>
            <a:r>
              <a:rPr lang="en-US" altLang="ja-JP" dirty="0" smtClean="0"/>
              <a:t>	</a:t>
            </a:r>
            <a:r>
              <a:rPr lang="en-US" altLang="ja-JP" dirty="0" smtClean="0"/>
              <a:t>Nov</a:t>
            </a:r>
            <a:r>
              <a:rPr lang="en-US" altLang="ja-JP" dirty="0" smtClean="0"/>
              <a:t>13/ Jan14	</a:t>
            </a:r>
            <a:r>
              <a:rPr lang="en-US" altLang="ja-JP" dirty="0" smtClean="0"/>
              <a:t>	</a:t>
            </a:r>
          </a:p>
          <a:p>
            <a:pPr lvl="1"/>
            <a:r>
              <a:rPr lang="en-US" altLang="ja-JP" dirty="0" smtClean="0"/>
              <a:t>Final 802.11 WG Approval	                          </a:t>
            </a:r>
            <a:r>
              <a:rPr lang="en-US" altLang="ja-JP" dirty="0" smtClean="0"/>
              <a:t>	</a:t>
            </a:r>
            <a:r>
              <a:rPr lang="en-US" altLang="ja-JP" dirty="0" smtClean="0"/>
              <a:t>Mar</a:t>
            </a:r>
            <a:r>
              <a:rPr lang="en-US" altLang="ja-JP" dirty="0" smtClean="0"/>
              <a:t> </a:t>
            </a:r>
            <a:r>
              <a:rPr lang="en-US" altLang="ja-JP" dirty="0" smtClean="0"/>
              <a:t>14</a:t>
            </a:r>
          </a:p>
          <a:p>
            <a:pPr lvl="1"/>
            <a:r>
              <a:rPr lang="en-US" altLang="ja-JP" dirty="0" smtClean="0"/>
              <a:t>final or Conditional 802 EC Approval           </a:t>
            </a:r>
            <a:r>
              <a:rPr lang="en-US" altLang="ja-JP" dirty="0" smtClean="0"/>
              <a:t>	</a:t>
            </a:r>
            <a:r>
              <a:rPr lang="en-US" altLang="ja-JP" dirty="0" smtClean="0"/>
              <a:t>Mar </a:t>
            </a:r>
            <a:r>
              <a:rPr lang="en-US" altLang="ja-JP" dirty="0" smtClean="0"/>
              <a:t>14</a:t>
            </a:r>
            <a:endParaRPr lang="en-US" altLang="ja-JP" dirty="0" smtClean="0"/>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Mar14</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noFill/>
        </p:spPr>
        <p:txBody>
          <a:bodyPr/>
          <a:lstStyle/>
          <a:p>
            <a:r>
              <a:rPr lang="en-US" altLang="ja-JP" smtClean="0">
                <a:latin typeface="Times New Roman" pitchFamily="-65" charset="0"/>
              </a:rPr>
              <a:t>Jan 2012</a:t>
            </a:r>
          </a:p>
        </p:txBody>
      </p:sp>
      <p:sp>
        <p:nvSpPr>
          <p:cNvPr id="48133" name="Footer Placeholder 5"/>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
        <p:nvSpPr>
          <p:cNvPr id="48134" name="Slide Number Placeholder 4"/>
          <p:cNvSpPr>
            <a:spLocks noGrp="1"/>
          </p:cNvSpPr>
          <p:nvPr>
            <p:ph type="sldNum" sz="quarter" idx="12"/>
          </p:nvPr>
        </p:nvSpPr>
        <p:spPr>
          <a:noFill/>
        </p:spPr>
        <p:txBody>
          <a:bodyPr/>
          <a:lstStyle/>
          <a:p>
            <a:r>
              <a:rPr lang="en-US" altLang="ja-JP" smtClean="0">
                <a:latin typeface="Times New Roman" pitchFamily="-65" charset="0"/>
              </a:rPr>
              <a:t>Slide </a:t>
            </a:r>
            <a:fld id="{36DE0D96-CDCD-BF4D-A7F9-C0BDD1AF1A78}" type="slidenum">
              <a:rPr lang="en-US" altLang="ja-JP" smtClean="0">
                <a:latin typeface="Times New Roman" pitchFamily="-65" charset="0"/>
              </a:rPr>
              <a:pPr/>
              <a:t>21</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タイトル 1"/>
          <p:cNvSpPr>
            <a:spLocks noGrp="1"/>
          </p:cNvSpPr>
          <p:nvPr>
            <p:ph type="title"/>
          </p:nvPr>
        </p:nvSpPr>
        <p:spPr/>
        <p:txBody>
          <a:bodyPr/>
          <a:lstStyle/>
          <a:p>
            <a:r>
              <a:rPr lang="en-US" altLang="ja-JP" dirty="0" smtClean="0">
                <a:ea typeface="ＭＳ Ｐゴシック" pitchFamily="-65" charset="-128"/>
                <a:cs typeface="ＭＳ Ｐゴシック" pitchFamily="-65" charset="-128"/>
              </a:rPr>
              <a:t>Plan for March</a:t>
            </a:r>
            <a:br>
              <a:rPr lang="en-US" altLang="ja-JP" dirty="0" smtClean="0">
                <a:ea typeface="ＭＳ Ｐゴシック" pitchFamily="-65" charset="-128"/>
                <a:cs typeface="ＭＳ Ｐゴシック" pitchFamily="-65" charset="-128"/>
              </a:rPr>
            </a:br>
            <a:endParaRPr lang="ja-JP" altLang="en-US" dirty="0" smtClean="0">
              <a:ea typeface="ＭＳ Ｐゴシック" pitchFamily="-65" charset="-128"/>
              <a:cs typeface="ＭＳ Ｐゴシック" pitchFamily="-65" charset="-128"/>
            </a:endParaRPr>
          </a:p>
        </p:txBody>
      </p:sp>
      <p:sp>
        <p:nvSpPr>
          <p:cNvPr id="50179" name="コンテンツ プレースホルダ 2"/>
          <p:cNvSpPr>
            <a:spLocks noGrp="1"/>
          </p:cNvSpPr>
          <p:nvPr>
            <p:ph idx="1"/>
          </p:nvPr>
        </p:nvSpPr>
        <p:spPr/>
        <p:txBody>
          <a:bodyPr/>
          <a:lstStyle/>
          <a:p>
            <a:r>
              <a:rPr lang="en-US" altLang="ja-JP" dirty="0" smtClean="0">
                <a:ea typeface="ＭＳ Ｐゴシック" pitchFamily="-65" charset="-128"/>
                <a:cs typeface="ＭＳ Ｐゴシック" pitchFamily="-65" charset="-128"/>
              </a:rPr>
              <a:t>Plan for</a:t>
            </a:r>
            <a:r>
              <a:rPr lang="en-US" altLang="ja-JP" dirty="0" smtClean="0">
                <a:ea typeface="ＭＳ Ｐゴシック" pitchFamily="-65" charset="-128"/>
                <a:cs typeface="ＭＳ Ｐゴシック" pitchFamily="-65" charset="-128"/>
              </a:rPr>
              <a:t> </a:t>
            </a:r>
            <a:r>
              <a:rPr lang="en-US" altLang="ja-JP" dirty="0" smtClean="0">
                <a:ea typeface="ＭＳ Ｐゴシック" pitchFamily="-65" charset="-128"/>
                <a:cs typeface="ＭＳ Ｐゴシック" pitchFamily="-65" charset="-128"/>
              </a:rPr>
              <a:t>March</a:t>
            </a:r>
            <a:endParaRPr lang="en-US" altLang="ja-JP" dirty="0" smtClean="0">
              <a:ea typeface="ＭＳ Ｐゴシック" pitchFamily="-65" charset="-128"/>
              <a:cs typeface="ＭＳ Ｐゴシック" pitchFamily="-65" charset="-128"/>
            </a:endParaRPr>
          </a:p>
          <a:p>
            <a:pPr lvl="1"/>
            <a:r>
              <a:rPr lang="en-US" altLang="ja-JP" dirty="0" smtClean="0"/>
              <a:t>Goal</a:t>
            </a:r>
            <a:endParaRPr lang="ja-JP" altLang="en-US" dirty="0" smtClean="0">
              <a:ea typeface="ＭＳ Ｐゴシック" pitchFamily="-65" charset="-128"/>
            </a:endParaRPr>
          </a:p>
          <a:p>
            <a:pPr lvl="2"/>
            <a:r>
              <a:rPr lang="en-US" altLang="ja-JP" dirty="0" smtClean="0">
                <a:ea typeface="ＭＳ Ｐゴシック" pitchFamily="-65" charset="-128"/>
              </a:rPr>
              <a:t>Spec text for  specification framework documentation</a:t>
            </a:r>
          </a:p>
          <a:p>
            <a:pPr lvl="2"/>
            <a:endParaRPr lang="en-US" altLang="ja-JP" dirty="0" smtClean="0">
              <a:ea typeface="ＭＳ Ｐゴシック" pitchFamily="-65" charset="-128"/>
            </a:endParaRPr>
          </a:p>
        </p:txBody>
      </p:sp>
      <p:sp>
        <p:nvSpPr>
          <p:cNvPr id="50180" name="日付プレースホルダ 3"/>
          <p:cNvSpPr>
            <a:spLocks noGrp="1"/>
          </p:cNvSpPr>
          <p:nvPr>
            <p:ph type="dt" sz="quarter" idx="10"/>
          </p:nvPr>
        </p:nvSpPr>
        <p:spPr>
          <a:noFill/>
        </p:spPr>
        <p:txBody>
          <a:bodyPr/>
          <a:lstStyle/>
          <a:p>
            <a:r>
              <a:rPr lang="en-US" altLang="ja-JP" smtClean="0">
                <a:latin typeface="Times New Roman" pitchFamily="-65" charset="0"/>
              </a:rPr>
              <a:t>Jan 2012</a:t>
            </a:r>
          </a:p>
        </p:txBody>
      </p:sp>
      <p:sp>
        <p:nvSpPr>
          <p:cNvPr id="50181" name="フッター プレースホルダ 4"/>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
        <p:nvSpPr>
          <p:cNvPr id="50182" name="スライド番号プレースホルダ 5"/>
          <p:cNvSpPr>
            <a:spLocks noGrp="1"/>
          </p:cNvSpPr>
          <p:nvPr>
            <p:ph type="sldNum" sz="quarter" idx="12"/>
          </p:nvPr>
        </p:nvSpPr>
        <p:spPr>
          <a:noFill/>
        </p:spPr>
        <p:txBody>
          <a:bodyPr/>
          <a:lstStyle/>
          <a:p>
            <a:r>
              <a:rPr lang="en-US" altLang="ja-JP" smtClean="0">
                <a:latin typeface="Times New Roman" pitchFamily="-65" charset="0"/>
              </a:rPr>
              <a:t>Slide </a:t>
            </a:r>
            <a:fld id="{D96EC428-6DFE-9944-92F4-E5DEEB9B9F6F}" type="slidenum">
              <a:rPr lang="en-US" altLang="ja-JP" smtClean="0">
                <a:latin typeface="Times New Roman" pitchFamily="-65" charset="0"/>
              </a:rPr>
              <a:pPr/>
              <a:t>22</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タイトル 1"/>
          <p:cNvSpPr>
            <a:spLocks noGrp="1"/>
          </p:cNvSpPr>
          <p:nvPr>
            <p:ph type="title"/>
          </p:nvPr>
        </p:nvSpPr>
        <p:spPr/>
        <p:txBody>
          <a:bodyPr/>
          <a:lstStyle/>
          <a:p>
            <a:r>
              <a:rPr lang="en-US" altLang="ja-JP" smtClean="0">
                <a:ea typeface="ＭＳ Ｐゴシック" pitchFamily="-65" charset="-128"/>
                <a:cs typeface="ＭＳ Ｐゴシック" pitchFamily="-65" charset="-128"/>
              </a:rPr>
              <a:t>Motion</a:t>
            </a:r>
            <a:endParaRPr lang="ja-JP" altLang="en-US" smtClean="0">
              <a:ea typeface="ＭＳ Ｐゴシック" pitchFamily="-65" charset="-128"/>
              <a:cs typeface="ＭＳ Ｐゴシック" pitchFamily="-65" charset="-128"/>
            </a:endParaRPr>
          </a:p>
        </p:txBody>
      </p:sp>
      <p:sp>
        <p:nvSpPr>
          <p:cNvPr id="52227" name="コンテンツ プレースホルダ 2"/>
          <p:cNvSpPr>
            <a:spLocks noGrp="1"/>
          </p:cNvSpPr>
          <p:nvPr>
            <p:ph idx="1"/>
          </p:nvPr>
        </p:nvSpPr>
        <p:spPr/>
        <p:txBody>
          <a:bodyPr/>
          <a:lstStyle/>
          <a:p>
            <a:r>
              <a:rPr lang="en-US" altLang="ja-JP" smtClean="0">
                <a:ea typeface="ＭＳ Ｐゴシック" pitchFamily="-65" charset="-128"/>
                <a:cs typeface="ＭＳ Ｐゴシック" pitchFamily="-65" charset="-128"/>
              </a:rPr>
              <a:t>Motion move to modify the agenda of Wednesday PM2 , and to add the topic of changing procedure of TGai creating draft as the first order of business.</a:t>
            </a:r>
          </a:p>
          <a:p>
            <a:r>
              <a:rPr lang="en-US" altLang="ja-JP" smtClean="0">
                <a:ea typeface="ＭＳ Ｐゴシック" pitchFamily="-65" charset="-128"/>
                <a:cs typeface="ＭＳ Ｐゴシック" pitchFamily="-65" charset="-128"/>
              </a:rPr>
              <a:t>Moved: Robert </a:t>
            </a:r>
          </a:p>
          <a:p>
            <a:r>
              <a:rPr lang="en-US" altLang="ja-JP" smtClean="0">
                <a:ea typeface="ＭＳ Ｐゴシック" pitchFamily="-65" charset="-128"/>
                <a:cs typeface="ＭＳ Ｐゴシック" pitchFamily="-65" charset="-128"/>
              </a:rPr>
              <a:t>Second: Adrian</a:t>
            </a:r>
          </a:p>
          <a:p>
            <a:pPr lvl="1"/>
            <a:r>
              <a:rPr lang="en-US" altLang="ja-JP" smtClean="0"/>
              <a:t>22- 12 – 1 Passes</a:t>
            </a:r>
          </a:p>
          <a:p>
            <a:pPr lvl="1"/>
            <a:endParaRPr lang="en-US" altLang="ja-JP" smtClean="0"/>
          </a:p>
          <a:p>
            <a:endParaRPr lang="ja-JP" altLang="en-US" smtClean="0">
              <a:ea typeface="ＭＳ Ｐゴシック" pitchFamily="-65" charset="-128"/>
              <a:cs typeface="ＭＳ Ｐゴシック" pitchFamily="-65" charset="-128"/>
            </a:endParaRPr>
          </a:p>
        </p:txBody>
      </p:sp>
      <p:sp>
        <p:nvSpPr>
          <p:cNvPr id="52228" name="日付プレースホルダ 3"/>
          <p:cNvSpPr>
            <a:spLocks noGrp="1"/>
          </p:cNvSpPr>
          <p:nvPr>
            <p:ph type="dt" sz="quarter" idx="10"/>
          </p:nvPr>
        </p:nvSpPr>
        <p:spPr>
          <a:noFill/>
        </p:spPr>
        <p:txBody>
          <a:bodyPr/>
          <a:lstStyle/>
          <a:p>
            <a:r>
              <a:rPr lang="en-US" altLang="ja-JP" smtClean="0">
                <a:latin typeface="Times New Roman" pitchFamily="-65" charset="0"/>
              </a:rPr>
              <a:t>Jan 2012</a:t>
            </a:r>
          </a:p>
        </p:txBody>
      </p:sp>
      <p:sp>
        <p:nvSpPr>
          <p:cNvPr id="52229" name="フッター プレースホルダ 4"/>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
        <p:nvSpPr>
          <p:cNvPr id="52230" name="スライド番号プレースホルダ 5"/>
          <p:cNvSpPr>
            <a:spLocks noGrp="1"/>
          </p:cNvSpPr>
          <p:nvPr>
            <p:ph type="sldNum" sz="quarter" idx="12"/>
          </p:nvPr>
        </p:nvSpPr>
        <p:spPr>
          <a:noFill/>
        </p:spPr>
        <p:txBody>
          <a:bodyPr/>
          <a:lstStyle/>
          <a:p>
            <a:r>
              <a:rPr lang="en-US" altLang="ja-JP" smtClean="0">
                <a:latin typeface="Times New Roman" pitchFamily="-65" charset="0"/>
              </a:rPr>
              <a:t>Slide </a:t>
            </a:r>
            <a:fld id="{BF40A714-20E8-C64A-B859-EB0A25E5D59E}" type="slidenum">
              <a:rPr lang="en-US" altLang="ja-JP" smtClean="0">
                <a:latin typeface="Times New Roman" pitchFamily="-65" charset="0"/>
              </a:rPr>
              <a:pPr/>
              <a:t>23</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タイトル 1"/>
          <p:cNvSpPr>
            <a:spLocks noGrp="1"/>
          </p:cNvSpPr>
          <p:nvPr>
            <p:ph type="title"/>
          </p:nvPr>
        </p:nvSpPr>
        <p:spPr/>
        <p:txBody>
          <a:bodyPr/>
          <a:lstStyle/>
          <a:p>
            <a:r>
              <a:rPr lang="en-US" altLang="ja-JP" smtClean="0">
                <a:ea typeface="ＭＳ Ｐゴシック" pitchFamily="-65" charset="-128"/>
                <a:cs typeface="ＭＳ Ｐゴシック" pitchFamily="-65" charset="-128"/>
              </a:rPr>
              <a:t>Motion (Change agenda)</a:t>
            </a:r>
            <a:endParaRPr lang="ja-JP" altLang="en-US" smtClean="0">
              <a:ea typeface="ＭＳ Ｐゴシック" pitchFamily="-65" charset="-128"/>
              <a:cs typeface="ＭＳ Ｐゴシック" pitchFamily="-65" charset="-128"/>
            </a:endParaRPr>
          </a:p>
        </p:txBody>
      </p:sp>
      <p:sp>
        <p:nvSpPr>
          <p:cNvPr id="53251" name="コンテンツ プレースホルダ 2"/>
          <p:cNvSpPr>
            <a:spLocks noGrp="1"/>
          </p:cNvSpPr>
          <p:nvPr>
            <p:ph idx="1"/>
          </p:nvPr>
        </p:nvSpPr>
        <p:spPr/>
        <p:txBody>
          <a:bodyPr/>
          <a:lstStyle/>
          <a:p>
            <a:r>
              <a:rPr lang="en-US" altLang="ja-JP" smtClean="0">
                <a:ea typeface="ＭＳ Ｐゴシック" pitchFamily="-65" charset="-128"/>
                <a:cs typeface="ＭＳ Ｐゴシック" pitchFamily="-65" charset="-128"/>
              </a:rPr>
              <a:t>Motion move to modify the agenda of Wednesday PM2 , and to add the topic of changing procedure of TGai creating draft as the first order of business.</a:t>
            </a:r>
          </a:p>
          <a:p>
            <a:r>
              <a:rPr lang="en-US" altLang="ja-JP" smtClean="0">
                <a:ea typeface="ＭＳ Ｐゴシック" pitchFamily="-65" charset="-128"/>
                <a:cs typeface="ＭＳ Ｐゴシック" pitchFamily="-65" charset="-128"/>
              </a:rPr>
              <a:t>Moved: Robert </a:t>
            </a:r>
          </a:p>
          <a:p>
            <a:r>
              <a:rPr lang="en-US" altLang="ja-JP" smtClean="0">
                <a:ea typeface="ＭＳ Ｐゴシック" pitchFamily="-65" charset="-128"/>
                <a:cs typeface="ＭＳ Ｐゴシック" pitchFamily="-65" charset="-128"/>
              </a:rPr>
              <a:t>Second: Adrian</a:t>
            </a:r>
          </a:p>
          <a:p>
            <a:pPr lvl="1"/>
            <a:r>
              <a:rPr lang="en-US" altLang="ja-JP" smtClean="0"/>
              <a:t>22- 12 – 1 Passes</a:t>
            </a:r>
          </a:p>
          <a:p>
            <a:pPr lvl="1"/>
            <a:endParaRPr lang="en-US" altLang="ja-JP" smtClean="0"/>
          </a:p>
          <a:p>
            <a:endParaRPr lang="ja-JP" altLang="en-US" smtClean="0">
              <a:ea typeface="ＭＳ Ｐゴシック" pitchFamily="-65" charset="-128"/>
              <a:cs typeface="ＭＳ Ｐゴシック" pitchFamily="-65" charset="-128"/>
            </a:endParaRPr>
          </a:p>
        </p:txBody>
      </p:sp>
      <p:sp>
        <p:nvSpPr>
          <p:cNvPr id="53252" name="日付プレースホルダ 3"/>
          <p:cNvSpPr>
            <a:spLocks noGrp="1"/>
          </p:cNvSpPr>
          <p:nvPr>
            <p:ph type="dt" sz="quarter" idx="10"/>
          </p:nvPr>
        </p:nvSpPr>
        <p:spPr>
          <a:noFill/>
        </p:spPr>
        <p:txBody>
          <a:bodyPr/>
          <a:lstStyle/>
          <a:p>
            <a:r>
              <a:rPr lang="en-US" altLang="ja-JP" smtClean="0">
                <a:latin typeface="Times New Roman" pitchFamily="-65" charset="0"/>
              </a:rPr>
              <a:t>Jan 2012</a:t>
            </a:r>
          </a:p>
        </p:txBody>
      </p:sp>
      <p:sp>
        <p:nvSpPr>
          <p:cNvPr id="53253" name="フッター プレースホルダ 4"/>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
        <p:nvSpPr>
          <p:cNvPr id="53254" name="スライド番号プレースホルダ 5"/>
          <p:cNvSpPr>
            <a:spLocks noGrp="1"/>
          </p:cNvSpPr>
          <p:nvPr>
            <p:ph type="sldNum" sz="quarter" idx="12"/>
          </p:nvPr>
        </p:nvSpPr>
        <p:spPr>
          <a:noFill/>
        </p:spPr>
        <p:txBody>
          <a:bodyPr/>
          <a:lstStyle/>
          <a:p>
            <a:r>
              <a:rPr lang="en-US" altLang="ja-JP" smtClean="0">
                <a:latin typeface="Times New Roman" pitchFamily="-65" charset="0"/>
              </a:rPr>
              <a:t>Slide </a:t>
            </a:r>
            <a:fld id="{7B40ABD2-3E8F-9241-8085-10592236844D}" type="slidenum">
              <a:rPr lang="en-US" altLang="ja-JP" smtClean="0">
                <a:latin typeface="Times New Roman" pitchFamily="-65" charset="0"/>
              </a:rPr>
              <a:pPr/>
              <a:t>24</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タイトル 1"/>
          <p:cNvSpPr>
            <a:spLocks noGrp="1"/>
          </p:cNvSpPr>
          <p:nvPr>
            <p:ph type="title"/>
          </p:nvPr>
        </p:nvSpPr>
        <p:spPr/>
        <p:txBody>
          <a:bodyPr/>
          <a:lstStyle/>
          <a:p>
            <a:r>
              <a:rPr lang="en-US" altLang="ja-JP" smtClean="0"/>
              <a:t>Motion (Change agenda)</a:t>
            </a:r>
            <a:endParaRPr lang="ja-JP" altLang="en-US" smtClean="0"/>
          </a:p>
        </p:txBody>
      </p:sp>
      <p:sp>
        <p:nvSpPr>
          <p:cNvPr id="53251" name="コンテンツ プレースホルダ 2"/>
          <p:cNvSpPr>
            <a:spLocks noGrp="1"/>
          </p:cNvSpPr>
          <p:nvPr>
            <p:ph idx="1"/>
          </p:nvPr>
        </p:nvSpPr>
        <p:spPr/>
        <p:txBody>
          <a:bodyPr/>
          <a:lstStyle/>
          <a:p>
            <a:r>
              <a:rPr lang="en-US" altLang="ja-JP" dirty="0" smtClean="0"/>
              <a:t>Motion move to modify the agenda of Thursday  AM2, and to remove the  topic “Vote to motion of submissions for the framework“.</a:t>
            </a:r>
          </a:p>
          <a:p>
            <a:endParaRPr lang="en-US" altLang="ja-JP" dirty="0" smtClean="0"/>
          </a:p>
          <a:p>
            <a:r>
              <a:rPr lang="en-US" altLang="ja-JP" dirty="0" smtClean="0"/>
              <a:t>Moved: Andrew</a:t>
            </a:r>
          </a:p>
          <a:p>
            <a:r>
              <a:rPr lang="en-US" altLang="ja-JP" dirty="0" smtClean="0"/>
              <a:t>Second: </a:t>
            </a:r>
            <a:r>
              <a:rPr lang="en-US" altLang="ja-JP" dirty="0" err="1" smtClean="0"/>
              <a:t>Philp</a:t>
            </a:r>
            <a:endParaRPr lang="en-US" altLang="ja-JP" dirty="0" smtClean="0"/>
          </a:p>
          <a:p>
            <a:pPr lvl="1">
              <a:buNone/>
            </a:pPr>
            <a:r>
              <a:rPr lang="en-US" altLang="ja-JP" dirty="0" smtClean="0"/>
              <a:t>18 – 2 – 4  Passes  </a:t>
            </a:r>
          </a:p>
          <a:p>
            <a:pPr lvl="1"/>
            <a:endParaRPr lang="en-US" altLang="ja-JP" dirty="0" smtClean="0"/>
          </a:p>
          <a:p>
            <a:endParaRPr lang="ja-JP" altLang="en-US" dirty="0" smtClean="0"/>
          </a:p>
        </p:txBody>
      </p:sp>
      <p:sp>
        <p:nvSpPr>
          <p:cNvPr id="53252" name="日付プレースホルダ 3"/>
          <p:cNvSpPr>
            <a:spLocks noGrp="1"/>
          </p:cNvSpPr>
          <p:nvPr>
            <p:ph type="dt" sz="quarter" idx="10"/>
          </p:nvPr>
        </p:nvSpPr>
        <p:spPr/>
        <p:txBody>
          <a:bodyPr/>
          <a:lstStyle/>
          <a:p>
            <a:r>
              <a:rPr lang="en-US" altLang="ja-JP" smtClean="0"/>
              <a:t>Jan 2012</a:t>
            </a:r>
          </a:p>
        </p:txBody>
      </p:sp>
      <p:sp>
        <p:nvSpPr>
          <p:cNvPr id="53253" name="フッター プレースホルダ 4"/>
          <p:cNvSpPr>
            <a:spLocks noGrp="1"/>
          </p:cNvSpPr>
          <p:nvPr>
            <p:ph type="ftr" sz="quarter" idx="11"/>
          </p:nvPr>
        </p:nvSpPr>
        <p:spPr/>
        <p:txBody>
          <a:bodyPr/>
          <a:lstStyle/>
          <a:p>
            <a:r>
              <a:rPr lang="en-US" altLang="ja-JP" smtClean="0"/>
              <a:t>Hiroshi Mano (ATRD, Root, Lab)</a:t>
            </a:r>
          </a:p>
        </p:txBody>
      </p:sp>
      <p:sp>
        <p:nvSpPr>
          <p:cNvPr id="53254" name="スライド番号プレースホルダ 5"/>
          <p:cNvSpPr>
            <a:spLocks noGrp="1"/>
          </p:cNvSpPr>
          <p:nvPr>
            <p:ph type="sldNum" sz="quarter" idx="12"/>
          </p:nvPr>
        </p:nvSpPr>
        <p:spPr/>
        <p:txBody>
          <a:bodyPr/>
          <a:lstStyle/>
          <a:p>
            <a:r>
              <a:rPr lang="en-US" altLang="ja-JP" smtClean="0"/>
              <a:t>Slide </a:t>
            </a:r>
            <a:fld id="{7B40ABD2-3E8F-9241-8085-10592236844D}" type="slidenum">
              <a:rPr lang="en-US" altLang="ja-JP" smtClean="0"/>
              <a:pPr/>
              <a:t>25</a:t>
            </a:fld>
            <a:endParaRPr lang="en-US" altLang="ja-JP"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タイトル 1"/>
          <p:cNvSpPr>
            <a:spLocks noGrp="1"/>
          </p:cNvSpPr>
          <p:nvPr>
            <p:ph type="title"/>
          </p:nvPr>
        </p:nvSpPr>
        <p:spPr>
          <a:xfrm>
            <a:off x="304800" y="685800"/>
            <a:ext cx="8153400" cy="1066800"/>
          </a:xfrm>
        </p:spPr>
        <p:txBody>
          <a:bodyPr>
            <a:normAutofit fontScale="90000"/>
          </a:bodyPr>
          <a:lstStyle/>
          <a:p>
            <a:r>
              <a:rPr lang="en-US" altLang="ja-JP" dirty="0" smtClean="0">
                <a:ea typeface="ＭＳ Ｐゴシック" pitchFamily="-65" charset="-128"/>
                <a:cs typeface="ＭＳ Ｐゴシック" pitchFamily="-65" charset="-128"/>
              </a:rPr>
              <a:t>Motion </a:t>
            </a:r>
            <a:br>
              <a:rPr lang="en-US" altLang="ja-JP" dirty="0" smtClean="0">
                <a:ea typeface="ＭＳ Ｐゴシック" pitchFamily="-65" charset="-128"/>
                <a:cs typeface="ＭＳ Ｐゴシック" pitchFamily="-65" charset="-128"/>
              </a:rPr>
            </a:br>
            <a:r>
              <a:rPr lang="en-US" altLang="ja-JP" dirty="0" smtClean="0">
                <a:ea typeface="ＭＳ Ｐゴシック" pitchFamily="-65" charset="-128"/>
                <a:cs typeface="ＭＳ Ｐゴシック" pitchFamily="-65" charset="-128"/>
              </a:rPr>
              <a:t>(Accept empty spec framework documentation )</a:t>
            </a:r>
            <a:endParaRPr lang="ja-JP" altLang="en-US" dirty="0" smtClean="0">
              <a:ea typeface="ＭＳ Ｐゴシック" pitchFamily="-65" charset="-128"/>
              <a:cs typeface="ＭＳ Ｐゴシック" pitchFamily="-65" charset="-128"/>
            </a:endParaRPr>
          </a:p>
        </p:txBody>
      </p:sp>
      <p:sp>
        <p:nvSpPr>
          <p:cNvPr id="53251" name="コンテンツ プレースホルダ 2"/>
          <p:cNvSpPr>
            <a:spLocks noGrp="1"/>
          </p:cNvSpPr>
          <p:nvPr>
            <p:ph idx="1"/>
          </p:nvPr>
        </p:nvSpPr>
        <p:spPr/>
        <p:txBody>
          <a:bodyPr/>
          <a:lstStyle/>
          <a:p>
            <a:r>
              <a:rPr lang="en-US" altLang="ja-JP" dirty="0" smtClean="0">
                <a:ea typeface="ＭＳ Ｐゴシック" pitchFamily="-65" charset="-128"/>
                <a:cs typeface="ＭＳ Ｐゴシック" pitchFamily="-65" charset="-128"/>
              </a:rPr>
              <a:t>Motion move to accept the empty spec framework documentation 11-12/0151r2 as the initial </a:t>
            </a:r>
            <a:r>
              <a:rPr lang="en-US" altLang="ja-JP" dirty="0" err="1" smtClean="0">
                <a:ea typeface="ＭＳ Ｐゴシック" pitchFamily="-65" charset="-128"/>
                <a:cs typeface="ＭＳ Ｐゴシック" pitchFamily="-65" charset="-128"/>
              </a:rPr>
              <a:t>TGai</a:t>
            </a:r>
            <a:r>
              <a:rPr lang="en-US" altLang="ja-JP" dirty="0" smtClean="0">
                <a:ea typeface="ＭＳ Ｐゴシック" pitchFamily="-65" charset="-128"/>
                <a:cs typeface="ＭＳ Ｐゴシック" pitchFamily="-65" charset="-128"/>
              </a:rPr>
              <a:t> spec framework documentation rev.0.</a:t>
            </a:r>
          </a:p>
          <a:p>
            <a:r>
              <a:rPr lang="en-US" altLang="ja-JP" dirty="0" smtClean="0">
                <a:ea typeface="ＭＳ Ｐゴシック" pitchFamily="-65" charset="-128"/>
                <a:cs typeface="ＭＳ Ｐゴシック" pitchFamily="-65" charset="-128"/>
              </a:rPr>
              <a:t>Moved: Tom </a:t>
            </a:r>
          </a:p>
          <a:p>
            <a:r>
              <a:rPr lang="en-US" altLang="ja-JP" dirty="0" smtClean="0">
                <a:ea typeface="ＭＳ Ｐゴシック" pitchFamily="-65" charset="-128"/>
                <a:cs typeface="ＭＳ Ｐゴシック" pitchFamily="-65" charset="-128"/>
              </a:rPr>
              <a:t>Second:  </a:t>
            </a:r>
            <a:r>
              <a:rPr lang="en-US" altLang="ja-JP" dirty="0" err="1" smtClean="0">
                <a:ea typeface="ＭＳ Ｐゴシック" pitchFamily="-65" charset="-128"/>
                <a:cs typeface="ＭＳ Ｐゴシック" pitchFamily="-65" charset="-128"/>
              </a:rPr>
              <a:t>Jouni</a:t>
            </a:r>
            <a:endParaRPr lang="en-US" altLang="ja-JP" dirty="0" smtClean="0">
              <a:ea typeface="ＭＳ Ｐゴシック" pitchFamily="-65" charset="-128"/>
              <a:cs typeface="ＭＳ Ｐゴシック" pitchFamily="-65" charset="-128"/>
            </a:endParaRPr>
          </a:p>
          <a:p>
            <a:pPr lvl="1">
              <a:buNone/>
            </a:pPr>
            <a:r>
              <a:rPr lang="en-US" altLang="ja-JP" dirty="0" smtClean="0">
                <a:ea typeface="ＭＳ Ｐゴシック" pitchFamily="-65" charset="-128"/>
                <a:cs typeface="ＭＳ Ｐゴシック" pitchFamily="-65" charset="-128"/>
              </a:rPr>
              <a:t>25-0-7- </a:t>
            </a:r>
            <a:r>
              <a:rPr lang="en-US" altLang="ja-JP" dirty="0" smtClean="0">
                <a:cs typeface="ＭＳ Ｐゴシック" pitchFamily="-65" charset="-128"/>
              </a:rPr>
              <a:t> </a:t>
            </a:r>
            <a:r>
              <a:rPr lang="en-US" altLang="ja-JP" dirty="0" smtClean="0"/>
              <a:t>Passes</a:t>
            </a:r>
          </a:p>
          <a:p>
            <a:pPr lvl="1"/>
            <a:endParaRPr lang="en-US" altLang="ja-JP" dirty="0" smtClean="0"/>
          </a:p>
          <a:p>
            <a:endParaRPr lang="ja-JP" altLang="en-US" dirty="0" smtClean="0">
              <a:ea typeface="ＭＳ Ｐゴシック" pitchFamily="-65" charset="-128"/>
              <a:cs typeface="ＭＳ Ｐゴシック" pitchFamily="-65" charset="-128"/>
            </a:endParaRPr>
          </a:p>
        </p:txBody>
      </p:sp>
      <p:sp>
        <p:nvSpPr>
          <p:cNvPr id="53252" name="日付プレースホルダ 3"/>
          <p:cNvSpPr>
            <a:spLocks noGrp="1"/>
          </p:cNvSpPr>
          <p:nvPr>
            <p:ph type="dt" sz="quarter" idx="10"/>
          </p:nvPr>
        </p:nvSpPr>
        <p:spPr>
          <a:noFill/>
        </p:spPr>
        <p:txBody>
          <a:bodyPr/>
          <a:lstStyle/>
          <a:p>
            <a:r>
              <a:rPr lang="en-US" altLang="ja-JP" smtClean="0">
                <a:latin typeface="Times New Roman" pitchFamily="-65" charset="0"/>
              </a:rPr>
              <a:t>Jan 2012</a:t>
            </a:r>
          </a:p>
        </p:txBody>
      </p:sp>
      <p:sp>
        <p:nvSpPr>
          <p:cNvPr id="53253" name="フッター プレースホルダ 4"/>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
        <p:nvSpPr>
          <p:cNvPr id="53254" name="スライド番号プレースホルダ 5"/>
          <p:cNvSpPr>
            <a:spLocks noGrp="1"/>
          </p:cNvSpPr>
          <p:nvPr>
            <p:ph type="sldNum" sz="quarter" idx="12"/>
          </p:nvPr>
        </p:nvSpPr>
        <p:spPr>
          <a:noFill/>
        </p:spPr>
        <p:txBody>
          <a:bodyPr/>
          <a:lstStyle/>
          <a:p>
            <a:r>
              <a:rPr lang="en-US" altLang="ja-JP" smtClean="0">
                <a:latin typeface="Times New Roman" pitchFamily="-65" charset="0"/>
              </a:rPr>
              <a:t>Slide </a:t>
            </a:r>
            <a:fld id="{7B40ABD2-3E8F-9241-8085-10592236844D}" type="slidenum">
              <a:rPr lang="en-US" altLang="ja-JP" smtClean="0">
                <a:latin typeface="Times New Roman" pitchFamily="-65" charset="0"/>
              </a:rPr>
              <a:pPr/>
              <a:t>26</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dirty="0" smtClean="0"/>
              <a:t>The group agrees to adopt the process as outlined on slide 3 of 11-12/0155r1</a:t>
            </a:r>
          </a:p>
          <a:p>
            <a:endParaRPr lang="en-US" dirty="0" smtClean="0"/>
          </a:p>
          <a:p>
            <a:r>
              <a:rPr lang="en-US" dirty="0" smtClean="0"/>
              <a:t>Moved: Hitoshi </a:t>
            </a:r>
          </a:p>
          <a:p>
            <a:r>
              <a:rPr lang="en-US" dirty="0" smtClean="0"/>
              <a:t>Second</a:t>
            </a:r>
            <a:r>
              <a:rPr lang="en-US" dirty="0" smtClean="0"/>
              <a:t>: Harry</a:t>
            </a:r>
            <a:endParaRPr lang="en-US" dirty="0" smtClean="0"/>
          </a:p>
          <a:p>
            <a:r>
              <a:rPr lang="en-US" dirty="0" smtClean="0"/>
              <a:t>Y/N/A: 23/0/9</a:t>
            </a:r>
            <a:r>
              <a:rPr lang="ja-JP" altLang="en-US" dirty="0" smtClean="0"/>
              <a:t>　</a:t>
            </a:r>
            <a:r>
              <a:rPr lang="en-US" altLang="ja-JP" dirty="0" smtClean="0"/>
              <a:t>passes</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altLang="ja-JP" smtClean="0"/>
              <a:t>Hitoshi Morioka (Allied Telesis R&amp;D Center)</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 </a:t>
            </a:r>
            <a:endParaRPr lang="ja-JP" altLang="en-US" dirty="0"/>
          </a:p>
        </p:txBody>
      </p:sp>
      <p:sp>
        <p:nvSpPr>
          <p:cNvPr id="3" name="コンテンツ プレースホルダ 2"/>
          <p:cNvSpPr>
            <a:spLocks noGrp="1"/>
          </p:cNvSpPr>
          <p:nvPr>
            <p:ph idx="1"/>
          </p:nvPr>
        </p:nvSpPr>
        <p:spPr/>
        <p:txBody>
          <a:bodyPr/>
          <a:lstStyle/>
          <a:p>
            <a:r>
              <a:rPr lang="en-US" altLang="ja-JP" dirty="0" smtClean="0"/>
              <a:t>Do you support to suggest the statement bellow line of agreement in the spec framework documentation.</a:t>
            </a:r>
          </a:p>
          <a:p>
            <a:pPr>
              <a:buNone/>
            </a:pPr>
            <a:endParaRPr lang="en-US" altLang="ja-JP" dirty="0" smtClean="0"/>
          </a:p>
          <a:p>
            <a:pPr lvl="1"/>
            <a:r>
              <a:rPr lang="en-US" altLang="ja-JP" dirty="0" smtClean="0"/>
              <a:t>A new AKM shall be used to advertise support for the FILS Authentication protocol.</a:t>
            </a:r>
          </a:p>
          <a:p>
            <a:pPr lvl="1"/>
            <a:r>
              <a:rPr lang="en-US" altLang="ja-JP" dirty="0" smtClean="0"/>
              <a:t>An authentication protocol value shall be assigned to perform the FILS Authentication protocol.</a:t>
            </a:r>
          </a:p>
          <a:p>
            <a:pPr lvl="1"/>
            <a:endParaRPr lang="en-US" altLang="ja-JP" dirty="0" smtClean="0"/>
          </a:p>
          <a:p>
            <a:pPr lvl="1"/>
            <a:r>
              <a:rPr lang="en-US" altLang="ja-JP" dirty="0" smtClean="0"/>
              <a:t>Y 20</a:t>
            </a:r>
          </a:p>
          <a:p>
            <a:pPr lvl="1"/>
            <a:r>
              <a:rPr lang="en-US" altLang="ja-JP" dirty="0" smtClean="0"/>
              <a:t>N   4</a:t>
            </a:r>
          </a:p>
          <a:p>
            <a:pPr lvl="1"/>
            <a:r>
              <a:rPr lang="en-US" altLang="ja-JP" dirty="0" smtClean="0"/>
              <a:t>Abstain  or more information 8</a:t>
            </a:r>
          </a:p>
          <a:p>
            <a:endParaRPr lang="en-US" altLang="ja-JP" dirty="0" smtClean="0"/>
          </a:p>
          <a:p>
            <a:endParaRPr lang="en-US" altLang="ja-JP" dirty="0" smtClean="0"/>
          </a:p>
          <a:p>
            <a:pPr>
              <a:buNone/>
            </a:pPr>
            <a:endParaRPr lang="ja-JP" altLang="en-US" dirty="0"/>
          </a:p>
        </p:txBody>
      </p:sp>
      <p:sp>
        <p:nvSpPr>
          <p:cNvPr id="4" name="日付プレースホルダ 3"/>
          <p:cNvSpPr>
            <a:spLocks noGrp="1"/>
          </p:cNvSpPr>
          <p:nvPr>
            <p:ph type="dt" sz="half" idx="10"/>
          </p:nvPr>
        </p:nvSpPr>
        <p:spPr/>
        <p:txBody>
          <a:bodyPr/>
          <a:lstStyle/>
          <a:p>
            <a:pPr>
              <a:defRPr/>
            </a:pPr>
            <a:r>
              <a:rPr lang="en-US" smtClean="0"/>
              <a:t>Jan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BCBD7C63-7F7C-D443-93F7-AB2A42A07978}" type="slidenum">
              <a:rPr lang="en-US" altLang="ja-JP" smtClean="0"/>
              <a:pPr>
                <a:defRPr/>
              </a:pPr>
              <a:t>28</a:t>
            </a:fld>
            <a:endParaRPr lang="en-US" altLang="ja-JP"/>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Straw Polls</a:t>
            </a:r>
          </a:p>
        </p:txBody>
      </p:sp>
      <p:sp>
        <p:nvSpPr>
          <p:cNvPr id="30723" name="Content Placeholder 2"/>
          <p:cNvSpPr>
            <a:spLocks noGrp="1"/>
          </p:cNvSpPr>
          <p:nvPr>
            <p:ph idx="1"/>
          </p:nvPr>
        </p:nvSpPr>
        <p:spPr/>
        <p:txBody>
          <a:bodyPr/>
          <a:lstStyle/>
          <a:p>
            <a:r>
              <a:rPr lang="en-US" dirty="0" smtClean="0"/>
              <a:t>Straw Poll 1:  Do you support  to add the following into section 5 “Fast Network Discovery” of the </a:t>
            </a:r>
            <a:r>
              <a:rPr lang="en-US" dirty="0" err="1" smtClean="0"/>
              <a:t>TGai</a:t>
            </a:r>
            <a:r>
              <a:rPr lang="en-US" dirty="0" smtClean="0"/>
              <a:t> spec framework document:</a:t>
            </a:r>
          </a:p>
          <a:p>
            <a:pPr>
              <a:buFont typeface="Arial" pitchFamily="-65" charset="0"/>
              <a:buChar char="•"/>
            </a:pPr>
            <a:r>
              <a:rPr lang="en-US" dirty="0" smtClean="0"/>
              <a:t>5.x AP Discovery</a:t>
            </a:r>
          </a:p>
          <a:p>
            <a:r>
              <a:rPr lang="en-US" dirty="0" smtClean="0"/>
              <a:t>	AP may support a  mechanism which reduces AP discovery latency via changes in AP protocol behavior.</a:t>
            </a:r>
          </a:p>
          <a:p>
            <a:r>
              <a:rPr lang="en-US" dirty="0" smtClean="0"/>
              <a:t>Y 7</a:t>
            </a:r>
          </a:p>
          <a:p>
            <a:r>
              <a:rPr lang="en-US" dirty="0" smtClean="0"/>
              <a:t>N 7</a:t>
            </a:r>
          </a:p>
          <a:p>
            <a:r>
              <a:rPr lang="en-US" dirty="0" smtClean="0"/>
              <a:t>Abstain /More information 11</a:t>
            </a:r>
          </a:p>
        </p:txBody>
      </p:sp>
      <p:sp>
        <p:nvSpPr>
          <p:cNvPr id="30724" name="Footer Placeholder 4"/>
          <p:cNvSpPr>
            <a:spLocks noGrp="1"/>
          </p:cNvSpPr>
          <p:nvPr>
            <p:ph type="ftr" sz="quarter" idx="11"/>
          </p:nvPr>
        </p:nvSpPr>
        <p:spPr>
          <a:noFill/>
        </p:spPr>
        <p:txBody>
          <a:bodyPr/>
          <a:lstStyle/>
          <a:p>
            <a:pPr>
              <a:buFont typeface="Times New Roman" pitchFamily="-65" charset="0"/>
              <a:buNone/>
            </a:pPr>
            <a:r>
              <a:rPr lang="it-IT" altLang="ja-JP">
                <a:latin typeface="Times New Roman" pitchFamily="-65" charset="0"/>
                <a:ea typeface="Arial Unicode MS" pitchFamily="-65" charset="0"/>
                <a:cs typeface="Arial Unicode MS" pitchFamily="-65" charset="0"/>
              </a:rPr>
              <a:t>Wang and Yee, MediaTek</a:t>
            </a:r>
            <a:endParaRPr lang="en-GB" altLang="ja-JP">
              <a:latin typeface="Times New Roman" pitchFamily="-65" charset="0"/>
              <a:ea typeface="Arial Unicode MS" pitchFamily="-65" charset="0"/>
              <a:cs typeface="Arial Unicode MS" pitchFamily="-65" charset="0"/>
            </a:endParaRPr>
          </a:p>
        </p:txBody>
      </p:sp>
      <p:sp>
        <p:nvSpPr>
          <p:cNvPr id="30725" name="Slide Number Placeholder 5"/>
          <p:cNvSpPr>
            <a:spLocks noGrp="1"/>
          </p:cNvSpPr>
          <p:nvPr>
            <p:ph type="sldNum" sz="quarter" idx="12"/>
          </p:nvPr>
        </p:nvSpPr>
        <p:spPr>
          <a:noFill/>
        </p:spPr>
        <p:txBody>
          <a:bodyPr/>
          <a:lstStyle/>
          <a:p>
            <a:pPr>
              <a:buFont typeface="Times New Roman" pitchFamily="-65" charset="0"/>
              <a:buNone/>
            </a:pPr>
            <a:r>
              <a:rPr lang="en-GB" altLang="ja-JP">
                <a:latin typeface="Times New Roman" pitchFamily="-65" charset="0"/>
                <a:ea typeface="Arial Unicode MS" pitchFamily="-65" charset="0"/>
                <a:cs typeface="Arial Unicode MS" pitchFamily="-65" charset="0"/>
              </a:rPr>
              <a:t>Slide </a:t>
            </a:r>
            <a:fld id="{B2D38DDA-3F88-D64E-A804-A26542D6B508}" type="slidenum">
              <a:rPr lang="en-GB" altLang="ja-JP">
                <a:latin typeface="Times New Roman" pitchFamily="-65" charset="0"/>
                <a:ea typeface="Arial Unicode MS" pitchFamily="-65" charset="0"/>
                <a:cs typeface="Arial Unicode MS" pitchFamily="-65" charset="0"/>
              </a:rPr>
              <a:pPr>
                <a:buFont typeface="Times New Roman" pitchFamily="-65" charset="0"/>
                <a:buNone/>
              </a:pPr>
              <a:t>29</a:t>
            </a:fld>
            <a:endParaRPr lang="en-GB" altLang="ja-JP">
              <a:latin typeface="Times New Roman" pitchFamily="-65" charset="0"/>
              <a:ea typeface="Arial Unicode MS" pitchFamily="-65" charset="0"/>
              <a:cs typeface="Arial Unicode MS" pitchFamily="-65" charset="0"/>
            </a:endParaRPr>
          </a:p>
        </p:txBody>
      </p:sp>
      <p:sp>
        <p:nvSpPr>
          <p:cNvPr id="30726" name="Date Placeholder 3"/>
          <p:cNvSpPr>
            <a:spLocks noGrp="1"/>
          </p:cNvSpPr>
          <p:nvPr>
            <p:ph type="dt" sz="quarter" idx="10"/>
          </p:nvPr>
        </p:nvSpPr>
        <p:spPr>
          <a:noFill/>
        </p:spPr>
        <p:txBody>
          <a:bodyPr/>
          <a:lstStyle/>
          <a:p>
            <a:pPr>
              <a:buFont typeface="Times New Roman" pitchFamily="-65" charset="0"/>
              <a:buNone/>
            </a:pPr>
            <a:r>
              <a:rPr lang="en-US" altLang="ja-JP" smtClean="0">
                <a:latin typeface="Times New Roman" pitchFamily="-65" charset="0"/>
                <a:ea typeface="Arial Unicode MS" pitchFamily="-65" charset="0"/>
                <a:cs typeface="Arial Unicode MS" pitchFamily="-65" charset="0"/>
              </a:rPr>
              <a:t>January 2012</a:t>
            </a:r>
            <a:endParaRPr lang="en-GB" altLang="ja-JP" smtClean="0">
              <a:latin typeface="Times New Roman" pitchFamily="-65" charset="0"/>
              <a:ea typeface="Arial Unicode MS" pitchFamily="-65" charset="0"/>
              <a:cs typeface="Arial Unicode MS" pitchFamily="-65"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65" charset="0"/>
              </a:rPr>
              <a:t>Jan 2012</a:t>
            </a: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65" charset="0"/>
              </a:rPr>
              <a:t>Slide </a:t>
            </a:r>
            <a:fld id="{D5F9FAE9-6793-B147-8FC6-C397E14692C0}" type="slidenum">
              <a:rPr lang="en-US" altLang="ja-JP">
                <a:latin typeface="Times New Roman" pitchFamily="-65" charset="0"/>
              </a:rPr>
              <a:pPr/>
              <a:t>3</a:t>
            </a:fld>
            <a:endParaRPr lang="en-US" altLang="ja-JP">
              <a:latin typeface="Times New Roman" pitchFamily="-65"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20DB17A7-DC78-3A45-9238-40FB45886D5F}"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65" charset="-128"/>
                <a:cs typeface="ＭＳ Ｐゴシック" pitchFamily="-65"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a:ea typeface="ＭＳ Ｐゴシック" pitchFamily="-65" charset="-128"/>
                <a:cs typeface="ＭＳ Ｐゴシック" pitchFamily="-65"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Straw Polls (Continued)</a:t>
            </a:r>
          </a:p>
        </p:txBody>
      </p:sp>
      <p:sp>
        <p:nvSpPr>
          <p:cNvPr id="31747" name="Content Placeholder 2"/>
          <p:cNvSpPr>
            <a:spLocks noGrp="1"/>
          </p:cNvSpPr>
          <p:nvPr>
            <p:ph idx="1"/>
          </p:nvPr>
        </p:nvSpPr>
        <p:spPr/>
        <p:txBody>
          <a:bodyPr>
            <a:normAutofit fontScale="92500" lnSpcReduction="10000"/>
          </a:bodyPr>
          <a:lstStyle/>
          <a:p>
            <a:pPr marL="457200" indent="-457200"/>
            <a:r>
              <a:rPr lang="en-US" dirty="0" smtClean="0"/>
              <a:t>Straw Poll 2: Do you support </a:t>
            </a:r>
            <a:r>
              <a:rPr lang="en-US" dirty="0"/>
              <a:t>to add the following into section 5 “Fast Network Discovery” of the </a:t>
            </a:r>
            <a:r>
              <a:rPr lang="en-US" dirty="0" err="1"/>
              <a:t>TGai</a:t>
            </a:r>
            <a:r>
              <a:rPr lang="en-US" dirty="0"/>
              <a:t> spec framework document:</a:t>
            </a:r>
          </a:p>
          <a:p>
            <a:pPr marL="457200" indent="-457200">
              <a:buFont typeface="Arial" pitchFamily="-65" charset="0"/>
              <a:buChar char="•"/>
            </a:pPr>
            <a:r>
              <a:rPr lang="en-US" i="1" dirty="0"/>
              <a:t>Insert under 5.x AP Discovery: </a:t>
            </a:r>
          </a:p>
          <a:p>
            <a:pPr marL="457200" indent="-457200"/>
            <a:r>
              <a:rPr lang="en-US" i="1" dirty="0"/>
              <a:t>	</a:t>
            </a:r>
            <a:r>
              <a:rPr lang="en-US" dirty="0"/>
              <a:t>5.x.x Beacon Coordination</a:t>
            </a:r>
          </a:p>
          <a:p>
            <a:pPr marL="457200" indent="-457200"/>
            <a:r>
              <a:rPr lang="en-US" dirty="0"/>
              <a:t>	In the presence of overlapping BSS, the transmission of beacons</a:t>
            </a:r>
            <a:r>
              <a:rPr lang="en-US" dirty="0" smtClean="0"/>
              <a:t> may be </a:t>
            </a:r>
            <a:r>
              <a:rPr lang="en-US" dirty="0"/>
              <a:t>coordinated among neighboring </a:t>
            </a:r>
            <a:r>
              <a:rPr lang="en-US" dirty="0" err="1"/>
              <a:t>APs</a:t>
            </a:r>
            <a:r>
              <a:rPr lang="en-US" dirty="0"/>
              <a:t> in order to reduce</a:t>
            </a:r>
            <a:r>
              <a:rPr lang="en-US" dirty="0" smtClean="0"/>
              <a:t> the time to AP discovery.</a:t>
            </a:r>
          </a:p>
          <a:p>
            <a:r>
              <a:rPr lang="en-US" dirty="0" smtClean="0"/>
              <a:t>Y 10</a:t>
            </a:r>
          </a:p>
          <a:p>
            <a:r>
              <a:rPr lang="en-US" dirty="0" smtClean="0"/>
              <a:t>N 5</a:t>
            </a:r>
          </a:p>
          <a:p>
            <a:r>
              <a:rPr lang="en-US" dirty="0" smtClean="0"/>
              <a:t>Abstain /More information 13</a:t>
            </a:r>
          </a:p>
          <a:p>
            <a:pPr marL="457200" indent="-457200"/>
            <a:endParaRPr lang="en-US" dirty="0"/>
          </a:p>
        </p:txBody>
      </p:sp>
      <p:sp>
        <p:nvSpPr>
          <p:cNvPr id="31748" name="Footer Placeholder 4"/>
          <p:cNvSpPr>
            <a:spLocks noGrp="1"/>
          </p:cNvSpPr>
          <p:nvPr>
            <p:ph type="ftr" sz="quarter" idx="11"/>
          </p:nvPr>
        </p:nvSpPr>
        <p:spPr>
          <a:noFill/>
        </p:spPr>
        <p:txBody>
          <a:bodyPr/>
          <a:lstStyle/>
          <a:p>
            <a:pPr>
              <a:buFont typeface="Times New Roman" pitchFamily="-65" charset="0"/>
              <a:buNone/>
            </a:pPr>
            <a:r>
              <a:rPr lang="it-IT" altLang="ja-JP">
                <a:latin typeface="Times New Roman" pitchFamily="-65" charset="0"/>
                <a:ea typeface="Arial Unicode MS" pitchFamily="-65" charset="0"/>
                <a:cs typeface="Arial Unicode MS" pitchFamily="-65" charset="0"/>
              </a:rPr>
              <a:t>Wang and Yee, MediaTek</a:t>
            </a:r>
            <a:endParaRPr lang="en-GB" altLang="ja-JP">
              <a:latin typeface="Times New Roman" pitchFamily="-65" charset="0"/>
              <a:ea typeface="Arial Unicode MS" pitchFamily="-65" charset="0"/>
              <a:cs typeface="Arial Unicode MS" pitchFamily="-65" charset="0"/>
            </a:endParaRPr>
          </a:p>
        </p:txBody>
      </p:sp>
      <p:sp>
        <p:nvSpPr>
          <p:cNvPr id="31749" name="Slide Number Placeholder 5"/>
          <p:cNvSpPr>
            <a:spLocks noGrp="1"/>
          </p:cNvSpPr>
          <p:nvPr>
            <p:ph type="sldNum" sz="quarter" idx="12"/>
          </p:nvPr>
        </p:nvSpPr>
        <p:spPr>
          <a:noFill/>
        </p:spPr>
        <p:txBody>
          <a:bodyPr/>
          <a:lstStyle/>
          <a:p>
            <a:pPr>
              <a:buFont typeface="Times New Roman" pitchFamily="-65" charset="0"/>
              <a:buNone/>
            </a:pPr>
            <a:r>
              <a:rPr lang="en-GB" altLang="ja-JP">
                <a:latin typeface="Times New Roman" pitchFamily="-65" charset="0"/>
                <a:ea typeface="Arial Unicode MS" pitchFamily="-65" charset="0"/>
                <a:cs typeface="Arial Unicode MS" pitchFamily="-65" charset="0"/>
              </a:rPr>
              <a:t>Slide </a:t>
            </a:r>
            <a:fld id="{730D087C-DD9A-C340-9F25-C2C0CCB45147}" type="slidenum">
              <a:rPr lang="en-GB" altLang="ja-JP">
                <a:latin typeface="Times New Roman" pitchFamily="-65" charset="0"/>
                <a:ea typeface="Arial Unicode MS" pitchFamily="-65" charset="0"/>
                <a:cs typeface="Arial Unicode MS" pitchFamily="-65" charset="0"/>
              </a:rPr>
              <a:pPr>
                <a:buFont typeface="Times New Roman" pitchFamily="-65" charset="0"/>
                <a:buNone/>
              </a:pPr>
              <a:t>30</a:t>
            </a:fld>
            <a:endParaRPr lang="en-GB" altLang="ja-JP">
              <a:latin typeface="Times New Roman" pitchFamily="-65" charset="0"/>
              <a:ea typeface="Arial Unicode MS" pitchFamily="-65" charset="0"/>
              <a:cs typeface="Arial Unicode MS" pitchFamily="-65" charset="0"/>
            </a:endParaRPr>
          </a:p>
        </p:txBody>
      </p:sp>
      <p:sp>
        <p:nvSpPr>
          <p:cNvPr id="31750" name="Date Placeholder 3"/>
          <p:cNvSpPr>
            <a:spLocks noGrp="1"/>
          </p:cNvSpPr>
          <p:nvPr>
            <p:ph type="dt" sz="quarter" idx="10"/>
          </p:nvPr>
        </p:nvSpPr>
        <p:spPr>
          <a:noFill/>
        </p:spPr>
        <p:txBody>
          <a:bodyPr/>
          <a:lstStyle/>
          <a:p>
            <a:pPr>
              <a:buFont typeface="Times New Roman" pitchFamily="-65" charset="0"/>
              <a:buNone/>
            </a:pPr>
            <a:r>
              <a:rPr lang="en-US" altLang="ja-JP" smtClean="0">
                <a:latin typeface="Times New Roman" pitchFamily="-65" charset="0"/>
                <a:ea typeface="Arial Unicode MS" pitchFamily="-65" charset="0"/>
                <a:cs typeface="Arial Unicode MS" pitchFamily="-65" charset="0"/>
              </a:rPr>
              <a:t>January 2012</a:t>
            </a:r>
            <a:endParaRPr lang="en-GB" altLang="ja-JP" smtClean="0">
              <a:latin typeface="Times New Roman" pitchFamily="-65" charset="0"/>
              <a:ea typeface="Arial Unicode MS" pitchFamily="-65" charset="0"/>
              <a:cs typeface="Arial Unicode MS" pitchFamily="-65"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Straw Polls (Continued)</a:t>
            </a:r>
          </a:p>
        </p:txBody>
      </p:sp>
      <p:sp>
        <p:nvSpPr>
          <p:cNvPr id="32771" name="Content Placeholder 2"/>
          <p:cNvSpPr>
            <a:spLocks noGrp="1"/>
          </p:cNvSpPr>
          <p:nvPr>
            <p:ph idx="1"/>
          </p:nvPr>
        </p:nvSpPr>
        <p:spPr/>
        <p:txBody>
          <a:bodyPr>
            <a:normAutofit fontScale="92500" lnSpcReduction="10000"/>
          </a:bodyPr>
          <a:lstStyle/>
          <a:p>
            <a:pPr marL="457200" indent="-457200"/>
            <a:r>
              <a:rPr lang="en-US" dirty="0" smtClean="0"/>
              <a:t>Straw Poll 3: Do you support </a:t>
            </a:r>
            <a:r>
              <a:rPr lang="en-US" dirty="0"/>
              <a:t>to insert the following into section 5 “Fast Network Discovery” of the </a:t>
            </a:r>
            <a:r>
              <a:rPr lang="en-US" dirty="0" err="1"/>
              <a:t>TGai</a:t>
            </a:r>
            <a:r>
              <a:rPr lang="en-US" dirty="0"/>
              <a:t> spec framework document:</a:t>
            </a:r>
          </a:p>
          <a:p>
            <a:pPr marL="457200" indent="-457200">
              <a:buFont typeface="Arial" pitchFamily="-65" charset="0"/>
              <a:buChar char="•"/>
            </a:pPr>
            <a:r>
              <a:rPr lang="en-US" i="1" dirty="0"/>
              <a:t>Insert under 5.x AP Discovery: </a:t>
            </a:r>
          </a:p>
          <a:p>
            <a:pPr marL="457200" indent="-457200"/>
            <a:r>
              <a:rPr lang="en-US" i="1" dirty="0"/>
              <a:t>	</a:t>
            </a:r>
            <a:r>
              <a:rPr lang="en-US" dirty="0"/>
              <a:t>5.x.x Probe Response Latency Management</a:t>
            </a:r>
          </a:p>
          <a:p>
            <a:pPr marL="457200" indent="-457200"/>
            <a:r>
              <a:rPr lang="en-US" dirty="0" smtClean="0"/>
              <a:t>	In </a:t>
            </a:r>
            <a:r>
              <a:rPr lang="en-US" dirty="0"/>
              <a:t>the presence of overlapping BSS,</a:t>
            </a:r>
            <a:r>
              <a:rPr lang="en-US" dirty="0" smtClean="0"/>
              <a:t> define a  mechanism that </a:t>
            </a:r>
            <a:r>
              <a:rPr lang="en-US" dirty="0" err="1" smtClean="0"/>
              <a:t>APs</a:t>
            </a:r>
            <a:r>
              <a:rPr lang="en-US" dirty="0" smtClean="0"/>
              <a:t> may not respond to broadcast probe requests. </a:t>
            </a:r>
          </a:p>
          <a:p>
            <a:r>
              <a:rPr lang="en-US" dirty="0" smtClean="0"/>
              <a:t>Y 9 </a:t>
            </a:r>
          </a:p>
          <a:p>
            <a:r>
              <a:rPr lang="en-US" dirty="0" smtClean="0"/>
              <a:t>N 6</a:t>
            </a:r>
          </a:p>
          <a:p>
            <a:r>
              <a:rPr lang="en-US" dirty="0" smtClean="0"/>
              <a:t>Abstain /More information 13</a:t>
            </a:r>
          </a:p>
        </p:txBody>
      </p:sp>
      <p:sp>
        <p:nvSpPr>
          <p:cNvPr id="32772" name="Date Placeholder 3"/>
          <p:cNvSpPr>
            <a:spLocks noGrp="1"/>
          </p:cNvSpPr>
          <p:nvPr>
            <p:ph type="dt" sz="quarter" idx="10"/>
          </p:nvPr>
        </p:nvSpPr>
        <p:spPr>
          <a:noFill/>
        </p:spPr>
        <p:txBody>
          <a:bodyPr/>
          <a:lstStyle/>
          <a:p>
            <a:pPr>
              <a:buFont typeface="Times New Roman" pitchFamily="-65" charset="0"/>
              <a:buNone/>
            </a:pPr>
            <a:r>
              <a:rPr lang="en-US" altLang="ja-JP" smtClean="0">
                <a:latin typeface="Times New Roman" pitchFamily="-65" charset="0"/>
                <a:ea typeface="Arial Unicode MS" pitchFamily="-65" charset="0"/>
                <a:cs typeface="Arial Unicode MS" pitchFamily="-65" charset="0"/>
              </a:rPr>
              <a:t>January 2012</a:t>
            </a:r>
            <a:endParaRPr lang="en-GB" altLang="ja-JP" smtClean="0">
              <a:latin typeface="Times New Roman" pitchFamily="-65" charset="0"/>
              <a:ea typeface="Arial Unicode MS" pitchFamily="-65" charset="0"/>
              <a:cs typeface="Arial Unicode MS" pitchFamily="-65" charset="0"/>
            </a:endParaRPr>
          </a:p>
        </p:txBody>
      </p:sp>
      <p:sp>
        <p:nvSpPr>
          <p:cNvPr id="32773" name="Footer Placeholder 4"/>
          <p:cNvSpPr>
            <a:spLocks noGrp="1"/>
          </p:cNvSpPr>
          <p:nvPr>
            <p:ph type="ftr" sz="quarter" idx="11"/>
          </p:nvPr>
        </p:nvSpPr>
        <p:spPr>
          <a:noFill/>
        </p:spPr>
        <p:txBody>
          <a:bodyPr/>
          <a:lstStyle/>
          <a:p>
            <a:pPr>
              <a:buFont typeface="Times New Roman" pitchFamily="-65" charset="0"/>
              <a:buNone/>
            </a:pPr>
            <a:r>
              <a:rPr lang="it-IT" altLang="ja-JP">
                <a:latin typeface="Times New Roman" pitchFamily="-65" charset="0"/>
                <a:ea typeface="Arial Unicode MS" pitchFamily="-65" charset="0"/>
                <a:cs typeface="Arial Unicode MS" pitchFamily="-65" charset="0"/>
              </a:rPr>
              <a:t>Wang and Yee, MediaTek</a:t>
            </a:r>
            <a:endParaRPr lang="en-GB" altLang="ja-JP">
              <a:latin typeface="Times New Roman" pitchFamily="-65" charset="0"/>
              <a:ea typeface="Arial Unicode MS" pitchFamily="-65" charset="0"/>
              <a:cs typeface="Arial Unicode MS" pitchFamily="-65" charset="0"/>
            </a:endParaRPr>
          </a:p>
        </p:txBody>
      </p:sp>
      <p:sp>
        <p:nvSpPr>
          <p:cNvPr id="32774" name="Slide Number Placeholder 5"/>
          <p:cNvSpPr>
            <a:spLocks noGrp="1"/>
          </p:cNvSpPr>
          <p:nvPr>
            <p:ph type="sldNum" sz="quarter" idx="12"/>
          </p:nvPr>
        </p:nvSpPr>
        <p:spPr>
          <a:noFill/>
        </p:spPr>
        <p:txBody>
          <a:bodyPr/>
          <a:lstStyle/>
          <a:p>
            <a:pPr>
              <a:buFont typeface="Times New Roman" pitchFamily="-65" charset="0"/>
              <a:buNone/>
            </a:pPr>
            <a:r>
              <a:rPr lang="en-GB" altLang="ja-JP">
                <a:latin typeface="Times New Roman" pitchFamily="-65" charset="0"/>
                <a:ea typeface="Arial Unicode MS" pitchFamily="-65" charset="0"/>
                <a:cs typeface="Arial Unicode MS" pitchFamily="-65" charset="0"/>
              </a:rPr>
              <a:t>Slide </a:t>
            </a:r>
            <a:fld id="{DE0BF462-D140-364C-B6C3-2CDDA86F21AB}" type="slidenum">
              <a:rPr lang="en-GB" altLang="ja-JP">
                <a:latin typeface="Times New Roman" pitchFamily="-65" charset="0"/>
                <a:ea typeface="Arial Unicode MS" pitchFamily="-65" charset="0"/>
                <a:cs typeface="Arial Unicode MS" pitchFamily="-65" charset="0"/>
              </a:rPr>
              <a:pPr>
                <a:buFont typeface="Times New Roman" pitchFamily="-65" charset="0"/>
                <a:buNone/>
              </a:pPr>
              <a:t>31</a:t>
            </a:fld>
            <a:endParaRPr lang="en-GB" altLang="ja-JP">
              <a:latin typeface="Times New Roman" pitchFamily="-65" charset="0"/>
              <a:ea typeface="Arial Unicode MS" pitchFamily="-65" charset="0"/>
              <a:cs typeface="Arial Unicode MS" pitchFamily="-65"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 	</a:t>
            </a:r>
            <a:endParaRPr lang="ja-JP" altLang="en-US" dirty="0"/>
          </a:p>
        </p:txBody>
      </p:sp>
      <p:sp>
        <p:nvSpPr>
          <p:cNvPr id="3" name="コンテンツ プレースホルダ 2"/>
          <p:cNvSpPr>
            <a:spLocks noGrp="1"/>
          </p:cNvSpPr>
          <p:nvPr>
            <p:ph idx="1"/>
          </p:nvPr>
        </p:nvSpPr>
        <p:spPr/>
        <p:txBody>
          <a:bodyPr/>
          <a:lstStyle/>
          <a:p>
            <a:r>
              <a:rPr lang="en-US" altLang="ja-JP" dirty="0" smtClean="0"/>
              <a:t>Add the following into section 5 "Fast Network Discovery" of the </a:t>
            </a:r>
            <a:r>
              <a:rPr lang="en-US" altLang="ja-JP" dirty="0" err="1" smtClean="0"/>
              <a:t>TGai</a:t>
            </a:r>
            <a:r>
              <a:rPr lang="en-US" altLang="ja-JP" dirty="0" smtClean="0"/>
              <a:t> spec framework document: Add support for GAS requests to be sent to broadcast </a:t>
            </a:r>
            <a:r>
              <a:rPr lang="en-US" altLang="ja-JP" dirty="0" smtClean="0"/>
              <a:t>addresses</a:t>
            </a:r>
          </a:p>
          <a:p>
            <a:r>
              <a:rPr lang="en-US" altLang="ja-JP" dirty="0" smtClean="0"/>
              <a:t>Y : 15</a:t>
            </a:r>
          </a:p>
          <a:p>
            <a:r>
              <a:rPr lang="en-US" altLang="ja-JP" dirty="0" smtClean="0"/>
              <a:t>N : 3</a:t>
            </a:r>
          </a:p>
          <a:p>
            <a:r>
              <a:rPr lang="en-US" altLang="ja-JP" dirty="0" smtClean="0"/>
              <a:t>A : 9</a:t>
            </a:r>
          </a:p>
          <a:p>
            <a:endParaRPr lang="ja-JP" altLang="en-US" dirty="0"/>
          </a:p>
        </p:txBody>
      </p:sp>
      <p:sp>
        <p:nvSpPr>
          <p:cNvPr id="4" name="日付プレースホルダ 3"/>
          <p:cNvSpPr>
            <a:spLocks noGrp="1"/>
          </p:cNvSpPr>
          <p:nvPr>
            <p:ph type="dt" sz="half" idx="10"/>
          </p:nvPr>
        </p:nvSpPr>
        <p:spPr/>
        <p:txBody>
          <a:bodyPr/>
          <a:lstStyle/>
          <a:p>
            <a:pPr>
              <a:defRPr/>
            </a:pPr>
            <a:r>
              <a:rPr lang="en-US" smtClean="0"/>
              <a:t>Jan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BCBD7C63-7F7C-D443-93F7-AB2A42A07978}" type="slidenum">
              <a:rPr lang="en-US" altLang="ja-JP" smtClean="0"/>
              <a:pPr>
                <a:defRPr/>
              </a:pPr>
              <a:t>32</a:t>
            </a:fld>
            <a:endParaRPr lang="en-US" altLang="ja-JP"/>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dirty="0" smtClean="0"/>
              <a:t>Straw poll (MLME )</a:t>
            </a:r>
            <a:r>
              <a:rPr lang="ja-JP" altLang="en-US" u="sng" dirty="0" smtClean="0"/>
              <a:t/>
            </a:r>
            <a:br>
              <a:rPr lang="ja-JP" altLang="en-US" u="sng" dirty="0" smtClean="0"/>
            </a:b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GB" dirty="0" smtClean="0"/>
              <a:t>Motivation </a:t>
            </a:r>
            <a:endParaRPr lang="ja-JP" altLang="en-US" dirty="0" smtClean="0"/>
          </a:p>
          <a:p>
            <a:pPr lvl="1"/>
            <a:r>
              <a:rPr lang="en-GB" dirty="0" smtClean="0"/>
              <a:t>The current MLME-</a:t>
            </a:r>
            <a:r>
              <a:rPr lang="en-GB" dirty="0" err="1" smtClean="0"/>
              <a:t>SCAN.confirm</a:t>
            </a:r>
            <a:r>
              <a:rPr lang="en-GB" dirty="0" smtClean="0"/>
              <a:t> reports the status of the discovery at the very end of the discovery operation. The immediate reporting of the discovered networks is done in most current implementations.  The immediate reporting speeds up information passing from the MAC-layer. </a:t>
            </a:r>
            <a:endParaRPr lang="ja-JP" altLang="en-US" dirty="0" smtClean="0"/>
          </a:p>
          <a:p>
            <a:r>
              <a:rPr lang="en-GB" dirty="0" smtClean="0"/>
              <a:t>Concept </a:t>
            </a:r>
            <a:endParaRPr lang="ja-JP" altLang="en-US" dirty="0" smtClean="0"/>
          </a:p>
          <a:p>
            <a:pPr lvl="1"/>
            <a:r>
              <a:rPr lang="en-GB" dirty="0" smtClean="0"/>
              <a:t>The MLME-</a:t>
            </a:r>
            <a:r>
              <a:rPr lang="en-GB" dirty="0" err="1" smtClean="0"/>
              <a:t>SCAN.confirm</a:t>
            </a:r>
            <a:r>
              <a:rPr lang="en-GB" dirty="0" smtClean="0"/>
              <a:t> primitive shall be invoked to report every found BSS during the scan procedure. </a:t>
            </a:r>
            <a:endParaRPr lang="ja-JP" altLang="en-US" dirty="0" smtClean="0"/>
          </a:p>
          <a:p>
            <a:r>
              <a:rPr lang="en-GB" dirty="0" err="1" smtClean="0"/>
              <a:t>Strawpoll</a:t>
            </a:r>
            <a:r>
              <a:rPr lang="en-GB" dirty="0" smtClean="0"/>
              <a:t> </a:t>
            </a:r>
            <a:endParaRPr lang="ja-JP" altLang="en-US" dirty="0" smtClean="0"/>
          </a:p>
          <a:p>
            <a:r>
              <a:rPr lang="en-GB" dirty="0" smtClean="0"/>
              <a:t>Do you agree on above mentioned concept? </a:t>
            </a:r>
            <a:endParaRPr lang="ja-JP" altLang="en-US" dirty="0" smtClean="0"/>
          </a:p>
          <a:p>
            <a:r>
              <a:rPr lang="en-GB" dirty="0" smtClean="0"/>
              <a:t>Yes:	13</a:t>
            </a:r>
            <a:r>
              <a:rPr lang="en-GB" dirty="0" smtClean="0"/>
              <a:t>	No</a:t>
            </a:r>
            <a:r>
              <a:rPr lang="en-GB" dirty="0" smtClean="0"/>
              <a:t>: </a:t>
            </a:r>
            <a:r>
              <a:rPr lang="en-GB" dirty="0" smtClean="0"/>
              <a:t>	0	Abstain</a:t>
            </a:r>
            <a:r>
              <a:rPr lang="en-GB" dirty="0" smtClean="0"/>
              <a:t>: 9</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smtClean="0"/>
              <a:t>Jan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BCBD7C63-7F7C-D443-93F7-AB2A42A07978}" type="slidenum">
              <a:rPr lang="en-US" altLang="ja-JP" smtClean="0"/>
              <a:pPr>
                <a:defRPr/>
              </a:pPr>
              <a:t>33</a:t>
            </a:fld>
            <a:endParaRPr lang="en-US" altLang="ja-JP"/>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dirty="0" smtClean="0"/>
              <a:t>Straw poll (FILS </a:t>
            </a:r>
            <a:r>
              <a:rPr lang="en-GB" dirty="0" smtClean="0"/>
              <a:t>capability </a:t>
            </a:r>
            <a:r>
              <a:rPr lang="en-GB" dirty="0" smtClean="0"/>
              <a:t>indication)</a:t>
            </a:r>
            <a:r>
              <a:rPr lang="ja-JP" altLang="en-US" u="sng" dirty="0" smtClean="0"/>
              <a:t/>
            </a:r>
            <a:br>
              <a:rPr lang="ja-JP" altLang="en-US" u="sng" dirty="0" smtClean="0"/>
            </a:br>
            <a:endParaRPr lang="ja-JP" altLang="en-US" dirty="0"/>
          </a:p>
        </p:txBody>
      </p:sp>
      <p:sp>
        <p:nvSpPr>
          <p:cNvPr id="3" name="コンテンツ プレースホルダ 2"/>
          <p:cNvSpPr>
            <a:spLocks noGrp="1"/>
          </p:cNvSpPr>
          <p:nvPr>
            <p:ph idx="1"/>
          </p:nvPr>
        </p:nvSpPr>
        <p:spPr/>
        <p:txBody>
          <a:bodyPr>
            <a:normAutofit lnSpcReduction="10000"/>
          </a:bodyPr>
          <a:lstStyle/>
          <a:p>
            <a:r>
              <a:rPr lang="en-GB" dirty="0" smtClean="0"/>
              <a:t>Motivation </a:t>
            </a:r>
            <a:endParaRPr lang="ja-JP" altLang="en-US" dirty="0" smtClean="0"/>
          </a:p>
          <a:p>
            <a:pPr lvl="1"/>
            <a:r>
              <a:rPr lang="en-GB" dirty="0" smtClean="0"/>
              <a:t>Without indication which </a:t>
            </a:r>
            <a:r>
              <a:rPr lang="en-GB" dirty="0" err="1" smtClean="0"/>
              <a:t>STAs</a:t>
            </a:r>
            <a:r>
              <a:rPr lang="en-GB" dirty="0" smtClean="0"/>
              <a:t> are FILS capable, the scanning </a:t>
            </a:r>
            <a:r>
              <a:rPr lang="en-GB" dirty="0" err="1" smtClean="0"/>
              <a:t>STAs</a:t>
            </a:r>
            <a:r>
              <a:rPr lang="en-GB" dirty="0" smtClean="0"/>
              <a:t> or responding </a:t>
            </a:r>
            <a:r>
              <a:rPr lang="en-GB" dirty="0" err="1" smtClean="0"/>
              <a:t>STAs</a:t>
            </a:r>
            <a:r>
              <a:rPr lang="en-GB" dirty="0" smtClean="0"/>
              <a:t> cannot detect other FILS capable </a:t>
            </a:r>
            <a:r>
              <a:rPr lang="en-GB" dirty="0" err="1" smtClean="0"/>
              <a:t>STAs</a:t>
            </a:r>
            <a:r>
              <a:rPr lang="en-GB" dirty="0" smtClean="0"/>
              <a:t>. The detection of the FILS capable </a:t>
            </a:r>
            <a:r>
              <a:rPr lang="en-GB" dirty="0" err="1" smtClean="0"/>
              <a:t>STAs</a:t>
            </a:r>
            <a:r>
              <a:rPr lang="en-GB" dirty="0" smtClean="0"/>
              <a:t> is needed to the use of FILS specific scanning logic.</a:t>
            </a:r>
            <a:endParaRPr lang="ja-JP" altLang="en-US" dirty="0" smtClean="0"/>
          </a:p>
          <a:p>
            <a:r>
              <a:rPr lang="en-GB" dirty="0" smtClean="0"/>
              <a:t>Concept</a:t>
            </a:r>
            <a:endParaRPr lang="ja-JP" altLang="en-US" dirty="0" smtClean="0"/>
          </a:p>
          <a:p>
            <a:pPr lvl="1"/>
            <a:r>
              <a:rPr lang="en-GB" dirty="0" smtClean="0"/>
              <a:t>If applicable, Probe Request, Probe Response and Beacon should indicate FILS capability.</a:t>
            </a:r>
            <a:endParaRPr lang="ja-JP" altLang="en-US" dirty="0" smtClean="0"/>
          </a:p>
          <a:p>
            <a:r>
              <a:rPr lang="en-GB" dirty="0" err="1" smtClean="0"/>
              <a:t>Strawpoll</a:t>
            </a:r>
            <a:r>
              <a:rPr lang="en-GB" dirty="0" smtClean="0"/>
              <a:t> </a:t>
            </a:r>
            <a:endParaRPr lang="ja-JP" altLang="en-US" dirty="0" smtClean="0"/>
          </a:p>
          <a:p>
            <a:r>
              <a:rPr lang="en-GB" dirty="0" smtClean="0"/>
              <a:t>Do you agree on above mentioned concept? </a:t>
            </a:r>
            <a:endParaRPr lang="ja-JP" altLang="en-US" dirty="0" smtClean="0"/>
          </a:p>
          <a:p>
            <a:r>
              <a:rPr lang="en-GB" dirty="0" smtClean="0"/>
              <a:t>Yes:	21</a:t>
            </a:r>
            <a:r>
              <a:rPr lang="en-GB" dirty="0" smtClean="0"/>
              <a:t>	No</a:t>
            </a:r>
            <a:r>
              <a:rPr lang="en-GB" dirty="0" smtClean="0"/>
              <a:t>: </a:t>
            </a:r>
            <a:r>
              <a:rPr lang="en-GB" dirty="0" smtClean="0"/>
              <a:t>	0	Abstain</a:t>
            </a:r>
            <a:r>
              <a:rPr lang="en-GB" dirty="0" smtClean="0"/>
              <a:t>: 5</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smtClean="0"/>
              <a:t>Jan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BCBD7C63-7F7C-D443-93F7-AB2A42A07978}" type="slidenum">
              <a:rPr lang="en-US" altLang="ja-JP" smtClean="0"/>
              <a:pPr>
                <a:defRPr/>
              </a:pPr>
              <a:t>34</a:t>
            </a:fld>
            <a:endParaRPr lang="en-US" altLang="ja-JP"/>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 (</a:t>
            </a:r>
            <a:r>
              <a:rPr lang="en-GB" dirty="0" smtClean="0"/>
              <a:t>Probe Request</a:t>
            </a:r>
            <a:r>
              <a:rPr lang="en-GB" dirty="0" smtClean="0"/>
              <a:t> </a:t>
            </a:r>
            <a:r>
              <a:rPr lang="en-US" altLang="ja-JP" u="sng" dirty="0" smtClean="0"/>
              <a:t>)</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GB" dirty="0" smtClean="0"/>
              <a:t>Motivation </a:t>
            </a:r>
            <a:endParaRPr lang="ja-JP" altLang="en-US" dirty="0" smtClean="0"/>
          </a:p>
          <a:p>
            <a:pPr lvl="1"/>
            <a:r>
              <a:rPr lang="en-GB" dirty="0" smtClean="0"/>
              <a:t>The requesting STA may have information of the </a:t>
            </a:r>
            <a:r>
              <a:rPr lang="en-GB" dirty="0" err="1" smtClean="0"/>
              <a:t>STAs</a:t>
            </a:r>
            <a:r>
              <a:rPr lang="en-GB" dirty="0" smtClean="0"/>
              <a:t> which it already knows or from which it is not interested to receive Probe Request. The knowledge may be obtained during the time when the STA was looking for TXOP to transmit the Probe Request, or from the previous Probe Request. </a:t>
            </a:r>
            <a:endParaRPr lang="ja-JP" altLang="en-US" dirty="0" smtClean="0"/>
          </a:p>
          <a:p>
            <a:r>
              <a:rPr lang="en-GB" dirty="0" smtClean="0"/>
              <a:t>Concept</a:t>
            </a:r>
            <a:endParaRPr lang="ja-JP" altLang="en-US" dirty="0" smtClean="0"/>
          </a:p>
          <a:p>
            <a:pPr lvl="1"/>
            <a:r>
              <a:rPr lang="en-GB" dirty="0" smtClean="0"/>
              <a:t>The probe request may restrict responses by indicating </a:t>
            </a:r>
            <a:r>
              <a:rPr lang="en-GB" dirty="0" err="1" smtClean="0"/>
              <a:t>APs</a:t>
            </a:r>
            <a:r>
              <a:rPr lang="en-GB" dirty="0" smtClean="0"/>
              <a:t> that should or should not respond</a:t>
            </a:r>
            <a:endParaRPr lang="ja-JP" altLang="en-US" dirty="0" smtClean="0"/>
          </a:p>
          <a:p>
            <a:r>
              <a:rPr lang="en-GB" dirty="0" err="1" smtClean="0"/>
              <a:t>Strawpoll</a:t>
            </a:r>
            <a:r>
              <a:rPr lang="en-GB" dirty="0" smtClean="0"/>
              <a:t> </a:t>
            </a:r>
            <a:endParaRPr lang="ja-JP" altLang="en-US" dirty="0" smtClean="0"/>
          </a:p>
          <a:p>
            <a:r>
              <a:rPr lang="en-GB" dirty="0" smtClean="0"/>
              <a:t>Do you agree on above mentioned concept? </a:t>
            </a:r>
            <a:endParaRPr lang="ja-JP" altLang="en-US" dirty="0" smtClean="0"/>
          </a:p>
          <a:p>
            <a:r>
              <a:rPr lang="en-GB" dirty="0" smtClean="0"/>
              <a:t>Yes:	19</a:t>
            </a:r>
            <a:r>
              <a:rPr lang="en-GB" dirty="0" smtClean="0"/>
              <a:t>	No</a:t>
            </a:r>
            <a:r>
              <a:rPr lang="en-GB" dirty="0" smtClean="0"/>
              <a:t>: </a:t>
            </a:r>
            <a:r>
              <a:rPr lang="en-GB" dirty="0" smtClean="0"/>
              <a:t>	0</a:t>
            </a:r>
            <a:r>
              <a:rPr lang="en-GB" dirty="0" smtClean="0"/>
              <a:t>		Abstain: 3</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smtClean="0"/>
              <a:t>Jan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BCBD7C63-7F7C-D443-93F7-AB2A42A07978}" type="slidenum">
              <a:rPr lang="en-US" altLang="ja-JP" smtClean="0"/>
              <a:pPr>
                <a:defRPr/>
              </a:pPr>
              <a:t>35</a:t>
            </a:fld>
            <a:endParaRPr lang="en-US" altLang="ja-JP"/>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dirty="0" smtClean="0"/>
              <a:t>Straw poll (Prove request ) </a:t>
            </a:r>
            <a:r>
              <a:rPr lang="ja-JP" altLang="en-US" dirty="0" smtClean="0"/>
              <a:t/>
            </a:r>
            <a:br>
              <a:rPr lang="ja-JP" altLang="en-US" dirty="0" smtClean="0"/>
            </a:b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GB" dirty="0" smtClean="0"/>
              <a:t>Motivation </a:t>
            </a:r>
            <a:endParaRPr lang="ja-JP" altLang="en-US" dirty="0" smtClean="0"/>
          </a:p>
          <a:p>
            <a:pPr lvl="1"/>
            <a:r>
              <a:rPr lang="en-GB" dirty="0" smtClean="0"/>
              <a:t>Without knowledge of the time when the Probe Request transmitter is available to receive Probe Responses, the individually addressed Probe Responses may be unnecessarily (</a:t>
            </a:r>
            <a:r>
              <a:rPr lang="en-GB" dirty="0" err="1" smtClean="0"/>
              <a:t>re)transmitted</a:t>
            </a:r>
            <a:r>
              <a:rPr lang="en-GB" dirty="0" smtClean="0"/>
              <a:t>. </a:t>
            </a:r>
            <a:endParaRPr lang="ja-JP" altLang="en-US" dirty="0" smtClean="0"/>
          </a:p>
          <a:p>
            <a:pPr lvl="1"/>
            <a:r>
              <a:rPr lang="en-GB" dirty="0" smtClean="0"/>
              <a:t>In congested BSS, it may be difficult and power consuming for the requesting STA to transmit a frame to indicate that the STA is no longer available to receive Probe Responses. </a:t>
            </a:r>
            <a:endParaRPr lang="ja-JP" altLang="en-US" dirty="0" smtClean="0"/>
          </a:p>
          <a:p>
            <a:r>
              <a:rPr lang="en-GB" dirty="0" smtClean="0"/>
              <a:t>Concept</a:t>
            </a:r>
            <a:endParaRPr lang="ja-JP" altLang="en-US" dirty="0" smtClean="0"/>
          </a:p>
          <a:p>
            <a:pPr lvl="1"/>
            <a:r>
              <a:rPr lang="en-GB" dirty="0" smtClean="0"/>
              <a:t>The transmitter of the Probe Request frame may indicate the time when it is available to receive Probe Response frames. </a:t>
            </a:r>
            <a:endParaRPr lang="ja-JP" altLang="en-US" dirty="0" smtClean="0"/>
          </a:p>
          <a:p>
            <a:r>
              <a:rPr lang="en-GB" dirty="0" err="1" smtClean="0"/>
              <a:t>Strawpoll</a:t>
            </a:r>
            <a:r>
              <a:rPr lang="en-GB" dirty="0" smtClean="0"/>
              <a:t> </a:t>
            </a:r>
            <a:endParaRPr lang="ja-JP" altLang="en-US" dirty="0" smtClean="0"/>
          </a:p>
          <a:p>
            <a:r>
              <a:rPr lang="en-GB" dirty="0" smtClean="0"/>
              <a:t>Do you agree on above mentioned concept? </a:t>
            </a:r>
            <a:endParaRPr lang="ja-JP" altLang="en-US" dirty="0" smtClean="0"/>
          </a:p>
          <a:p>
            <a:r>
              <a:rPr lang="en-GB" dirty="0" smtClean="0"/>
              <a:t>Yes:	17		No: 	0	</a:t>
            </a:r>
            <a:r>
              <a:rPr lang="en-GB" dirty="0" smtClean="0"/>
              <a:t>	Abstain</a:t>
            </a:r>
            <a:r>
              <a:rPr lang="en-GB" dirty="0" smtClean="0"/>
              <a:t>: 5</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smtClean="0"/>
              <a:t>Jan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BCBD7C63-7F7C-D443-93F7-AB2A42A07978}" type="slidenum">
              <a:rPr lang="en-US" altLang="ja-JP" smtClean="0"/>
              <a:pPr>
                <a:defRPr/>
              </a:pPr>
              <a:t>36</a:t>
            </a:fld>
            <a:endParaRPr lang="en-US" altLang="ja-JP"/>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GB" dirty="0" smtClean="0"/>
              <a:t>Straw poll (Cancelling </a:t>
            </a:r>
            <a:r>
              <a:rPr lang="en-GB" dirty="0" smtClean="0"/>
              <a:t>Probe Responses transmission</a:t>
            </a:r>
            <a:r>
              <a:rPr lang="en-GB" dirty="0" smtClean="0"/>
              <a:t> )</a:t>
            </a:r>
            <a:r>
              <a:rPr lang="ja-JP" altLang="en-US" u="sng" dirty="0" smtClean="0"/>
              <a:t/>
            </a:r>
            <a:br>
              <a:rPr lang="ja-JP" altLang="en-US" u="sng" dirty="0" smtClean="0"/>
            </a:br>
            <a:endParaRPr lang="ja-JP" altLang="en-US" dirty="0"/>
          </a:p>
        </p:txBody>
      </p:sp>
      <p:sp>
        <p:nvSpPr>
          <p:cNvPr id="3" name="コンテンツ プレースホルダ 2"/>
          <p:cNvSpPr>
            <a:spLocks noGrp="1"/>
          </p:cNvSpPr>
          <p:nvPr>
            <p:ph idx="1"/>
          </p:nvPr>
        </p:nvSpPr>
        <p:spPr/>
        <p:txBody>
          <a:bodyPr>
            <a:normAutofit fontScale="92500"/>
          </a:bodyPr>
          <a:lstStyle/>
          <a:p>
            <a:r>
              <a:rPr lang="en-GB" dirty="0" smtClean="0"/>
              <a:t>Motivation </a:t>
            </a:r>
            <a:endParaRPr lang="ja-JP" altLang="en-US" dirty="0" smtClean="0"/>
          </a:p>
          <a:p>
            <a:pPr lvl="1"/>
            <a:r>
              <a:rPr lang="en-GB" dirty="0" smtClean="0"/>
              <a:t>	The general knowledge when the STA is receiving at the channel reduces transmissions of unnecessary Probe Responses. </a:t>
            </a:r>
            <a:endParaRPr lang="ja-JP" altLang="en-US" dirty="0" smtClean="0"/>
          </a:p>
          <a:p>
            <a:pPr lvl="1"/>
            <a:r>
              <a:rPr lang="en-GB" dirty="0" smtClean="0"/>
              <a:t>The requesting STA may indicate to be available to receive Probe Responses for a certain time period. If the channel is idle, the device may need unnecessarily use its battery to be available at the channel. </a:t>
            </a:r>
            <a:endParaRPr lang="ja-JP" altLang="en-US" dirty="0" smtClean="0"/>
          </a:p>
          <a:p>
            <a:r>
              <a:rPr lang="en-GB" dirty="0" smtClean="0"/>
              <a:t>Concept</a:t>
            </a:r>
            <a:endParaRPr lang="ja-JP" altLang="en-US" dirty="0" smtClean="0"/>
          </a:p>
          <a:p>
            <a:pPr lvl="1"/>
            <a:r>
              <a:rPr lang="en-GB" dirty="0" smtClean="0"/>
              <a:t>Responses to Probe Request may be cancelled by requesting STA </a:t>
            </a:r>
            <a:endParaRPr lang="ja-JP" altLang="en-US" dirty="0" smtClean="0"/>
          </a:p>
          <a:p>
            <a:r>
              <a:rPr lang="en-GB" dirty="0" err="1" smtClean="0"/>
              <a:t>Strawpoll</a:t>
            </a:r>
            <a:r>
              <a:rPr lang="en-GB" dirty="0" smtClean="0"/>
              <a:t> </a:t>
            </a:r>
            <a:endParaRPr lang="ja-JP" altLang="en-US" dirty="0" smtClean="0"/>
          </a:p>
          <a:p>
            <a:r>
              <a:rPr lang="en-GB" dirty="0" smtClean="0"/>
              <a:t>Do you agree on above mentioned concept? </a:t>
            </a:r>
            <a:endParaRPr lang="ja-JP" altLang="en-US" dirty="0" smtClean="0"/>
          </a:p>
          <a:p>
            <a:r>
              <a:rPr lang="en-GB" dirty="0" smtClean="0"/>
              <a:t>Yes:	13		No: </a:t>
            </a:r>
            <a:r>
              <a:rPr lang="en-GB" dirty="0" smtClean="0"/>
              <a:t>	2</a:t>
            </a:r>
            <a:r>
              <a:rPr lang="en-GB" dirty="0" smtClean="0"/>
              <a:t>		Abstain: 8</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smtClean="0"/>
              <a:t>Jan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BCBD7C63-7F7C-D443-93F7-AB2A42A07978}" type="slidenum">
              <a:rPr lang="en-US" altLang="ja-JP" smtClean="0"/>
              <a:pPr>
                <a:defRPr/>
              </a:pPr>
              <a:t>37</a:t>
            </a:fld>
            <a:endParaRPr lang="en-US" altLang="ja-JP"/>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4800" y="685800"/>
            <a:ext cx="8534400" cy="1066800"/>
          </a:xfrm>
        </p:spPr>
        <p:txBody>
          <a:bodyPr>
            <a:normAutofit/>
          </a:bodyPr>
          <a:lstStyle/>
          <a:p>
            <a:r>
              <a:rPr lang="en-US" altLang="ja-JP" dirty="0" smtClean="0"/>
              <a:t>Straw poll (</a:t>
            </a:r>
            <a:r>
              <a:rPr lang="en-GB" dirty="0" smtClean="0"/>
              <a:t>Probe Response</a:t>
            </a:r>
            <a:r>
              <a:rPr lang="en-GB" dirty="0" smtClean="0"/>
              <a:t> </a:t>
            </a:r>
            <a:r>
              <a:rPr lang="en-US" altLang="ja-JP" u="sng" dirty="0" smtClean="0"/>
              <a:t>)</a:t>
            </a:r>
            <a:endParaRPr lang="ja-JP" altLang="en-US" dirty="0"/>
          </a:p>
        </p:txBody>
      </p:sp>
      <p:sp>
        <p:nvSpPr>
          <p:cNvPr id="3" name="コンテンツ プレースホルダ 2"/>
          <p:cNvSpPr>
            <a:spLocks noGrp="1"/>
          </p:cNvSpPr>
          <p:nvPr>
            <p:ph idx="1"/>
          </p:nvPr>
        </p:nvSpPr>
        <p:spPr/>
        <p:txBody>
          <a:bodyPr>
            <a:normAutofit fontScale="92500"/>
          </a:bodyPr>
          <a:lstStyle/>
          <a:p>
            <a:r>
              <a:rPr lang="en-GB" dirty="0" smtClean="0"/>
              <a:t>Motivation </a:t>
            </a:r>
            <a:endParaRPr lang="ja-JP" altLang="en-US" dirty="0" smtClean="0"/>
          </a:p>
          <a:p>
            <a:pPr lvl="1"/>
            <a:r>
              <a:rPr lang="en-GB" dirty="0" smtClean="0"/>
              <a:t>	The broadcast addressed Probe Response may be received by many </a:t>
            </a:r>
            <a:r>
              <a:rPr lang="en-GB" dirty="0" err="1" smtClean="0"/>
              <a:t>STAs</a:t>
            </a:r>
            <a:r>
              <a:rPr lang="en-GB" dirty="0" smtClean="0"/>
              <a:t>. The broadcast addressed Probe Responses are not acknowledged and thus not retransmitted. This reduces traffic load in congested situations. </a:t>
            </a:r>
            <a:endParaRPr lang="ja-JP" altLang="en-US" dirty="0" smtClean="0"/>
          </a:p>
          <a:p>
            <a:r>
              <a:rPr lang="en-GB" dirty="0" smtClean="0"/>
              <a:t>Concept</a:t>
            </a:r>
            <a:endParaRPr lang="ja-JP" altLang="en-US" dirty="0" smtClean="0"/>
          </a:p>
          <a:p>
            <a:pPr lvl="1"/>
            <a:r>
              <a:rPr lang="en-GB" dirty="0" smtClean="0"/>
              <a:t>The Probe Response frame may be transmitted to an individual or broadcast address.</a:t>
            </a:r>
            <a:endParaRPr lang="ja-JP" altLang="en-US" dirty="0" smtClean="0"/>
          </a:p>
          <a:p>
            <a:r>
              <a:rPr lang="en-GB" dirty="0" err="1" smtClean="0"/>
              <a:t>Strawpoll</a:t>
            </a:r>
            <a:r>
              <a:rPr lang="en-GB" dirty="0" smtClean="0"/>
              <a:t> </a:t>
            </a:r>
            <a:endParaRPr lang="ja-JP" altLang="en-US" dirty="0" smtClean="0"/>
          </a:p>
          <a:p>
            <a:r>
              <a:rPr lang="en-GB" dirty="0" smtClean="0"/>
              <a:t>Do you agree on above mentioned concept? </a:t>
            </a:r>
            <a:endParaRPr lang="ja-JP" altLang="en-US" dirty="0" smtClean="0"/>
          </a:p>
          <a:p>
            <a:r>
              <a:rPr lang="en-GB" dirty="0" smtClean="0"/>
              <a:t>Yes:	16		No: 	0	</a:t>
            </a:r>
            <a:r>
              <a:rPr lang="en-GB" dirty="0" smtClean="0"/>
              <a:t>	Abstain</a:t>
            </a:r>
            <a:r>
              <a:rPr lang="en-GB" dirty="0" smtClean="0"/>
              <a:t>: 7</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smtClean="0"/>
              <a:t>Jan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BCBD7C63-7F7C-D443-93F7-AB2A42A07978}" type="slidenum">
              <a:rPr lang="en-US" altLang="ja-JP" smtClean="0"/>
              <a:pPr>
                <a:defRPr/>
              </a:pPr>
              <a:t>38</a:t>
            </a:fld>
            <a:endParaRPr lang="en-US" altLang="ja-JP"/>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 </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GB" dirty="0" smtClean="0"/>
              <a:t>Motivation</a:t>
            </a:r>
            <a:endParaRPr lang="ja-JP" altLang="en-US" dirty="0" smtClean="0"/>
          </a:p>
          <a:p>
            <a:pPr lvl="1"/>
            <a:r>
              <a:rPr lang="en-GB" dirty="0" smtClean="0"/>
              <a:t>The BSS information on other channels helps to select the channel that is scanned next. More information of the </a:t>
            </a:r>
            <a:r>
              <a:rPr lang="en-GB" dirty="0" err="1" smtClean="0"/>
              <a:t>BSSs</a:t>
            </a:r>
            <a:r>
              <a:rPr lang="en-GB" dirty="0" smtClean="0"/>
              <a:t> provides more knowledge to scanning STA. For instance, if the STA transmits Probe Request to individual address, it may collect information of many </a:t>
            </a:r>
            <a:r>
              <a:rPr lang="en-GB" dirty="0" err="1" smtClean="0"/>
              <a:t>APs</a:t>
            </a:r>
            <a:r>
              <a:rPr lang="en-GB" dirty="0" smtClean="0"/>
              <a:t> with reduced amount of Probe Responses. </a:t>
            </a:r>
            <a:endParaRPr lang="ja-JP" altLang="en-US" dirty="0" smtClean="0"/>
          </a:p>
          <a:p>
            <a:r>
              <a:rPr lang="en-GB" dirty="0" smtClean="0"/>
              <a:t>Concept</a:t>
            </a:r>
            <a:endParaRPr lang="ja-JP" altLang="en-US" dirty="0" smtClean="0"/>
          </a:p>
          <a:p>
            <a:pPr lvl="1"/>
            <a:r>
              <a:rPr lang="en-GB" dirty="0" smtClean="0"/>
              <a:t>The Probe Response may contain information of other than responding AP (Comprehensive response). </a:t>
            </a:r>
            <a:endParaRPr lang="ja-JP" altLang="en-US" dirty="0" smtClean="0"/>
          </a:p>
          <a:p>
            <a:r>
              <a:rPr lang="en-GB" dirty="0" err="1" smtClean="0"/>
              <a:t>Strawpoll</a:t>
            </a:r>
            <a:r>
              <a:rPr lang="en-GB" dirty="0" smtClean="0"/>
              <a:t> </a:t>
            </a:r>
            <a:endParaRPr lang="ja-JP" altLang="en-US" dirty="0" smtClean="0"/>
          </a:p>
          <a:p>
            <a:r>
              <a:rPr lang="en-GB" dirty="0" smtClean="0"/>
              <a:t>Do you agree on above mentioned concept? </a:t>
            </a:r>
            <a:endParaRPr lang="ja-JP" altLang="en-US" dirty="0" smtClean="0"/>
          </a:p>
          <a:p>
            <a:r>
              <a:rPr lang="en-GB" dirty="0" smtClean="0"/>
              <a:t>Yes:	14		No: 		1</a:t>
            </a:r>
            <a:r>
              <a:rPr lang="en-GB" dirty="0" smtClean="0"/>
              <a:t>	Abstain</a:t>
            </a:r>
            <a:r>
              <a:rPr lang="en-GB" dirty="0" smtClean="0"/>
              <a:t>: 8</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smtClean="0"/>
              <a:t>Jan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BCBD7C63-7F7C-D443-93F7-AB2A42A07978}" type="slidenum">
              <a:rPr lang="en-US" altLang="ja-JP" smtClean="0"/>
              <a:pPr>
                <a:defRPr/>
              </a:pPr>
              <a:t>39</a:t>
            </a:fld>
            <a:endParaRPr lang="en-US" altLang="ja-JP"/>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noFill/>
        </p:spPr>
        <p:txBody>
          <a:bodyPr/>
          <a:lstStyle/>
          <a:p>
            <a:r>
              <a:rPr lang="en-US" altLang="ja-JP" smtClean="0">
                <a:latin typeface="Times New Roman" pitchFamily="-65" charset="0"/>
              </a:rPr>
              <a:t>Jan 2012</a:t>
            </a: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65" charset="0"/>
              </a:rPr>
              <a:t>Slide </a:t>
            </a:r>
            <a:fld id="{11A30619-0E48-B04F-9B0A-E2623A93B527}" type="slidenum">
              <a:rPr lang="en-US" altLang="ja-JP">
                <a:latin typeface="Times New Roman" pitchFamily="-65" charset="0"/>
              </a:rPr>
              <a:pPr/>
              <a:t>4</a:t>
            </a:fld>
            <a:endParaRPr lang="en-US" altLang="ja-JP">
              <a:latin typeface="Times New Roman" pitchFamily="-65"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4D299E52-045A-C64A-BF40-06A81C0ECC1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65" charset="-128"/>
                <a:cs typeface="ＭＳ Ｐゴシック" pitchFamily="-65"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65" charset="-128"/>
                <a:cs typeface="ＭＳ Ｐゴシック" pitchFamily="-65" charset="-128"/>
                <a:hlinkClick r:id="rId2"/>
              </a:rPr>
              <a:t>https://murphy.events.ieee.org/imat/attendance/index</a:t>
            </a:r>
            <a:endParaRPr lang="en-US" altLang="ja-JP">
              <a:ea typeface="ＭＳ Ｐゴシック" pitchFamily="-65" charset="-128"/>
              <a:cs typeface="ＭＳ Ｐゴシック" pitchFamily="-65" charset="-128"/>
            </a:endParaRPr>
          </a:p>
          <a:p>
            <a:pPr marL="457200" indent="-457200"/>
            <a:endParaRPr lang="en-US" altLang="ja-JP" sz="3600">
              <a:ea typeface="ＭＳ Ｐゴシック" pitchFamily="-65" charset="-128"/>
              <a:cs typeface="ＭＳ Ｐゴシック" pitchFamily="-65" charset="-128"/>
            </a:endParaRPr>
          </a:p>
          <a:p>
            <a:pPr marL="457200" indent="-457200">
              <a:buFontTx/>
              <a:buAutoNum type="arabicPeriod"/>
            </a:pPr>
            <a:r>
              <a:rPr lang="en-US" altLang="ja-JP" sz="3600">
                <a:ea typeface="ＭＳ Ｐゴシック" pitchFamily="-65" charset="-128"/>
                <a:cs typeface="ＭＳ Ｐゴシック" pitchFamily="-65" charset="-128"/>
              </a:rPr>
              <a:t>Register</a:t>
            </a:r>
          </a:p>
          <a:p>
            <a:pPr marL="457200" indent="-457200">
              <a:buFontTx/>
              <a:buAutoNum type="arabicPeriod"/>
            </a:pPr>
            <a:r>
              <a:rPr lang="en-US" altLang="ja-JP" sz="3600">
                <a:ea typeface="ＭＳ Ｐゴシック" pitchFamily="-65" charset="-128"/>
                <a:cs typeface="ＭＳ Ｐゴシック" pitchFamily="-65" charset="-128"/>
              </a:rPr>
              <a:t>Indicate </a:t>
            </a:r>
            <a:r>
              <a:rPr lang="en-US" altLang="ja-JP" sz="3600" smtClean="0">
                <a:ea typeface="ＭＳ Ｐゴシック" pitchFamily="-65" charset="-128"/>
                <a:cs typeface="ＭＳ Ｐゴシック" pitchFamily="-65" charset="-128"/>
              </a:rPr>
              <a:t>attendance</a:t>
            </a:r>
            <a:endParaRPr lang="en-US" altLang="ja-JP" sz="3600">
              <a:ea typeface="ＭＳ Ｐゴシック" pitchFamily="-65" charset="-128"/>
              <a:cs typeface="ＭＳ Ｐゴシック" pitchFamily="-65" charset="-12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GB" dirty="0" smtClean="0"/>
              <a:t>Motivation</a:t>
            </a:r>
            <a:endParaRPr lang="ja-JP" altLang="en-US" dirty="0" smtClean="0"/>
          </a:p>
          <a:p>
            <a:pPr lvl="1"/>
            <a:r>
              <a:rPr lang="en-GB" dirty="0" smtClean="0"/>
              <a:t>The BSS information on other channels helps to select the channel that is scanned next. More information of the </a:t>
            </a:r>
            <a:r>
              <a:rPr lang="en-GB" dirty="0" err="1" smtClean="0"/>
              <a:t>BSSs</a:t>
            </a:r>
            <a:r>
              <a:rPr lang="en-GB" dirty="0" smtClean="0"/>
              <a:t> provides more knowledge to scanning STA. For instance, if the STA transmits Probe Request to individual address, it may collect information of many </a:t>
            </a:r>
            <a:r>
              <a:rPr lang="en-GB" dirty="0" err="1" smtClean="0"/>
              <a:t>APs</a:t>
            </a:r>
            <a:r>
              <a:rPr lang="en-GB" dirty="0" smtClean="0"/>
              <a:t> with reduced amount of Probe Responses. </a:t>
            </a:r>
            <a:endParaRPr lang="ja-JP" altLang="en-US" dirty="0" smtClean="0"/>
          </a:p>
          <a:p>
            <a:r>
              <a:rPr lang="en-GB" dirty="0" smtClean="0"/>
              <a:t>Concept</a:t>
            </a:r>
            <a:endParaRPr lang="ja-JP" altLang="en-US" dirty="0" smtClean="0"/>
          </a:p>
          <a:p>
            <a:pPr lvl="1"/>
            <a:r>
              <a:rPr lang="en-GB" dirty="0" smtClean="0"/>
              <a:t>The Probe Response may contain information of other than responding AP (Comprehensive response). </a:t>
            </a:r>
            <a:endParaRPr lang="ja-JP" altLang="en-US" dirty="0" smtClean="0"/>
          </a:p>
          <a:p>
            <a:r>
              <a:rPr lang="en-GB" dirty="0" smtClean="0"/>
              <a:t>Straw poll </a:t>
            </a:r>
            <a:endParaRPr lang="ja-JP" altLang="en-US" dirty="0" smtClean="0"/>
          </a:p>
          <a:p>
            <a:r>
              <a:rPr lang="en-GB" dirty="0" smtClean="0"/>
              <a:t>Do you agree on above mentioned concept? </a:t>
            </a:r>
            <a:endParaRPr lang="ja-JP" altLang="en-US" dirty="0" smtClean="0"/>
          </a:p>
          <a:p>
            <a:r>
              <a:rPr lang="en-GB" dirty="0" smtClean="0"/>
              <a:t>Yes:	14		No: 		1</a:t>
            </a:r>
            <a:r>
              <a:rPr lang="en-GB" dirty="0" smtClean="0"/>
              <a:t>	Abstain</a:t>
            </a:r>
            <a:r>
              <a:rPr lang="en-GB" dirty="0" smtClean="0"/>
              <a:t>: 8</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smtClean="0"/>
              <a:t>Jan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BCBD7C63-7F7C-D443-93F7-AB2A42A07978}" type="slidenum">
              <a:rPr lang="en-US" altLang="ja-JP" smtClean="0"/>
              <a:pPr>
                <a:defRPr/>
              </a:pPr>
              <a:t>40</a:t>
            </a:fld>
            <a:endParaRPr lang="en-US" altLang="ja-JP"/>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 </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GB" dirty="0" smtClean="0"/>
              <a:t>Motivation</a:t>
            </a:r>
            <a:endParaRPr lang="ja-JP" altLang="en-US" dirty="0" smtClean="0"/>
          </a:p>
          <a:p>
            <a:pPr lvl="1"/>
            <a:r>
              <a:rPr lang="en-GB" dirty="0" smtClean="0"/>
              <a:t>The </a:t>
            </a:r>
            <a:r>
              <a:rPr lang="en-GB" dirty="0" smtClean="0"/>
              <a:t>Beacon frame needs to be transmitted at TBTT to provide information of the availability of the AP and to indicate availability of the buffered frames for power saving </a:t>
            </a:r>
            <a:r>
              <a:rPr lang="en-GB" dirty="0" err="1" smtClean="0"/>
              <a:t>STAs</a:t>
            </a:r>
            <a:r>
              <a:rPr lang="en-GB" dirty="0" smtClean="0"/>
              <a:t>. </a:t>
            </a:r>
            <a:endParaRPr lang="ja-JP" altLang="en-US" dirty="0" smtClean="0"/>
          </a:p>
          <a:p>
            <a:pPr lvl="1"/>
            <a:r>
              <a:rPr lang="en-GB" dirty="0" smtClean="0"/>
              <a:t>The amount of unnecessary copies of the Probe Response frames should be minimized. The smaller amount of transmitted frames reduces traffic load and speeds up the discovery operation. </a:t>
            </a:r>
            <a:endParaRPr lang="ja-JP" altLang="en-US" dirty="0" smtClean="0"/>
          </a:p>
          <a:p>
            <a:r>
              <a:rPr lang="en-GB" dirty="0" smtClean="0"/>
              <a:t>Concept</a:t>
            </a:r>
            <a:endParaRPr lang="ja-JP" altLang="en-US" dirty="0" smtClean="0"/>
          </a:p>
          <a:p>
            <a:pPr lvl="1"/>
            <a:r>
              <a:rPr lang="en-GB" dirty="0" smtClean="0"/>
              <a:t>AP may transmit a Beacon frame instead of Probe Response frame if the TBTT occurs within short time interval </a:t>
            </a:r>
            <a:endParaRPr lang="ja-JP" altLang="en-US" dirty="0" smtClean="0"/>
          </a:p>
          <a:p>
            <a:r>
              <a:rPr lang="en-GB" dirty="0" smtClean="0"/>
              <a:t>Straw poll </a:t>
            </a:r>
            <a:endParaRPr lang="ja-JP" altLang="en-US" dirty="0" smtClean="0"/>
          </a:p>
          <a:p>
            <a:r>
              <a:rPr lang="en-GB" dirty="0" smtClean="0"/>
              <a:t>Do you agree on above mentioned concept? </a:t>
            </a:r>
            <a:endParaRPr lang="ja-JP" altLang="en-US" dirty="0" smtClean="0"/>
          </a:p>
          <a:p>
            <a:r>
              <a:rPr lang="en-GB" dirty="0" smtClean="0"/>
              <a:t>Yes:	13		No: 		1</a:t>
            </a:r>
            <a:r>
              <a:rPr lang="en-GB" dirty="0" smtClean="0"/>
              <a:t>	Abstain</a:t>
            </a:r>
            <a:r>
              <a:rPr lang="en-GB" dirty="0" smtClean="0"/>
              <a:t>: 6</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smtClean="0"/>
              <a:t>Jan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BCBD7C63-7F7C-D443-93F7-AB2A42A07978}" type="slidenum">
              <a:rPr lang="en-US" altLang="ja-JP" smtClean="0"/>
              <a:pPr>
                <a:defRPr/>
              </a:pPr>
              <a:t>41</a:t>
            </a:fld>
            <a:endParaRPr lang="en-US" altLang="ja-JP"/>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idx="1"/>
          </p:nvPr>
        </p:nvSpPr>
        <p:spPr/>
        <p:txBody>
          <a:bodyPr>
            <a:normAutofit/>
          </a:bodyPr>
          <a:lstStyle/>
          <a:p>
            <a:pPr marL="457200" indent="-457200">
              <a:buAutoNum type="arabicPeriod"/>
            </a:pPr>
            <a:r>
              <a:rPr lang="en-US" i="1" u="sng" dirty="0" smtClean="0"/>
              <a:t>Concept</a:t>
            </a:r>
            <a:r>
              <a:rPr lang="en-US" i="1" dirty="0" smtClean="0"/>
              <a:t>: </a:t>
            </a:r>
            <a:r>
              <a:rPr lang="en-US" dirty="0" smtClean="0"/>
              <a:t>Include the ability to transmit information regarding Authentication, Key-Exchange and High Layer messages (e.g. IP address assignment)  in a single  MAC frame to improve link setup time?</a:t>
            </a:r>
          </a:p>
          <a:p>
            <a:pPr marL="457200" indent="-457200">
              <a:buAutoNum type="arabicPeriod"/>
            </a:pPr>
            <a:endParaRPr lang="en-US" dirty="0" smtClean="0"/>
          </a:p>
          <a:p>
            <a:pPr marL="457200" indent="-457200">
              <a:buNone/>
            </a:pPr>
            <a:r>
              <a:rPr lang="en-US" dirty="0" smtClean="0"/>
              <a:t>	Y 21/N 0/A 1</a:t>
            </a:r>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42</a:t>
            </a:fld>
            <a:endParaRPr lang="en-US" altLang="ja-JP"/>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idx="1"/>
          </p:nvPr>
        </p:nvSpPr>
        <p:spPr/>
        <p:txBody>
          <a:bodyPr>
            <a:normAutofit/>
          </a:bodyPr>
          <a:lstStyle/>
          <a:p>
            <a:pPr marL="457200" indent="-457200">
              <a:buAutoNum type="arabicPeriod" startAt="2"/>
            </a:pPr>
            <a:r>
              <a:rPr lang="en-US" i="1" u="sng" dirty="0" smtClean="0"/>
              <a:t>Concept</a:t>
            </a:r>
            <a:r>
              <a:rPr lang="en-US" i="1" dirty="0" smtClean="0"/>
              <a:t>: </a:t>
            </a:r>
            <a:r>
              <a:rPr lang="en-US" dirty="0" smtClean="0"/>
              <a:t>Include the ability to transmit High Layer messages (e.g. IP address assignment)  in </a:t>
            </a:r>
            <a:r>
              <a:rPr lang="en-US" u="sng" dirty="0" smtClean="0"/>
              <a:t>encrypted or unencrypted manner</a:t>
            </a:r>
          </a:p>
          <a:p>
            <a:pPr marL="457200" indent="-457200">
              <a:buNone/>
            </a:pPr>
            <a:endParaRPr lang="en-US" dirty="0" smtClean="0"/>
          </a:p>
          <a:p>
            <a:pPr marL="457200" indent="-457200">
              <a:buNone/>
            </a:pPr>
            <a:r>
              <a:rPr lang="en-US" dirty="0" smtClean="0"/>
              <a:t>	Y 19/N 0/A 6</a:t>
            </a:r>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43</a:t>
            </a:fld>
            <a:endParaRPr lang="en-US" altLang="ja-JP"/>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idx="1"/>
          </p:nvPr>
        </p:nvSpPr>
        <p:spPr/>
        <p:txBody>
          <a:bodyPr>
            <a:normAutofit/>
          </a:bodyPr>
          <a:lstStyle/>
          <a:p>
            <a:pPr marL="457200" lvl="0" indent="-457200">
              <a:buAutoNum type="arabicPeriod" startAt="3"/>
            </a:pPr>
            <a:r>
              <a:rPr lang="en-US" i="1" u="sng" dirty="0" smtClean="0"/>
              <a:t>Concept</a:t>
            </a:r>
            <a:r>
              <a:rPr lang="en-US" i="1" dirty="0" smtClean="0"/>
              <a:t>: </a:t>
            </a:r>
            <a:r>
              <a:rPr lang="en-US" dirty="0" smtClean="0"/>
              <a:t>Include the ability to transmit </a:t>
            </a:r>
            <a:r>
              <a:rPr lang="en-US" dirty="0" err="1" smtClean="0"/>
              <a:t>ANonce</a:t>
            </a:r>
            <a:r>
              <a:rPr lang="en-US" dirty="0" smtClean="0"/>
              <a:t> in the </a:t>
            </a:r>
            <a:r>
              <a:rPr lang="en-US" dirty="0" err="1" smtClean="0"/>
              <a:t>unicast</a:t>
            </a:r>
            <a:r>
              <a:rPr lang="en-US" dirty="0" smtClean="0"/>
              <a:t> probe response frame (to optimize key exchange procedure)</a:t>
            </a:r>
          </a:p>
          <a:p>
            <a:pPr marL="457200" lvl="0" indent="-457200">
              <a:buNone/>
            </a:pPr>
            <a:endParaRPr lang="en-US" dirty="0" smtClean="0"/>
          </a:p>
          <a:p>
            <a:pPr marL="457200" indent="-457200">
              <a:buNone/>
            </a:pPr>
            <a:r>
              <a:rPr lang="en-US" dirty="0" smtClean="0"/>
              <a:t>	Y 15/N 7/A 10</a:t>
            </a:r>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44</a:t>
            </a:fld>
            <a:endParaRPr lang="en-US" altLang="ja-JP"/>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idx="1"/>
          </p:nvPr>
        </p:nvSpPr>
        <p:spPr/>
        <p:txBody>
          <a:bodyPr>
            <a:normAutofit/>
          </a:bodyPr>
          <a:lstStyle/>
          <a:p>
            <a:pPr marL="457200" lvl="0" indent="-457200">
              <a:buAutoNum type="arabicPeriod" startAt="4"/>
            </a:pPr>
            <a:r>
              <a:rPr lang="en-US" i="1" u="sng" dirty="0" smtClean="0"/>
              <a:t>Concept:</a:t>
            </a:r>
            <a:r>
              <a:rPr lang="en-US" dirty="0" smtClean="0"/>
              <a:t> Include the ability to transmit </a:t>
            </a:r>
            <a:r>
              <a:rPr lang="en-US" dirty="0" err="1" smtClean="0"/>
              <a:t>ANonce</a:t>
            </a:r>
            <a:r>
              <a:rPr lang="en-US" dirty="0" smtClean="0"/>
              <a:t> in the beacon frame as an optional feature (assuming </a:t>
            </a:r>
            <a:r>
              <a:rPr lang="en-US" dirty="0" err="1" smtClean="0"/>
              <a:t>ANonce</a:t>
            </a:r>
            <a:r>
              <a:rPr lang="en-US" dirty="0" smtClean="0"/>
              <a:t> can be changed in every beacon)</a:t>
            </a:r>
          </a:p>
          <a:p>
            <a:pPr marL="457200" lvl="0" indent="-457200">
              <a:buNone/>
            </a:pPr>
            <a:endParaRPr lang="en-US" dirty="0" smtClean="0"/>
          </a:p>
          <a:p>
            <a:pPr marL="457200" indent="-457200">
              <a:buNone/>
            </a:pPr>
            <a:r>
              <a:rPr lang="en-US" dirty="0" smtClean="0"/>
              <a:t>	Y 12/N 11/A 9</a:t>
            </a:r>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45</a:t>
            </a:fld>
            <a:endParaRPr lang="en-US" altLang="ja-JP"/>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idx="1"/>
          </p:nvPr>
        </p:nvSpPr>
        <p:spPr/>
        <p:txBody>
          <a:bodyPr>
            <a:normAutofit/>
          </a:bodyPr>
          <a:lstStyle/>
          <a:p>
            <a:pPr marL="457200" lvl="0" indent="-457200">
              <a:buAutoNum type="arabicPeriod" startAt="5"/>
            </a:pPr>
            <a:r>
              <a:rPr lang="en-US" i="1" u="sng" dirty="0" smtClean="0"/>
              <a:t>Concept:</a:t>
            </a:r>
            <a:r>
              <a:rPr lang="en-US" dirty="0" smtClean="0"/>
              <a:t> Include the EAP-RP for fast authentication by using a pre-established FILS context (EMSK, </a:t>
            </a:r>
            <a:r>
              <a:rPr lang="en-US" dirty="0" err="1" smtClean="0"/>
              <a:t>rRK</a:t>
            </a:r>
            <a:r>
              <a:rPr lang="en-US" dirty="0" smtClean="0"/>
              <a:t>, </a:t>
            </a:r>
            <a:r>
              <a:rPr lang="en-US" dirty="0" err="1" smtClean="0"/>
              <a:t>rIK</a:t>
            </a:r>
            <a:r>
              <a:rPr lang="en-US" dirty="0" smtClean="0"/>
              <a:t>) to improve the authentication time during association (slide 14 of 11/1160r5)</a:t>
            </a:r>
          </a:p>
          <a:p>
            <a:pPr marL="457200" lvl="0" indent="-457200">
              <a:buNone/>
            </a:pPr>
            <a:endParaRPr lang="en-US" dirty="0" smtClean="0"/>
          </a:p>
          <a:p>
            <a:pPr marL="457200" indent="-457200">
              <a:buNone/>
            </a:pPr>
            <a:r>
              <a:rPr lang="en-US" dirty="0" smtClean="0"/>
              <a:t>	Y 11/N 4/A 17</a:t>
            </a:r>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46</a:t>
            </a:fld>
            <a:endParaRPr lang="en-US" altLang="ja-JP"/>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idx="1"/>
          </p:nvPr>
        </p:nvSpPr>
        <p:spPr/>
        <p:txBody>
          <a:bodyPr>
            <a:normAutofit/>
          </a:bodyPr>
          <a:lstStyle/>
          <a:p>
            <a:pPr marL="457200" lvl="0" indent="-457200">
              <a:buAutoNum type="arabicPeriod" startAt="6"/>
            </a:pPr>
            <a:r>
              <a:rPr lang="en-US" i="1" u="sng" dirty="0" smtClean="0"/>
              <a:t>Concept:</a:t>
            </a:r>
            <a:r>
              <a:rPr lang="en-US" dirty="0" smtClean="0"/>
              <a:t> Include the use of optimized EAP by concurrent 4-way handshake (slide 13 of 11/1160r5) to establish the FILS context</a:t>
            </a:r>
          </a:p>
          <a:p>
            <a:pPr marL="457200" lvl="0" indent="-457200">
              <a:buNone/>
            </a:pPr>
            <a:endParaRPr lang="en-US" dirty="0" smtClean="0"/>
          </a:p>
          <a:p>
            <a:pPr marL="457200" indent="-457200">
              <a:buNone/>
            </a:pPr>
            <a:r>
              <a:rPr lang="en-US" dirty="0" smtClean="0"/>
              <a:t>	Y 15/N 5/A 17</a:t>
            </a:r>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47</a:t>
            </a:fld>
            <a:endParaRPr lang="en-US" altLang="ja-JP"/>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idx="1"/>
          </p:nvPr>
        </p:nvSpPr>
        <p:spPr/>
        <p:txBody>
          <a:bodyPr>
            <a:normAutofit/>
          </a:bodyPr>
          <a:lstStyle/>
          <a:p>
            <a:pPr marL="457200" lvl="0" indent="-457200">
              <a:buAutoNum type="arabicPeriod" startAt="7"/>
            </a:pPr>
            <a:r>
              <a:rPr lang="en-US" i="1" u="sng" dirty="0" smtClean="0"/>
              <a:t>Concept:</a:t>
            </a:r>
            <a:r>
              <a:rPr lang="en-US" dirty="0" smtClean="0"/>
              <a:t> Include the ability to treat the  reception of the MAC layer ACK of the Association Response that includes the EAPOL element as an Implicit key confirmation  and therefore avoid transmission of the Key confirmation message from the STA to the AP (see slide 13/14)</a:t>
            </a:r>
          </a:p>
          <a:p>
            <a:pPr marL="457200" lvl="0" indent="-457200">
              <a:buNone/>
            </a:pPr>
            <a:endParaRPr lang="en-US" dirty="0" smtClean="0"/>
          </a:p>
          <a:p>
            <a:pPr marL="457200" indent="-457200">
              <a:buNone/>
            </a:pPr>
            <a:r>
              <a:rPr lang="en-US" dirty="0" smtClean="0"/>
              <a:t>	Y 6/N 10/A 13</a:t>
            </a:r>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48</a:t>
            </a:fld>
            <a:endParaRPr lang="en-US" altLang="ja-JP"/>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 (Security)</a:t>
            </a:r>
            <a:endParaRPr lang="ja-JP" altLang="en-US" dirty="0"/>
          </a:p>
        </p:txBody>
      </p:sp>
      <p:sp>
        <p:nvSpPr>
          <p:cNvPr id="3" name="コンテンツ プレースホルダ 2"/>
          <p:cNvSpPr>
            <a:spLocks noGrp="1"/>
          </p:cNvSpPr>
          <p:nvPr>
            <p:ph idx="1"/>
          </p:nvPr>
        </p:nvSpPr>
        <p:spPr/>
        <p:txBody>
          <a:bodyPr>
            <a:normAutofit fontScale="70000" lnSpcReduction="20000"/>
          </a:bodyPr>
          <a:lstStyle/>
          <a:p>
            <a:pPr marL="457200" indent="-457200">
              <a:buFont typeface="+mj-lt"/>
              <a:buAutoNum type="arabicPeriod"/>
            </a:pPr>
            <a:r>
              <a:rPr lang="en-US" dirty="0" smtClean="0"/>
              <a:t>Device joining may include an authentication scheme, where two devices A and B derive a shared key (key agreement) and show that these have computed correctly (key confirmation) in each of the following scenarios:</a:t>
            </a:r>
            <a:endParaRPr lang="ja-JP" altLang="en-US" dirty="0" smtClean="0"/>
          </a:p>
          <a:p>
            <a:pPr marL="457200" lvl="0" indent="-457200">
              <a:buFont typeface="+mj-lt"/>
              <a:buAutoNum type="arabicPeriod"/>
            </a:pPr>
            <a:r>
              <a:rPr lang="en-US" dirty="0" smtClean="0"/>
              <a:t>Both devices do not share a secret key, but each shares a key with a mutually trusted third party.</a:t>
            </a:r>
            <a:endParaRPr lang="ja-JP" altLang="en-US" dirty="0" smtClean="0"/>
          </a:p>
          <a:p>
            <a:pPr marL="457200" lvl="0" indent="-457200">
              <a:buFont typeface="+mj-lt"/>
              <a:buAutoNum type="arabicPeriod"/>
            </a:pPr>
            <a:r>
              <a:rPr lang="en-US" dirty="0" smtClean="0"/>
              <a:t>Both devices do have (access to) a certificate of their public key, issued by a trusted third (certificate authority).</a:t>
            </a:r>
            <a:endParaRPr lang="ja-JP" altLang="en-US" dirty="0" smtClean="0"/>
          </a:p>
          <a:p>
            <a:pPr marL="457200" lvl="0" indent="-457200">
              <a:buFont typeface="+mj-lt"/>
              <a:buAutoNum type="arabicPeriod"/>
            </a:pPr>
            <a:r>
              <a:rPr lang="en-US" dirty="0" smtClean="0"/>
              <a:t>Both devices do share a weak secret key. </a:t>
            </a:r>
            <a:endParaRPr lang="ja-JP" altLang="en-US" dirty="0" smtClean="0"/>
          </a:p>
          <a:p>
            <a:pPr marL="457200" lvl="0" indent="-457200">
              <a:buFont typeface="+mj-lt"/>
              <a:buAutoNum type="arabicPeriod"/>
            </a:pPr>
            <a:r>
              <a:rPr lang="en-US" dirty="0" smtClean="0"/>
              <a:t>Both devices do share a secret key.</a:t>
            </a:r>
            <a:endParaRPr lang="ja-JP" altLang="en-US" dirty="0" smtClean="0"/>
          </a:p>
          <a:p>
            <a:r>
              <a:rPr lang="en-US" dirty="0" smtClean="0"/>
              <a:t> </a:t>
            </a:r>
            <a:endParaRPr lang="ja-JP" altLang="en-US" dirty="0" smtClean="0"/>
          </a:p>
          <a:p>
            <a:r>
              <a:rPr lang="en-US" dirty="0" err="1" smtClean="0"/>
              <a:t>Strawpoll</a:t>
            </a:r>
            <a:r>
              <a:rPr lang="en-US" dirty="0" smtClean="0"/>
              <a:t> #1: </a:t>
            </a:r>
            <a:r>
              <a:rPr lang="en-CA" dirty="0" smtClean="0"/>
              <a:t>Scenario #1 should be included, where devices are STA and AP respectively and third party is AS. Y/N/A = 20/0/3.</a:t>
            </a:r>
            <a:endParaRPr lang="ja-JP" altLang="en-US" dirty="0" smtClean="0"/>
          </a:p>
          <a:p>
            <a:r>
              <a:rPr lang="en-US" dirty="0" err="1" smtClean="0"/>
              <a:t>Strawpoll</a:t>
            </a:r>
            <a:r>
              <a:rPr lang="en-US" dirty="0" smtClean="0"/>
              <a:t> #2: </a:t>
            </a:r>
            <a:r>
              <a:rPr lang="en-CA" dirty="0" smtClean="0"/>
              <a:t>Scenario #2 should be included, where devices are STA and AP respectively and where AS may provide authorization service. Y/N/A = 7/2/14.</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smtClean="0"/>
              <a:t>Jan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BCBD7C63-7F7C-D443-93F7-AB2A42A07978}" type="slidenum">
              <a:rPr lang="en-US" altLang="ja-JP" smtClean="0"/>
              <a:pPr>
                <a:defRPr/>
              </a:pPr>
              <a:t>49</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noFill/>
        </p:spPr>
        <p:txBody>
          <a:bodyPr/>
          <a:lstStyle/>
          <a:p>
            <a:r>
              <a:rPr lang="en-US" altLang="ja-JP" smtClean="0">
                <a:latin typeface="Times New Roman" pitchFamily="-65" charset="0"/>
              </a:rPr>
              <a:t>Jan 2012</a:t>
            </a: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65" charset="0"/>
              </a:rPr>
              <a:t>Slide </a:t>
            </a:r>
            <a:fld id="{ECA30CA0-9EAB-9D45-85BD-F769ABDDAAC3}" type="slidenum">
              <a:rPr lang="en-US" altLang="ja-JP">
                <a:latin typeface="Times New Roman" pitchFamily="-65" charset="0"/>
              </a:rPr>
              <a:pPr/>
              <a:t>5</a:t>
            </a:fld>
            <a:endParaRPr lang="en-US" altLang="ja-JP">
              <a:latin typeface="Times New Roman" pitchFamily="-65"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42384701-4862-BA42-9BE9-A9B670CDB0B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65" charset="-128"/>
                <a:cs typeface="ＭＳ Ｐゴシック" pitchFamily="-65"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65" charset="-128"/>
                <a:cs typeface="ＭＳ Ｐゴシック" pitchFamily="-65" charset="-128"/>
              </a:rPr>
              <a:t>Make sure your badges are correct </a:t>
            </a:r>
          </a:p>
          <a:p>
            <a:endParaRPr lang="en-US" altLang="ja-JP">
              <a:ea typeface="ＭＳ Ｐゴシック" pitchFamily="-65" charset="-128"/>
              <a:cs typeface="ＭＳ Ｐゴシック" pitchFamily="-65" charset="-128"/>
            </a:endParaRPr>
          </a:p>
          <a:p>
            <a:r>
              <a:rPr lang="en-US" altLang="ja-JP">
                <a:ea typeface="ＭＳ Ｐゴシック" pitchFamily="-65" charset="-128"/>
                <a:cs typeface="ＭＳ Ｐゴシック" pitchFamily="-65" charset="-128"/>
              </a:rPr>
              <a:t>If you plan to make a submission be sure it does not contain company logos or advertising</a:t>
            </a:r>
          </a:p>
          <a:p>
            <a:endParaRPr lang="en-US" altLang="ja-JP">
              <a:ea typeface="ＭＳ Ｐゴシック" pitchFamily="-65" charset="-128"/>
              <a:cs typeface="ＭＳ Ｐゴシック" pitchFamily="-65" charset="-128"/>
            </a:endParaRPr>
          </a:p>
          <a:p>
            <a:r>
              <a:rPr lang="en-US" altLang="ja-JP">
                <a:ea typeface="ＭＳ Ｐゴシック" pitchFamily="-65" charset="-128"/>
                <a:cs typeface="ＭＳ Ｐゴシック" pitchFamily="-65"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65" charset="-128"/>
                <a:cs typeface="ＭＳ Ｐゴシック" pitchFamily="-65" charset="-128"/>
              </a:rPr>
              <a:t>Cell Phones Silent or Off</a:t>
            </a:r>
          </a:p>
          <a:p>
            <a:pPr lvl="1"/>
            <a:endParaRPr lang="ja-JP" altLang="en-US">
              <a:ea typeface="ＭＳ Ｐゴシック" pitchFamily="-65" charset="-128"/>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 (Security)</a:t>
            </a:r>
            <a:endParaRPr lang="ja-JP" altLang="en-US" dirty="0"/>
          </a:p>
        </p:txBody>
      </p:sp>
      <p:sp>
        <p:nvSpPr>
          <p:cNvPr id="3" name="コンテンツ プレースホルダ 2"/>
          <p:cNvSpPr>
            <a:spLocks noGrp="1"/>
          </p:cNvSpPr>
          <p:nvPr>
            <p:ph idx="1"/>
          </p:nvPr>
        </p:nvSpPr>
        <p:spPr/>
        <p:txBody>
          <a:bodyPr>
            <a:normAutofit fontScale="70000" lnSpcReduction="20000"/>
          </a:bodyPr>
          <a:lstStyle/>
          <a:p>
            <a:r>
              <a:rPr lang="en-US" dirty="0" smtClean="0"/>
              <a:t>Authenticated key agreement schemes generally include the following security properties:</a:t>
            </a:r>
            <a:endParaRPr lang="ja-JP" altLang="en-US" dirty="0" smtClean="0"/>
          </a:p>
          <a:p>
            <a:pPr marL="457200" lvl="0" indent="-457200">
              <a:buFont typeface="+mj-lt"/>
              <a:buAutoNum type="arabicPeriod"/>
            </a:pPr>
            <a:r>
              <a:rPr lang="en-US" dirty="0" smtClean="0"/>
              <a:t>Key establishment</a:t>
            </a:r>
            <a:endParaRPr lang="ja-JP" altLang="en-US" dirty="0" smtClean="0"/>
          </a:p>
          <a:p>
            <a:pPr marL="457200" lvl="0" indent="-457200">
              <a:buFont typeface="+mj-lt"/>
              <a:buAutoNum type="arabicPeriod"/>
            </a:pPr>
            <a:r>
              <a:rPr lang="en-US" dirty="0" smtClean="0"/>
              <a:t>Key Agreement</a:t>
            </a:r>
            <a:endParaRPr lang="ja-JP" altLang="en-US" dirty="0" smtClean="0"/>
          </a:p>
          <a:p>
            <a:pPr marL="457200" lvl="0" indent="-457200">
              <a:buFont typeface="+mj-lt"/>
              <a:buAutoNum type="arabicPeriod"/>
            </a:pPr>
            <a:r>
              <a:rPr lang="en-US" dirty="0" smtClean="0"/>
              <a:t>Implicit key authentication</a:t>
            </a:r>
            <a:endParaRPr lang="ja-JP" altLang="en-US" dirty="0" smtClean="0"/>
          </a:p>
          <a:p>
            <a:pPr marL="457200" lvl="0" indent="-457200">
              <a:buFont typeface="+mj-lt"/>
              <a:buAutoNum type="arabicPeriod"/>
            </a:pPr>
            <a:r>
              <a:rPr lang="en-US" dirty="0" smtClean="0"/>
              <a:t>Explicit key authentication</a:t>
            </a:r>
            <a:endParaRPr lang="ja-JP" altLang="en-US" dirty="0" smtClean="0"/>
          </a:p>
          <a:p>
            <a:pPr marL="457200" lvl="0" indent="-457200">
              <a:buFont typeface="+mj-lt"/>
              <a:buAutoNum type="arabicPeriod"/>
            </a:pPr>
            <a:r>
              <a:rPr lang="en-US" dirty="0" smtClean="0"/>
              <a:t>No unilateral key control</a:t>
            </a:r>
            <a:endParaRPr lang="ja-JP" altLang="en-US" dirty="0" smtClean="0"/>
          </a:p>
          <a:p>
            <a:pPr marL="457200" lvl="0" indent="-457200">
              <a:buFont typeface="+mj-lt"/>
              <a:buAutoNum type="arabicPeriod"/>
            </a:pPr>
            <a:r>
              <a:rPr lang="en-US" dirty="0" smtClean="0"/>
              <a:t>Forward secrecy</a:t>
            </a:r>
            <a:endParaRPr lang="ja-JP" altLang="en-US" dirty="0" smtClean="0"/>
          </a:p>
          <a:p>
            <a:pPr marL="457200" lvl="0" indent="-457200">
              <a:buFont typeface="+mj-lt"/>
              <a:buAutoNum type="arabicPeriod"/>
            </a:pPr>
            <a:r>
              <a:rPr lang="en-US" dirty="0" smtClean="0"/>
              <a:t>Entity authentication </a:t>
            </a:r>
            <a:endParaRPr lang="ja-JP" altLang="en-US" dirty="0" smtClean="0"/>
          </a:p>
          <a:p>
            <a:pPr marL="457200" lvl="0" indent="-457200">
              <a:buFont typeface="+mj-lt"/>
              <a:buAutoNum type="arabicPeriod"/>
            </a:pPr>
            <a:r>
              <a:rPr lang="en-CA" dirty="0" smtClean="0"/>
              <a:t>Unknown Key Share Resilience</a:t>
            </a:r>
            <a:endParaRPr lang="ja-JP" altLang="en-US" dirty="0" smtClean="0"/>
          </a:p>
          <a:p>
            <a:r>
              <a:rPr lang="en-US" dirty="0" smtClean="0"/>
              <a:t> </a:t>
            </a:r>
            <a:endParaRPr lang="ja-JP" altLang="en-US" dirty="0" smtClean="0"/>
          </a:p>
          <a:p>
            <a:r>
              <a:rPr lang="en-US" dirty="0" err="1" smtClean="0"/>
              <a:t>Strawpoll</a:t>
            </a:r>
            <a:r>
              <a:rPr lang="en-US" dirty="0" smtClean="0"/>
              <a:t> #3: </a:t>
            </a:r>
            <a:r>
              <a:rPr lang="en-CA" dirty="0" smtClean="0"/>
              <a:t>This should include all properties (mutually), except #6. Y/N/A = 2/1/20.</a:t>
            </a:r>
            <a:endParaRPr lang="ja-JP" altLang="en-US" dirty="0" smtClean="0"/>
          </a:p>
          <a:p>
            <a:r>
              <a:rPr lang="en-US" dirty="0" err="1" smtClean="0"/>
              <a:t>Strawpoll</a:t>
            </a:r>
            <a:r>
              <a:rPr lang="en-US" dirty="0" smtClean="0"/>
              <a:t> #4: </a:t>
            </a:r>
            <a:r>
              <a:rPr lang="en-CA" dirty="0" smtClean="0"/>
              <a:t>This should include all properties (mutually), including #6. Y/N/A = 4/3/20.</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smtClean="0"/>
              <a:t>Jan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BCBD7C63-7F7C-D443-93F7-AB2A42A07978}" type="slidenum">
              <a:rPr lang="en-US" altLang="ja-JP" smtClean="0"/>
              <a:pPr>
                <a:defRPr/>
              </a:pPr>
              <a:t>50</a:t>
            </a:fld>
            <a:endParaRPr lang="en-US" altLang="ja-JP"/>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 (Security)</a:t>
            </a:r>
            <a:endParaRPr lang="ja-JP" altLang="en-US" dirty="0"/>
          </a:p>
        </p:txBody>
      </p:sp>
      <p:sp>
        <p:nvSpPr>
          <p:cNvPr id="3" name="コンテンツ プレースホルダ 2"/>
          <p:cNvSpPr>
            <a:spLocks noGrp="1"/>
          </p:cNvSpPr>
          <p:nvPr>
            <p:ph idx="1"/>
          </p:nvPr>
        </p:nvSpPr>
        <p:spPr/>
        <p:txBody>
          <a:bodyPr/>
          <a:lstStyle/>
          <a:p>
            <a:pPr>
              <a:buNone/>
            </a:pPr>
            <a:endParaRPr lang="ja-JP" altLang="en-US" dirty="0" smtClean="0"/>
          </a:p>
          <a:p>
            <a:r>
              <a:rPr lang="en-US" dirty="0" smtClean="0"/>
              <a:t>Security properties may include:</a:t>
            </a:r>
            <a:r>
              <a:rPr lang="en-US" dirty="0" smtClean="0"/>
              <a:t> </a:t>
            </a:r>
            <a:r>
              <a:rPr lang="en-US" dirty="0" smtClean="0"/>
              <a:t>Identity protection</a:t>
            </a:r>
            <a:endParaRPr lang="ja-JP" altLang="en-US" dirty="0" smtClean="0"/>
          </a:p>
          <a:p>
            <a:pPr>
              <a:buNone/>
            </a:pPr>
            <a:endParaRPr lang="ja-JP" altLang="en-US" dirty="0" smtClean="0"/>
          </a:p>
          <a:p>
            <a:r>
              <a:rPr lang="en-US" dirty="0" err="1" smtClean="0"/>
              <a:t>Strawpoll</a:t>
            </a:r>
            <a:r>
              <a:rPr lang="en-US" dirty="0" smtClean="0"/>
              <a:t> #5: </a:t>
            </a:r>
            <a:r>
              <a:rPr lang="en-CA" dirty="0" smtClean="0"/>
              <a:t>Optional support for #1 should be included. Y/N/A = 5/3/19.</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smtClean="0"/>
              <a:t>Jan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BCBD7C63-7F7C-D443-93F7-AB2A42A07978}" type="slidenum">
              <a:rPr lang="en-US" altLang="ja-JP" smtClean="0"/>
              <a:pPr>
                <a:defRPr/>
              </a:pPr>
              <a:t>51</a:t>
            </a:fld>
            <a:endParaRPr lang="en-US" altLang="ja-JP"/>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 (Security)</a:t>
            </a:r>
            <a:endParaRPr lang="ja-JP" altLang="en-US" dirty="0"/>
          </a:p>
        </p:txBody>
      </p:sp>
      <p:sp>
        <p:nvSpPr>
          <p:cNvPr id="3" name="コンテンツ プレースホルダ 2"/>
          <p:cNvSpPr>
            <a:spLocks noGrp="1"/>
          </p:cNvSpPr>
          <p:nvPr>
            <p:ph idx="1"/>
          </p:nvPr>
        </p:nvSpPr>
        <p:spPr/>
        <p:txBody>
          <a:bodyPr>
            <a:normAutofit fontScale="85000" lnSpcReduction="10000"/>
          </a:bodyPr>
          <a:lstStyle/>
          <a:p>
            <a:r>
              <a:rPr lang="en-US" dirty="0" smtClean="0"/>
              <a:t>Further considerations: </a:t>
            </a:r>
            <a:endParaRPr lang="ja-JP" altLang="en-US" dirty="0" smtClean="0"/>
          </a:p>
          <a:p>
            <a:pPr marL="457200" lvl="0" indent="-457200">
              <a:buFont typeface="+mj-lt"/>
              <a:buAutoNum type="arabicPeriod"/>
            </a:pPr>
            <a:r>
              <a:rPr lang="en-US" dirty="0" smtClean="0"/>
              <a:t>Schemes shall be demonstrably free of known security weaknesses (burden on proposers)</a:t>
            </a:r>
            <a:endParaRPr lang="ja-JP" altLang="en-US" dirty="0" smtClean="0"/>
          </a:p>
          <a:p>
            <a:pPr marL="457200" lvl="0" indent="-457200">
              <a:buFont typeface="+mj-lt"/>
              <a:buAutoNum type="arabicPeriod"/>
            </a:pPr>
            <a:r>
              <a:rPr lang="en-US" dirty="0" smtClean="0"/>
              <a:t>Schemes shall be well-studied by the cryptographic community</a:t>
            </a:r>
            <a:endParaRPr lang="ja-JP" altLang="en-US" dirty="0" smtClean="0"/>
          </a:p>
          <a:p>
            <a:pPr marL="457200" lvl="0" indent="-457200">
              <a:buFont typeface="+mj-lt"/>
              <a:buAutoNum type="arabicPeriod"/>
            </a:pPr>
            <a:r>
              <a:rPr lang="en-US" dirty="0" smtClean="0"/>
              <a:t>Schemes should be standardized via internationally accepted cryptographic standards (NIST/FIPS series, IETF)</a:t>
            </a:r>
            <a:endParaRPr lang="ja-JP" altLang="en-US" dirty="0" smtClean="0"/>
          </a:p>
          <a:p>
            <a:pPr marL="457200" indent="-457200">
              <a:buNone/>
            </a:pPr>
            <a:r>
              <a:rPr lang="en-US" dirty="0" smtClean="0"/>
              <a:t> </a:t>
            </a:r>
            <a:endParaRPr lang="ja-JP" altLang="en-US" dirty="0" smtClean="0"/>
          </a:p>
          <a:p>
            <a:r>
              <a:rPr lang="en-US" dirty="0" err="1" smtClean="0"/>
              <a:t>Strawpoll</a:t>
            </a:r>
            <a:r>
              <a:rPr lang="en-US" dirty="0" smtClean="0"/>
              <a:t> </a:t>
            </a:r>
            <a:r>
              <a:rPr lang="en-US" dirty="0" smtClean="0"/>
              <a:t>#6: </a:t>
            </a:r>
            <a:r>
              <a:rPr lang="en-CA" dirty="0" smtClean="0"/>
              <a:t>Schemes should satisfy #1, where the onus is on proposals/proposers to provide solid evidence. Y/N/A = 8/1/9.</a:t>
            </a:r>
            <a:endParaRPr lang="ja-JP" altLang="en-US" dirty="0" smtClean="0"/>
          </a:p>
          <a:p>
            <a:r>
              <a:rPr lang="en-US" dirty="0" err="1" smtClean="0"/>
              <a:t>Strawpoll</a:t>
            </a:r>
            <a:r>
              <a:rPr lang="en-US" dirty="0" smtClean="0"/>
              <a:t> #7: </a:t>
            </a:r>
            <a:r>
              <a:rPr lang="en-CA" dirty="0" smtClean="0"/>
              <a:t>Schemes should satisfy #2, where the onus is on proposals/proposers to provide solid evidence. Y/N/A = 6/1/14.</a:t>
            </a:r>
            <a:endParaRPr lang="ja-JP" altLang="en-US" dirty="0" smtClean="0"/>
          </a:p>
          <a:p>
            <a:r>
              <a:rPr lang="en-US" dirty="0" err="1" smtClean="0"/>
              <a:t>Strawpoll</a:t>
            </a:r>
            <a:r>
              <a:rPr lang="en-US" dirty="0" smtClean="0"/>
              <a:t> #8: </a:t>
            </a:r>
            <a:r>
              <a:rPr lang="en-CA" dirty="0" smtClean="0"/>
              <a:t>Schemes should satisfy #3, where the onus is on proposals/proposers to provide solid evidence. Y/N/A = 10/1/9.</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smtClean="0"/>
              <a:t>Jan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BCBD7C63-7F7C-D443-93F7-AB2A42A07978}" type="slidenum">
              <a:rPr lang="en-US" altLang="ja-JP" smtClean="0"/>
              <a:pPr>
                <a:defRPr/>
              </a:pPr>
              <a:t>52</a:t>
            </a:fld>
            <a:endParaRPr lang="en-US" altLang="ja-JP"/>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 (Security)</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dirty="0" smtClean="0"/>
              <a:t>Joining </a:t>
            </a:r>
            <a:r>
              <a:rPr lang="en-US" dirty="0" smtClean="0"/>
              <a:t>protocols would involve authorization, where:</a:t>
            </a:r>
            <a:endParaRPr lang="ja-JP" altLang="en-US" dirty="0" smtClean="0"/>
          </a:p>
          <a:p>
            <a:pPr marL="457200" lvl="0" indent="-457200">
              <a:buFont typeface="+mj-lt"/>
              <a:buAutoNum type="arabicPeriod"/>
            </a:pPr>
            <a:r>
              <a:rPr lang="en-US" dirty="0" smtClean="0"/>
              <a:t>Authorization of the STA may be provided by the third party AS;</a:t>
            </a:r>
            <a:endParaRPr lang="ja-JP" altLang="en-US" dirty="0" smtClean="0"/>
          </a:p>
          <a:p>
            <a:pPr marL="457200" lvl="0" indent="-457200">
              <a:buFont typeface="+mj-lt"/>
              <a:buAutoNum type="arabicPeriod"/>
            </a:pPr>
            <a:r>
              <a:rPr lang="en-US" dirty="0" smtClean="0"/>
              <a:t>The third party providing authorization may be different from the third party potentially providing authentication support.</a:t>
            </a:r>
            <a:endParaRPr lang="ja-JP" altLang="en-US" dirty="0" smtClean="0"/>
          </a:p>
          <a:p>
            <a:pPr marL="457200" indent="-457200">
              <a:buNone/>
            </a:pPr>
            <a:endParaRPr lang="ja-JP" altLang="en-US" dirty="0" smtClean="0"/>
          </a:p>
          <a:p>
            <a:r>
              <a:rPr lang="en-US" dirty="0" err="1" smtClean="0"/>
              <a:t>Strawpoll</a:t>
            </a:r>
            <a:r>
              <a:rPr lang="en-US" dirty="0" smtClean="0"/>
              <a:t> #9: </a:t>
            </a:r>
            <a:r>
              <a:rPr lang="en-CA" dirty="0" smtClean="0"/>
              <a:t>Scenario #1 should be supported. Y/N/A = 9/0/7.</a:t>
            </a:r>
            <a:endParaRPr lang="ja-JP" altLang="en-US" dirty="0" smtClean="0"/>
          </a:p>
          <a:p>
            <a:r>
              <a:rPr lang="en-US" dirty="0" err="1" smtClean="0"/>
              <a:t>Strawpoll</a:t>
            </a:r>
            <a:r>
              <a:rPr lang="en-US" dirty="0" smtClean="0"/>
              <a:t> #10: </a:t>
            </a:r>
            <a:r>
              <a:rPr lang="en-CA" dirty="0" smtClean="0"/>
              <a:t>Scenario #2 should be supported. Y/N/A = 2/4/</a:t>
            </a:r>
            <a:r>
              <a:rPr lang="en-CA" dirty="0" smtClean="0"/>
              <a:t>14</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smtClean="0"/>
              <a:t>Jan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BCBD7C63-7F7C-D443-93F7-AB2A42A07978}" type="slidenum">
              <a:rPr lang="en-US" altLang="ja-JP" smtClean="0"/>
              <a:pPr>
                <a:defRPr/>
              </a:pPr>
              <a:t>53</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lIns="91440" tIns="45720" rIns="91440" bIns="45720"/>
          <a:lstStyle/>
          <a:p>
            <a:r>
              <a:rPr lang="en-US" altLang="ja-JP" smtClean="0">
                <a:ea typeface="ＭＳ Ｐゴシック" pitchFamily="-65" charset="-128"/>
                <a:cs typeface="ＭＳ Ｐゴシック" pitchFamily="-65" charset="-128"/>
              </a:rPr>
              <a:t>Plan for this week</a:t>
            </a:r>
            <a:br>
              <a:rPr lang="en-US" altLang="ja-JP" smtClean="0">
                <a:ea typeface="ＭＳ Ｐゴシック" pitchFamily="-65" charset="-128"/>
                <a:cs typeface="ＭＳ Ｐゴシック" pitchFamily="-65" charset="-128"/>
              </a:rPr>
            </a:br>
            <a:r>
              <a:rPr lang="en-US" altLang="ja-JP" smtClean="0">
                <a:ea typeface="ＭＳ Ｐゴシック" pitchFamily="-65" charset="-128"/>
                <a:cs typeface="ＭＳ Ｐゴシック" pitchFamily="-65" charset="-128"/>
              </a:rPr>
              <a:t>Jacksonville, Jan 2012</a:t>
            </a:r>
          </a:p>
        </p:txBody>
      </p:sp>
      <p:sp>
        <p:nvSpPr>
          <p:cNvPr id="22531" name="Content Placeholder 2"/>
          <p:cNvSpPr>
            <a:spLocks noGrp="1"/>
          </p:cNvSpPr>
          <p:nvPr>
            <p:ph idx="1"/>
          </p:nvPr>
        </p:nvSpPr>
        <p:spPr>
          <a:xfrm>
            <a:off x="685800" y="1981200"/>
            <a:ext cx="8153400" cy="4343400"/>
          </a:xfrm>
        </p:spPr>
        <p:txBody>
          <a:bodyPr lIns="91440" tIns="45720" rIns="91440" bIns="45720">
            <a:normAutofit fontScale="92500" lnSpcReduction="10000"/>
          </a:bodyPr>
          <a:lstStyle/>
          <a:p>
            <a:pPr>
              <a:defRPr/>
            </a:pPr>
            <a:r>
              <a:rPr lang="en-US" altLang="ja-JP" dirty="0" smtClean="0"/>
              <a:t>Official time slot </a:t>
            </a:r>
          </a:p>
          <a:p>
            <a:pPr lvl="1">
              <a:defRPr/>
            </a:pPr>
            <a:r>
              <a:rPr lang="en-US" altLang="ja-JP" dirty="0" smtClean="0"/>
              <a:t>Monday PM2, EVE (Joint  with ISD-SG)</a:t>
            </a:r>
          </a:p>
          <a:p>
            <a:pPr lvl="1">
              <a:defRPr/>
            </a:pPr>
            <a:r>
              <a:rPr lang="en-US" altLang="ja-JP" dirty="0" smtClean="0"/>
              <a:t>Tuesday AM2,PM1,PM2,EVE</a:t>
            </a:r>
          </a:p>
          <a:p>
            <a:pPr lvl="1">
              <a:defRPr/>
            </a:pPr>
            <a:r>
              <a:rPr lang="en-US" altLang="ja-JP" dirty="0" smtClean="0"/>
              <a:t>Wednesday AM1,PM1,PM2</a:t>
            </a:r>
          </a:p>
          <a:p>
            <a:pPr lvl="1">
              <a:defRPr/>
            </a:pPr>
            <a:r>
              <a:rPr lang="en-US" altLang="ja-JP" dirty="0" smtClean="0"/>
              <a:t>Thursday AM1,AM2,PM2</a:t>
            </a:r>
          </a:p>
          <a:p>
            <a:pPr>
              <a:defRPr/>
            </a:pPr>
            <a:r>
              <a:rPr lang="en-US" altLang="ja-JP" dirty="0" smtClean="0">
                <a:ea typeface="ＭＳ Ｐゴシック" pitchFamily="-84" charset="-128"/>
                <a:cs typeface="ＭＳ Ｐゴシック" pitchFamily="-84" charset="-128"/>
              </a:rPr>
              <a:t>Goals for the  Meeting:</a:t>
            </a:r>
          </a:p>
          <a:p>
            <a:pPr lvl="1">
              <a:defRPr/>
            </a:pPr>
            <a:r>
              <a:rPr lang="en-US" altLang="ja-JP" dirty="0" smtClean="0"/>
              <a:t>Joint with ISD-SG</a:t>
            </a:r>
          </a:p>
          <a:p>
            <a:pPr lvl="1">
              <a:defRPr/>
            </a:pPr>
            <a:r>
              <a:rPr lang="en-US" altLang="ja-JP" dirty="0" smtClean="0"/>
              <a:t>Review and Approve the  Atlanta and Teleconference  meeting minutes</a:t>
            </a:r>
          </a:p>
          <a:p>
            <a:pPr lvl="1">
              <a:defRPr/>
            </a:pPr>
            <a:r>
              <a:rPr lang="en-US" altLang="ja-JP" dirty="0" smtClean="0"/>
              <a:t>Presentation</a:t>
            </a:r>
          </a:p>
          <a:p>
            <a:pPr lvl="2">
              <a:defRPr/>
            </a:pPr>
            <a:r>
              <a:rPr lang="en-US" altLang="ja-JP" dirty="0" smtClean="0">
                <a:ea typeface="ＭＳ Ｐゴシック" pitchFamily="-84" charset="-128"/>
              </a:rPr>
              <a:t>Submission of Initial  technical contribution</a:t>
            </a:r>
          </a:p>
          <a:p>
            <a:pPr lvl="2">
              <a:defRPr/>
            </a:pPr>
            <a:r>
              <a:rPr lang="en-US" altLang="ja-JP" dirty="0" smtClean="0">
                <a:ea typeface="ＭＳ Ｐゴシック" pitchFamily="-84" charset="-128"/>
              </a:rPr>
              <a:t>General submission</a:t>
            </a:r>
          </a:p>
          <a:p>
            <a:pPr lvl="1">
              <a:defRPr/>
            </a:pPr>
            <a:r>
              <a:rPr lang="en-US" altLang="ja-JP" dirty="0" smtClean="0"/>
              <a:t>TIME line of task group</a:t>
            </a:r>
          </a:p>
          <a:p>
            <a:pPr lvl="1">
              <a:defRPr/>
            </a:pPr>
            <a:r>
              <a:rPr lang="en-US" altLang="ja-JP" dirty="0" smtClean="0"/>
              <a:t>Plan for March &amp; Teleconference</a:t>
            </a:r>
          </a:p>
        </p:txBody>
      </p:sp>
      <p:sp>
        <p:nvSpPr>
          <p:cNvPr id="22532" name="Date Placeholder 1"/>
          <p:cNvSpPr>
            <a:spLocks noGrp="1"/>
          </p:cNvSpPr>
          <p:nvPr>
            <p:ph type="dt" sz="quarter" idx="10"/>
          </p:nvPr>
        </p:nvSpPr>
        <p:spPr>
          <a:noFill/>
        </p:spPr>
        <p:txBody>
          <a:bodyPr/>
          <a:lstStyle/>
          <a:p>
            <a:r>
              <a:rPr lang="en-US" altLang="ja-JP" smtClean="0">
                <a:latin typeface="Times New Roman" pitchFamily="-65" charset="0"/>
              </a:rPr>
              <a:t>Jan 2012</a:t>
            </a:r>
          </a:p>
        </p:txBody>
      </p:sp>
      <p:sp>
        <p:nvSpPr>
          <p:cNvPr id="22533" name="Footer Placeholder 2"/>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
        <p:nvSpPr>
          <p:cNvPr id="22534" name="Slide Number Placeholder 3"/>
          <p:cNvSpPr>
            <a:spLocks noGrp="1"/>
          </p:cNvSpPr>
          <p:nvPr>
            <p:ph type="sldNum" sz="quarter" idx="12"/>
          </p:nvPr>
        </p:nvSpPr>
        <p:spPr>
          <a:noFill/>
        </p:spPr>
        <p:txBody>
          <a:bodyPr/>
          <a:lstStyle/>
          <a:p>
            <a:r>
              <a:rPr lang="en-US" altLang="ja-JP">
                <a:latin typeface="Times New Roman" pitchFamily="-65" charset="0"/>
              </a:rPr>
              <a:t>Slide </a:t>
            </a:r>
            <a:fld id="{5ACA8D0D-FA3D-D243-AC43-5FDE1FF117A7}"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1066800"/>
          </a:xfrm>
        </p:spPr>
        <p:txBody>
          <a:bodyPr/>
          <a:lstStyle/>
          <a:p>
            <a:r>
              <a:rPr lang="en-US" altLang="ja-JP" smtClean="0">
                <a:ea typeface="ＭＳ Ｐゴシック" pitchFamily="-65" charset="-128"/>
                <a:cs typeface="ＭＳ Ｐゴシック" pitchFamily="-65" charset="-128"/>
              </a:rPr>
              <a:t>Agenda</a:t>
            </a:r>
            <a:br>
              <a:rPr lang="en-US" altLang="ja-JP" smtClean="0">
                <a:ea typeface="ＭＳ Ｐゴシック" pitchFamily="-65" charset="-128"/>
                <a:cs typeface="ＭＳ Ｐゴシック" pitchFamily="-65" charset="-128"/>
              </a:rPr>
            </a:br>
            <a:r>
              <a:rPr lang="en-US" altLang="ja-JP" smtClean="0">
                <a:ea typeface="ＭＳ Ｐゴシック" pitchFamily="-65" charset="-128"/>
                <a:cs typeface="ＭＳ Ｐゴシック" pitchFamily="-65" charset="-128"/>
              </a:rPr>
              <a:t>Monday, Jan 16</a:t>
            </a:r>
            <a:r>
              <a:rPr lang="en-US" altLang="ja-JP" baseline="30000" smtClean="0">
                <a:ea typeface="ＭＳ Ｐゴシック" pitchFamily="-65" charset="-128"/>
                <a:cs typeface="ＭＳ Ｐゴシック" pitchFamily="-65" charset="-128"/>
              </a:rPr>
              <a:t>th</a:t>
            </a:r>
            <a:r>
              <a:rPr lang="en-US" altLang="ja-JP" smtClean="0">
                <a:ea typeface="ＭＳ Ｐゴシック" pitchFamily="-65" charset="-128"/>
                <a:cs typeface="ＭＳ Ｐゴシック" pitchFamily="-65" charset="-128"/>
              </a:rPr>
              <a:t> ,  2012 – 16:00-18:00</a:t>
            </a:r>
          </a:p>
        </p:txBody>
      </p:sp>
      <p:sp>
        <p:nvSpPr>
          <p:cNvPr id="26627" name="Content Placeholder 2"/>
          <p:cNvSpPr>
            <a:spLocks noGrp="1"/>
          </p:cNvSpPr>
          <p:nvPr>
            <p:ph idx="1"/>
          </p:nvPr>
        </p:nvSpPr>
        <p:spPr>
          <a:xfrm>
            <a:off x="381000" y="1981200"/>
            <a:ext cx="8610600" cy="4343400"/>
          </a:xfrm>
        </p:spPr>
        <p:txBody>
          <a:bodyPr>
            <a:normAutofit fontScale="85000"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Review and approve Atlanta and Teleconference  meeting minutes.</a:t>
            </a:r>
          </a:p>
          <a:p>
            <a:pPr lvl="1">
              <a:defRPr/>
            </a:pPr>
            <a:r>
              <a:rPr lang="en-US" altLang="ja-JP" dirty="0" smtClean="0"/>
              <a:t>November 2011 Atlanta Session Minutes</a:t>
            </a:r>
            <a:endParaRPr lang="ja-JP" altLang="en-US" dirty="0" smtClean="0"/>
          </a:p>
          <a:p>
            <a:pPr lvl="2">
              <a:defRPr/>
            </a:pPr>
            <a:r>
              <a:rPr lang="en-US" altLang="ja-JP" dirty="0" smtClean="0">
                <a:ea typeface="ＭＳ Ｐゴシック" pitchFamily="-84" charset="-128"/>
                <a:cs typeface="ＭＳ Ｐゴシック" pitchFamily="-84" charset="-128"/>
                <a:hlinkClick r:id="rId3"/>
              </a:rPr>
              <a:t>https://mentor.ieee.org/802.11/dcn/11/11-11-1350-01-00ai-september-2011-okinawa-session-minutes.doc</a:t>
            </a:r>
            <a:endParaRPr lang="en-US" altLang="ja-JP" dirty="0" smtClean="0">
              <a:ea typeface="ＭＳ Ｐゴシック" pitchFamily="-84" charset="-128"/>
              <a:cs typeface="ＭＳ Ｐゴシック" pitchFamily="-84" charset="-128"/>
            </a:endParaRPr>
          </a:p>
          <a:p>
            <a:pPr lvl="1">
              <a:defRPr/>
            </a:pPr>
            <a:r>
              <a:rPr lang="en-US" altLang="ja-JP" dirty="0" smtClean="0"/>
              <a:t>Nov-Jan Teleconference Minutes</a:t>
            </a:r>
            <a:endParaRPr lang="ja-JP" altLang="en-US" dirty="0" smtClean="0"/>
          </a:p>
          <a:p>
            <a:pPr lvl="2">
              <a:defRPr/>
            </a:pPr>
            <a:r>
              <a:rPr lang="en-US" altLang="ja-JP" dirty="0" smtClean="0">
                <a:hlinkClick r:id="rId4"/>
              </a:rPr>
              <a:t>https://mentor.ieee.org/802.11/dcn/11/11-11-1600-07-00ai-nov-jan-teleconference-minutes.doc</a:t>
            </a:r>
            <a:endParaRPr lang="en-US" altLang="ja-JP" dirty="0" smtClean="0"/>
          </a:p>
          <a:p>
            <a:pPr>
              <a:defRPr/>
            </a:pPr>
            <a:r>
              <a:rPr lang="en-US" altLang="ja-JP" dirty="0" smtClean="0"/>
              <a:t>Plan for week</a:t>
            </a:r>
            <a:endParaRPr lang="ja-JP" altLang="en-US" dirty="0" smtClean="0"/>
          </a:p>
          <a:p>
            <a:pPr lvl="1">
              <a:defRPr/>
            </a:pPr>
            <a:r>
              <a:rPr lang="en-US" altLang="ja-JP" dirty="0" smtClean="0"/>
              <a:t>Submissions-list-</a:t>
            </a:r>
            <a:r>
              <a:rPr lang="en-US" altLang="ja-JP" dirty="0" err="1" smtClean="0"/>
              <a:t>TGai</a:t>
            </a:r>
            <a:r>
              <a:rPr lang="en-US" altLang="ja-JP" dirty="0" smtClean="0"/>
              <a:t>-Atlanta</a:t>
            </a:r>
          </a:p>
          <a:p>
            <a:pPr lvl="2">
              <a:defRPr/>
            </a:pPr>
            <a:r>
              <a:rPr lang="en-US" altLang="ja-JP" dirty="0" smtClean="0">
                <a:hlinkClick r:id="rId5"/>
              </a:rPr>
              <a:t>https://mentor.ieee.org/802.11/dcn/12/11-12-0024-03-00ai-tgai-submmissions-list-for-jacksonville-meeting.xls</a:t>
            </a:r>
            <a:endParaRPr lang="ja-JP" altLang="en-US" dirty="0" smtClean="0"/>
          </a:p>
          <a:p>
            <a:pPr lvl="1">
              <a:defRPr/>
            </a:pPr>
            <a:r>
              <a:rPr lang="en-US" altLang="ja-JP" dirty="0" smtClean="0"/>
              <a:t>Recess until EVE</a:t>
            </a:r>
          </a:p>
        </p:txBody>
      </p:sp>
      <p:sp>
        <p:nvSpPr>
          <p:cNvPr id="24580" name="Date Placeholder 3"/>
          <p:cNvSpPr>
            <a:spLocks noGrp="1"/>
          </p:cNvSpPr>
          <p:nvPr>
            <p:ph type="dt" sz="quarter" idx="10"/>
          </p:nvPr>
        </p:nvSpPr>
        <p:spPr>
          <a:noFill/>
        </p:spPr>
        <p:txBody>
          <a:bodyPr/>
          <a:lstStyle/>
          <a:p>
            <a:r>
              <a:rPr lang="en-US" altLang="ja-JP" smtClean="0">
                <a:latin typeface="Times New Roman" pitchFamily="-65" charset="0"/>
              </a:rPr>
              <a:t>Jan 2012</a:t>
            </a: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smtClean="0">
                <a:latin typeface="Times New Roman" pitchFamily="-65" charset="0"/>
              </a:rPr>
              <a:t>Slide </a:t>
            </a:r>
            <a:fld id="{9D291482-90C0-774B-AAA4-8B59D14E4BD2}" type="slidenum">
              <a:rPr lang="en-US" altLang="ja-JP" smtClean="0">
                <a:latin typeface="Times New Roman" pitchFamily="-65" charset="0"/>
              </a:rPr>
              <a:pPr/>
              <a:t>7</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smtClean="0">
                <a:ea typeface="ＭＳ Ｐゴシック" pitchFamily="-65" charset="-128"/>
                <a:cs typeface="ＭＳ Ｐゴシック" pitchFamily="-65" charset="-128"/>
              </a:rPr>
              <a:t>Agenda </a:t>
            </a:r>
            <a:br>
              <a:rPr lang="en-US" altLang="ja-JP" smtClean="0">
                <a:ea typeface="ＭＳ Ｐゴシック" pitchFamily="-65" charset="-128"/>
                <a:cs typeface="ＭＳ Ｐゴシック" pitchFamily="-65" charset="-128"/>
              </a:rPr>
            </a:br>
            <a:r>
              <a:rPr lang="en-US" altLang="ja-JP" smtClean="0">
                <a:ea typeface="ＭＳ Ｐゴシック" pitchFamily="-65" charset="-128"/>
                <a:cs typeface="ＭＳ Ｐゴシック" pitchFamily="-65" charset="-128"/>
              </a:rPr>
              <a:t>Monday, Jan 16</a:t>
            </a:r>
            <a:r>
              <a:rPr lang="en-US" altLang="ja-JP" baseline="30000" smtClean="0">
                <a:ea typeface="ＭＳ Ｐゴシック" pitchFamily="-65" charset="-128"/>
                <a:cs typeface="ＭＳ Ｐゴシック" pitchFamily="-65" charset="-128"/>
              </a:rPr>
              <a:t>th</a:t>
            </a:r>
            <a:r>
              <a:rPr lang="en-US" altLang="ja-JP" smtClean="0">
                <a:ea typeface="ＭＳ Ｐゴシック" pitchFamily="-65" charset="-128"/>
                <a:cs typeface="ＭＳ Ｐゴシック" pitchFamily="-65" charset="-128"/>
              </a:rPr>
              <a:t>,  2012 – 19:30-21:30</a:t>
            </a:r>
          </a:p>
        </p:txBody>
      </p:sp>
      <p:sp>
        <p:nvSpPr>
          <p:cNvPr id="26627" name="Content Placeholder 2"/>
          <p:cNvSpPr>
            <a:spLocks noGrp="1"/>
          </p:cNvSpPr>
          <p:nvPr>
            <p:ph idx="1"/>
          </p:nvPr>
        </p:nvSpPr>
        <p:spPr>
          <a:xfrm>
            <a:off x="685800" y="1981200"/>
            <a:ext cx="7924800" cy="4648200"/>
          </a:xfrm>
        </p:spPr>
        <p:txBody>
          <a:bodyPr/>
          <a:lstStyle/>
          <a:p>
            <a:r>
              <a:rPr lang="en-US" altLang="ja-JP" smtClean="0">
                <a:ea typeface="ＭＳ Ｐゴシック" pitchFamily="-65" charset="-128"/>
                <a:cs typeface="ＭＳ Ｐゴシック" pitchFamily="-65" charset="-128"/>
              </a:rPr>
              <a:t>Joint session with ISD-SG</a:t>
            </a:r>
          </a:p>
          <a:p>
            <a:r>
              <a:rPr lang="en-US" altLang="ja-JP" smtClean="0">
                <a:ea typeface="ＭＳ Ｐゴシック" pitchFamily="-65" charset="-128"/>
                <a:cs typeface="ＭＳ Ｐゴシック" pitchFamily="-65" charset="-128"/>
              </a:rPr>
              <a:t>MEETING CALLED TO ORDER</a:t>
            </a:r>
            <a:r>
              <a:rPr lang="ja-JP" altLang="en-US" smtClean="0">
                <a:ea typeface="ＭＳ Ｐゴシック" pitchFamily="-65" charset="-128"/>
                <a:cs typeface="ＭＳ Ｐゴシック" pitchFamily="-65" charset="-128"/>
              </a:rPr>
              <a:t> </a:t>
            </a:r>
            <a:endParaRPr lang="en-US" altLang="ja-JP" smtClean="0">
              <a:ea typeface="ＭＳ Ｐゴシック" pitchFamily="-65" charset="-128"/>
              <a:cs typeface="ＭＳ Ｐゴシック" pitchFamily="-65" charset="-128"/>
            </a:endParaRPr>
          </a:p>
          <a:p>
            <a:r>
              <a:rPr lang="en-US" altLang="ja-JP" smtClean="0">
                <a:ea typeface="ＭＳ Ｐゴシック" pitchFamily="-65" charset="-128"/>
                <a:cs typeface="ＭＳ Ｐゴシック" pitchFamily="-65" charset="-128"/>
              </a:rPr>
              <a:t>CALL FOR ESSENTIAL PATENTS AND POLICIES &amp; PROCEDURES REMINDER</a:t>
            </a:r>
          </a:p>
          <a:p>
            <a:r>
              <a:rPr lang="en-US" altLang="ja-JP" smtClean="0">
                <a:ea typeface="ＭＳ Ｐゴシック" pitchFamily="-65" charset="-128"/>
                <a:cs typeface="ＭＳ Ｐゴシック" pitchFamily="-65" charset="-128"/>
              </a:rPr>
              <a:t>Introduce ISD-SG </a:t>
            </a:r>
          </a:p>
          <a:p>
            <a:r>
              <a:rPr lang="en-US" altLang="ja-JP" smtClean="0">
                <a:ea typeface="ＭＳ Ｐゴシック" pitchFamily="-65" charset="-128"/>
                <a:cs typeface="ＭＳ Ｐゴシック" pitchFamily="-65" charset="-128"/>
              </a:rPr>
              <a:t>Presentation</a:t>
            </a:r>
          </a:p>
          <a:p>
            <a:pPr lvl="1"/>
            <a:r>
              <a:rPr lang="en-US" altLang="ja-JP" smtClean="0"/>
              <a:t>Submission of Initial  technical contribution</a:t>
            </a:r>
          </a:p>
          <a:p>
            <a:pPr lvl="1"/>
            <a:r>
              <a:rPr lang="en-US" altLang="ja-JP" smtClean="0"/>
              <a:t>General submission</a:t>
            </a:r>
            <a:endParaRPr lang="en-US" altLang="ja-JP" smtClean="0">
              <a:ea typeface="ＭＳ Ｐゴシック" pitchFamily="-65" charset="-128"/>
              <a:cs typeface="ＭＳ Ｐゴシック" pitchFamily="-65" charset="-128"/>
            </a:endParaRPr>
          </a:p>
          <a:p>
            <a:r>
              <a:rPr lang="en-US" altLang="ja-JP" smtClean="0">
                <a:ea typeface="ＭＳ Ｐゴシック" pitchFamily="-65" charset="-128"/>
                <a:cs typeface="ＭＳ Ｐゴシック" pitchFamily="-65" charset="-128"/>
              </a:rPr>
              <a:t>Recess until Tuesday AM2</a:t>
            </a:r>
          </a:p>
        </p:txBody>
      </p:sp>
      <p:sp>
        <p:nvSpPr>
          <p:cNvPr id="26628" name="Date Placeholder 3"/>
          <p:cNvSpPr>
            <a:spLocks noGrp="1"/>
          </p:cNvSpPr>
          <p:nvPr>
            <p:ph type="dt" sz="quarter" idx="10"/>
          </p:nvPr>
        </p:nvSpPr>
        <p:spPr>
          <a:noFill/>
        </p:spPr>
        <p:txBody>
          <a:bodyPr/>
          <a:lstStyle/>
          <a:p>
            <a:r>
              <a:rPr lang="en-US" altLang="ja-JP" smtClean="0">
                <a:latin typeface="Times New Roman" pitchFamily="-65" charset="0"/>
              </a:rPr>
              <a:t>Jan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65" charset="0"/>
              </a:rPr>
              <a:t>Slide </a:t>
            </a:r>
            <a:fld id="{3E684BAF-68EE-BA45-A7A6-E8E586F7CA4E}" type="slidenum">
              <a:rPr lang="en-US" altLang="ja-JP" smtClean="0">
                <a:latin typeface="Times New Roman" pitchFamily="-65" charset="0"/>
              </a:rPr>
              <a:pPr/>
              <a:t>8</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ja-JP" smtClean="0">
                <a:ea typeface="ＭＳ Ｐゴシック" pitchFamily="-65" charset="-128"/>
                <a:cs typeface="ＭＳ Ｐゴシック" pitchFamily="-65" charset="-128"/>
              </a:rPr>
              <a:t>Agenda </a:t>
            </a:r>
            <a:br>
              <a:rPr lang="en-US" altLang="ja-JP" smtClean="0">
                <a:ea typeface="ＭＳ Ｐゴシック" pitchFamily="-65" charset="-128"/>
                <a:cs typeface="ＭＳ Ｐゴシック" pitchFamily="-65" charset="-128"/>
              </a:rPr>
            </a:br>
            <a:r>
              <a:rPr lang="en-US" altLang="ja-JP" smtClean="0">
                <a:ea typeface="ＭＳ Ｐゴシック" pitchFamily="-65" charset="-128"/>
                <a:cs typeface="ＭＳ Ｐゴシック" pitchFamily="-65" charset="-128"/>
              </a:rPr>
              <a:t>Tuesday, Jan 17</a:t>
            </a:r>
            <a:r>
              <a:rPr lang="en-US" altLang="ja-JP" baseline="30000" smtClean="0">
                <a:ea typeface="ＭＳ Ｐゴシック" pitchFamily="-65" charset="-128"/>
                <a:cs typeface="ＭＳ Ｐゴシック" pitchFamily="-65" charset="-128"/>
              </a:rPr>
              <a:t>th</a:t>
            </a:r>
            <a:r>
              <a:rPr lang="en-US" altLang="ja-JP" smtClean="0">
                <a:ea typeface="ＭＳ Ｐゴシック" pitchFamily="-65" charset="-128"/>
                <a:cs typeface="ＭＳ Ｐゴシック" pitchFamily="-65" charset="-128"/>
              </a:rPr>
              <a:t>,  2012 – 10:30-21:30</a:t>
            </a:r>
          </a:p>
        </p:txBody>
      </p:sp>
      <p:sp>
        <p:nvSpPr>
          <p:cNvPr id="28675" name="Content Placeholder 2"/>
          <p:cNvSpPr>
            <a:spLocks noGrp="1"/>
          </p:cNvSpPr>
          <p:nvPr>
            <p:ph idx="1"/>
          </p:nvPr>
        </p:nvSpPr>
        <p:spPr>
          <a:xfrm>
            <a:off x="685800" y="1981200"/>
            <a:ext cx="7924800" cy="4648200"/>
          </a:xfrm>
        </p:spPr>
        <p:txBody>
          <a:bodyPr/>
          <a:lstStyle/>
          <a:p>
            <a:r>
              <a:rPr lang="en-US" altLang="ja-JP" smtClean="0">
                <a:ea typeface="ＭＳ Ｐゴシック" pitchFamily="-65" charset="-128"/>
                <a:cs typeface="ＭＳ Ｐゴシック" pitchFamily="-65" charset="-128"/>
              </a:rPr>
              <a:t>Joint session with ISD-SG</a:t>
            </a:r>
          </a:p>
          <a:p>
            <a:r>
              <a:rPr lang="en-US" altLang="ja-JP" smtClean="0">
                <a:ea typeface="ＭＳ Ｐゴシック" pitchFamily="-65" charset="-128"/>
                <a:cs typeface="ＭＳ Ｐゴシック" pitchFamily="-65" charset="-128"/>
              </a:rPr>
              <a:t>MEETING CALLED TO ORDER</a:t>
            </a:r>
            <a:r>
              <a:rPr lang="ja-JP" altLang="en-US" smtClean="0">
                <a:ea typeface="ＭＳ Ｐゴシック" pitchFamily="-65" charset="-128"/>
                <a:cs typeface="ＭＳ Ｐゴシック" pitchFamily="-65" charset="-128"/>
              </a:rPr>
              <a:t> </a:t>
            </a:r>
            <a:endParaRPr lang="en-US" altLang="ja-JP" smtClean="0">
              <a:ea typeface="ＭＳ Ｐゴシック" pitchFamily="-65" charset="-128"/>
              <a:cs typeface="ＭＳ Ｐゴシック" pitchFamily="-65" charset="-128"/>
            </a:endParaRPr>
          </a:p>
          <a:p>
            <a:r>
              <a:rPr lang="en-US" altLang="ja-JP" smtClean="0">
                <a:ea typeface="ＭＳ Ｐゴシック" pitchFamily="-65" charset="-128"/>
                <a:cs typeface="ＭＳ Ｐゴシック" pitchFamily="-65" charset="-128"/>
              </a:rPr>
              <a:t>CALL FOR ESSENTIAL PATENTS AND POLICIES &amp; PROCEDURES REMINDER</a:t>
            </a:r>
          </a:p>
          <a:p>
            <a:r>
              <a:rPr lang="en-US" altLang="ja-JP" smtClean="0">
                <a:ea typeface="ＭＳ Ｐゴシック" pitchFamily="-65" charset="-128"/>
                <a:cs typeface="ＭＳ Ｐゴシック" pitchFamily="-65" charset="-128"/>
              </a:rPr>
              <a:t>Presentation</a:t>
            </a:r>
          </a:p>
          <a:p>
            <a:pPr lvl="1"/>
            <a:r>
              <a:rPr lang="en-US" altLang="ja-JP" smtClean="0"/>
              <a:t>Submission of Initial  technical contribution</a:t>
            </a:r>
          </a:p>
          <a:p>
            <a:pPr lvl="1"/>
            <a:r>
              <a:rPr lang="en-US" altLang="ja-JP" smtClean="0"/>
              <a:t>General submission</a:t>
            </a:r>
            <a:endParaRPr lang="en-US" altLang="ja-JP" smtClean="0">
              <a:ea typeface="ＭＳ Ｐゴシック" pitchFamily="-65" charset="-128"/>
              <a:cs typeface="ＭＳ Ｐゴシック" pitchFamily="-65" charset="-128"/>
            </a:endParaRPr>
          </a:p>
          <a:p>
            <a:r>
              <a:rPr lang="en-US" altLang="ja-JP" smtClean="0">
                <a:ea typeface="ＭＳ Ｐゴシック" pitchFamily="-65" charset="-128"/>
                <a:cs typeface="ＭＳ Ｐゴシック" pitchFamily="-65" charset="-128"/>
              </a:rPr>
              <a:t>Recess until Wednesday AM1</a:t>
            </a:r>
          </a:p>
        </p:txBody>
      </p:sp>
      <p:sp>
        <p:nvSpPr>
          <p:cNvPr id="28676" name="Date Placeholder 3"/>
          <p:cNvSpPr>
            <a:spLocks noGrp="1"/>
          </p:cNvSpPr>
          <p:nvPr>
            <p:ph type="dt" sz="quarter" idx="10"/>
          </p:nvPr>
        </p:nvSpPr>
        <p:spPr>
          <a:noFill/>
        </p:spPr>
        <p:txBody>
          <a:bodyPr/>
          <a:lstStyle/>
          <a:p>
            <a:r>
              <a:rPr lang="en-US" altLang="ja-JP" smtClean="0">
                <a:latin typeface="Times New Roman" pitchFamily="-65" charset="0"/>
              </a:rPr>
              <a:t>Jan 2012</a:t>
            </a:r>
          </a:p>
        </p:txBody>
      </p:sp>
      <p:sp>
        <p:nvSpPr>
          <p:cNvPr id="28677" name="Footer Placeholder 5"/>
          <p:cNvSpPr>
            <a:spLocks noGrp="1"/>
          </p:cNvSpPr>
          <p:nvPr>
            <p:ph type="ftr" sz="quarter" idx="11"/>
          </p:nvPr>
        </p:nvSpPr>
        <p:spPr>
          <a:noFill/>
        </p:spPr>
        <p:txBody>
          <a:bodyPr/>
          <a:lstStyle/>
          <a:p>
            <a:r>
              <a:rPr lang="en-US" altLang="ja-JP" smtClean="0">
                <a:latin typeface="Times New Roman" pitchFamily="-65" charset="0"/>
              </a:rPr>
              <a:t>Hiroshi Mano (ATRD, Root, Lab)</a:t>
            </a:r>
          </a:p>
        </p:txBody>
      </p:sp>
      <p:sp>
        <p:nvSpPr>
          <p:cNvPr id="28678" name="Slide Number Placeholder 4"/>
          <p:cNvSpPr>
            <a:spLocks noGrp="1"/>
          </p:cNvSpPr>
          <p:nvPr>
            <p:ph type="sldNum" sz="quarter" idx="12"/>
          </p:nvPr>
        </p:nvSpPr>
        <p:spPr>
          <a:noFill/>
        </p:spPr>
        <p:txBody>
          <a:bodyPr/>
          <a:lstStyle/>
          <a:p>
            <a:r>
              <a:rPr lang="en-US" altLang="ja-JP" smtClean="0">
                <a:latin typeface="Times New Roman" pitchFamily="-65" charset="0"/>
              </a:rPr>
              <a:t>Slide </a:t>
            </a:r>
            <a:fld id="{5BFEF4B0-B5F5-ED43-889D-CF6EEE4701FB}" type="slidenum">
              <a:rPr lang="en-US" altLang="ja-JP" smtClean="0">
                <a:latin typeface="Times New Roman" pitchFamily="-65" charset="0"/>
              </a:rPr>
              <a:pPr/>
              <a:t>9</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16974</TotalTime>
  <Words>5621</Words>
  <Application>Microsoft Macintosh PowerPoint</Application>
  <PresentationFormat>画面に合わせる (4:3)</PresentationFormat>
  <Paragraphs>668</Paragraphs>
  <Slides>53</Slides>
  <Notes>22</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53</vt:i4>
      </vt:variant>
    </vt:vector>
  </HeadingPairs>
  <TitlesOfParts>
    <vt:vector size="54" baseType="lpstr">
      <vt:lpstr>802-11-Submission</vt:lpstr>
      <vt:lpstr>IEEE 802.11ai Fast Initial Link Setup  Agenda for Jan 2012 Jacksonville</vt:lpstr>
      <vt:lpstr>Abstract</vt:lpstr>
      <vt:lpstr>Meeting Protocol</vt:lpstr>
      <vt:lpstr>Attendance</vt:lpstr>
      <vt:lpstr>Attendance, Voting &amp; Document Status</vt:lpstr>
      <vt:lpstr>Plan for this week Jacksonville, Jan 2012</vt:lpstr>
      <vt:lpstr>Agenda Monday, Jan 16th ,  2012 – 16:00-18:00</vt:lpstr>
      <vt:lpstr>Agenda  Monday, Jan 16th,  2012 – 19:30-21:30</vt:lpstr>
      <vt:lpstr>Agenda  Tuesday, Jan 17th,  2012 – 10:30-21:30</vt:lpstr>
      <vt:lpstr>Agenda  Wednesday, Jan 18th,  2012 – 08:00-10:0</vt:lpstr>
      <vt:lpstr>Agenda  Wednesday, Jan 18th,  2012 – 13:30-18:00</vt:lpstr>
      <vt:lpstr>Agenda Thursday  , Jan 19th ,  2012 – 08:00-18:00</vt:lpstr>
      <vt:lpstr>Administrative Items</vt:lpstr>
      <vt:lpstr>Participants, Patents, and Duty to Inform</vt:lpstr>
      <vt:lpstr>Patent Related Links</vt:lpstr>
      <vt:lpstr>Call for Potentially Essential Patents</vt:lpstr>
      <vt:lpstr>Other Guidelines for IEEE WG Meetings</vt:lpstr>
      <vt:lpstr>Approve TGai meeting minutes of  Atlanta face-to-face meeting. </vt:lpstr>
      <vt:lpstr>Approve TGai teleconference meeting minutes of Atlanta to Jacksonville meeting. </vt:lpstr>
      <vt:lpstr>Teleconference Schedule </vt:lpstr>
      <vt:lpstr>Time line of TGai</vt:lpstr>
      <vt:lpstr>Plan for March </vt:lpstr>
      <vt:lpstr>Motion</vt:lpstr>
      <vt:lpstr>Motion (Change agenda)</vt:lpstr>
      <vt:lpstr>Motion (Change agenda)</vt:lpstr>
      <vt:lpstr>Motion  (Accept empty spec framework documentation )</vt:lpstr>
      <vt:lpstr>Motion</vt:lpstr>
      <vt:lpstr>Straw poll </vt:lpstr>
      <vt:lpstr>Straw Polls</vt:lpstr>
      <vt:lpstr>Straw Polls (Continued)</vt:lpstr>
      <vt:lpstr>Straw Polls (Continued)</vt:lpstr>
      <vt:lpstr>Straw poll  </vt:lpstr>
      <vt:lpstr>Straw poll (MLME ) </vt:lpstr>
      <vt:lpstr>Straw poll (FILS capability indication) </vt:lpstr>
      <vt:lpstr>Straw poll (Probe Request )</vt:lpstr>
      <vt:lpstr>Straw poll (Prove request )  </vt:lpstr>
      <vt:lpstr>Straw poll (Cancelling Probe Responses transmission ) </vt:lpstr>
      <vt:lpstr>Straw poll (Probe Response )</vt:lpstr>
      <vt:lpstr>Straw poll </vt:lpstr>
      <vt:lpstr>Straw poll</vt:lpstr>
      <vt:lpstr>Straw poll </vt:lpstr>
      <vt:lpstr>Straw polls</vt:lpstr>
      <vt:lpstr>Straw polls</vt:lpstr>
      <vt:lpstr>Straw polls</vt:lpstr>
      <vt:lpstr>Straw polls</vt:lpstr>
      <vt:lpstr>Straw polls</vt:lpstr>
      <vt:lpstr>Straw polls</vt:lpstr>
      <vt:lpstr>Straw polls</vt:lpstr>
      <vt:lpstr>Straw poll (Security)</vt:lpstr>
      <vt:lpstr>Straw poll (Security)</vt:lpstr>
      <vt:lpstr>Straw poll (Security)</vt:lpstr>
      <vt:lpstr>Straw poll (Security)</vt:lpstr>
      <vt:lpstr>Straw poll (Security)</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subject/>
  <dc:creator>Hiroshi Mano</dc:creator>
  <cp:keywords/>
  <dc:description/>
  <cp:lastModifiedBy>真野 浩</cp:lastModifiedBy>
  <cp:revision>392</cp:revision>
  <cp:lastPrinted>1998-02-10T13:28:06Z</cp:lastPrinted>
  <dcterms:created xsi:type="dcterms:W3CDTF">2012-01-19T18:40:13Z</dcterms:created>
  <dcterms:modified xsi:type="dcterms:W3CDTF">2012-01-20T00:33:46Z</dcterms:modified>
  <cp:category/>
</cp:coreProperties>
</file>