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80" r:id="rId16"/>
    <p:sldId id="463" r:id="rId17"/>
    <p:sldId id="464" r:id="rId18"/>
    <p:sldId id="465" r:id="rId19"/>
    <p:sldId id="476" r:id="rId20"/>
    <p:sldId id="477" r:id="rId21"/>
    <p:sldId id="478" r:id="rId22"/>
    <p:sldId id="466" r:id="rId23"/>
    <p:sldId id="467" r:id="rId24"/>
    <p:sldId id="481" r:id="rId25"/>
    <p:sldId id="482" r:id="rId26"/>
    <p:sldId id="483" r:id="rId27"/>
    <p:sldId id="484" r:id="rId28"/>
    <p:sldId id="485" r:id="rId29"/>
    <p:sldId id="486" r:id="rId30"/>
    <p:sldId id="487" r:id="rId31"/>
    <p:sldId id="488" r:id="rId32"/>
    <p:sldId id="489" r:id="rId33"/>
    <p:sldId id="490" r:id="rId34"/>
    <p:sldId id="491" r:id="rId35"/>
    <p:sldId id="492" r:id="rId36"/>
    <p:sldId id="493" r:id="rId37"/>
    <p:sldId id="494" r:id="rId38"/>
    <p:sldId id="495" r:id="rId39"/>
    <p:sldId id="496" r:id="rId40"/>
    <p:sldId id="497" r:id="rId41"/>
    <p:sldId id="479" r:id="rId42"/>
    <p:sldId id="470" r:id="rId43"/>
    <p:sldId id="475" r:id="rId4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65" d="100"/>
          <a:sy n="65" d="100"/>
        </p:scale>
        <p:origin x="-822" y="-11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198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
        <p:nvSpPr>
          <p:cNvPr id="10"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
        <p:nvSpPr>
          <p:cNvPr id="5" name="Date Placeholder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
        <p:nvSpPr>
          <p:cNvPr id="8"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802.11-12/0086r3</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2012-01-16</a:t>
            </a: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tx2"/>
                </a:solidFill>
                <a:effectLst/>
                <a:uLnTx/>
                <a:uFillTx/>
                <a:latin typeface="+mj-lt"/>
                <a:ea typeface="+mj-ea"/>
                <a:cs typeface="+mj-cs"/>
              </a:rPr>
              <a:t>TGad January</a:t>
            </a:r>
            <a:r>
              <a:rPr kumimoji="0" lang="en-US" sz="3200" b="1" i="0" u="none" strike="noStrike" kern="0" cap="none" spc="0" normalizeH="0" noProof="0" dirty="0" smtClean="0">
                <a:ln>
                  <a:noFill/>
                </a:ln>
                <a:solidFill>
                  <a:schemeClr val="tx2"/>
                </a:solidFill>
                <a:effectLst/>
                <a:uLnTx/>
                <a:uFillTx/>
                <a:latin typeface="+mj-lt"/>
                <a:ea typeface="+mj-ea"/>
                <a:cs typeface="+mj-cs"/>
              </a:rPr>
              <a:t> </a:t>
            </a:r>
            <a:r>
              <a:rPr kumimoji="0" lang="en-US" sz="3200" b="1" i="0" u="none" strike="noStrike" kern="0" cap="none" spc="0" normalizeH="0" baseline="0" noProof="0" dirty="0" smtClean="0">
                <a:ln>
                  <a:noFill/>
                </a:ln>
                <a:solidFill>
                  <a:schemeClr val="tx2"/>
                </a:solidFill>
                <a:effectLst/>
                <a:uLnTx/>
                <a:uFillTx/>
                <a:latin typeface="+mj-lt"/>
                <a:ea typeface="+mj-ea"/>
                <a:cs typeface="+mj-cs"/>
              </a:rPr>
              <a:t>2012 Report</a:t>
            </a:r>
          </a:p>
        </p:txBody>
      </p:sp>
      <p:sp>
        <p:nvSpPr>
          <p:cNvPr id="13"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November</a:t>
            </a:r>
          </a:p>
          <a:p>
            <a:r>
              <a:rPr lang="en-US" sz="2000" dirty="0" smtClean="0"/>
              <a:t>Approve minutes from November</a:t>
            </a:r>
          </a:p>
          <a:p>
            <a:r>
              <a:rPr lang="en-US" sz="2000" dirty="0" smtClean="0"/>
              <a:t>Review from initial sponsor ballot</a:t>
            </a:r>
          </a:p>
          <a:p>
            <a:r>
              <a:rPr lang="en-US" sz="2000" dirty="0" smtClean="0"/>
              <a:t>Review conference calls</a:t>
            </a:r>
          </a:p>
          <a:p>
            <a:r>
              <a:rPr lang="en-US" sz="2000" dirty="0" smtClean="0"/>
              <a:t>Approve minutes from conference calls</a:t>
            </a:r>
          </a:p>
          <a:p>
            <a:r>
              <a:rPr lang="en-US" sz="2000" dirty="0" smtClean="0"/>
              <a:t>Editor Report</a:t>
            </a:r>
          </a:p>
          <a:p>
            <a:r>
              <a:rPr lang="en-US" sz="2000" dirty="0" smtClean="0"/>
              <a:t>Comment resolution from initial sponsor ballot  (on D5.0) &amp; motions on resolutions</a:t>
            </a:r>
          </a:p>
          <a:p>
            <a:r>
              <a:rPr lang="en-US" sz="2000" dirty="0" smtClean="0"/>
              <a:t>Planning for March</a:t>
            </a:r>
          </a:p>
          <a:p>
            <a:r>
              <a:rPr lang="en-US" sz="2000" dirty="0" smtClean="0"/>
              <a:t>Other presentations</a:t>
            </a:r>
          </a:p>
          <a:p>
            <a:pPr>
              <a:buNone/>
            </a:pPr>
            <a:endParaRPr lang="en-US" sz="2000"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GB" dirty="0" smtClean="0"/>
              <a:t>11-12/0020r2</a:t>
            </a:r>
            <a:r>
              <a:rPr lang="en-US" dirty="0" smtClean="0"/>
              <a:t>, Comment Database, Carlos Cordeiro</a:t>
            </a:r>
          </a:p>
          <a:p>
            <a:pPr lvl="1"/>
            <a:r>
              <a:rPr lang="en-GB" dirty="0" smtClean="0"/>
              <a:t>Chris Hansen</a:t>
            </a:r>
            <a:endParaRPr lang="en-US" dirty="0" smtClean="0"/>
          </a:p>
          <a:p>
            <a:pPr lvl="1"/>
            <a:r>
              <a:rPr lang="en-GB" i="1" dirty="0" smtClean="0"/>
              <a:t>12/0057r0, TGad sponsor ballot text changes part 2, Solomon Trainin</a:t>
            </a:r>
            <a:endParaRPr lang="en-US" i="1" dirty="0" smtClean="0"/>
          </a:p>
          <a:p>
            <a:pPr lvl="1"/>
            <a:r>
              <a:rPr lang="en-GB" i="1" dirty="0" smtClean="0"/>
              <a:t>12/0058r0, TGad sponsor ballot text changes part 3, Solomon Trainin</a:t>
            </a:r>
            <a:endParaRPr lang="en-US" i="1" dirty="0" smtClean="0"/>
          </a:p>
          <a:p>
            <a:pPr lvl="1">
              <a:lnSpc>
                <a:spcPct val="80000"/>
              </a:lnSpc>
            </a:pPr>
            <a:endParaRPr lang="en-US" dirty="0" smtClean="0"/>
          </a:p>
          <a:p>
            <a:pPr>
              <a:lnSpc>
                <a:spcPct val="80000"/>
              </a:lnSpc>
            </a:pPr>
            <a:r>
              <a:rPr lang="en-US" dirty="0" smtClean="0"/>
              <a:t>Other</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a:xfrm>
            <a:off x="685800" y="1676400"/>
            <a:ext cx="3810000" cy="4419600"/>
          </a:xfrm>
        </p:spPr>
        <p:txBody>
          <a:bodyPr/>
          <a:lstStyle/>
          <a:p>
            <a:pPr>
              <a:lnSpc>
                <a:spcPct val="90000"/>
              </a:lnSpc>
            </a:pPr>
            <a:r>
              <a:rPr lang="en-US" sz="1400" dirty="0" smtClean="0"/>
              <a:t>Monday Jan 16</a:t>
            </a:r>
            <a:r>
              <a:rPr lang="en-US" sz="1400" baseline="30000" dirty="0" smtClean="0"/>
              <a:t>th</a:t>
            </a:r>
            <a:r>
              <a:rPr lang="en-US" sz="1400" dirty="0" smtClean="0"/>
              <a:t>, 10:30 – 12:3</a:t>
            </a:r>
            <a:r>
              <a:rPr lang="en-US" sz="1400" dirty="0" smtClean="0">
                <a:sym typeface="Wingdings" pitchFamily="2" charset="2"/>
              </a:rPr>
              <a:t>0</a:t>
            </a:r>
          </a:p>
          <a:p>
            <a:pPr lvl="1"/>
            <a:r>
              <a:rPr lang="en-US" sz="1200" dirty="0" smtClean="0"/>
              <a:t>Call for secretary</a:t>
            </a:r>
          </a:p>
          <a:p>
            <a:pPr lvl="1"/>
            <a:r>
              <a:rPr lang="en-US" sz="1200" dirty="0" smtClean="0"/>
              <a:t>Set agenda for the week</a:t>
            </a:r>
          </a:p>
          <a:p>
            <a:pPr lvl="1"/>
            <a:r>
              <a:rPr lang="en-US" sz="1200" dirty="0" smtClean="0"/>
              <a:t>Review from November</a:t>
            </a:r>
          </a:p>
          <a:p>
            <a:pPr lvl="1"/>
            <a:r>
              <a:rPr lang="en-US" sz="1200" dirty="0" smtClean="0"/>
              <a:t>Approve minutes from November</a:t>
            </a:r>
          </a:p>
          <a:p>
            <a:pPr lvl="1"/>
            <a:r>
              <a:rPr lang="en-US" sz="1200" dirty="0" smtClean="0"/>
              <a:t>Review from initial sponsor ballot</a:t>
            </a:r>
          </a:p>
          <a:p>
            <a:pPr lvl="1"/>
            <a:r>
              <a:rPr lang="en-US" sz="1200" dirty="0" smtClean="0"/>
              <a:t>Review conference calls</a:t>
            </a:r>
          </a:p>
          <a:p>
            <a:pPr lvl="1"/>
            <a:r>
              <a:rPr lang="en-US" sz="1200" dirty="0" smtClean="0"/>
              <a:t>Approve minutes from conference calls</a:t>
            </a:r>
          </a:p>
          <a:p>
            <a:pPr lvl="1"/>
            <a:r>
              <a:rPr lang="en-US" sz="1200" dirty="0" smtClean="0"/>
              <a:t>Editor Report</a:t>
            </a:r>
          </a:p>
          <a:p>
            <a:pPr lvl="1"/>
            <a:r>
              <a:rPr lang="en-US" sz="1200" dirty="0" smtClean="0"/>
              <a:t>Comment resolution from initial sponsor ballot  (on D5.0) &amp; motions on resolutions</a:t>
            </a:r>
          </a:p>
          <a:p>
            <a:pPr>
              <a:lnSpc>
                <a:spcPct val="90000"/>
              </a:lnSpc>
            </a:pPr>
            <a:r>
              <a:rPr lang="en-US" sz="1400" dirty="0" smtClean="0"/>
              <a:t>Tuesday Jan 17</a:t>
            </a:r>
            <a:r>
              <a:rPr lang="en-US" sz="1400" baseline="30000" dirty="0" smtClean="0"/>
              <a:t>th</a:t>
            </a:r>
            <a:r>
              <a:rPr lang="en-US" sz="1400" dirty="0" smtClean="0"/>
              <a:t>, 8:00 – 10:0</a:t>
            </a:r>
            <a:r>
              <a:rPr lang="en-US" sz="1400" dirty="0" smtClean="0">
                <a:sym typeface="Wingdings" pitchFamily="2" charset="2"/>
              </a:rPr>
              <a:t>0</a:t>
            </a:r>
          </a:p>
          <a:p>
            <a:pPr lvl="1"/>
            <a:r>
              <a:rPr lang="en-US" sz="1200" dirty="0" smtClean="0"/>
              <a:t>Starting ~8:45am (after UWB </a:t>
            </a:r>
            <a:r>
              <a:rPr lang="en-US" sz="1200" dirty="0" err="1" smtClean="0"/>
              <a:t>preso</a:t>
            </a:r>
            <a:r>
              <a:rPr lang="en-US" sz="1200" dirty="0" smtClean="0"/>
              <a:t> in WNG)</a:t>
            </a:r>
          </a:p>
          <a:p>
            <a:pPr lvl="1"/>
            <a:r>
              <a:rPr lang="en-US" sz="1200" dirty="0" smtClean="0"/>
              <a:t>Comment resolution from initial sponsor ballot  (on D5.0) &amp; motions on </a:t>
            </a:r>
            <a:r>
              <a:rPr lang="en-US" sz="1200" dirty="0" smtClean="0"/>
              <a:t>resolutions</a:t>
            </a:r>
          </a:p>
          <a:p>
            <a:pPr>
              <a:lnSpc>
                <a:spcPct val="90000"/>
              </a:lnSpc>
            </a:pPr>
            <a:r>
              <a:rPr lang="en-US" sz="1600" dirty="0" smtClean="0"/>
              <a:t>Tuesday Jan 17</a:t>
            </a:r>
            <a:r>
              <a:rPr lang="en-US" sz="1600" baseline="30000" dirty="0" smtClean="0"/>
              <a:t>th</a:t>
            </a:r>
            <a:r>
              <a:rPr lang="en-US" sz="1600" dirty="0" smtClean="0"/>
              <a:t>, 10:30 – 12:3</a:t>
            </a:r>
            <a:r>
              <a:rPr lang="en-US" sz="1600" dirty="0" smtClean="0">
                <a:sym typeface="Wingdings" pitchFamily="2" charset="2"/>
              </a:rPr>
              <a:t>0</a:t>
            </a:r>
          </a:p>
          <a:p>
            <a:pPr lvl="1">
              <a:lnSpc>
                <a:spcPct val="90000"/>
              </a:lnSpc>
            </a:pPr>
            <a:r>
              <a:rPr lang="en-US" sz="1200" dirty="0" smtClean="0"/>
              <a:t>Ad hoc</a:t>
            </a:r>
          </a:p>
          <a:p>
            <a:pPr>
              <a:lnSpc>
                <a:spcPct val="90000"/>
              </a:lnSpc>
            </a:pPr>
            <a:r>
              <a:rPr lang="en-US" sz="1600" dirty="0" smtClean="0"/>
              <a:t>Tuesday Jan 17</a:t>
            </a:r>
            <a:r>
              <a:rPr lang="en-US" sz="1600" baseline="30000" dirty="0" smtClean="0"/>
              <a:t>th</a:t>
            </a:r>
            <a:r>
              <a:rPr lang="en-US" sz="1600" dirty="0" smtClean="0"/>
              <a:t>, 16:00 – 18:0</a:t>
            </a:r>
            <a:r>
              <a:rPr lang="en-US" sz="1600" dirty="0" smtClean="0">
                <a:sym typeface="Wingdings" pitchFamily="2" charset="2"/>
              </a:rPr>
              <a:t>0</a:t>
            </a:r>
          </a:p>
          <a:p>
            <a:pPr lvl="1">
              <a:lnSpc>
                <a:spcPct val="90000"/>
              </a:lnSpc>
            </a:pPr>
            <a:r>
              <a:rPr lang="en-US" sz="1200" dirty="0" smtClean="0"/>
              <a:t>Ad hoc</a:t>
            </a:r>
          </a:p>
          <a:p>
            <a:pPr lvl="1"/>
            <a:endParaRPr lang="en-US" sz="1400" dirty="0" smtClean="0"/>
          </a:p>
          <a:p>
            <a:pPr>
              <a:lnSpc>
                <a:spcPct val="90000"/>
              </a:lnSpc>
            </a:pPr>
            <a:endParaRPr lang="en-US" sz="1400" dirty="0" smtClean="0"/>
          </a:p>
          <a:p>
            <a:pPr lvl="1">
              <a:lnSpc>
                <a:spcPct val="90000"/>
              </a:lnSpc>
            </a:pPr>
            <a:endParaRPr lang="en-US" sz="1200" dirty="0" smtClean="0"/>
          </a:p>
        </p:txBody>
      </p:sp>
      <p:sp>
        <p:nvSpPr>
          <p:cNvPr id="4" name="Content Placeholder 3"/>
          <p:cNvSpPr>
            <a:spLocks noGrp="1"/>
          </p:cNvSpPr>
          <p:nvPr>
            <p:ph sz="half" idx="2"/>
          </p:nvPr>
        </p:nvSpPr>
        <p:spPr>
          <a:xfrm>
            <a:off x="4648200" y="1676400"/>
            <a:ext cx="3810000" cy="4419600"/>
          </a:xfrm>
        </p:spPr>
        <p:txBody>
          <a:bodyPr/>
          <a:lstStyle/>
          <a:p>
            <a:pPr>
              <a:lnSpc>
                <a:spcPct val="90000"/>
              </a:lnSpc>
            </a:pPr>
            <a:r>
              <a:rPr lang="en-US" sz="1600" dirty="0" smtClean="0"/>
              <a:t>Wednesday Jan 18</a:t>
            </a:r>
            <a:r>
              <a:rPr lang="en-US" sz="1600" baseline="30000" dirty="0" smtClean="0"/>
              <a:t>th</a:t>
            </a:r>
            <a:r>
              <a:rPr lang="en-US" sz="1600" dirty="0" smtClean="0"/>
              <a:t>, </a:t>
            </a:r>
            <a:r>
              <a:rPr lang="en-US" sz="1600" dirty="0" smtClean="0"/>
              <a:t>13:30 </a:t>
            </a:r>
            <a:r>
              <a:rPr lang="en-US" sz="1600" dirty="0" smtClean="0"/>
              <a:t>– </a:t>
            </a:r>
            <a:r>
              <a:rPr lang="en-US" sz="1600" dirty="0" smtClean="0"/>
              <a:t>15:3</a:t>
            </a:r>
            <a:r>
              <a:rPr lang="en-US" sz="1600" dirty="0" smtClean="0">
                <a:sym typeface="Wingdings" pitchFamily="2" charset="2"/>
              </a:rPr>
              <a:t>0</a:t>
            </a:r>
            <a:endParaRPr lang="en-US" sz="1600" dirty="0" smtClean="0"/>
          </a:p>
          <a:p>
            <a:pPr lvl="1">
              <a:lnSpc>
                <a:spcPct val="90000"/>
              </a:lnSpc>
            </a:pPr>
            <a:r>
              <a:rPr lang="en-US" sz="1200" dirty="0" smtClean="0"/>
              <a:t>Comment resolution</a:t>
            </a:r>
            <a:endParaRPr lang="en-US" sz="1200" dirty="0" smtClean="0"/>
          </a:p>
          <a:p>
            <a:pPr>
              <a:lnSpc>
                <a:spcPct val="90000"/>
              </a:lnSpc>
            </a:pPr>
            <a:r>
              <a:rPr lang="en-US" sz="1600" dirty="0" smtClean="0"/>
              <a:t>Wednesday </a:t>
            </a:r>
            <a:r>
              <a:rPr lang="en-US" sz="1600" dirty="0" smtClean="0"/>
              <a:t>Jan 18</a:t>
            </a:r>
            <a:r>
              <a:rPr lang="en-US" sz="1600" baseline="30000" dirty="0" smtClean="0"/>
              <a:t>th</a:t>
            </a:r>
            <a:r>
              <a:rPr lang="en-US" sz="1600" dirty="0" smtClean="0"/>
              <a:t>, 16:00 – 18:0</a:t>
            </a:r>
            <a:r>
              <a:rPr lang="en-US" sz="1600" dirty="0" smtClean="0">
                <a:sym typeface="Wingdings" pitchFamily="2" charset="2"/>
              </a:rPr>
              <a:t>0</a:t>
            </a:r>
            <a:endParaRPr lang="en-US" sz="1600" dirty="0" smtClean="0"/>
          </a:p>
          <a:p>
            <a:pPr lvl="1"/>
            <a:r>
              <a:rPr lang="en-US" sz="1400" dirty="0" smtClean="0"/>
              <a:t>Dorothy’s comment</a:t>
            </a:r>
          </a:p>
          <a:p>
            <a:pPr lvl="1"/>
            <a:r>
              <a:rPr lang="en-US" sz="1400" dirty="0" smtClean="0"/>
              <a:t>Comment resolution from initial sponsor ballot  (on D5.0) &amp; motions on resolutions</a:t>
            </a:r>
          </a:p>
          <a:p>
            <a:pPr>
              <a:lnSpc>
                <a:spcPct val="90000"/>
              </a:lnSpc>
            </a:pPr>
            <a:r>
              <a:rPr lang="en-US" sz="1600" dirty="0" smtClean="0"/>
              <a:t>Thursday Jan 19</a:t>
            </a:r>
            <a:r>
              <a:rPr lang="en-US" sz="1600" baseline="30000" dirty="0" smtClean="0"/>
              <a:t>th</a:t>
            </a:r>
            <a:r>
              <a:rPr lang="en-US" sz="1600" dirty="0" smtClean="0"/>
              <a:t>, </a:t>
            </a:r>
            <a:r>
              <a:rPr lang="en-US" sz="1600" dirty="0" smtClean="0"/>
              <a:t>8:00 </a:t>
            </a:r>
            <a:r>
              <a:rPr lang="en-US" sz="1600" dirty="0" smtClean="0"/>
              <a:t>– </a:t>
            </a:r>
            <a:r>
              <a:rPr lang="en-US" sz="1600" dirty="0" smtClean="0"/>
              <a:t>10:0</a:t>
            </a:r>
            <a:r>
              <a:rPr lang="en-US" sz="1600" dirty="0" smtClean="0">
                <a:sym typeface="Wingdings" pitchFamily="2" charset="2"/>
              </a:rPr>
              <a:t>0</a:t>
            </a:r>
            <a:endParaRPr lang="en-US" sz="1600" dirty="0" smtClean="0">
              <a:sym typeface="Wingdings" pitchFamily="2" charset="2"/>
            </a:endParaRPr>
          </a:p>
          <a:p>
            <a:pPr lvl="1">
              <a:lnSpc>
                <a:spcPct val="90000"/>
              </a:lnSpc>
            </a:pPr>
            <a:r>
              <a:rPr lang="en-US" sz="1400" dirty="0" smtClean="0"/>
              <a:t>Comment resolution</a:t>
            </a:r>
            <a:endParaRPr lang="en-US" sz="1600" dirty="0" smtClean="0"/>
          </a:p>
          <a:p>
            <a:pPr>
              <a:lnSpc>
                <a:spcPct val="90000"/>
              </a:lnSpc>
            </a:pPr>
            <a:r>
              <a:rPr lang="en-US" sz="1600" dirty="0" smtClean="0"/>
              <a:t>Thursday </a:t>
            </a:r>
            <a:r>
              <a:rPr lang="en-US" sz="1600" dirty="0" smtClean="0"/>
              <a:t>Jan 19</a:t>
            </a:r>
            <a:r>
              <a:rPr lang="en-US" sz="1600" baseline="30000" dirty="0" smtClean="0"/>
              <a:t>th</a:t>
            </a:r>
            <a:r>
              <a:rPr lang="en-US" sz="1600" dirty="0" smtClean="0"/>
              <a:t>, 10:30 – 12:3</a:t>
            </a:r>
            <a:r>
              <a:rPr lang="en-US" sz="1600" dirty="0" smtClean="0">
                <a:sym typeface="Wingdings" pitchFamily="2" charset="2"/>
              </a:rPr>
              <a:t>0</a:t>
            </a:r>
          </a:p>
          <a:p>
            <a:pPr lvl="1">
              <a:lnSpc>
                <a:spcPct val="90000"/>
              </a:lnSpc>
            </a:pPr>
            <a:r>
              <a:rPr lang="en-US" sz="1400" dirty="0" smtClean="0"/>
              <a:t>Comment resolution from initial sponsor ballot  (on D5.0) &amp; motions on resolutions</a:t>
            </a:r>
          </a:p>
          <a:p>
            <a:pPr>
              <a:lnSpc>
                <a:spcPct val="90000"/>
              </a:lnSpc>
            </a:pPr>
            <a:r>
              <a:rPr lang="en-US" sz="1600" dirty="0" smtClean="0"/>
              <a:t>Thursday Jan 19</a:t>
            </a:r>
            <a:r>
              <a:rPr lang="en-US" sz="1600" baseline="30000" dirty="0" smtClean="0"/>
              <a:t>th</a:t>
            </a:r>
            <a:r>
              <a:rPr lang="en-US" sz="1600" dirty="0" smtClean="0"/>
              <a:t>, 13:30 – 15:3</a:t>
            </a:r>
            <a:r>
              <a:rPr lang="en-US" sz="1600" dirty="0" smtClean="0">
                <a:sym typeface="Wingdings" pitchFamily="2" charset="2"/>
              </a:rPr>
              <a:t>0</a:t>
            </a:r>
          </a:p>
          <a:p>
            <a:pPr lvl="1">
              <a:lnSpc>
                <a:spcPct val="90000"/>
              </a:lnSpc>
            </a:pPr>
            <a:r>
              <a:rPr lang="en-US" sz="1400" dirty="0" smtClean="0"/>
              <a:t>Comment resolution from initial sponsor ballot  (on D5.0) &amp; motions on resolutions</a:t>
            </a:r>
          </a:p>
          <a:p>
            <a:pPr lvl="1">
              <a:lnSpc>
                <a:spcPct val="90000"/>
              </a:lnSpc>
            </a:pPr>
            <a:r>
              <a:rPr lang="en-US" sz="1400" dirty="0" smtClean="0"/>
              <a:t>Planning for March</a:t>
            </a:r>
          </a:p>
          <a:p>
            <a:pPr lvl="1">
              <a:lnSpc>
                <a:spcPct val="90000"/>
              </a:lnSpc>
            </a:pPr>
            <a:endParaRPr lang="en-US" sz="1600" dirty="0" smtClean="0"/>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Monday Jan 16</a:t>
            </a:r>
            <a:r>
              <a:rPr lang="en-US" baseline="30000" dirty="0" smtClean="0"/>
              <a:t>th</a:t>
            </a:r>
            <a:r>
              <a:rPr lang="en-US" dirty="0" smtClean="0"/>
              <a:t>, 10:30 – 12:3</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November</a:t>
            </a:r>
          </a:p>
          <a:p>
            <a:r>
              <a:rPr lang="en-US" dirty="0" smtClean="0"/>
              <a:t>Approve minutes from November</a:t>
            </a:r>
          </a:p>
          <a:p>
            <a:r>
              <a:rPr lang="en-US" dirty="0" smtClean="0"/>
              <a:t>Review from initial sponsor ballot</a:t>
            </a:r>
          </a:p>
          <a:p>
            <a:r>
              <a:rPr lang="en-US" dirty="0" smtClean="0"/>
              <a:t>Review conference calls</a:t>
            </a:r>
          </a:p>
          <a:p>
            <a:r>
              <a:rPr lang="en-US" dirty="0" smtClean="0"/>
              <a:t>Approve minutes from conference calls</a:t>
            </a:r>
          </a:p>
          <a:p>
            <a:r>
              <a:rPr lang="en-US" dirty="0" smtClean="0"/>
              <a:t>Editor Report</a:t>
            </a:r>
          </a:p>
          <a:p>
            <a:r>
              <a:rPr lang="en-US" dirty="0" smtClean="0"/>
              <a:t>Comment resolution from initial sponsor ballot  (on D5.0) &amp; motions on resolutions</a:t>
            </a:r>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Jan 16</a:t>
            </a:r>
            <a:r>
              <a:rPr lang="en-US" baseline="30000" dirty="0" smtClean="0"/>
              <a:t>th</a:t>
            </a:r>
            <a:r>
              <a:rPr lang="en-US" dirty="0" smtClean="0"/>
              <a:t>, 10:30 – 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2000" dirty="0" smtClean="0"/>
              <a:t>12/0020r2</a:t>
            </a:r>
          </a:p>
          <a:p>
            <a:r>
              <a:rPr lang="en-US" sz="2000" dirty="0" smtClean="0"/>
              <a:t>Start Graham’s comments</a:t>
            </a:r>
          </a:p>
          <a:p>
            <a:r>
              <a:rPr lang="en-US" sz="2000" dirty="0" smtClean="0"/>
              <a:t>CID 6126; no objection to resolution</a:t>
            </a:r>
          </a:p>
          <a:p>
            <a:r>
              <a:rPr lang="en-US" sz="2000" dirty="0" smtClean="0"/>
              <a:t>6011; no objection to resolution</a:t>
            </a:r>
          </a:p>
          <a:p>
            <a:r>
              <a:rPr lang="en-US" sz="2000" dirty="0" smtClean="0"/>
              <a:t>6010; discussion on PCP/AP as defined as PCP or AP; found a few misuses that need to be fixed</a:t>
            </a:r>
          </a:p>
          <a:p>
            <a:r>
              <a:rPr lang="en-US" sz="2000" dirty="0" smtClean="0"/>
              <a:t>6003</a:t>
            </a:r>
          </a:p>
          <a:p>
            <a:pPr lvl="1"/>
            <a:r>
              <a:rPr lang="en-US" sz="1800" dirty="0" smtClean="0"/>
              <a:t>Strawpoll: Change </a:t>
            </a:r>
            <a:r>
              <a:rPr lang="en-US" sz="1800" dirty="0" err="1" smtClean="0"/>
              <a:t>Dband</a:t>
            </a:r>
            <a:r>
              <a:rPr lang="en-US" sz="1800" dirty="0" smtClean="0"/>
              <a:t> to </a:t>
            </a:r>
            <a:r>
              <a:rPr lang="en-US" sz="1800" dirty="0" err="1" smtClean="0"/>
              <a:t>Vband</a:t>
            </a:r>
            <a:r>
              <a:rPr lang="en-US" sz="1800" dirty="0" smtClean="0"/>
              <a:t> (1-11)</a:t>
            </a:r>
          </a:p>
          <a:p>
            <a:pPr lvl="1"/>
            <a:r>
              <a:rPr lang="en-US" sz="1800" dirty="0" smtClean="0"/>
              <a:t>Strawpoll: change </a:t>
            </a:r>
            <a:r>
              <a:rPr lang="en-US" sz="1800" dirty="0" err="1" smtClean="0"/>
              <a:t>Oband</a:t>
            </a:r>
            <a:r>
              <a:rPr lang="en-US" sz="1800" dirty="0" smtClean="0"/>
              <a:t> to non-</a:t>
            </a:r>
            <a:r>
              <a:rPr lang="en-US" sz="1800" dirty="0" err="1" smtClean="0"/>
              <a:t>Dband</a:t>
            </a:r>
            <a:r>
              <a:rPr lang="en-US" sz="1800" dirty="0" smtClean="0"/>
              <a:t> (4-10)</a:t>
            </a:r>
          </a:p>
          <a:p>
            <a:r>
              <a:rPr lang="en-US" sz="2000" dirty="0" smtClean="0"/>
              <a:t>6009</a:t>
            </a:r>
            <a:endParaRPr lang="en-US" sz="2000" dirty="0" smtClean="0"/>
          </a:p>
          <a:p>
            <a:pPr lvl="1"/>
            <a:r>
              <a:rPr lang="en-US" sz="1800" dirty="0" smtClean="0"/>
              <a:t>Strawpoll: change name  (5-9)</a:t>
            </a:r>
          </a:p>
          <a:p>
            <a:pPr lvl="1"/>
            <a:r>
              <a:rPr lang="en-US" sz="1800" dirty="0" smtClean="0"/>
              <a:t>Strawpoll: include note (5-8)</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November</a:t>
            </a:r>
            <a:endParaRPr lang="en-US" dirty="0"/>
          </a:p>
        </p:txBody>
      </p:sp>
      <p:sp>
        <p:nvSpPr>
          <p:cNvPr id="3" name="Content Placeholder 2"/>
          <p:cNvSpPr>
            <a:spLocks noGrp="1"/>
          </p:cNvSpPr>
          <p:nvPr>
            <p:ph idx="1"/>
          </p:nvPr>
        </p:nvSpPr>
        <p:spPr/>
        <p:txBody>
          <a:bodyPr/>
          <a:lstStyle/>
          <a:p>
            <a:r>
              <a:rPr lang="en-US" dirty="0" smtClean="0"/>
              <a:t>Resolved all comments on LB 185 this week</a:t>
            </a:r>
          </a:p>
          <a:p>
            <a:r>
              <a:rPr lang="en-US" dirty="0" smtClean="0"/>
              <a:t>TG and WG approved motion for recirculation letter ballot on D5.0, LB186 started on Nov 9</a:t>
            </a:r>
          </a:p>
          <a:p>
            <a:r>
              <a:rPr lang="en-US" dirty="0" smtClean="0"/>
              <a:t>TG and WG approved Report to EC on Conditional Approval to go to Sponsor Ballot</a:t>
            </a:r>
          </a:p>
          <a:p>
            <a:r>
              <a:rPr lang="en-US" dirty="0" smtClean="0"/>
              <a:t>Proposal for working relationship with CWPAN, Bruce Kraemer, 11/1570</a:t>
            </a:r>
          </a:p>
          <a:p>
            <a:pPr lvl="0"/>
            <a:r>
              <a:rPr lang="en-GB" dirty="0" smtClean="0"/>
              <a:t>802.11 Study Group to </a:t>
            </a:r>
            <a:r>
              <a:rPr lang="en-US" dirty="0" smtClean="0"/>
              <a:t>establish a forum for developing the procedural framework, clarifying the technical goals, and developing a PAR and five criteria focused on CWPAN extensions to P802.11ad</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Minutes</a:t>
            </a:r>
            <a:endParaRPr lang="en-US" dirty="0"/>
          </a:p>
        </p:txBody>
      </p:sp>
      <p:sp>
        <p:nvSpPr>
          <p:cNvPr id="3" name="Content Placeholder 2"/>
          <p:cNvSpPr>
            <a:spLocks noGrp="1"/>
          </p:cNvSpPr>
          <p:nvPr>
            <p:ph idx="1"/>
          </p:nvPr>
        </p:nvSpPr>
        <p:spPr/>
        <p:txBody>
          <a:bodyPr/>
          <a:lstStyle/>
          <a:p>
            <a:r>
              <a:rPr lang="en-US" dirty="0" smtClean="0"/>
              <a:t>Motion to approve November ‘11 TGad minutes as contained in 11-11-1446r0</a:t>
            </a:r>
          </a:p>
          <a:p>
            <a:endParaRPr lang="en-US" dirty="0" smtClean="0"/>
          </a:p>
          <a:p>
            <a:r>
              <a:rPr lang="en-US" dirty="0" smtClean="0"/>
              <a:t>Move: Chris</a:t>
            </a:r>
          </a:p>
          <a:p>
            <a:r>
              <a:rPr lang="en-US" dirty="0" smtClean="0"/>
              <a:t>Second: James</a:t>
            </a:r>
          </a:p>
          <a:p>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(1/4)</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11/0016r24</a:t>
            </a:r>
          </a:p>
          <a:p>
            <a:r>
              <a:rPr lang="en-US" dirty="0" smtClean="0"/>
              <a:t>Dec 1, 2011 call</a:t>
            </a:r>
          </a:p>
          <a:p>
            <a:pPr lvl="1"/>
            <a:r>
              <a:rPr lang="en-US" dirty="0" smtClean="0"/>
              <a:t>LB 186 results</a:t>
            </a:r>
          </a:p>
          <a:p>
            <a:pPr lvl="2"/>
            <a:r>
              <a:rPr lang="en-US" dirty="0" smtClean="0"/>
              <a:t>94.7 % yes; 5.3% no; 23 comments received</a:t>
            </a:r>
          </a:p>
          <a:p>
            <a:pPr lvl="1"/>
            <a:r>
              <a:rPr lang="en-US" dirty="0" smtClean="0"/>
              <a:t>All comments resolved in 11/1603r2 with no modification to draft</a:t>
            </a:r>
          </a:p>
          <a:p>
            <a:pPr lvl="1">
              <a:buNone/>
            </a:pPr>
            <a:endParaRPr lang="en-US" dirty="0" smtClean="0"/>
          </a:p>
          <a:p>
            <a:r>
              <a:rPr lang="en-US" dirty="0" smtClean="0"/>
              <a:t>Motion to approve TGad conference call minutes for Dec 1, 2011 as contained in 11-11-0016r24</a:t>
            </a:r>
          </a:p>
          <a:p>
            <a:r>
              <a:rPr lang="en-US" dirty="0" smtClean="0"/>
              <a:t>Move: Chris</a:t>
            </a:r>
          </a:p>
          <a:p>
            <a:r>
              <a:rPr lang="en-US" dirty="0" smtClean="0"/>
              <a:t>Second: James</a:t>
            </a:r>
          </a:p>
          <a:p>
            <a:pPr lvl="1"/>
            <a:endParaRPr lang="en-US" dirty="0" smtClean="0"/>
          </a:p>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(2/4)</a:t>
            </a:r>
            <a:endParaRPr lang="en-US" dirty="0"/>
          </a:p>
        </p:txBody>
      </p:sp>
      <p:sp>
        <p:nvSpPr>
          <p:cNvPr id="3" name="Content Placeholder 2"/>
          <p:cNvSpPr>
            <a:spLocks noGrp="1"/>
          </p:cNvSpPr>
          <p:nvPr>
            <p:ph idx="1"/>
          </p:nvPr>
        </p:nvSpPr>
        <p:spPr/>
        <p:txBody>
          <a:bodyPr/>
          <a:lstStyle/>
          <a:p>
            <a:r>
              <a:rPr lang="en-US" dirty="0" smtClean="0"/>
              <a:t>Conference call minutes from 2012 contained in </a:t>
            </a:r>
          </a:p>
          <a:p>
            <a:pPr lvl="1"/>
            <a:r>
              <a:rPr lang="en-US" dirty="0" smtClean="0"/>
              <a:t>12/0007r1</a:t>
            </a:r>
          </a:p>
          <a:p>
            <a:r>
              <a:rPr lang="en-US" dirty="0" smtClean="0"/>
              <a:t>Jan 5, 2012 call</a:t>
            </a:r>
          </a:p>
          <a:p>
            <a:pPr lvl="1"/>
            <a:r>
              <a:rPr lang="en-US" dirty="0" smtClean="0"/>
              <a:t>TGad architecture discussion (12/0005)</a:t>
            </a:r>
          </a:p>
          <a:p>
            <a:pPr lvl="1"/>
            <a:r>
              <a:rPr lang="en-US" dirty="0" smtClean="0"/>
              <a:t>architecture diagram to be added to draft</a:t>
            </a:r>
          </a:p>
          <a:p>
            <a:pPr lvl="1"/>
            <a:r>
              <a:rPr lang="en-US" dirty="0" smtClean="0"/>
              <a:t>table to explaining RSNA source, destination to be added to draft</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(3/4)</a:t>
            </a:r>
            <a:endParaRPr lang="en-US" dirty="0"/>
          </a:p>
        </p:txBody>
      </p:sp>
      <p:sp>
        <p:nvSpPr>
          <p:cNvPr id="3" name="Content Placeholder 2"/>
          <p:cNvSpPr>
            <a:spLocks noGrp="1"/>
          </p:cNvSpPr>
          <p:nvPr>
            <p:ph idx="1"/>
          </p:nvPr>
        </p:nvSpPr>
        <p:spPr/>
        <p:txBody>
          <a:bodyPr/>
          <a:lstStyle/>
          <a:p>
            <a:r>
              <a:rPr lang="en-US" dirty="0" smtClean="0"/>
              <a:t>Jan 12, 2012 call</a:t>
            </a:r>
          </a:p>
          <a:p>
            <a:pPr lvl="1"/>
            <a:r>
              <a:rPr lang="en-US" dirty="0" smtClean="0"/>
              <a:t>Sponsor ballot opened Dec 6, 2011 and closed Jan 5, 2012</a:t>
            </a:r>
          </a:p>
          <a:p>
            <a:pPr lvl="2"/>
            <a:r>
              <a:rPr lang="en-US" dirty="0" smtClean="0"/>
              <a:t>86% yes, 14% no; 515 total comments</a:t>
            </a:r>
          </a:p>
          <a:p>
            <a:pPr lvl="2"/>
            <a:r>
              <a:rPr lang="en-GB" dirty="0" smtClean="0"/>
              <a:t>comment database: 11-12/0020r0</a:t>
            </a:r>
            <a:endParaRPr lang="en-US" dirty="0" smtClean="0"/>
          </a:p>
          <a:p>
            <a:pPr lvl="1"/>
            <a:r>
              <a:rPr lang="en-US" dirty="0" smtClean="0"/>
              <a:t>Comment resolution</a:t>
            </a:r>
          </a:p>
          <a:p>
            <a:pPr lvl="2"/>
            <a:r>
              <a:rPr lang="en-US" dirty="0" smtClean="0"/>
              <a:t>Reviewed and approved 12/0023r2 on TSPEC data rates</a:t>
            </a:r>
          </a:p>
          <a:p>
            <a:pPr lvl="2"/>
            <a:r>
              <a:rPr lang="en-US" dirty="0" smtClean="0"/>
              <a:t>Reviewed: 12/0047r0, Fixes and Clarifications; </a:t>
            </a:r>
            <a:r>
              <a:rPr lang="en-GB" dirty="0" smtClean="0"/>
              <a:t>12/0048r0, Wakeup Schedule Element; 12/0051r0, GCMP Test Vector Revised; 12/0022r0, MB and PCP selection fixes;  will be motioned in Jacksonville</a:t>
            </a:r>
          </a:p>
          <a:p>
            <a:pPr lvl="2"/>
            <a:r>
              <a:rPr lang="en-GB" dirty="0" smtClean="0"/>
              <a:t>Reviewed 12/0021r0, MLME interface for BF; will have further discussion next conference call</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 (4/4)</a:t>
            </a:r>
            <a:endParaRPr lang="en-US" dirty="0"/>
          </a:p>
        </p:txBody>
      </p:sp>
      <p:sp>
        <p:nvSpPr>
          <p:cNvPr id="3" name="Content Placeholder 2"/>
          <p:cNvSpPr>
            <a:spLocks noGrp="1"/>
          </p:cNvSpPr>
          <p:nvPr>
            <p:ph idx="1"/>
          </p:nvPr>
        </p:nvSpPr>
        <p:spPr/>
        <p:txBody>
          <a:bodyPr/>
          <a:lstStyle/>
          <a:p>
            <a:r>
              <a:rPr lang="en-US" dirty="0" smtClean="0"/>
              <a:t>Motion to approve TGad conference call minutes as contained in 11-12-0007r1</a:t>
            </a:r>
          </a:p>
          <a:p>
            <a:r>
              <a:rPr lang="en-US" dirty="0" smtClean="0"/>
              <a:t>Move: Chris</a:t>
            </a:r>
          </a:p>
          <a:p>
            <a:r>
              <a:rPr lang="en-US" dirty="0" smtClean="0"/>
              <a:t>Second: James</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#66</a:t>
            </a:r>
            <a:endParaRPr lang="en-US" dirty="0"/>
          </a:p>
        </p:txBody>
      </p:sp>
      <p:sp>
        <p:nvSpPr>
          <p:cNvPr id="6" name="Content Placeholder 5"/>
          <p:cNvSpPr>
            <a:spLocks noGrp="1"/>
          </p:cNvSpPr>
          <p:nvPr>
            <p:ph idx="1"/>
          </p:nvPr>
        </p:nvSpPr>
        <p:spPr/>
        <p:txBody>
          <a:bodyPr/>
          <a:lstStyle/>
          <a:p>
            <a:r>
              <a:rPr lang="en-US" sz="2000" dirty="0" smtClean="0"/>
              <a:t>Move to approve resolution of comment </a:t>
            </a:r>
            <a:r>
              <a:rPr lang="en-GB" sz="1800" dirty="0" smtClean="0"/>
              <a:t>6001 </a:t>
            </a:r>
            <a:r>
              <a:rPr lang="en-US" sz="1800" dirty="0" smtClean="0"/>
              <a:t>in </a:t>
            </a:r>
          </a:p>
          <a:p>
            <a:pPr lvl="1"/>
            <a:r>
              <a:rPr lang="en-US" sz="1800" dirty="0" smtClean="0"/>
              <a:t>12/0047r1, Fixes and Clarifications</a:t>
            </a:r>
          </a:p>
          <a:p>
            <a:pPr lvl="1"/>
            <a:r>
              <a:rPr lang="en-US" sz="1800" dirty="0" smtClean="0"/>
              <a:t>12/0048r1, Wakeup Schedule Element </a:t>
            </a:r>
          </a:p>
          <a:p>
            <a:pPr lvl="1"/>
            <a:r>
              <a:rPr lang="en-US" sz="1800" dirty="0" smtClean="0"/>
              <a:t>12/0051r1, GCMP Test Vector Revised</a:t>
            </a:r>
          </a:p>
          <a:p>
            <a:pPr lvl="1"/>
            <a:r>
              <a:rPr lang="en-US" sz="1800" dirty="0" smtClean="0"/>
              <a:t>12/0022r0, MB and PCP selection fixes</a:t>
            </a:r>
          </a:p>
          <a:p>
            <a:pPr lvl="1"/>
            <a:endParaRPr lang="en-US" sz="1800" dirty="0" smtClean="0"/>
          </a:p>
          <a:p>
            <a:pPr lvl="1"/>
            <a:r>
              <a:rPr lang="en-US" sz="1800" i="1" dirty="0" smtClean="0"/>
              <a:t>No objection to resolutions during Thursday Jan 12th,  20:00-22:00  ET conference call</a:t>
            </a:r>
          </a:p>
          <a:p>
            <a:r>
              <a:rPr lang="en-US" sz="2000" dirty="0" smtClean="0"/>
              <a:t>Move/Second: James/Chris</a:t>
            </a:r>
          </a:p>
          <a:p>
            <a:pPr>
              <a:buNone/>
            </a:pPr>
            <a:endParaRPr lang="en-US" sz="2000" dirty="0" smtClean="0"/>
          </a:p>
          <a:p>
            <a:endParaRPr lang="en-US"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23</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90000"/>
              </a:lnSpc>
            </a:pPr>
            <a:r>
              <a:rPr lang="en-US" dirty="0" smtClean="0"/>
              <a:t>Tuesday Jan 17</a:t>
            </a:r>
            <a:r>
              <a:rPr lang="en-US" baseline="30000" dirty="0" smtClean="0"/>
              <a:t>th</a:t>
            </a:r>
            <a:r>
              <a:rPr lang="en-US" dirty="0" smtClean="0"/>
              <a:t>, 8:45 – 10:0</a:t>
            </a:r>
            <a:r>
              <a:rPr lang="en-US" dirty="0" smtClean="0">
                <a:sym typeface="Wingdings" pitchFamily="2" charset="2"/>
              </a:rPr>
              <a:t>0</a:t>
            </a:r>
          </a:p>
        </p:txBody>
      </p:sp>
      <p:sp>
        <p:nvSpPr>
          <p:cNvPr id="3" name="Content Placeholder 2"/>
          <p:cNvSpPr>
            <a:spLocks noGrp="1"/>
          </p:cNvSpPr>
          <p:nvPr>
            <p:ph idx="1"/>
          </p:nvPr>
        </p:nvSpPr>
        <p:spPr/>
        <p:txBody>
          <a:bodyPr/>
          <a:lstStyle/>
          <a:p>
            <a:r>
              <a:rPr lang="en-US" dirty="0" smtClean="0"/>
              <a:t>New time slots for ad hoc meetings:</a:t>
            </a:r>
          </a:p>
          <a:p>
            <a:pPr lvl="1"/>
            <a:r>
              <a:rPr lang="en-US" dirty="0" smtClean="0"/>
              <a:t>Tues 10:30-12:30, City Terrace 12</a:t>
            </a:r>
          </a:p>
          <a:p>
            <a:pPr lvl="1"/>
            <a:r>
              <a:rPr lang="en-US" dirty="0" smtClean="0"/>
              <a:t>Tues 16:00-18:00, City Terrace 12</a:t>
            </a:r>
          </a:p>
          <a:p>
            <a:r>
              <a:rPr lang="en-US" dirty="0" smtClean="0"/>
              <a:t>Comment resolution from initial sponsor ballot  (on D5.0)</a:t>
            </a:r>
          </a:p>
          <a:p>
            <a:pPr lvl="1"/>
            <a:r>
              <a:rPr lang="en-US" dirty="0" smtClean="0"/>
              <a:t>Comment resolution </a:t>
            </a:r>
            <a:r>
              <a:rPr lang="en-US" dirty="0" smtClean="0"/>
              <a:t>spreadsheet </a:t>
            </a:r>
            <a:r>
              <a:rPr lang="en-GB" dirty="0" smtClean="0"/>
              <a:t>11-12/0020r</a:t>
            </a:r>
            <a:endParaRPr lang="en-US" dirty="0" smtClean="0"/>
          </a:p>
          <a:p>
            <a:endParaRPr lang="en-US" dirty="0" smtClean="0"/>
          </a:p>
          <a:p>
            <a:endParaRPr lang="en-US" sz="2000"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24</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Tuesday Jan 17</a:t>
            </a:r>
            <a:r>
              <a:rPr lang="en-US" baseline="30000" dirty="0" smtClean="0"/>
              <a:t>th</a:t>
            </a:r>
            <a:r>
              <a:rPr lang="en-US" dirty="0" smtClean="0"/>
              <a:t>, 8:45 – 10:0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1800" dirty="0" smtClean="0"/>
              <a:t>Continue Graham Smith’s </a:t>
            </a:r>
            <a:r>
              <a:rPr lang="en-US" sz="1800" dirty="0" smtClean="0"/>
              <a:t>comments in </a:t>
            </a:r>
            <a:r>
              <a:rPr lang="en-GB" sz="1800" dirty="0" smtClean="0"/>
              <a:t>11-12/0020r2</a:t>
            </a:r>
            <a:endParaRPr lang="en-US" sz="1800" dirty="0" smtClean="0"/>
          </a:p>
          <a:p>
            <a:r>
              <a:rPr lang="en-US" sz="1800" dirty="0" smtClean="0"/>
              <a:t>CID 6007</a:t>
            </a:r>
          </a:p>
          <a:p>
            <a:pPr lvl="1"/>
            <a:r>
              <a:rPr lang="en-US" dirty="0" smtClean="0"/>
              <a:t>SP: P44L10/11, delete “is applicable to the </a:t>
            </a:r>
            <a:r>
              <a:rPr lang="en-US" dirty="0" err="1" smtClean="0"/>
              <a:t>Oband</a:t>
            </a:r>
            <a:r>
              <a:rPr lang="en-US" dirty="0" smtClean="0"/>
              <a:t> and </a:t>
            </a:r>
            <a:r>
              <a:rPr lang="en-US" dirty="0" err="1" smtClean="0"/>
              <a:t>Dband</a:t>
            </a:r>
            <a:r>
              <a:rPr lang="en-US" dirty="0" smtClean="0"/>
              <a:t>”? 3/1</a:t>
            </a:r>
          </a:p>
          <a:p>
            <a:pPr lvl="1"/>
            <a:r>
              <a:rPr lang="en-US" dirty="0" smtClean="0"/>
              <a:t>SP: P44L24, replace “is applicable only to the </a:t>
            </a:r>
            <a:r>
              <a:rPr lang="en-US" dirty="0" err="1" smtClean="0"/>
              <a:t>Oband</a:t>
            </a:r>
            <a:r>
              <a:rPr lang="en-US" dirty="0" smtClean="0"/>
              <a:t>” to “is not applicable to the </a:t>
            </a:r>
            <a:r>
              <a:rPr lang="en-US" dirty="0" err="1" smtClean="0"/>
              <a:t>Dband</a:t>
            </a:r>
            <a:r>
              <a:rPr lang="en-US" dirty="0" smtClean="0"/>
              <a:t>”? 3/0</a:t>
            </a:r>
          </a:p>
          <a:p>
            <a:r>
              <a:rPr lang="en-US" dirty="0" smtClean="0"/>
              <a:t>6006</a:t>
            </a:r>
          </a:p>
          <a:p>
            <a:pPr lvl="1"/>
            <a:r>
              <a:rPr lang="en-US" dirty="0" smtClean="0"/>
              <a:t>Similar to 6003</a:t>
            </a:r>
          </a:p>
          <a:p>
            <a:r>
              <a:rPr lang="en-US" dirty="0" smtClean="0"/>
              <a:t>6004</a:t>
            </a:r>
          </a:p>
          <a:p>
            <a:pPr lvl="1"/>
            <a:r>
              <a:rPr lang="en-US" dirty="0" smtClean="0"/>
              <a:t>Separately, define S-AP/S-PCP</a:t>
            </a:r>
          </a:p>
          <a:p>
            <a:r>
              <a:rPr lang="en-US" dirty="0" smtClean="0"/>
              <a:t>6127</a:t>
            </a:r>
          </a:p>
          <a:p>
            <a:pPr lvl="1"/>
            <a:r>
              <a:rPr lang="en-US" dirty="0" smtClean="0"/>
              <a:t>Page 428, Line 2</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6128</a:t>
            </a:r>
          </a:p>
          <a:p>
            <a:pPr lvl="1"/>
            <a:r>
              <a:rPr lang="en-US" dirty="0" smtClean="0"/>
              <a:t>Discussed scheduling, power save</a:t>
            </a:r>
          </a:p>
          <a:p>
            <a:r>
              <a:rPr lang="en-US" dirty="0" smtClean="0"/>
              <a:t>6132</a:t>
            </a:r>
          </a:p>
          <a:p>
            <a:pPr lvl="1"/>
            <a:r>
              <a:rPr lang="en-US" dirty="0" smtClean="0"/>
              <a:t>Similar to 6128; resolution modified to remove reference to 6128, but copy resolution to 6128 into 6132</a:t>
            </a:r>
          </a:p>
          <a:p>
            <a:r>
              <a:rPr lang="en-US" dirty="0" smtClean="0"/>
              <a:t>6130</a:t>
            </a:r>
          </a:p>
          <a:p>
            <a:pPr lvl="1"/>
            <a:r>
              <a:rPr lang="en-US" dirty="0" smtClean="0"/>
              <a:t>Discussing scheduling times, continue discussion in AM2</a:t>
            </a:r>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26</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 17</a:t>
            </a:r>
            <a:r>
              <a:rPr lang="en-US" baseline="30000" dirty="0" smtClean="0"/>
              <a:t>th</a:t>
            </a:r>
            <a:r>
              <a:rPr lang="en-US" dirty="0" smtClean="0"/>
              <a:t>, 10:30 – 12:3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GB" dirty="0" smtClean="0"/>
              <a:t>11-12/0020r2</a:t>
            </a:r>
            <a:endParaRPr lang="en-US" dirty="0" smtClean="0"/>
          </a:p>
          <a:p>
            <a:r>
              <a:rPr lang="en-US" dirty="0" smtClean="0"/>
              <a:t>Continue </a:t>
            </a:r>
            <a:r>
              <a:rPr lang="en-US" dirty="0" smtClean="0"/>
              <a:t>discussion on CID 6130</a:t>
            </a:r>
          </a:p>
          <a:p>
            <a:pPr lvl="1"/>
            <a:r>
              <a:rPr lang="en-US" dirty="0" smtClean="0"/>
              <a:t>Commenter ok with use of Extended </a:t>
            </a:r>
            <a:r>
              <a:rPr lang="en-US" dirty="0" err="1" smtClean="0"/>
              <a:t>Dband</a:t>
            </a:r>
            <a:r>
              <a:rPr lang="en-US" dirty="0" smtClean="0"/>
              <a:t> TSPEC</a:t>
            </a:r>
          </a:p>
          <a:p>
            <a:r>
              <a:rPr lang="en-US" dirty="0" smtClean="0"/>
              <a:t>6129</a:t>
            </a:r>
          </a:p>
          <a:p>
            <a:pPr lvl="1"/>
            <a:r>
              <a:rPr lang="en-US" dirty="0" smtClean="0"/>
              <a:t>Commenter ok w/ resolution</a:t>
            </a:r>
          </a:p>
          <a:p>
            <a:r>
              <a:rPr lang="en-US" dirty="0" smtClean="0"/>
              <a:t>6131</a:t>
            </a:r>
          </a:p>
          <a:p>
            <a:pPr lvl="1"/>
            <a:r>
              <a:rPr lang="en-US" dirty="0" smtClean="0"/>
              <a:t>Commenter ok w/ resolution</a:t>
            </a:r>
          </a:p>
          <a:p>
            <a:r>
              <a:rPr lang="en-US" dirty="0" smtClean="0"/>
              <a:t>Switch to Alex Ashley’s comments</a:t>
            </a:r>
          </a:p>
          <a:p>
            <a:r>
              <a:rPr lang="en-US" dirty="0" smtClean="0"/>
              <a:t>6081</a:t>
            </a:r>
          </a:p>
          <a:p>
            <a:pPr lvl="1"/>
            <a:r>
              <a:rPr lang="en-US" dirty="0" smtClean="0"/>
              <a:t>Refers to 6378, so do that first</a:t>
            </a:r>
          </a:p>
          <a:p>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6378</a:t>
            </a:r>
          </a:p>
          <a:p>
            <a:pPr lvl="1"/>
            <a:r>
              <a:rPr lang="en-US" dirty="0" smtClean="0"/>
              <a:t>Added differences between AP and PCP to resolution</a:t>
            </a:r>
          </a:p>
          <a:p>
            <a:pPr lvl="1"/>
            <a:r>
              <a:rPr lang="en-US" dirty="0" smtClean="0"/>
              <a:t>Comment ok w/ resolution</a:t>
            </a:r>
          </a:p>
          <a:p>
            <a:r>
              <a:rPr lang="en-US" dirty="0" smtClean="0"/>
              <a:t>6081</a:t>
            </a:r>
          </a:p>
          <a:p>
            <a:pPr lvl="1"/>
            <a:r>
              <a:rPr lang="en-US" dirty="0" smtClean="0"/>
              <a:t>Copy part of 6378 resolution</a:t>
            </a:r>
          </a:p>
          <a:p>
            <a:r>
              <a:rPr lang="en-US" dirty="0" smtClean="0"/>
              <a:t>6065</a:t>
            </a:r>
          </a:p>
          <a:p>
            <a:pPr lvl="1"/>
            <a:r>
              <a:rPr lang="en-US" dirty="0" smtClean="0"/>
              <a:t>Refers to 6364</a:t>
            </a:r>
          </a:p>
          <a:p>
            <a:r>
              <a:rPr lang="en-US" dirty="0" smtClean="0"/>
              <a:t>Do 6364 first</a:t>
            </a:r>
          </a:p>
          <a:p>
            <a:pPr lvl="1"/>
            <a:r>
              <a:rPr lang="en-US" dirty="0" smtClean="0"/>
              <a:t>Commenter ok w/ resolution</a:t>
            </a:r>
          </a:p>
          <a:p>
            <a:r>
              <a:rPr lang="en-US" dirty="0" smtClean="0"/>
              <a:t>6065</a:t>
            </a:r>
          </a:p>
          <a:p>
            <a:pPr marL="685800" lvl="2" indent="-342900"/>
            <a:r>
              <a:rPr lang="en-US" dirty="0" smtClean="0"/>
              <a:t>Commenter ok w/ resolution</a:t>
            </a:r>
          </a:p>
          <a:p>
            <a:endParaRPr lang="en-US" dirty="0" smtClean="0"/>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6083</a:t>
            </a:r>
          </a:p>
          <a:p>
            <a:pPr lvl="1"/>
            <a:r>
              <a:rPr lang="en-US" dirty="0" smtClean="0"/>
              <a:t>Whether to support GCR?</a:t>
            </a:r>
          </a:p>
          <a:p>
            <a:pPr lvl="2"/>
            <a:r>
              <a:rPr lang="en-US" dirty="0" smtClean="0"/>
              <a:t>In Omni world: 3 or 4 STAs, could just use DMS; GCR is only useful for larger number of STAs</a:t>
            </a:r>
          </a:p>
          <a:p>
            <a:pPr lvl="1"/>
            <a:r>
              <a:rPr lang="en-US" dirty="0" smtClean="0"/>
              <a:t>People have till next conference to think about whether or not to support GCR in </a:t>
            </a:r>
            <a:r>
              <a:rPr lang="en-US" dirty="0" err="1" smtClean="0"/>
              <a:t>Dband</a:t>
            </a:r>
            <a:r>
              <a:rPr lang="en-US" dirty="0" smtClean="0"/>
              <a:t> (or people can email their preference by that call)</a:t>
            </a:r>
          </a:p>
          <a:p>
            <a:pPr lvl="1"/>
            <a:r>
              <a:rPr lang="en-US" dirty="0" smtClean="0"/>
              <a:t>Will strawpoll this on conference and either fix GCR as per CID 6083 or remove support</a:t>
            </a:r>
          </a:p>
          <a:p>
            <a:pPr lvl="1"/>
            <a:r>
              <a:rPr lang="en-US" dirty="0" smtClean="0"/>
              <a:t>Eldad: send email to reflector on Monday announcing agenda topic for call</a:t>
            </a:r>
          </a:p>
          <a:p>
            <a:pPr lvl="1"/>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29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smtClean="0"/>
              <a:t>6067</a:t>
            </a:r>
          </a:p>
          <a:p>
            <a:pPr lvl="1"/>
            <a:r>
              <a:rPr lang="en-US" sz="1800" dirty="0" smtClean="0"/>
              <a:t>Changed to revised and change acronym to SSW</a:t>
            </a:r>
          </a:p>
          <a:p>
            <a:r>
              <a:rPr lang="en-US" sz="2000" dirty="0" smtClean="0"/>
              <a:t>6373 (duplicate of 6067)</a:t>
            </a:r>
          </a:p>
          <a:p>
            <a:pPr lvl="1"/>
            <a:r>
              <a:rPr lang="en-US" sz="1800" dirty="0" smtClean="0"/>
              <a:t>Changed to revised and change acronym to SSW</a:t>
            </a:r>
          </a:p>
          <a:p>
            <a:r>
              <a:rPr lang="en-US" sz="2000" dirty="0" smtClean="0"/>
              <a:t>6016</a:t>
            </a:r>
          </a:p>
          <a:p>
            <a:pPr lvl="1"/>
            <a:r>
              <a:rPr lang="en-US" sz="1800" dirty="0" smtClean="0"/>
              <a:t>First look at related comment 6264</a:t>
            </a:r>
          </a:p>
          <a:p>
            <a:r>
              <a:rPr lang="en-US" sz="2000" dirty="0" smtClean="0"/>
              <a:t>6264</a:t>
            </a:r>
          </a:p>
          <a:p>
            <a:pPr lvl="1"/>
            <a:r>
              <a:rPr lang="en-US" sz="1800" dirty="0" smtClean="0"/>
              <a:t>Change name of MIB variable “…implemented”; change to capability; change to read-only</a:t>
            </a:r>
          </a:p>
          <a:p>
            <a:r>
              <a:rPr lang="en-US" sz="2000" dirty="0" smtClean="0"/>
              <a:t>6016, 6017, 6018, 6019, 6020, 6021, 6022, 6023, 6025, 6027, 6026, 6028, 6029, 6030, 6031</a:t>
            </a:r>
          </a:p>
          <a:p>
            <a:pPr lvl="1"/>
            <a:r>
              <a:rPr lang="en-US" sz="1800" dirty="0" smtClean="0"/>
              <a:t>Change name of MIB variable to “…implemented”</a:t>
            </a:r>
          </a:p>
          <a:p>
            <a:pPr lvl="1"/>
            <a:endParaRPr lang="en-US" sz="1800" dirty="0" smtClean="0"/>
          </a:p>
          <a:p>
            <a:pPr lvl="1"/>
            <a:endParaRPr lang="en-US" sz="1800"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6024</a:t>
            </a:r>
          </a:p>
          <a:p>
            <a:pPr lvl="1"/>
            <a:r>
              <a:rPr lang="en-US" dirty="0" smtClean="0"/>
              <a:t>Commenter ok w/ resolution</a:t>
            </a:r>
          </a:p>
          <a:p>
            <a:r>
              <a:rPr lang="en-US" dirty="0" smtClean="0"/>
              <a:t>6077, 6271</a:t>
            </a:r>
          </a:p>
          <a:p>
            <a:pPr lvl="1"/>
            <a:r>
              <a:rPr lang="en-US" dirty="0" smtClean="0"/>
              <a:t>Commenter ok w/ resolution</a:t>
            </a:r>
          </a:p>
          <a:p>
            <a:r>
              <a:rPr lang="en-US" dirty="0" smtClean="0"/>
              <a:t>6074, 6092, 6093, 6269</a:t>
            </a:r>
          </a:p>
          <a:p>
            <a:pPr lvl="1"/>
            <a:r>
              <a:rPr lang="en-US" dirty="0" smtClean="0"/>
              <a:t>Commenter ok w/ resolution</a:t>
            </a:r>
          </a:p>
          <a:p>
            <a:endParaRPr lang="en-US" dirty="0" smtClean="0"/>
          </a:p>
          <a:p>
            <a:endParaRPr lang="en-US" dirty="0" smtClean="0"/>
          </a:p>
          <a:p>
            <a:pPr lvl="1"/>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Jan 17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1800" dirty="0" smtClean="0"/>
              <a:t>Continue w/ Alex Ashley’s </a:t>
            </a:r>
            <a:r>
              <a:rPr lang="en-US" sz="1800" dirty="0" smtClean="0"/>
              <a:t>comments in </a:t>
            </a:r>
            <a:r>
              <a:rPr lang="en-GB" sz="1800" dirty="0" smtClean="0"/>
              <a:t>11-12/0020r2</a:t>
            </a:r>
            <a:endParaRPr lang="en-US" sz="1800" dirty="0" smtClean="0"/>
          </a:p>
          <a:p>
            <a:r>
              <a:rPr lang="en-US" sz="1800" dirty="0" smtClean="0"/>
              <a:t>6091, comment accepted</a:t>
            </a:r>
          </a:p>
          <a:p>
            <a:r>
              <a:rPr lang="en-US" sz="1800" dirty="0" smtClean="0"/>
              <a:t>6095, 6512, comment accepted</a:t>
            </a:r>
          </a:p>
          <a:p>
            <a:r>
              <a:rPr lang="en-US" sz="1800" dirty="0" smtClean="0"/>
              <a:t>6097, comment accepted</a:t>
            </a:r>
          </a:p>
          <a:p>
            <a:r>
              <a:rPr lang="en-US" sz="1800" dirty="0" smtClean="0"/>
              <a:t>6098</a:t>
            </a:r>
          </a:p>
          <a:p>
            <a:pPr lvl="1"/>
            <a:r>
              <a:rPr lang="en-US" sz="1600" dirty="0" smtClean="0"/>
              <a:t>Modified resolution to add text to spec to clarity priority ordering</a:t>
            </a:r>
          </a:p>
          <a:p>
            <a:r>
              <a:rPr lang="en-US" sz="1800" dirty="0" smtClean="0"/>
              <a:t>6090, comment accepted</a:t>
            </a:r>
          </a:p>
          <a:p>
            <a:r>
              <a:rPr lang="en-US" sz="1800" dirty="0" smtClean="0"/>
              <a:t>6087, comment accepted</a:t>
            </a:r>
          </a:p>
          <a:p>
            <a:r>
              <a:rPr lang="en-US" sz="1800" dirty="0" smtClean="0"/>
              <a:t>6088, comment accepted</a:t>
            </a:r>
          </a:p>
          <a:p>
            <a:r>
              <a:rPr lang="en-US" sz="1800" dirty="0" smtClean="0"/>
              <a:t>6089, comment accepted</a:t>
            </a:r>
          </a:p>
          <a:p>
            <a:r>
              <a:rPr lang="en-US" sz="1800" dirty="0" smtClean="0"/>
              <a:t>6032, 6034, 6033, 6035, 6040, 6042, 6047, 6043, 6044, 6046, 6048, 6045, 6049 almost dup. of 6264</a:t>
            </a:r>
          </a:p>
          <a:p>
            <a:r>
              <a:rPr lang="en-US" sz="1800" dirty="0" smtClean="0"/>
              <a:t>6036, 6037, add MIB element</a:t>
            </a:r>
          </a:p>
          <a:p>
            <a:r>
              <a:rPr lang="en-US" sz="1800" dirty="0" smtClean="0"/>
              <a:t>6038, 6039 no objection</a:t>
            </a:r>
          </a:p>
          <a:p>
            <a:endParaRPr lang="en-US" dirty="0" smtClean="0"/>
          </a:p>
          <a:p>
            <a:endParaRPr lang="en-US" dirty="0" smtClean="0"/>
          </a:p>
          <a:p>
            <a:pPr lvl="1"/>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32</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6105, 6396</a:t>
            </a:r>
          </a:p>
          <a:p>
            <a:pPr lvl="1"/>
            <a:r>
              <a:rPr lang="en-US" dirty="0" smtClean="0"/>
              <a:t>Modify field name</a:t>
            </a:r>
          </a:p>
          <a:p>
            <a:r>
              <a:rPr lang="en-US" dirty="0" smtClean="0"/>
              <a:t>6110, commenter ok/ resolution</a:t>
            </a:r>
          </a:p>
          <a:p>
            <a:r>
              <a:rPr lang="en-US" dirty="0" smtClean="0"/>
              <a:t>6041, accepted</a:t>
            </a:r>
          </a:p>
          <a:p>
            <a:r>
              <a:rPr lang="en-US" dirty="0" smtClean="0"/>
              <a:t>6112, modified resolution to deactivate mesh when 11ad, commenter ok/ resolution</a:t>
            </a:r>
          </a:p>
          <a:p>
            <a:r>
              <a:rPr lang="en-US" dirty="0" smtClean="0"/>
              <a:t>Switch to David Hunter’s comments</a:t>
            </a:r>
          </a:p>
          <a:p>
            <a:r>
              <a:rPr lang="en-US" dirty="0" smtClean="0"/>
              <a:t>6376, convert </a:t>
            </a:r>
            <a:r>
              <a:rPr lang="en-US" dirty="0" err="1" smtClean="0"/>
              <a:t>Oband</a:t>
            </a:r>
            <a:r>
              <a:rPr lang="en-US" dirty="0" smtClean="0"/>
              <a:t> and </a:t>
            </a:r>
            <a:r>
              <a:rPr lang="en-US" dirty="0" err="1" smtClean="0"/>
              <a:t>Dband</a:t>
            </a:r>
            <a:r>
              <a:rPr lang="en-US" dirty="0" smtClean="0"/>
              <a:t> to adjectives</a:t>
            </a:r>
          </a:p>
          <a:p>
            <a:r>
              <a:rPr lang="en-US" dirty="0" smtClean="0"/>
              <a:t>6377, deferred until after 6007 and 6376</a:t>
            </a:r>
          </a:p>
          <a:p>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33</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6382, accepted</a:t>
            </a:r>
          </a:p>
          <a:p>
            <a:r>
              <a:rPr lang="en-US" dirty="0" smtClean="0"/>
              <a:t>6380, accepted</a:t>
            </a:r>
          </a:p>
          <a:p>
            <a:r>
              <a:rPr lang="en-US" dirty="0" smtClean="0"/>
              <a:t>6381, accepted</a:t>
            </a:r>
          </a:p>
          <a:p>
            <a:r>
              <a:rPr lang="en-US" dirty="0" smtClean="0"/>
              <a:t>6385, duplicate of 6077</a:t>
            </a:r>
          </a:p>
          <a:p>
            <a:r>
              <a:rPr lang="en-US" dirty="0" smtClean="0"/>
              <a:t>Will add Wed PM1 and </a:t>
            </a:r>
            <a:r>
              <a:rPr lang="en-US" dirty="0" err="1" smtClean="0"/>
              <a:t>Th</a:t>
            </a:r>
            <a:r>
              <a:rPr lang="en-US" dirty="0" smtClean="0"/>
              <a:t> AM1 if 11ac adjourns</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34</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Wednesday Jan 18</a:t>
            </a:r>
            <a:r>
              <a:rPr lang="en-US" baseline="30000" dirty="0" smtClean="0"/>
              <a:t>th</a:t>
            </a:r>
            <a:r>
              <a:rPr lang="en-US" dirty="0" smtClean="0"/>
              <a:t>, </a:t>
            </a:r>
            <a:r>
              <a:rPr lang="en-US" dirty="0" smtClean="0"/>
              <a:t>13:30 </a:t>
            </a:r>
            <a:r>
              <a:rPr lang="en-US" dirty="0" smtClean="0"/>
              <a:t>– </a:t>
            </a:r>
            <a:r>
              <a:rPr lang="en-US" dirty="0" smtClean="0"/>
              <a:t>15:3</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sz="1800" dirty="0" smtClean="0"/>
              <a:t>Continue David Hunter’s comments in </a:t>
            </a:r>
            <a:r>
              <a:rPr lang="en-GB" sz="1800" dirty="0" smtClean="0"/>
              <a:t>11-12/0020r3</a:t>
            </a:r>
            <a:endParaRPr lang="en-US" sz="1800" dirty="0" smtClean="0"/>
          </a:p>
          <a:p>
            <a:r>
              <a:rPr lang="en-US" sz="1800" dirty="0" smtClean="0"/>
              <a:t>6388, accepted</a:t>
            </a:r>
          </a:p>
          <a:p>
            <a:r>
              <a:rPr lang="en-US" sz="1800" dirty="0" smtClean="0"/>
              <a:t>6391, modified resolution w/ agreement from commenter</a:t>
            </a:r>
          </a:p>
          <a:p>
            <a:r>
              <a:rPr lang="en-US" sz="1800" dirty="0" smtClean="0"/>
              <a:t>6393, 6080, 6273, modified sentence </a:t>
            </a:r>
            <a:r>
              <a:rPr lang="en-US" sz="1800" dirty="0" smtClean="0"/>
              <a:t>w/ agreement from </a:t>
            </a:r>
            <a:r>
              <a:rPr lang="en-US" sz="1800" dirty="0" smtClean="0"/>
              <a:t>commenters</a:t>
            </a:r>
          </a:p>
          <a:p>
            <a:r>
              <a:rPr lang="en-US" sz="1800" dirty="0" smtClean="0"/>
              <a:t>6395, accepted</a:t>
            </a:r>
          </a:p>
          <a:p>
            <a:r>
              <a:rPr lang="en-US" sz="1800" dirty="0" smtClean="0"/>
              <a:t>6398, accepted</a:t>
            </a:r>
          </a:p>
          <a:p>
            <a:r>
              <a:rPr lang="en-US" sz="1800" dirty="0" smtClean="0"/>
              <a:t>6400, modified grammar of resolution </a:t>
            </a:r>
            <a:r>
              <a:rPr lang="en-US" sz="1800" dirty="0" smtClean="0"/>
              <a:t>w/ agreement from </a:t>
            </a:r>
            <a:r>
              <a:rPr lang="en-US" sz="1800" dirty="0" smtClean="0"/>
              <a:t>commenter</a:t>
            </a:r>
          </a:p>
          <a:p>
            <a:r>
              <a:rPr lang="en-US" sz="1800" dirty="0" smtClean="0"/>
              <a:t>6399, accepted</a:t>
            </a:r>
          </a:p>
          <a:p>
            <a:r>
              <a:rPr lang="en-US" sz="1800" dirty="0" smtClean="0"/>
              <a:t>6401, commenter ok with modified resolution</a:t>
            </a:r>
          </a:p>
          <a:p>
            <a:r>
              <a:rPr lang="en-US" sz="1800" dirty="0" smtClean="0"/>
              <a:t>6402, modified sentence, no objection</a:t>
            </a:r>
          </a:p>
          <a:p>
            <a:r>
              <a:rPr lang="en-US" sz="1800" dirty="0" smtClean="0"/>
              <a:t>6404, accepted</a:t>
            </a:r>
          </a:p>
          <a:p>
            <a:r>
              <a:rPr lang="en-US" sz="1800" dirty="0" smtClean="0"/>
              <a:t>6406, accepted</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35</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6408, commenter ok w/ resolution</a:t>
            </a:r>
          </a:p>
          <a:p>
            <a:r>
              <a:rPr lang="en-US" dirty="0" smtClean="0"/>
              <a:t>6410, commenter </a:t>
            </a:r>
            <a:r>
              <a:rPr lang="en-US" dirty="0" smtClean="0"/>
              <a:t>ok w/ </a:t>
            </a:r>
            <a:r>
              <a:rPr lang="en-US" dirty="0" smtClean="0"/>
              <a:t>modified resolution</a:t>
            </a:r>
          </a:p>
          <a:p>
            <a:r>
              <a:rPr lang="en-US" dirty="0" smtClean="0"/>
              <a:t>6415, accepted</a:t>
            </a:r>
          </a:p>
          <a:p>
            <a:r>
              <a:rPr lang="en-US" dirty="0" smtClean="0"/>
              <a:t>6417, modified resolution to restructure and clarify sentence</a:t>
            </a:r>
          </a:p>
          <a:p>
            <a:r>
              <a:rPr lang="en-US" dirty="0" smtClean="0"/>
              <a:t>6421, accepted</a:t>
            </a:r>
          </a:p>
          <a:p>
            <a:r>
              <a:rPr lang="en-US" dirty="0" smtClean="0"/>
              <a:t>Started 6426</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36</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Wednesday Jan 18</a:t>
            </a:r>
            <a:r>
              <a:rPr lang="en-US" baseline="30000" dirty="0" smtClean="0"/>
              <a:t>th</a:t>
            </a:r>
            <a:r>
              <a:rPr lang="en-US" dirty="0" smtClean="0"/>
              <a:t>, </a:t>
            </a:r>
            <a:r>
              <a:rPr lang="en-US" dirty="0" smtClean="0"/>
              <a:t>16:00 </a:t>
            </a:r>
            <a:r>
              <a:rPr lang="en-US" dirty="0" smtClean="0"/>
              <a:t>– </a:t>
            </a:r>
            <a:r>
              <a:rPr lang="en-US" dirty="0" smtClean="0"/>
              <a:t>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Continued 6426, changed </a:t>
            </a:r>
            <a:r>
              <a:rPr lang="en-US" dirty="0" err="1" smtClean="0"/>
              <a:t>Dband</a:t>
            </a:r>
            <a:r>
              <a:rPr lang="en-US" dirty="0" smtClean="0"/>
              <a:t> technology to non-802.11 system</a:t>
            </a:r>
          </a:p>
          <a:p>
            <a:r>
              <a:rPr lang="en-US" dirty="0" smtClean="0"/>
              <a:t>CIDs on </a:t>
            </a:r>
            <a:r>
              <a:rPr lang="en-US" dirty="0" err="1" smtClean="0"/>
              <a:t>Oband</a:t>
            </a:r>
            <a:r>
              <a:rPr lang="en-US" dirty="0" smtClean="0"/>
              <a:t> and </a:t>
            </a:r>
            <a:r>
              <a:rPr lang="en-US" dirty="0" err="1" smtClean="0"/>
              <a:t>Dband</a:t>
            </a:r>
            <a:r>
              <a:rPr lang="en-US" dirty="0" smtClean="0"/>
              <a:t> terminology: 6445, 6328, 6327, 6495, 6489, 6483, 6332, 6331</a:t>
            </a:r>
          </a:p>
          <a:p>
            <a:r>
              <a:rPr lang="en-US" dirty="0" smtClean="0"/>
              <a:t>Strawpoll: Do you support changing the term </a:t>
            </a:r>
            <a:r>
              <a:rPr lang="en-US" dirty="0" err="1" smtClean="0"/>
              <a:t>Dband</a:t>
            </a:r>
            <a:r>
              <a:rPr lang="en-US" dirty="0" smtClean="0"/>
              <a:t>? 10/0/7</a:t>
            </a:r>
          </a:p>
          <a:p>
            <a:r>
              <a:rPr lang="en-US" dirty="0" smtClean="0"/>
              <a:t>MGR</a:t>
            </a:r>
          </a:p>
          <a:p>
            <a:r>
              <a:rPr lang="en-US" dirty="0" smtClean="0"/>
              <a:t>MGT</a:t>
            </a:r>
          </a:p>
          <a:p>
            <a:r>
              <a:rPr lang="en-US" dirty="0" smtClean="0"/>
              <a:t>DVHT</a:t>
            </a:r>
          </a:p>
          <a:p>
            <a:r>
              <a:rPr lang="en-US" dirty="0" smtClean="0"/>
              <a:t>DHT</a:t>
            </a:r>
          </a:p>
          <a:p>
            <a:r>
              <a:rPr lang="en-US" dirty="0" smtClean="0"/>
              <a:t>GHT</a:t>
            </a:r>
            <a:endParaRPr lang="en-US" dirty="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37</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 vote for as many as one likes</a:t>
            </a:r>
            <a:endParaRPr lang="en-US" dirty="0"/>
          </a:p>
        </p:txBody>
      </p:sp>
      <p:sp>
        <p:nvSpPr>
          <p:cNvPr id="3" name="Content Placeholder 2"/>
          <p:cNvSpPr>
            <a:spLocks noGrp="1"/>
          </p:cNvSpPr>
          <p:nvPr>
            <p:ph idx="1"/>
          </p:nvPr>
        </p:nvSpPr>
        <p:spPr/>
        <p:txBody>
          <a:bodyPr/>
          <a:lstStyle/>
          <a:p>
            <a:r>
              <a:rPr lang="en-US" dirty="0" smtClean="0"/>
              <a:t>MGR – multi gigabit rate; 11</a:t>
            </a:r>
            <a:endParaRPr lang="en-US" dirty="0" smtClean="0"/>
          </a:p>
          <a:p>
            <a:r>
              <a:rPr lang="en-US" dirty="0" smtClean="0"/>
              <a:t>MGT – multi gigabit throughput; 10</a:t>
            </a:r>
            <a:endParaRPr lang="en-US" dirty="0" smtClean="0"/>
          </a:p>
          <a:p>
            <a:r>
              <a:rPr lang="en-US" dirty="0" smtClean="0"/>
              <a:t>DVHT – directional VHT; 4</a:t>
            </a:r>
            <a:endParaRPr lang="en-US" dirty="0" smtClean="0"/>
          </a:p>
          <a:p>
            <a:r>
              <a:rPr lang="en-US" dirty="0" smtClean="0"/>
              <a:t>DHT – directional HT; 3</a:t>
            </a:r>
            <a:endParaRPr lang="en-US" dirty="0" smtClean="0"/>
          </a:p>
          <a:p>
            <a:r>
              <a:rPr lang="en-US" dirty="0" smtClean="0"/>
              <a:t>GHT – gigabit HT; 3</a:t>
            </a:r>
            <a:endParaRPr lang="en-US" dirty="0" smtClean="0"/>
          </a:p>
          <a:p>
            <a:r>
              <a:rPr lang="en-US" dirty="0" smtClean="0"/>
              <a:t>MHT – millimeter HT; 6</a:t>
            </a:r>
          </a:p>
          <a:p>
            <a:r>
              <a:rPr lang="en-US" dirty="0" smtClean="0"/>
              <a:t>DMG – directional multi gigabit; 11</a:t>
            </a:r>
          </a:p>
          <a:p>
            <a:r>
              <a:rPr lang="en-US" dirty="0" smtClean="0"/>
              <a:t>MMW – </a:t>
            </a:r>
            <a:r>
              <a:rPr lang="en-US" dirty="0" err="1" smtClean="0"/>
              <a:t>milli</a:t>
            </a:r>
            <a:r>
              <a:rPr lang="en-US" dirty="0" smtClean="0"/>
              <a:t>-meter wave; 1</a:t>
            </a:r>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38</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Strawpoll: vote for one</a:t>
            </a:r>
          </a:p>
          <a:p>
            <a:pPr lvl="1"/>
            <a:r>
              <a:rPr lang="en-US" dirty="0" smtClean="0"/>
              <a:t>MGR </a:t>
            </a:r>
            <a:r>
              <a:rPr lang="en-US" dirty="0" smtClean="0"/>
              <a:t>– multi gigabit </a:t>
            </a:r>
            <a:r>
              <a:rPr lang="en-US" dirty="0" smtClean="0"/>
              <a:t>rate; 7</a:t>
            </a:r>
            <a:endParaRPr lang="en-US" dirty="0" smtClean="0"/>
          </a:p>
          <a:p>
            <a:pPr lvl="1"/>
            <a:r>
              <a:rPr lang="en-US" dirty="0" smtClean="0"/>
              <a:t>MGT – multi gigabit </a:t>
            </a:r>
            <a:r>
              <a:rPr lang="en-US" dirty="0" smtClean="0"/>
              <a:t>throughput; 0</a:t>
            </a:r>
            <a:endParaRPr lang="en-US" dirty="0" smtClean="0"/>
          </a:p>
          <a:p>
            <a:pPr lvl="1"/>
            <a:r>
              <a:rPr lang="en-US" dirty="0" smtClean="0"/>
              <a:t>DMG </a:t>
            </a:r>
            <a:r>
              <a:rPr lang="en-US" dirty="0" smtClean="0"/>
              <a:t>– directional multi </a:t>
            </a:r>
            <a:r>
              <a:rPr lang="en-US" dirty="0" smtClean="0"/>
              <a:t>gigabit; 11</a:t>
            </a:r>
          </a:p>
          <a:p>
            <a:r>
              <a:rPr lang="en-US" dirty="0" smtClean="0"/>
              <a:t>Change </a:t>
            </a:r>
            <a:r>
              <a:rPr lang="en-US" dirty="0" err="1" smtClean="0"/>
              <a:t>Dband</a:t>
            </a:r>
            <a:r>
              <a:rPr lang="en-US" dirty="0" smtClean="0"/>
              <a:t> to DMG, defined above</a:t>
            </a:r>
          </a:p>
          <a:p>
            <a:endParaRPr lang="en-US" dirty="0" smtClean="0"/>
          </a:p>
          <a:p>
            <a:r>
              <a:rPr lang="en-US" dirty="0" smtClean="0"/>
              <a:t>No objection to changing </a:t>
            </a:r>
            <a:r>
              <a:rPr lang="en-US" dirty="0" err="1" smtClean="0"/>
              <a:t>O</a:t>
            </a:r>
            <a:r>
              <a:rPr lang="en-US" dirty="0" err="1" smtClean="0"/>
              <a:t>band</a:t>
            </a:r>
            <a:r>
              <a:rPr lang="en-US" dirty="0" smtClean="0"/>
              <a:t> to non-DMG</a:t>
            </a:r>
          </a:p>
          <a:p>
            <a:endParaRPr lang="en-US" dirty="0" smtClean="0"/>
          </a:p>
          <a:p>
            <a:r>
              <a:rPr lang="en-US" dirty="0" smtClean="0"/>
              <a:t>Redid 6003, 6006, 6376, 6377 as above</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39</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6427, copied last edit from 6426</a:t>
            </a:r>
          </a:p>
          <a:p>
            <a:r>
              <a:rPr lang="en-US" dirty="0" smtClean="0"/>
              <a:t>6432, accepted with change to DMG</a:t>
            </a:r>
          </a:p>
          <a:p>
            <a:r>
              <a:rPr lang="en-US" dirty="0" smtClean="0"/>
              <a:t>6433, similar to 6376</a:t>
            </a:r>
          </a:p>
          <a:p>
            <a:r>
              <a:rPr lang="en-US" dirty="0" smtClean="0"/>
              <a:t>6434, accepted</a:t>
            </a:r>
          </a:p>
          <a:p>
            <a:r>
              <a:rPr lang="en-US" dirty="0" smtClean="0"/>
              <a:t>6435, commenter ok w/ resolution</a:t>
            </a:r>
          </a:p>
          <a:p>
            <a:r>
              <a:rPr lang="en-US" dirty="0" smtClean="0"/>
              <a:t>Switch to Jon </a:t>
            </a:r>
            <a:r>
              <a:rPr lang="en-US" dirty="0" err="1" smtClean="0"/>
              <a:t>Rosdahl’s</a:t>
            </a:r>
            <a:r>
              <a:rPr lang="en-US" dirty="0" smtClean="0"/>
              <a:t> comments</a:t>
            </a:r>
          </a:p>
          <a:p>
            <a:r>
              <a:rPr lang="en-US" dirty="0" smtClean="0"/>
              <a:t>6441 </a:t>
            </a:r>
            <a:r>
              <a:rPr lang="en-US" dirty="0" smtClean="0"/>
              <a:t>commenter ok w/ </a:t>
            </a:r>
            <a:r>
              <a:rPr lang="en-US" dirty="0" smtClean="0"/>
              <a:t>resolution</a:t>
            </a:r>
          </a:p>
          <a:p>
            <a:r>
              <a:rPr lang="en-US" dirty="0" smtClean="0"/>
              <a:t>6312, duplicate of 6441</a:t>
            </a:r>
          </a:p>
          <a:p>
            <a:r>
              <a:rPr lang="en-US" dirty="0" smtClean="0"/>
              <a:t>6446, accept</a:t>
            </a:r>
          </a:p>
          <a:p>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40</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BaCKUP</a:t>
            </a:r>
            <a:endParaRPr lang="en-US" dirty="0"/>
          </a:p>
        </p:txBody>
      </p:sp>
      <p:sp>
        <p:nvSpPr>
          <p:cNvPr id="8" name="Text Placeholder 7"/>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41</a:t>
            </a:fld>
            <a:endParaRPr lang="en-US"/>
          </a:p>
        </p:txBody>
      </p:sp>
      <p:sp>
        <p:nvSpPr>
          <p:cNvPr id="6" name="Date Placeholder 5"/>
          <p:cNvSpPr>
            <a:spLocks noGrp="1"/>
          </p:cNvSpPr>
          <p:nvPr>
            <p:ph type="dt" sz="half" idx="2"/>
          </p:nvPr>
        </p:nvSpPr>
        <p:spPr/>
        <p:txBody>
          <a:bodyPr/>
          <a:lstStyle/>
          <a:p>
            <a:pPr>
              <a:defRPr/>
            </a:pPr>
            <a:r>
              <a:rPr lang="en-US" smtClean="0"/>
              <a:t>January 2012</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March</a:t>
            </a:r>
            <a:endParaRPr lang="en-US" dirty="0"/>
          </a:p>
        </p:txBody>
      </p:sp>
      <p:sp>
        <p:nvSpPr>
          <p:cNvPr id="3" name="Content Placeholder 2"/>
          <p:cNvSpPr>
            <a:spLocks noGrp="1"/>
          </p:cNvSpPr>
          <p:nvPr>
            <p:ph idx="1"/>
          </p:nvPr>
        </p:nvSpPr>
        <p:spPr/>
        <p:txBody>
          <a:bodyPr/>
          <a:lstStyle/>
          <a:p>
            <a:r>
              <a:rPr lang="en-US" dirty="0" smtClean="0"/>
              <a:t>Complete comment resolution on initial sponsor ballot, or</a:t>
            </a:r>
          </a:p>
          <a:p>
            <a:r>
              <a:rPr lang="en-US" dirty="0" smtClean="0"/>
              <a:t>Comment resolution on first recirculation </a:t>
            </a:r>
            <a:r>
              <a:rPr lang="en-US" smtClean="0"/>
              <a:t>sponsor ballot</a:t>
            </a:r>
            <a:endParaRPr lang="en-US" dirty="0" smtClean="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42</a:t>
            </a:fld>
            <a:endParaRPr lang="en-US"/>
          </a:p>
        </p:txBody>
      </p:sp>
      <p:sp>
        <p:nvSpPr>
          <p:cNvPr id="7"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Feb 23, Mar 8, Mar 29, Apr 12</a:t>
            </a:r>
          </a:p>
          <a:p>
            <a:pPr lvl="2"/>
            <a:r>
              <a:rPr lang="en-US" sz="1600" dirty="0" smtClean="0"/>
              <a:t>10:00 – 12:00 ET</a:t>
            </a:r>
          </a:p>
          <a:p>
            <a:pPr lvl="1"/>
            <a:r>
              <a:rPr lang="en-US" sz="1800" dirty="0" smtClean="0"/>
              <a:t>Mar 1, Mar 22, Apr 5</a:t>
            </a:r>
          </a:p>
          <a:p>
            <a:pPr lvl="2"/>
            <a:r>
              <a:rPr lang="en-US" sz="1600" dirty="0" smtClean="0"/>
              <a:t>20:00-22:00 ET</a:t>
            </a:r>
            <a:endParaRPr lang="en-US" dirty="0" smtClean="0"/>
          </a:p>
          <a:p>
            <a:endParaRPr lang="en-US" dirty="0"/>
          </a:p>
        </p:txBody>
      </p:sp>
      <p:sp>
        <p:nvSpPr>
          <p:cNvPr id="6" name="Footer Placeholder 5"/>
          <p:cNvSpPr>
            <a:spLocks noGrp="1"/>
          </p:cNvSpPr>
          <p:nvPr>
            <p:ph type="ftr" sz="quarter" idx="11"/>
          </p:nvPr>
        </p:nvSpPr>
        <p:spPr/>
        <p:txBody>
          <a:bodyPr/>
          <a:lstStyle/>
          <a:p>
            <a:pPr>
              <a:defRPr/>
            </a:pPr>
            <a:r>
              <a:rPr lang="en-US" dirty="0" smtClean="0"/>
              <a:t>Eldad Perahia, Intel Corporation</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43</a:t>
            </a:fld>
            <a:endParaRPr lang="en-US"/>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January 2012</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January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Rectangle 4"/>
          <p:cNvSpPr txBox="1">
            <a:spLocks noChangeArrowheads="1"/>
          </p:cNvSpPr>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smtClean="0">
                <a:ln>
                  <a:noFill/>
                </a:ln>
                <a:solidFill>
                  <a:schemeClr val="tx1"/>
                </a:solidFill>
                <a:effectLst/>
                <a:uLnTx/>
                <a:uFillTx/>
                <a:latin typeface="Times New Roman" pitchFamily="18" charset="0"/>
                <a:ea typeface="+mn-ea"/>
                <a:cs typeface="+mn-cs"/>
              </a:rPr>
              <a:t>January 2012</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81429</TotalTime>
  <Words>2611</Words>
  <Application>Microsoft Office PowerPoint</Application>
  <PresentationFormat>On-screen Show (4:3)</PresentationFormat>
  <Paragraphs>508</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Monday Jan 16th, 10:30 – 12:30</vt:lpstr>
      <vt:lpstr>Notes for Monday Jan 16th, 10:30 – 12:30</vt:lpstr>
      <vt:lpstr>Review from November</vt:lpstr>
      <vt:lpstr>November Minutes</vt:lpstr>
      <vt:lpstr>Review of Conference Calls (1/4)</vt:lpstr>
      <vt:lpstr>Review of Conference Calls (2/4)</vt:lpstr>
      <vt:lpstr>Review of Conference Calls (3/4)</vt:lpstr>
      <vt:lpstr>Review of Conference Calls (4/4)</vt:lpstr>
      <vt:lpstr>Editor Report</vt:lpstr>
      <vt:lpstr>Motion #66</vt:lpstr>
      <vt:lpstr>Tuesday Jan 17th, 8:45 – 10:00</vt:lpstr>
      <vt:lpstr>Notes for Tuesday Jan 17th, 8:45 – 10:00</vt:lpstr>
      <vt:lpstr>Slide 26</vt:lpstr>
      <vt:lpstr>Tuesday Jan 17th, 10:30 – 12:30</vt:lpstr>
      <vt:lpstr>Slide 28</vt:lpstr>
      <vt:lpstr>Slide 29</vt:lpstr>
      <vt:lpstr>Slide 30</vt:lpstr>
      <vt:lpstr>Slide 31</vt:lpstr>
      <vt:lpstr>Tuesday Jan 17th, 16:00 – 18:00</vt:lpstr>
      <vt:lpstr>Slide 33</vt:lpstr>
      <vt:lpstr>Slide 34</vt:lpstr>
      <vt:lpstr>Notes for Wednesday Jan 18th, 13:30 – 15:30</vt:lpstr>
      <vt:lpstr>Slide 36</vt:lpstr>
      <vt:lpstr>Notes for Wednesday Jan 18th, 16:00 – 18:00</vt:lpstr>
      <vt:lpstr>Strawpoll; vote for as many as one likes</vt:lpstr>
      <vt:lpstr>Slide 39</vt:lpstr>
      <vt:lpstr>Slide 40</vt:lpstr>
      <vt:lpstr>BaCKUP</vt:lpstr>
      <vt:lpstr>Goals for March</vt:lpstr>
      <vt:lpstr>Conference call times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2745</cp:revision>
  <cp:lastPrinted>1998-02-10T13:28:06Z</cp:lastPrinted>
  <dcterms:created xsi:type="dcterms:W3CDTF">2007-04-17T18:10:23Z</dcterms:created>
  <dcterms:modified xsi:type="dcterms:W3CDTF">2012-01-19T00:02:17Z</dcterms:modified>
</cp:coreProperties>
</file>