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1" r:id="rId4"/>
    <p:sldId id="272" r:id="rId5"/>
    <p:sldId id="273" r:id="rId6"/>
    <p:sldId id="274" r:id="rId7"/>
    <p:sldId id="265" r:id="rId8"/>
    <p:sldId id="275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2011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28D70655-1A49-4AEC-82FA-F804879F1B6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85990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2011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B5180843-EDAA-40E6-B6B6-B68796BC6CB1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547626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2011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D342B1EF-1649-47AE-A228-36FF8D979F20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2011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0A6BF517-1A43-4777-8ABA-3C4734316F1A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B5180843-EDAA-40E6-B6B6-B68796BC6CB1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F06DB6F-88CF-4EE1-B498-46255D82E38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CD45086-68B0-46A4-98ED-71ED7468C8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F3CB8C6-CC45-443C-BDFA-DAB79428376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EE6E9536-86BD-4AEA-8EF1-2E42B88B058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41F0830-BFA0-4DA0-A7FD-B4509F2592F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3674425D-9713-48A4-B88C-402F0B7374D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38F8175-6C02-4E3A-A448-0DD937FDC00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EA732745-6DDC-40EF-ABD1-3A8DE9448DD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9076B14-E21C-403A-ABBC-2479025F051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6279DEC5-34FF-43AB-879C-5D7321CEAB4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7247528-1B01-4DBC-9C0C-B76B6752EEE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E4C4E9D5-BDAB-45ED-9C37-274D98657FE8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802.11-12/0081r0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6E3FB6B-6BA2-4975-8B05-13AFFF987AF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On Traffic Stream Setup for Audio/Visual Bridging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2012-01-14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832645"/>
          <a:ext cx="8047038" cy="2468563"/>
        </p:xfrm>
        <a:graphic>
          <a:graphicData uri="http://schemas.openxmlformats.org/presentationml/2006/ole">
            <p:oleObj spid="_x0000_s30733" name="Document" r:id="rId4" imgW="8322284" imgH="2556388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612D82C5-F707-4331-AC63-8C8172F9106C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CA" dirty="0" smtClean="0"/>
              <a:t>This submission addresses issues related to traffic stream (TS) Setup when it is initiated by the AP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CA" dirty="0" smtClean="0"/>
              <a:t>Problem Statement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933056"/>
            <a:ext cx="7772400" cy="1514872"/>
          </a:xfrm>
        </p:spPr>
        <p:txBody>
          <a:bodyPr/>
          <a:lstStyle/>
          <a:p>
            <a:r>
              <a:rPr lang="en-CA" dirty="0" smtClean="0"/>
              <a:t>In interworking with “higher“ layers, the AP adds interworking to its functionality.</a:t>
            </a:r>
          </a:p>
          <a:p>
            <a:pPr lvl="1"/>
            <a:r>
              <a:rPr lang="en-CA" dirty="0" smtClean="0"/>
              <a:t>In SRP language [1], the AP is the Designated MSRP Node (DMN) in the above scenario</a:t>
            </a:r>
          </a:p>
          <a:p>
            <a:r>
              <a:rPr lang="en-CA" dirty="0" smtClean="0"/>
              <a:t>situations may arise when TS setup process is required to be indicated by the MDN (AP in this case)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EE6E9536-86BD-4AEA-8EF1-2E42B88B0585}" type="slidenum">
              <a:rPr lang="en-CA" smtClean="0"/>
              <a:pPr/>
              <a:t>3</a:t>
            </a:fld>
            <a:endParaRPr lang="en-CA"/>
          </a:p>
        </p:txBody>
      </p:sp>
      <p:grpSp>
        <p:nvGrpSpPr>
          <p:cNvPr id="30" name="Group 29"/>
          <p:cNvGrpSpPr/>
          <p:nvPr/>
        </p:nvGrpSpPr>
        <p:grpSpPr>
          <a:xfrm>
            <a:off x="2614762" y="1340768"/>
            <a:ext cx="4284662" cy="2573337"/>
            <a:chOff x="2614762" y="1617539"/>
            <a:chExt cx="4284662" cy="2573337"/>
          </a:xfrm>
        </p:grpSpPr>
        <p:sp>
          <p:nvSpPr>
            <p:cNvPr id="7" name="Freeform 2"/>
            <p:cNvSpPr>
              <a:spLocks/>
            </p:cNvSpPr>
            <p:nvPr/>
          </p:nvSpPr>
          <p:spPr bwMode="auto">
            <a:xfrm>
              <a:off x="4924574" y="2117601"/>
              <a:ext cx="1401763" cy="893763"/>
            </a:xfrm>
            <a:custGeom>
              <a:avLst/>
              <a:gdLst>
                <a:gd name="T0" fmla="*/ 260 w 1617"/>
                <a:gd name="T1" fmla="*/ 681 h 862"/>
                <a:gd name="T2" fmla="*/ 320 w 1617"/>
                <a:gd name="T3" fmla="*/ 755 h 862"/>
                <a:gd name="T4" fmla="*/ 393 w 1617"/>
                <a:gd name="T5" fmla="*/ 813 h 862"/>
                <a:gd name="T6" fmla="*/ 476 w 1617"/>
                <a:gd name="T7" fmla="*/ 849 h 862"/>
                <a:gd name="T8" fmla="*/ 562 w 1617"/>
                <a:gd name="T9" fmla="*/ 862 h 862"/>
                <a:gd name="T10" fmla="*/ 650 w 1617"/>
                <a:gd name="T11" fmla="*/ 852 h 862"/>
                <a:gd name="T12" fmla="*/ 733 w 1617"/>
                <a:gd name="T13" fmla="*/ 821 h 862"/>
                <a:gd name="T14" fmla="*/ 808 w 1617"/>
                <a:gd name="T15" fmla="*/ 767 h 862"/>
                <a:gd name="T16" fmla="*/ 884 w 1617"/>
                <a:gd name="T17" fmla="*/ 821 h 862"/>
                <a:gd name="T18" fmla="*/ 967 w 1617"/>
                <a:gd name="T19" fmla="*/ 852 h 862"/>
                <a:gd name="T20" fmla="*/ 1055 w 1617"/>
                <a:gd name="T21" fmla="*/ 862 h 862"/>
                <a:gd name="T22" fmla="*/ 1141 w 1617"/>
                <a:gd name="T23" fmla="*/ 849 h 862"/>
                <a:gd name="T24" fmla="*/ 1224 w 1617"/>
                <a:gd name="T25" fmla="*/ 813 h 862"/>
                <a:gd name="T26" fmla="*/ 1297 w 1617"/>
                <a:gd name="T27" fmla="*/ 755 h 862"/>
                <a:gd name="T28" fmla="*/ 1357 w 1617"/>
                <a:gd name="T29" fmla="*/ 681 h 862"/>
                <a:gd name="T30" fmla="*/ 1411 w 1617"/>
                <a:gd name="T31" fmla="*/ 645 h 862"/>
                <a:gd name="T32" fmla="*/ 1473 w 1617"/>
                <a:gd name="T33" fmla="*/ 640 h 862"/>
                <a:gd name="T34" fmla="*/ 1531 w 1617"/>
                <a:gd name="T35" fmla="*/ 612 h 862"/>
                <a:gd name="T36" fmla="*/ 1578 w 1617"/>
                <a:gd name="T37" fmla="*/ 563 h 862"/>
                <a:gd name="T38" fmla="*/ 1606 w 1617"/>
                <a:gd name="T39" fmla="*/ 501 h 862"/>
                <a:gd name="T40" fmla="*/ 1617 w 1617"/>
                <a:gd name="T41" fmla="*/ 432 h 862"/>
                <a:gd name="T42" fmla="*/ 1606 w 1617"/>
                <a:gd name="T43" fmla="*/ 361 h 862"/>
                <a:gd name="T44" fmla="*/ 1578 w 1617"/>
                <a:gd name="T45" fmla="*/ 299 h 862"/>
                <a:gd name="T46" fmla="*/ 1531 w 1617"/>
                <a:gd name="T47" fmla="*/ 249 h 862"/>
                <a:gd name="T48" fmla="*/ 1473 w 1617"/>
                <a:gd name="T49" fmla="*/ 222 h 862"/>
                <a:gd name="T50" fmla="*/ 1411 w 1617"/>
                <a:gd name="T51" fmla="*/ 217 h 862"/>
                <a:gd name="T52" fmla="*/ 1357 w 1617"/>
                <a:gd name="T53" fmla="*/ 180 h 862"/>
                <a:gd name="T54" fmla="*/ 1297 w 1617"/>
                <a:gd name="T55" fmla="*/ 107 h 862"/>
                <a:gd name="T56" fmla="*/ 1224 w 1617"/>
                <a:gd name="T57" fmla="*/ 49 h 862"/>
                <a:gd name="T58" fmla="*/ 1141 w 1617"/>
                <a:gd name="T59" fmla="*/ 13 h 862"/>
                <a:gd name="T60" fmla="*/ 1055 w 1617"/>
                <a:gd name="T61" fmla="*/ 0 h 862"/>
                <a:gd name="T62" fmla="*/ 967 w 1617"/>
                <a:gd name="T63" fmla="*/ 10 h 862"/>
                <a:gd name="T64" fmla="*/ 884 w 1617"/>
                <a:gd name="T65" fmla="*/ 41 h 862"/>
                <a:gd name="T66" fmla="*/ 808 w 1617"/>
                <a:gd name="T67" fmla="*/ 95 h 862"/>
                <a:gd name="T68" fmla="*/ 733 w 1617"/>
                <a:gd name="T69" fmla="*/ 41 h 862"/>
                <a:gd name="T70" fmla="*/ 650 w 1617"/>
                <a:gd name="T71" fmla="*/ 10 h 862"/>
                <a:gd name="T72" fmla="*/ 562 w 1617"/>
                <a:gd name="T73" fmla="*/ 0 h 862"/>
                <a:gd name="T74" fmla="*/ 476 w 1617"/>
                <a:gd name="T75" fmla="*/ 13 h 862"/>
                <a:gd name="T76" fmla="*/ 393 w 1617"/>
                <a:gd name="T77" fmla="*/ 49 h 862"/>
                <a:gd name="T78" fmla="*/ 320 w 1617"/>
                <a:gd name="T79" fmla="*/ 107 h 862"/>
                <a:gd name="T80" fmla="*/ 260 w 1617"/>
                <a:gd name="T81" fmla="*/ 180 h 862"/>
                <a:gd name="T82" fmla="*/ 206 w 1617"/>
                <a:gd name="T83" fmla="*/ 217 h 862"/>
                <a:gd name="T84" fmla="*/ 144 w 1617"/>
                <a:gd name="T85" fmla="*/ 222 h 862"/>
                <a:gd name="T86" fmla="*/ 86 w 1617"/>
                <a:gd name="T87" fmla="*/ 249 h 862"/>
                <a:gd name="T88" fmla="*/ 39 w 1617"/>
                <a:gd name="T89" fmla="*/ 299 h 862"/>
                <a:gd name="T90" fmla="*/ 11 w 1617"/>
                <a:gd name="T91" fmla="*/ 361 h 862"/>
                <a:gd name="T92" fmla="*/ 0 w 1617"/>
                <a:gd name="T93" fmla="*/ 432 h 862"/>
                <a:gd name="T94" fmla="*/ 11 w 1617"/>
                <a:gd name="T95" fmla="*/ 501 h 862"/>
                <a:gd name="T96" fmla="*/ 39 w 1617"/>
                <a:gd name="T97" fmla="*/ 563 h 862"/>
                <a:gd name="T98" fmla="*/ 86 w 1617"/>
                <a:gd name="T99" fmla="*/ 612 h 862"/>
                <a:gd name="T100" fmla="*/ 144 w 1617"/>
                <a:gd name="T101" fmla="*/ 640 h 862"/>
                <a:gd name="T102" fmla="*/ 206 w 1617"/>
                <a:gd name="T103" fmla="*/ 645 h 86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17"/>
                <a:gd name="T157" fmla="*/ 0 h 862"/>
                <a:gd name="T158" fmla="*/ 1617 w 1617"/>
                <a:gd name="T159" fmla="*/ 862 h 86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17" h="862">
                  <a:moveTo>
                    <a:pt x="237" y="640"/>
                  </a:moveTo>
                  <a:lnTo>
                    <a:pt x="260" y="681"/>
                  </a:lnTo>
                  <a:lnTo>
                    <a:pt x="289" y="721"/>
                  </a:lnTo>
                  <a:lnTo>
                    <a:pt x="320" y="755"/>
                  </a:lnTo>
                  <a:lnTo>
                    <a:pt x="356" y="787"/>
                  </a:lnTo>
                  <a:lnTo>
                    <a:pt x="393" y="813"/>
                  </a:lnTo>
                  <a:lnTo>
                    <a:pt x="433" y="833"/>
                  </a:lnTo>
                  <a:lnTo>
                    <a:pt x="476" y="849"/>
                  </a:lnTo>
                  <a:lnTo>
                    <a:pt x="519" y="859"/>
                  </a:lnTo>
                  <a:lnTo>
                    <a:pt x="562" y="862"/>
                  </a:lnTo>
                  <a:lnTo>
                    <a:pt x="607" y="861"/>
                  </a:lnTo>
                  <a:lnTo>
                    <a:pt x="650" y="852"/>
                  </a:lnTo>
                  <a:lnTo>
                    <a:pt x="693" y="839"/>
                  </a:lnTo>
                  <a:lnTo>
                    <a:pt x="733" y="821"/>
                  </a:lnTo>
                  <a:lnTo>
                    <a:pt x="773" y="796"/>
                  </a:lnTo>
                  <a:lnTo>
                    <a:pt x="808" y="767"/>
                  </a:lnTo>
                  <a:lnTo>
                    <a:pt x="844" y="796"/>
                  </a:lnTo>
                  <a:lnTo>
                    <a:pt x="884" y="821"/>
                  </a:lnTo>
                  <a:lnTo>
                    <a:pt x="924" y="839"/>
                  </a:lnTo>
                  <a:lnTo>
                    <a:pt x="967" y="852"/>
                  </a:lnTo>
                  <a:lnTo>
                    <a:pt x="1010" y="861"/>
                  </a:lnTo>
                  <a:lnTo>
                    <a:pt x="1055" y="862"/>
                  </a:lnTo>
                  <a:lnTo>
                    <a:pt x="1098" y="859"/>
                  </a:lnTo>
                  <a:lnTo>
                    <a:pt x="1141" y="849"/>
                  </a:lnTo>
                  <a:lnTo>
                    <a:pt x="1184" y="833"/>
                  </a:lnTo>
                  <a:lnTo>
                    <a:pt x="1224" y="813"/>
                  </a:lnTo>
                  <a:lnTo>
                    <a:pt x="1261" y="787"/>
                  </a:lnTo>
                  <a:lnTo>
                    <a:pt x="1297" y="755"/>
                  </a:lnTo>
                  <a:lnTo>
                    <a:pt x="1328" y="721"/>
                  </a:lnTo>
                  <a:lnTo>
                    <a:pt x="1357" y="681"/>
                  </a:lnTo>
                  <a:lnTo>
                    <a:pt x="1380" y="640"/>
                  </a:lnTo>
                  <a:lnTo>
                    <a:pt x="1411" y="645"/>
                  </a:lnTo>
                  <a:lnTo>
                    <a:pt x="1441" y="645"/>
                  </a:lnTo>
                  <a:lnTo>
                    <a:pt x="1473" y="640"/>
                  </a:lnTo>
                  <a:lnTo>
                    <a:pt x="1502" y="629"/>
                  </a:lnTo>
                  <a:lnTo>
                    <a:pt x="1531" y="612"/>
                  </a:lnTo>
                  <a:lnTo>
                    <a:pt x="1556" y="589"/>
                  </a:lnTo>
                  <a:lnTo>
                    <a:pt x="1578" y="563"/>
                  </a:lnTo>
                  <a:lnTo>
                    <a:pt x="1594" y="534"/>
                  </a:lnTo>
                  <a:lnTo>
                    <a:pt x="1606" y="501"/>
                  </a:lnTo>
                  <a:lnTo>
                    <a:pt x="1615" y="466"/>
                  </a:lnTo>
                  <a:lnTo>
                    <a:pt x="1617" y="432"/>
                  </a:lnTo>
                  <a:lnTo>
                    <a:pt x="1615" y="396"/>
                  </a:lnTo>
                  <a:lnTo>
                    <a:pt x="1606" y="361"/>
                  </a:lnTo>
                  <a:lnTo>
                    <a:pt x="1594" y="328"/>
                  </a:lnTo>
                  <a:lnTo>
                    <a:pt x="1578" y="299"/>
                  </a:lnTo>
                  <a:lnTo>
                    <a:pt x="1556" y="272"/>
                  </a:lnTo>
                  <a:lnTo>
                    <a:pt x="1531" y="249"/>
                  </a:lnTo>
                  <a:lnTo>
                    <a:pt x="1502" y="233"/>
                  </a:lnTo>
                  <a:lnTo>
                    <a:pt x="1473" y="222"/>
                  </a:lnTo>
                  <a:lnTo>
                    <a:pt x="1441" y="217"/>
                  </a:lnTo>
                  <a:lnTo>
                    <a:pt x="1411" y="217"/>
                  </a:lnTo>
                  <a:lnTo>
                    <a:pt x="1380" y="222"/>
                  </a:lnTo>
                  <a:lnTo>
                    <a:pt x="1357" y="180"/>
                  </a:lnTo>
                  <a:lnTo>
                    <a:pt x="1328" y="141"/>
                  </a:lnTo>
                  <a:lnTo>
                    <a:pt x="1297" y="107"/>
                  </a:lnTo>
                  <a:lnTo>
                    <a:pt x="1261" y="75"/>
                  </a:lnTo>
                  <a:lnTo>
                    <a:pt x="1224" y="49"/>
                  </a:lnTo>
                  <a:lnTo>
                    <a:pt x="1184" y="29"/>
                  </a:lnTo>
                  <a:lnTo>
                    <a:pt x="1141" y="13"/>
                  </a:lnTo>
                  <a:lnTo>
                    <a:pt x="1098" y="3"/>
                  </a:lnTo>
                  <a:lnTo>
                    <a:pt x="1055" y="0"/>
                  </a:lnTo>
                  <a:lnTo>
                    <a:pt x="1010" y="1"/>
                  </a:lnTo>
                  <a:lnTo>
                    <a:pt x="967" y="10"/>
                  </a:lnTo>
                  <a:lnTo>
                    <a:pt x="924" y="23"/>
                  </a:lnTo>
                  <a:lnTo>
                    <a:pt x="884" y="41"/>
                  </a:lnTo>
                  <a:lnTo>
                    <a:pt x="844" y="65"/>
                  </a:lnTo>
                  <a:lnTo>
                    <a:pt x="808" y="95"/>
                  </a:lnTo>
                  <a:lnTo>
                    <a:pt x="773" y="65"/>
                  </a:lnTo>
                  <a:lnTo>
                    <a:pt x="733" y="41"/>
                  </a:lnTo>
                  <a:lnTo>
                    <a:pt x="693" y="23"/>
                  </a:lnTo>
                  <a:lnTo>
                    <a:pt x="650" y="10"/>
                  </a:lnTo>
                  <a:lnTo>
                    <a:pt x="607" y="1"/>
                  </a:lnTo>
                  <a:lnTo>
                    <a:pt x="562" y="0"/>
                  </a:lnTo>
                  <a:lnTo>
                    <a:pt x="519" y="3"/>
                  </a:lnTo>
                  <a:lnTo>
                    <a:pt x="476" y="13"/>
                  </a:lnTo>
                  <a:lnTo>
                    <a:pt x="433" y="29"/>
                  </a:lnTo>
                  <a:lnTo>
                    <a:pt x="393" y="49"/>
                  </a:lnTo>
                  <a:lnTo>
                    <a:pt x="356" y="75"/>
                  </a:lnTo>
                  <a:lnTo>
                    <a:pt x="320" y="107"/>
                  </a:lnTo>
                  <a:lnTo>
                    <a:pt x="289" y="141"/>
                  </a:lnTo>
                  <a:lnTo>
                    <a:pt x="260" y="180"/>
                  </a:lnTo>
                  <a:lnTo>
                    <a:pt x="237" y="222"/>
                  </a:lnTo>
                  <a:lnTo>
                    <a:pt x="206" y="217"/>
                  </a:lnTo>
                  <a:lnTo>
                    <a:pt x="176" y="217"/>
                  </a:lnTo>
                  <a:lnTo>
                    <a:pt x="144" y="222"/>
                  </a:lnTo>
                  <a:lnTo>
                    <a:pt x="115" y="233"/>
                  </a:lnTo>
                  <a:lnTo>
                    <a:pt x="86" y="249"/>
                  </a:lnTo>
                  <a:lnTo>
                    <a:pt x="61" y="272"/>
                  </a:lnTo>
                  <a:lnTo>
                    <a:pt x="39" y="299"/>
                  </a:lnTo>
                  <a:lnTo>
                    <a:pt x="23" y="328"/>
                  </a:lnTo>
                  <a:lnTo>
                    <a:pt x="11" y="361"/>
                  </a:lnTo>
                  <a:lnTo>
                    <a:pt x="2" y="396"/>
                  </a:lnTo>
                  <a:lnTo>
                    <a:pt x="0" y="432"/>
                  </a:lnTo>
                  <a:lnTo>
                    <a:pt x="2" y="466"/>
                  </a:lnTo>
                  <a:lnTo>
                    <a:pt x="11" y="501"/>
                  </a:lnTo>
                  <a:lnTo>
                    <a:pt x="23" y="534"/>
                  </a:lnTo>
                  <a:lnTo>
                    <a:pt x="39" y="563"/>
                  </a:lnTo>
                  <a:lnTo>
                    <a:pt x="61" y="589"/>
                  </a:lnTo>
                  <a:lnTo>
                    <a:pt x="86" y="612"/>
                  </a:lnTo>
                  <a:lnTo>
                    <a:pt x="115" y="629"/>
                  </a:lnTo>
                  <a:lnTo>
                    <a:pt x="144" y="640"/>
                  </a:lnTo>
                  <a:lnTo>
                    <a:pt x="176" y="645"/>
                  </a:lnTo>
                  <a:lnTo>
                    <a:pt x="206" y="645"/>
                  </a:lnTo>
                  <a:lnTo>
                    <a:pt x="237" y="640"/>
                  </a:ln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8" name="Picture 21" descr="a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08674" y="2254126"/>
              <a:ext cx="3302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6662" y="2301751"/>
              <a:ext cx="358775" cy="484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2614762" y="2862139"/>
              <a:ext cx="723900" cy="3016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>
                  <a:cs typeface="Arial" charset="0"/>
                </a:rPr>
                <a:t>Talker</a:t>
              </a:r>
            </a:p>
          </p:txBody>
        </p:sp>
        <p:pic>
          <p:nvPicPr>
            <p:cNvPr id="11" name="Picture 54" descr="sony-vaio-a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05262" y="2385889"/>
              <a:ext cx="5540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Straight Arrow Connector 20"/>
            <p:cNvCxnSpPr>
              <a:cxnSpLocks noChangeShapeType="1"/>
            </p:cNvCxnSpPr>
            <p:nvPr/>
          </p:nvCxnSpPr>
          <p:spPr bwMode="auto">
            <a:xfrm flipV="1">
              <a:off x="3359299" y="2554164"/>
              <a:ext cx="48895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pic>
          <p:nvPicPr>
            <p:cNvPr id="13" name="Picture 18" descr="tv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91374" y="2279526"/>
              <a:ext cx="655638" cy="496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4264174" y="1617539"/>
              <a:ext cx="1158875" cy="5445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050" dirty="0">
                  <a:cs typeface="Arial" charset="0"/>
                </a:rPr>
                <a:t>WLAN Access Point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65999" y="2766889"/>
              <a:ext cx="733425" cy="3016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dirty="0">
                  <a:cs typeface="Arial" charset="0"/>
                </a:rPr>
                <a:t>Listener</a:t>
              </a:r>
            </a:p>
          </p:txBody>
        </p:sp>
        <p:cxnSp>
          <p:nvCxnSpPr>
            <p:cNvPr id="16" name="Straight Arrow Connector 31"/>
            <p:cNvCxnSpPr>
              <a:cxnSpLocks noChangeShapeType="1"/>
            </p:cNvCxnSpPr>
            <p:nvPr/>
          </p:nvCxnSpPr>
          <p:spPr bwMode="auto">
            <a:xfrm flipV="1">
              <a:off x="4224487" y="2566864"/>
              <a:ext cx="488950" cy="158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17" name="TextBox 16"/>
            <p:cNvSpPr txBox="1"/>
            <p:nvPr/>
          </p:nvSpPr>
          <p:spPr>
            <a:xfrm>
              <a:off x="5183337" y="2946276"/>
              <a:ext cx="781050" cy="5397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>
                  <a:cs typeface="Arial" charset="0"/>
                </a:rPr>
                <a:t>WLAN</a:t>
              </a:r>
            </a:p>
            <a:p>
              <a:pPr algn="ctr">
                <a:defRPr/>
              </a:pPr>
              <a:r>
                <a:rPr lang="en-US" sz="1050" dirty="0">
                  <a:cs typeface="Arial" charset="0"/>
                </a:rPr>
                <a:t>Segment</a:t>
              </a:r>
            </a:p>
          </p:txBody>
        </p:sp>
        <p:cxnSp>
          <p:nvCxnSpPr>
            <p:cNvPr id="18" name="Straight Arrow Connector 48"/>
            <p:cNvCxnSpPr>
              <a:cxnSpLocks noChangeShapeType="1"/>
            </p:cNvCxnSpPr>
            <p:nvPr/>
          </p:nvCxnSpPr>
          <p:spPr bwMode="auto">
            <a:xfrm flipV="1">
              <a:off x="3384699" y="2408114"/>
              <a:ext cx="488950" cy="1587"/>
            </a:xfrm>
            <a:prstGeom prst="straightConnector1">
              <a:avLst/>
            </a:prstGeom>
            <a:noFill/>
            <a:ln w="9525" algn="ctr">
              <a:solidFill>
                <a:srgbClr val="0000FF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19" name="TextBox 18"/>
            <p:cNvSpPr txBox="1"/>
            <p:nvPr/>
          </p:nvSpPr>
          <p:spPr>
            <a:xfrm>
              <a:off x="3670449" y="2787526"/>
              <a:ext cx="757238" cy="5397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>
                  <a:cs typeface="Arial" charset="0"/>
                </a:rPr>
                <a:t>Ethernet</a:t>
              </a:r>
            </a:p>
            <a:p>
              <a:pPr algn="ctr">
                <a:defRPr/>
              </a:pPr>
              <a:r>
                <a:rPr lang="en-US" sz="1050" dirty="0">
                  <a:cs typeface="Arial" charset="0"/>
                </a:rPr>
                <a:t>Switch</a:t>
              </a:r>
            </a:p>
          </p:txBody>
        </p:sp>
        <p:cxnSp>
          <p:nvCxnSpPr>
            <p:cNvPr id="20" name="Straight Arrow Connector 50"/>
            <p:cNvCxnSpPr>
              <a:cxnSpLocks noChangeShapeType="1"/>
            </p:cNvCxnSpPr>
            <p:nvPr/>
          </p:nvCxnSpPr>
          <p:spPr bwMode="auto">
            <a:xfrm flipV="1">
              <a:off x="4207024" y="2411289"/>
              <a:ext cx="488950" cy="1587"/>
            </a:xfrm>
            <a:prstGeom prst="straightConnector1">
              <a:avLst/>
            </a:prstGeom>
            <a:noFill/>
            <a:ln w="9525" algn="ctr">
              <a:solidFill>
                <a:srgbClr val="0000FF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24" name="Straight Arrow Connector 55"/>
            <p:cNvCxnSpPr>
              <a:cxnSpLocks noChangeShapeType="1"/>
            </p:cNvCxnSpPr>
            <p:nvPr/>
          </p:nvCxnSpPr>
          <p:spPr bwMode="auto">
            <a:xfrm flipV="1">
              <a:off x="4219724" y="2712914"/>
              <a:ext cx="490538" cy="1587"/>
            </a:xfrm>
            <a:prstGeom prst="straightConnector1">
              <a:avLst/>
            </a:prstGeom>
            <a:noFill/>
            <a:ln w="9525" algn="ctr">
              <a:solidFill>
                <a:srgbClr val="0000FF"/>
              </a:solidFill>
              <a:prstDash val="dash"/>
              <a:round/>
              <a:headEnd type="arrow" w="med" len="med"/>
              <a:tailEnd/>
            </a:ln>
          </p:spPr>
        </p:cxnSp>
        <p:cxnSp>
          <p:nvCxnSpPr>
            <p:cNvPr id="25" name="Straight Arrow Connector 56"/>
            <p:cNvCxnSpPr>
              <a:cxnSpLocks noChangeShapeType="1"/>
            </p:cNvCxnSpPr>
            <p:nvPr/>
          </p:nvCxnSpPr>
          <p:spPr bwMode="auto">
            <a:xfrm flipV="1">
              <a:off x="3341837" y="2727201"/>
              <a:ext cx="488950" cy="1588"/>
            </a:xfrm>
            <a:prstGeom prst="straightConnector1">
              <a:avLst/>
            </a:prstGeom>
            <a:noFill/>
            <a:ln w="9525" algn="ctr">
              <a:solidFill>
                <a:srgbClr val="0000FF"/>
              </a:solidFill>
              <a:prstDash val="dash"/>
              <a:round/>
              <a:headEnd type="arrow" w="med" len="med"/>
              <a:tailEnd/>
            </a:ln>
          </p:spPr>
        </p:cxnSp>
        <p:sp>
          <p:nvSpPr>
            <p:cNvPr id="26" name="Freeform 57"/>
            <p:cNvSpPr>
              <a:spLocks/>
            </p:cNvSpPr>
            <p:nvPr/>
          </p:nvSpPr>
          <p:spPr bwMode="auto">
            <a:xfrm>
              <a:off x="2987824" y="3212976"/>
              <a:ext cx="3284538" cy="595313"/>
            </a:xfrm>
            <a:custGeom>
              <a:avLst/>
              <a:gdLst>
                <a:gd name="T0" fmla="*/ 0 w 3285460"/>
                <a:gd name="T1" fmla="*/ 42531 h 595424"/>
                <a:gd name="T2" fmla="*/ 95693 w 3285460"/>
                <a:gd name="T3" fmla="*/ 95694 h 595424"/>
                <a:gd name="T4" fmla="*/ 127590 w 3285460"/>
                <a:gd name="T5" fmla="*/ 127591 h 595424"/>
                <a:gd name="T6" fmla="*/ 170121 w 3285460"/>
                <a:gd name="T7" fmla="*/ 148856 h 595424"/>
                <a:gd name="T8" fmla="*/ 212651 w 3285460"/>
                <a:gd name="T9" fmla="*/ 180754 h 595424"/>
                <a:gd name="T10" fmla="*/ 244548 w 3285460"/>
                <a:gd name="T11" fmla="*/ 212652 h 595424"/>
                <a:gd name="T12" fmla="*/ 350874 w 3285460"/>
                <a:gd name="T13" fmla="*/ 265814 h 595424"/>
                <a:gd name="T14" fmla="*/ 425302 w 3285460"/>
                <a:gd name="T15" fmla="*/ 297712 h 595424"/>
                <a:gd name="T16" fmla="*/ 457200 w 3285460"/>
                <a:gd name="T17" fmla="*/ 329610 h 595424"/>
                <a:gd name="T18" fmla="*/ 489097 w 3285460"/>
                <a:gd name="T19" fmla="*/ 340242 h 595424"/>
                <a:gd name="T20" fmla="*/ 552893 w 3285460"/>
                <a:gd name="T21" fmla="*/ 372140 h 595424"/>
                <a:gd name="T22" fmla="*/ 584790 w 3285460"/>
                <a:gd name="T23" fmla="*/ 393405 h 595424"/>
                <a:gd name="T24" fmla="*/ 616688 w 3285460"/>
                <a:gd name="T25" fmla="*/ 404038 h 595424"/>
                <a:gd name="T26" fmla="*/ 818707 w 3285460"/>
                <a:gd name="T27" fmla="*/ 478466 h 595424"/>
                <a:gd name="T28" fmla="*/ 1010093 w 3285460"/>
                <a:gd name="T29" fmla="*/ 531628 h 595424"/>
                <a:gd name="T30" fmla="*/ 1052623 w 3285460"/>
                <a:gd name="T31" fmla="*/ 542261 h 595424"/>
                <a:gd name="T32" fmla="*/ 1084521 w 3285460"/>
                <a:gd name="T33" fmla="*/ 552894 h 595424"/>
                <a:gd name="T34" fmla="*/ 1169581 w 3285460"/>
                <a:gd name="T35" fmla="*/ 563526 h 595424"/>
                <a:gd name="T36" fmla="*/ 1222744 w 3285460"/>
                <a:gd name="T37" fmla="*/ 574159 h 595424"/>
                <a:gd name="T38" fmla="*/ 1403497 w 3285460"/>
                <a:gd name="T39" fmla="*/ 584791 h 595424"/>
                <a:gd name="T40" fmla="*/ 1531088 w 3285460"/>
                <a:gd name="T41" fmla="*/ 595424 h 595424"/>
                <a:gd name="T42" fmla="*/ 2147776 w 3285460"/>
                <a:gd name="T43" fmla="*/ 584791 h 595424"/>
                <a:gd name="T44" fmla="*/ 2254102 w 3285460"/>
                <a:gd name="T45" fmla="*/ 563526 h 595424"/>
                <a:gd name="T46" fmla="*/ 2286000 w 3285460"/>
                <a:gd name="T47" fmla="*/ 542261 h 595424"/>
                <a:gd name="T48" fmla="*/ 2328530 w 3285460"/>
                <a:gd name="T49" fmla="*/ 531628 h 595424"/>
                <a:gd name="T50" fmla="*/ 2434854 w 3285460"/>
                <a:gd name="T51" fmla="*/ 510363 h 595424"/>
                <a:gd name="T52" fmla="*/ 2488018 w 3285460"/>
                <a:gd name="T53" fmla="*/ 489098 h 595424"/>
                <a:gd name="T54" fmla="*/ 2530548 w 3285460"/>
                <a:gd name="T55" fmla="*/ 478466 h 595424"/>
                <a:gd name="T56" fmla="*/ 2594344 w 3285460"/>
                <a:gd name="T57" fmla="*/ 446568 h 595424"/>
                <a:gd name="T58" fmla="*/ 2626240 w 3285460"/>
                <a:gd name="T59" fmla="*/ 435935 h 595424"/>
                <a:gd name="T60" fmla="*/ 2668772 w 3285460"/>
                <a:gd name="T61" fmla="*/ 414670 h 595424"/>
                <a:gd name="T62" fmla="*/ 2700668 w 3285460"/>
                <a:gd name="T63" fmla="*/ 404038 h 595424"/>
                <a:gd name="T64" fmla="*/ 2785730 w 3285460"/>
                <a:gd name="T65" fmla="*/ 350875 h 595424"/>
                <a:gd name="T66" fmla="*/ 2828260 w 3285460"/>
                <a:gd name="T67" fmla="*/ 329610 h 595424"/>
                <a:gd name="T68" fmla="*/ 2881422 w 3285460"/>
                <a:gd name="T69" fmla="*/ 297712 h 595424"/>
                <a:gd name="T70" fmla="*/ 2923952 w 3285460"/>
                <a:gd name="T71" fmla="*/ 276447 h 595424"/>
                <a:gd name="T72" fmla="*/ 2987748 w 3285460"/>
                <a:gd name="T73" fmla="*/ 233917 h 595424"/>
                <a:gd name="T74" fmla="*/ 3019646 w 3285460"/>
                <a:gd name="T75" fmla="*/ 212652 h 595424"/>
                <a:gd name="T76" fmla="*/ 3062176 w 3285460"/>
                <a:gd name="T77" fmla="*/ 180754 h 595424"/>
                <a:gd name="T78" fmla="*/ 3125972 w 3285460"/>
                <a:gd name="T79" fmla="*/ 138224 h 595424"/>
                <a:gd name="T80" fmla="*/ 3179134 w 3285460"/>
                <a:gd name="T81" fmla="*/ 85061 h 595424"/>
                <a:gd name="T82" fmla="*/ 3200400 w 3285460"/>
                <a:gd name="T83" fmla="*/ 63796 h 595424"/>
                <a:gd name="T84" fmla="*/ 3264194 w 3285460"/>
                <a:gd name="T85" fmla="*/ 21266 h 595424"/>
                <a:gd name="T86" fmla="*/ 3285460 w 3285460"/>
                <a:gd name="T87" fmla="*/ 0 h 59542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285460" h="595424">
                  <a:moveTo>
                    <a:pt x="0" y="42531"/>
                  </a:moveTo>
                  <a:cubicBezTo>
                    <a:pt x="27157" y="56109"/>
                    <a:pt x="69850" y="74158"/>
                    <a:pt x="95693" y="95694"/>
                  </a:cubicBezTo>
                  <a:cubicBezTo>
                    <a:pt x="107244" y="105320"/>
                    <a:pt x="115354" y="118851"/>
                    <a:pt x="127590" y="127591"/>
                  </a:cubicBezTo>
                  <a:cubicBezTo>
                    <a:pt x="140488" y="136804"/>
                    <a:pt x="156680" y="140455"/>
                    <a:pt x="170121" y="148856"/>
                  </a:cubicBezTo>
                  <a:cubicBezTo>
                    <a:pt x="185148" y="158248"/>
                    <a:pt x="199196" y="169221"/>
                    <a:pt x="212651" y="180754"/>
                  </a:cubicBezTo>
                  <a:cubicBezTo>
                    <a:pt x="224068" y="190540"/>
                    <a:pt x="231742" y="204771"/>
                    <a:pt x="244548" y="212652"/>
                  </a:cubicBezTo>
                  <a:cubicBezTo>
                    <a:pt x="278295" y="233419"/>
                    <a:pt x="315985" y="247028"/>
                    <a:pt x="350874" y="265814"/>
                  </a:cubicBezTo>
                  <a:cubicBezTo>
                    <a:pt x="414514" y="300082"/>
                    <a:pt x="347980" y="278383"/>
                    <a:pt x="425302" y="297712"/>
                  </a:cubicBezTo>
                  <a:cubicBezTo>
                    <a:pt x="435935" y="308345"/>
                    <a:pt x="444689" y="321269"/>
                    <a:pt x="457200" y="329610"/>
                  </a:cubicBezTo>
                  <a:cubicBezTo>
                    <a:pt x="466525" y="335827"/>
                    <a:pt x="478856" y="335690"/>
                    <a:pt x="489097" y="340242"/>
                  </a:cubicBezTo>
                  <a:cubicBezTo>
                    <a:pt x="510823" y="349898"/>
                    <a:pt x="532110" y="360594"/>
                    <a:pt x="552893" y="372140"/>
                  </a:cubicBezTo>
                  <a:cubicBezTo>
                    <a:pt x="564063" y="378346"/>
                    <a:pt x="573361" y="387690"/>
                    <a:pt x="584790" y="393405"/>
                  </a:cubicBezTo>
                  <a:cubicBezTo>
                    <a:pt x="594815" y="398417"/>
                    <a:pt x="606324" y="399771"/>
                    <a:pt x="616688" y="404038"/>
                  </a:cubicBezTo>
                  <a:cubicBezTo>
                    <a:pt x="795286" y="477578"/>
                    <a:pt x="708213" y="456366"/>
                    <a:pt x="818707" y="478466"/>
                  </a:cubicBezTo>
                  <a:cubicBezTo>
                    <a:pt x="948835" y="543529"/>
                    <a:pt x="808691" y="481275"/>
                    <a:pt x="1010093" y="531628"/>
                  </a:cubicBezTo>
                  <a:cubicBezTo>
                    <a:pt x="1024270" y="535172"/>
                    <a:pt x="1038572" y="538246"/>
                    <a:pt x="1052623" y="542261"/>
                  </a:cubicBezTo>
                  <a:cubicBezTo>
                    <a:pt x="1063400" y="545340"/>
                    <a:pt x="1073494" y="550889"/>
                    <a:pt x="1084521" y="552894"/>
                  </a:cubicBezTo>
                  <a:cubicBezTo>
                    <a:pt x="1112634" y="558005"/>
                    <a:pt x="1141339" y="559181"/>
                    <a:pt x="1169581" y="563526"/>
                  </a:cubicBezTo>
                  <a:cubicBezTo>
                    <a:pt x="1187443" y="566274"/>
                    <a:pt x="1204746" y="572523"/>
                    <a:pt x="1222744" y="574159"/>
                  </a:cubicBezTo>
                  <a:cubicBezTo>
                    <a:pt x="1282851" y="579623"/>
                    <a:pt x="1343285" y="580638"/>
                    <a:pt x="1403497" y="584791"/>
                  </a:cubicBezTo>
                  <a:cubicBezTo>
                    <a:pt x="1446074" y="587727"/>
                    <a:pt x="1488558" y="591880"/>
                    <a:pt x="1531088" y="595424"/>
                  </a:cubicBezTo>
                  <a:cubicBezTo>
                    <a:pt x="1736651" y="591880"/>
                    <a:pt x="1942383" y="593853"/>
                    <a:pt x="2147776" y="584791"/>
                  </a:cubicBezTo>
                  <a:cubicBezTo>
                    <a:pt x="2183885" y="583198"/>
                    <a:pt x="2254102" y="563526"/>
                    <a:pt x="2254102" y="563526"/>
                  </a:cubicBezTo>
                  <a:cubicBezTo>
                    <a:pt x="2264735" y="556438"/>
                    <a:pt x="2274254" y="547295"/>
                    <a:pt x="2286000" y="542261"/>
                  </a:cubicBezTo>
                  <a:cubicBezTo>
                    <a:pt x="2299431" y="536505"/>
                    <a:pt x="2314241" y="534690"/>
                    <a:pt x="2328530" y="531628"/>
                  </a:cubicBezTo>
                  <a:cubicBezTo>
                    <a:pt x="2363871" y="524055"/>
                    <a:pt x="2399932" y="519676"/>
                    <a:pt x="2434855" y="510363"/>
                  </a:cubicBezTo>
                  <a:cubicBezTo>
                    <a:pt x="2453297" y="505445"/>
                    <a:pt x="2469911" y="495133"/>
                    <a:pt x="2488018" y="489098"/>
                  </a:cubicBezTo>
                  <a:cubicBezTo>
                    <a:pt x="2501881" y="484477"/>
                    <a:pt x="2516497" y="482480"/>
                    <a:pt x="2530548" y="478466"/>
                  </a:cubicBezTo>
                  <a:cubicBezTo>
                    <a:pt x="2592901" y="460651"/>
                    <a:pt x="2532219" y="477631"/>
                    <a:pt x="2594344" y="446568"/>
                  </a:cubicBezTo>
                  <a:cubicBezTo>
                    <a:pt x="2604368" y="441556"/>
                    <a:pt x="2615940" y="440350"/>
                    <a:pt x="2626241" y="435935"/>
                  </a:cubicBezTo>
                  <a:cubicBezTo>
                    <a:pt x="2640810" y="429691"/>
                    <a:pt x="2654203" y="420914"/>
                    <a:pt x="2668772" y="414670"/>
                  </a:cubicBezTo>
                  <a:cubicBezTo>
                    <a:pt x="2679073" y="410255"/>
                    <a:pt x="2690368" y="408453"/>
                    <a:pt x="2700669" y="404038"/>
                  </a:cubicBezTo>
                  <a:cubicBezTo>
                    <a:pt x="2769247" y="374648"/>
                    <a:pt x="2719120" y="392507"/>
                    <a:pt x="2785730" y="350875"/>
                  </a:cubicBezTo>
                  <a:cubicBezTo>
                    <a:pt x="2799171" y="342474"/>
                    <a:pt x="2814405" y="337307"/>
                    <a:pt x="2828260" y="329610"/>
                  </a:cubicBezTo>
                  <a:cubicBezTo>
                    <a:pt x="2846325" y="319574"/>
                    <a:pt x="2863358" y="307748"/>
                    <a:pt x="2881423" y="297712"/>
                  </a:cubicBezTo>
                  <a:cubicBezTo>
                    <a:pt x="2895278" y="290015"/>
                    <a:pt x="2910362" y="284602"/>
                    <a:pt x="2923953" y="276447"/>
                  </a:cubicBezTo>
                  <a:cubicBezTo>
                    <a:pt x="2945868" y="263298"/>
                    <a:pt x="2966483" y="248094"/>
                    <a:pt x="2987748" y="233917"/>
                  </a:cubicBezTo>
                  <a:cubicBezTo>
                    <a:pt x="2998381" y="226829"/>
                    <a:pt x="3009423" y="220319"/>
                    <a:pt x="3019646" y="212652"/>
                  </a:cubicBezTo>
                  <a:cubicBezTo>
                    <a:pt x="3033823" y="202019"/>
                    <a:pt x="3047658" y="190916"/>
                    <a:pt x="3062176" y="180754"/>
                  </a:cubicBezTo>
                  <a:cubicBezTo>
                    <a:pt x="3083114" y="166098"/>
                    <a:pt x="3125972" y="138224"/>
                    <a:pt x="3125972" y="138224"/>
                  </a:cubicBezTo>
                  <a:cubicBezTo>
                    <a:pt x="3162425" y="83544"/>
                    <a:pt x="3128505" y="125564"/>
                    <a:pt x="3179134" y="85061"/>
                  </a:cubicBezTo>
                  <a:cubicBezTo>
                    <a:pt x="3186962" y="78799"/>
                    <a:pt x="3192380" y="69811"/>
                    <a:pt x="3200400" y="63796"/>
                  </a:cubicBezTo>
                  <a:cubicBezTo>
                    <a:pt x="3220846" y="48462"/>
                    <a:pt x="3246124" y="39338"/>
                    <a:pt x="3264195" y="21266"/>
                  </a:cubicBezTo>
                  <a:lnTo>
                    <a:pt x="3285460" y="0"/>
                  </a:lnTo>
                </a:path>
              </a:pathLst>
            </a:cu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</p:spPr>
          <p:txBody>
            <a:bodyPr lIns="78151" tIns="39081" rIns="78151" bIns="39081"/>
            <a:lstStyle/>
            <a:p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38724" y="3871789"/>
              <a:ext cx="1479550" cy="3190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dirty="0">
                  <a:cs typeface="Arial" charset="0"/>
                </a:rPr>
                <a:t>Talker-Listener Path</a:t>
              </a:r>
            </a:p>
          </p:txBody>
        </p:sp>
        <p:sp>
          <p:nvSpPr>
            <p:cNvPr id="28" name="TextBox 61"/>
            <p:cNvSpPr txBox="1">
              <a:spLocks noChangeArrowheads="1"/>
            </p:cNvSpPr>
            <p:nvPr/>
          </p:nvSpPr>
          <p:spPr bwMode="auto">
            <a:xfrm>
              <a:off x="3306912" y="2149351"/>
              <a:ext cx="536575" cy="225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/>
                <a:t>Request</a:t>
              </a:r>
            </a:p>
          </p:txBody>
        </p:sp>
        <p:sp>
          <p:nvSpPr>
            <p:cNvPr id="29" name="TextBox 62"/>
            <p:cNvSpPr txBox="1">
              <a:spLocks noChangeArrowheads="1"/>
            </p:cNvSpPr>
            <p:nvPr/>
          </p:nvSpPr>
          <p:spPr bwMode="auto">
            <a:xfrm>
              <a:off x="4149874" y="2152526"/>
              <a:ext cx="53816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 dirty="0"/>
                <a:t>Request</a:t>
              </a:r>
            </a:p>
          </p:txBody>
        </p:sp>
        <p:sp>
          <p:nvSpPr>
            <p:cNvPr id="33" name="TextBox 66"/>
            <p:cNvSpPr txBox="1">
              <a:spLocks noChangeArrowheads="1"/>
            </p:cNvSpPr>
            <p:nvPr/>
          </p:nvSpPr>
          <p:spPr bwMode="auto">
            <a:xfrm>
              <a:off x="4224487" y="2673226"/>
              <a:ext cx="611187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/>
                <a:t>Response</a:t>
              </a:r>
            </a:p>
          </p:txBody>
        </p:sp>
        <p:sp>
          <p:nvSpPr>
            <p:cNvPr id="34" name="TextBox 67"/>
            <p:cNvSpPr txBox="1">
              <a:spLocks noChangeArrowheads="1"/>
            </p:cNvSpPr>
            <p:nvPr/>
          </p:nvSpPr>
          <p:spPr bwMode="auto">
            <a:xfrm>
              <a:off x="3310087" y="2673226"/>
              <a:ext cx="611187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/>
                <a:t>Response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48064" y="2420888"/>
              <a:ext cx="7537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TS Setup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TS Setup in IEEE 802.11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114800"/>
          </a:xfrm>
        </p:spPr>
        <p:txBody>
          <a:bodyPr/>
          <a:lstStyle/>
          <a:p>
            <a:r>
              <a:rPr lang="en-CA" dirty="0" smtClean="0"/>
              <a:t>TS setup is always initiated by non-AP STA.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</a:rPr>
              <a:t>“</a:t>
            </a:r>
            <a:r>
              <a:rPr lang="en-CA" i="1" dirty="0" smtClean="0">
                <a:solidFill>
                  <a:schemeClr val="tx1"/>
                </a:solidFill>
                <a:latin typeface="+mn-lt"/>
              </a:rPr>
              <a:t>It </a:t>
            </a:r>
            <a:r>
              <a:rPr lang="en-CA" i="1" dirty="0">
                <a:solidFill>
                  <a:schemeClr val="tx1"/>
                </a:solidFill>
                <a:latin typeface="+mn-lt"/>
              </a:rPr>
              <a:t>is always the responsibility of the non-AP STA to initiate the creation of a TS regardless of its </a:t>
            </a:r>
            <a:r>
              <a:rPr lang="en-CA" i="1" dirty="0" smtClean="0">
                <a:solidFill>
                  <a:schemeClr val="tx1"/>
                </a:solidFill>
                <a:latin typeface="+mn-lt"/>
              </a:rPr>
              <a:t>direction</a:t>
            </a:r>
            <a:r>
              <a:rPr lang="en-CA" dirty="0" smtClean="0">
                <a:solidFill>
                  <a:schemeClr val="tx1"/>
                </a:solidFill>
                <a:latin typeface="+mn-lt"/>
              </a:rPr>
              <a:t>” </a:t>
            </a:r>
            <a:r>
              <a:rPr lang="en-CA" dirty="0" err="1" smtClean="0">
                <a:solidFill>
                  <a:schemeClr val="tx1"/>
                </a:solidFill>
                <a:latin typeface="+mn-lt"/>
              </a:rPr>
              <a:t>Revmb</a:t>
            </a:r>
            <a:r>
              <a:rPr lang="en-CA" dirty="0" smtClean="0">
                <a:solidFill>
                  <a:schemeClr val="tx1"/>
                </a:solidFill>
                <a:latin typeface="+mn-lt"/>
              </a:rPr>
              <a:t> 12.0, pp 1083.</a:t>
            </a:r>
            <a:endParaRPr lang="en-CA" dirty="0" smtClean="0"/>
          </a:p>
          <a:p>
            <a:pPr lvl="1"/>
            <a:r>
              <a:rPr lang="en-CA" dirty="0" smtClean="0"/>
              <a:t>Recognition of the AP role in an infrastructure BSS, with view on available resources and ability to allocate these resources.</a:t>
            </a:r>
          </a:p>
          <a:p>
            <a:r>
              <a:rPr lang="en-CA" dirty="0" smtClean="0"/>
              <a:t>TS Setup is initiated by sending an ADDTS Request frame from the STA to the AP.</a:t>
            </a:r>
          </a:p>
          <a:p>
            <a:pPr lvl="1"/>
            <a:r>
              <a:rPr lang="en-CA" dirty="0" smtClean="0"/>
              <a:t>ADDTS Request frame includes a TSPEC IE describing the TS and related traffic. Relevant here are the TSID, Directionality, and traffic parameters.</a:t>
            </a:r>
          </a:p>
          <a:p>
            <a:r>
              <a:rPr lang="en-CA" dirty="0" smtClean="0"/>
              <a:t>The AP responds by sending an ADDTS Response frame that includes the result of the setup.</a:t>
            </a:r>
          </a:p>
          <a:p>
            <a:pPr lvl="1"/>
            <a:r>
              <a:rPr lang="en-CA" dirty="0" smtClean="0"/>
              <a:t>SCHEDULE IE is present if the TS setup is successful.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EE6E9536-86BD-4AEA-8EF1-2E42B88B0585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TS Setup Procedure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EE6E9536-86BD-4AEA-8EF1-2E42B88B0585}" type="slidenum">
              <a:rPr lang="en-CA" smtClean="0"/>
              <a:pPr/>
              <a:t>5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331640" y="1844824"/>
            <a:ext cx="0" cy="4104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707904" y="1844824"/>
            <a:ext cx="0" cy="4104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99592" y="1556792"/>
            <a:ext cx="1006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Non-AP STA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148478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AP</a:t>
            </a:r>
            <a:endParaRPr lang="en-CA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331640" y="2348880"/>
            <a:ext cx="23762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979712" y="2060848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ADDTS Request</a:t>
            </a:r>
            <a:endParaRPr lang="en-CA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331640" y="3356992"/>
            <a:ext cx="23762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835696" y="3068960"/>
            <a:ext cx="1324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ADDTS Response</a:t>
            </a:r>
            <a:endParaRPr lang="en-CA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988840"/>
            <a:ext cx="5002967" cy="139826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TextBox 17"/>
          <p:cNvSpPr txBox="1"/>
          <p:nvPr/>
        </p:nvSpPr>
        <p:spPr>
          <a:xfrm>
            <a:off x="5796136" y="3501008"/>
            <a:ext cx="201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TSPEC  Information Element</a:t>
            </a:r>
            <a:endParaRPr lang="en-CA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410656"/>
            <a:ext cx="4824536" cy="53051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20" name="TextBox 19"/>
          <p:cNvSpPr txBox="1"/>
          <p:nvPr/>
        </p:nvSpPr>
        <p:spPr>
          <a:xfrm>
            <a:off x="6084168" y="5157192"/>
            <a:ext cx="20810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Schedule Information Element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IEEE 802.11aa Proposed Solutions [2]  </a:t>
            </a:r>
            <a:endParaRPr lang="en-CA" dirty="0"/>
          </a:p>
        </p:txBody>
      </p:sp>
      <p:sp>
        <p:nvSpPr>
          <p:cNvPr id="30" name="Content Placeholder 29"/>
          <p:cNvSpPr>
            <a:spLocks noGrp="1"/>
          </p:cNvSpPr>
          <p:nvPr>
            <p:ph sz="half" idx="1"/>
          </p:nvPr>
        </p:nvSpPr>
        <p:spPr>
          <a:xfrm>
            <a:off x="323528" y="1981200"/>
            <a:ext cx="4896544" cy="4114800"/>
          </a:xfrm>
        </p:spPr>
        <p:txBody>
          <a:bodyPr/>
          <a:lstStyle/>
          <a:p>
            <a:r>
              <a:rPr lang="en-CA" sz="2400" dirty="0" smtClean="0"/>
              <a:t>Problems with the current proposal include:</a:t>
            </a:r>
          </a:p>
          <a:p>
            <a:pPr lvl="1"/>
            <a:r>
              <a:rPr lang="en-CA" sz="1800" dirty="0" smtClean="0"/>
              <a:t>It changes how TS set up is done in IEEE 802.11 by introducing a new procedure for an already well-defined and existing procedure.</a:t>
            </a:r>
          </a:p>
          <a:p>
            <a:pPr lvl="1"/>
            <a:r>
              <a:rPr lang="en-CA" sz="1800" dirty="0" smtClean="0"/>
              <a:t>Assumes Non-AP STA has the capability to reject AP resource allocation.</a:t>
            </a:r>
          </a:p>
          <a:p>
            <a:pPr lvl="1"/>
            <a:r>
              <a:rPr lang="en-CA" sz="1800" dirty="0" smtClean="0"/>
              <a:t>It may be difficult for the AP to assign a TSID for the STA.</a:t>
            </a:r>
          </a:p>
          <a:p>
            <a:pPr lvl="2"/>
            <a:r>
              <a:rPr lang="en-CA" sz="1400" dirty="0" smtClean="0"/>
              <a:t>When the TS direction is UL or bi-directional.</a:t>
            </a:r>
            <a:endParaRPr lang="en-CA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EA732745-6DDC-40EF-ABD1-3A8DE9448DDA}" type="slidenum">
              <a:rPr lang="en-CA" smtClean="0"/>
              <a:pPr/>
              <a:t>6</a:t>
            </a:fld>
            <a:endParaRPr lang="en-CA"/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5554216" y="2262584"/>
            <a:ext cx="0" cy="3303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6457503" y="2276872"/>
            <a:ext cx="15875" cy="3289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7387778" y="2287984"/>
            <a:ext cx="0" cy="3278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8302178" y="2276872"/>
            <a:ext cx="0" cy="3289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TextBox 9"/>
          <p:cNvSpPr txBox="1"/>
          <p:nvPr/>
        </p:nvSpPr>
        <p:spPr>
          <a:xfrm>
            <a:off x="5214491" y="2018109"/>
            <a:ext cx="722312" cy="301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cs typeface="Arial" charset="0"/>
              </a:rPr>
              <a:t>Talker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66978" y="1784747"/>
            <a:ext cx="757238" cy="5381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dirty="0">
                <a:cs typeface="Arial" charset="0"/>
              </a:rPr>
              <a:t>Ethernet</a:t>
            </a:r>
          </a:p>
          <a:p>
            <a:pPr algn="ctr">
              <a:defRPr/>
            </a:pPr>
            <a:r>
              <a:rPr lang="en-US" sz="1050" dirty="0">
                <a:cs typeface="Arial" charset="0"/>
              </a:rPr>
              <a:t>Switch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98816" y="1784747"/>
            <a:ext cx="1158875" cy="544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cs typeface="Arial" charset="0"/>
              </a:rPr>
              <a:t>WLAN Access Point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37053" y="1911747"/>
            <a:ext cx="731838" cy="301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cs typeface="Arial" charset="0"/>
              </a:rPr>
              <a:t>Listener</a:t>
            </a:r>
          </a:p>
        </p:txBody>
      </p:sp>
      <p:cxnSp>
        <p:nvCxnSpPr>
          <p:cNvPr id="14" name="Straight Connector 16"/>
          <p:cNvCxnSpPr>
            <a:cxnSpLocks noChangeShapeType="1"/>
          </p:cNvCxnSpPr>
          <p:nvPr/>
        </p:nvCxnSpPr>
        <p:spPr bwMode="auto">
          <a:xfrm>
            <a:off x="5544691" y="2610247"/>
            <a:ext cx="914400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15" name="Straight Connector 18"/>
          <p:cNvCxnSpPr>
            <a:cxnSpLocks noChangeShapeType="1"/>
          </p:cNvCxnSpPr>
          <p:nvPr/>
        </p:nvCxnSpPr>
        <p:spPr bwMode="auto">
          <a:xfrm>
            <a:off x="6457503" y="2916634"/>
            <a:ext cx="914400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16" name="Straight Connector 19"/>
          <p:cNvCxnSpPr>
            <a:cxnSpLocks noChangeShapeType="1"/>
          </p:cNvCxnSpPr>
          <p:nvPr/>
        </p:nvCxnSpPr>
        <p:spPr bwMode="auto">
          <a:xfrm>
            <a:off x="7386191" y="3224609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17" name="Straight Connector 20"/>
          <p:cNvCxnSpPr>
            <a:cxnSpLocks noChangeShapeType="1"/>
          </p:cNvCxnSpPr>
          <p:nvPr/>
        </p:nvCxnSpPr>
        <p:spPr bwMode="auto">
          <a:xfrm>
            <a:off x="7371903" y="3684984"/>
            <a:ext cx="9144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 type="arrow" w="med" len="med"/>
            <a:tailEnd/>
          </a:ln>
        </p:spPr>
      </p:cxnSp>
      <p:cxnSp>
        <p:nvCxnSpPr>
          <p:cNvPr id="18" name="Straight Connector 21"/>
          <p:cNvCxnSpPr>
            <a:cxnSpLocks noChangeShapeType="1"/>
          </p:cNvCxnSpPr>
          <p:nvPr/>
        </p:nvCxnSpPr>
        <p:spPr bwMode="auto">
          <a:xfrm>
            <a:off x="7387778" y="4107259"/>
            <a:ext cx="9144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19" name="Straight Connector 22"/>
          <p:cNvCxnSpPr>
            <a:cxnSpLocks noChangeShapeType="1"/>
          </p:cNvCxnSpPr>
          <p:nvPr/>
        </p:nvCxnSpPr>
        <p:spPr bwMode="auto">
          <a:xfrm>
            <a:off x="7387778" y="4567634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arrow" w="med" len="med"/>
            <a:tailEnd/>
          </a:ln>
        </p:spPr>
      </p:cxnSp>
      <p:cxnSp>
        <p:nvCxnSpPr>
          <p:cNvPr id="20" name="Straight Connector 23"/>
          <p:cNvCxnSpPr>
            <a:cxnSpLocks noChangeShapeType="1"/>
          </p:cNvCxnSpPr>
          <p:nvPr/>
        </p:nvCxnSpPr>
        <p:spPr bwMode="auto">
          <a:xfrm>
            <a:off x="6473378" y="4913709"/>
            <a:ext cx="914400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prstDash val="dash"/>
            <a:round/>
            <a:headEnd type="arrow" w="med" len="med"/>
            <a:tailEnd/>
          </a:ln>
        </p:spPr>
      </p:cxnSp>
      <p:cxnSp>
        <p:nvCxnSpPr>
          <p:cNvPr id="21" name="Straight Connector 24"/>
          <p:cNvCxnSpPr>
            <a:cxnSpLocks noChangeShapeType="1"/>
          </p:cNvCxnSpPr>
          <p:nvPr/>
        </p:nvCxnSpPr>
        <p:spPr bwMode="auto">
          <a:xfrm>
            <a:off x="5558978" y="5297884"/>
            <a:ext cx="914400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prstDash val="dash"/>
            <a:round/>
            <a:headEnd type="arrow" w="med" len="med"/>
            <a:tailEnd/>
          </a:ln>
        </p:spPr>
      </p:cxnSp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5687566" y="2302272"/>
            <a:ext cx="57785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Setup</a:t>
            </a:r>
          </a:p>
        </p:txBody>
      </p:sp>
      <p:sp>
        <p:nvSpPr>
          <p:cNvPr id="23" name="TextBox 26"/>
          <p:cNvSpPr txBox="1">
            <a:spLocks noChangeArrowheads="1"/>
          </p:cNvSpPr>
          <p:nvPr/>
        </p:nvSpPr>
        <p:spPr bwMode="auto">
          <a:xfrm>
            <a:off x="6571803" y="2610247"/>
            <a:ext cx="57785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Setup</a:t>
            </a:r>
          </a:p>
        </p:txBody>
      </p:sp>
      <p:sp>
        <p:nvSpPr>
          <p:cNvPr id="24" name="TextBox 27"/>
          <p:cNvSpPr txBox="1">
            <a:spLocks noChangeArrowheads="1"/>
          </p:cNvSpPr>
          <p:nvPr/>
        </p:nvSpPr>
        <p:spPr bwMode="auto">
          <a:xfrm>
            <a:off x="7341741" y="2807097"/>
            <a:ext cx="99695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/>
              <a:t>ADDTS Reserve </a:t>
            </a:r>
          </a:p>
          <a:p>
            <a:pPr algn="ctr"/>
            <a:r>
              <a:rPr lang="en-US" sz="800"/>
              <a:t>Request</a:t>
            </a:r>
          </a:p>
        </p:txBody>
      </p:sp>
      <p:sp>
        <p:nvSpPr>
          <p:cNvPr id="25" name="TextBox 28"/>
          <p:cNvSpPr txBox="1">
            <a:spLocks noChangeArrowheads="1"/>
          </p:cNvSpPr>
          <p:nvPr/>
        </p:nvSpPr>
        <p:spPr bwMode="auto">
          <a:xfrm>
            <a:off x="7387778" y="4567634"/>
            <a:ext cx="9969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/>
              <a:t>ADDTS Reserve </a:t>
            </a:r>
          </a:p>
          <a:p>
            <a:pPr algn="ctr"/>
            <a:r>
              <a:rPr lang="en-US" sz="800"/>
              <a:t>Response</a:t>
            </a:r>
          </a:p>
        </p:txBody>
      </p:sp>
      <p:sp>
        <p:nvSpPr>
          <p:cNvPr id="26" name="TextBox 29"/>
          <p:cNvSpPr txBox="1">
            <a:spLocks noChangeArrowheads="1"/>
          </p:cNvSpPr>
          <p:nvPr/>
        </p:nvSpPr>
        <p:spPr bwMode="auto">
          <a:xfrm>
            <a:off x="7533828" y="3248422"/>
            <a:ext cx="63182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/>
              <a:t>ADDTS </a:t>
            </a:r>
          </a:p>
          <a:p>
            <a:pPr algn="ctr"/>
            <a:r>
              <a:rPr lang="en-US" sz="800"/>
              <a:t>Request</a:t>
            </a:r>
          </a:p>
        </p:txBody>
      </p:sp>
      <p:sp>
        <p:nvSpPr>
          <p:cNvPr id="27" name="TextBox 30"/>
          <p:cNvSpPr txBox="1">
            <a:spLocks noChangeArrowheads="1"/>
          </p:cNvSpPr>
          <p:nvPr/>
        </p:nvSpPr>
        <p:spPr bwMode="auto">
          <a:xfrm>
            <a:off x="7417941" y="4107259"/>
            <a:ext cx="80645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/>
              <a:t>ADDTS Response</a:t>
            </a:r>
          </a:p>
        </p:txBody>
      </p:sp>
      <p:sp>
        <p:nvSpPr>
          <p:cNvPr id="28" name="Right Brace 35"/>
          <p:cNvSpPr>
            <a:spLocks/>
          </p:cNvSpPr>
          <p:nvPr/>
        </p:nvSpPr>
        <p:spPr bwMode="auto">
          <a:xfrm>
            <a:off x="8384728" y="3684984"/>
            <a:ext cx="284163" cy="422275"/>
          </a:xfrm>
          <a:prstGeom prst="rightBrace">
            <a:avLst>
              <a:gd name="adj1" fmla="val 8345"/>
              <a:gd name="adj2" fmla="val 50000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/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8591103" y="3684984"/>
            <a:ext cx="7334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solidFill>
                  <a:srgbClr val="FF0000"/>
                </a:solidFill>
              </a:rPr>
              <a:t>optional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Proposal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4608512" cy="4395192"/>
          </a:xfrm>
        </p:spPr>
        <p:txBody>
          <a:bodyPr/>
          <a:lstStyle/>
          <a:p>
            <a:r>
              <a:rPr lang="en-CA" sz="2400" dirty="0" smtClean="0"/>
              <a:t>Introduce a new action frame, “ADDTS Start” to instruct the non-AP STA to start the TS setup procedure as usual.</a:t>
            </a:r>
          </a:p>
          <a:p>
            <a:r>
              <a:rPr lang="en-CA" sz="2400" dirty="0" smtClean="0"/>
              <a:t>Preserve the current IEEE 802.11 TS Setup procedure.</a:t>
            </a:r>
          </a:p>
          <a:p>
            <a:pPr lvl="1"/>
            <a:r>
              <a:rPr lang="en-CA" sz="2000" dirty="0" smtClean="0"/>
              <a:t>Doesn’t add a new procedure for performing a function that already exists.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3E050ED7-D540-493F-8475-CD24F2AFE9B2}" type="slidenum">
              <a:rPr lang="en-CA"/>
              <a:pPr/>
              <a:t>7</a:t>
            </a:fld>
            <a:endParaRPr lang="en-CA"/>
          </a:p>
        </p:txBody>
      </p:sp>
      <p:cxnSp>
        <p:nvCxnSpPr>
          <p:cNvPr id="7" name="Straight Connector 37"/>
          <p:cNvCxnSpPr>
            <a:cxnSpLocks noChangeShapeType="1"/>
          </p:cNvCxnSpPr>
          <p:nvPr/>
        </p:nvCxnSpPr>
        <p:spPr bwMode="auto">
          <a:xfrm>
            <a:off x="5417765" y="2394669"/>
            <a:ext cx="0" cy="3303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Straight Connector 38"/>
          <p:cNvCxnSpPr>
            <a:cxnSpLocks noChangeShapeType="1"/>
          </p:cNvCxnSpPr>
          <p:nvPr/>
        </p:nvCxnSpPr>
        <p:spPr bwMode="auto">
          <a:xfrm flipH="1">
            <a:off x="6321052" y="2408957"/>
            <a:ext cx="14288" cy="3289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39"/>
          <p:cNvCxnSpPr>
            <a:cxnSpLocks noChangeShapeType="1"/>
          </p:cNvCxnSpPr>
          <p:nvPr/>
        </p:nvCxnSpPr>
        <p:spPr bwMode="auto">
          <a:xfrm>
            <a:off x="7249740" y="2420069"/>
            <a:ext cx="0" cy="3278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40"/>
          <p:cNvCxnSpPr>
            <a:cxnSpLocks noChangeShapeType="1"/>
          </p:cNvCxnSpPr>
          <p:nvPr/>
        </p:nvCxnSpPr>
        <p:spPr bwMode="auto">
          <a:xfrm>
            <a:off x="8164140" y="2408957"/>
            <a:ext cx="0" cy="3289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TextBox 10"/>
          <p:cNvSpPr txBox="1"/>
          <p:nvPr/>
        </p:nvSpPr>
        <p:spPr>
          <a:xfrm>
            <a:off x="5076452" y="2150194"/>
            <a:ext cx="723900" cy="301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cs typeface="Arial" charset="0"/>
              </a:rPr>
              <a:t>Talker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30527" y="1916832"/>
            <a:ext cx="757238" cy="5381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dirty="0">
                <a:cs typeface="Arial" charset="0"/>
              </a:rPr>
              <a:t>Ethernet</a:t>
            </a:r>
          </a:p>
          <a:p>
            <a:pPr algn="ctr">
              <a:defRPr/>
            </a:pPr>
            <a:r>
              <a:rPr lang="en-US" sz="1050" dirty="0">
                <a:cs typeface="Arial" charset="0"/>
              </a:rPr>
              <a:t>Switch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62365" y="1916832"/>
            <a:ext cx="1157287" cy="544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cs typeface="Arial" charset="0"/>
              </a:rPr>
              <a:t>WLAN Access Point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99015" y="2043832"/>
            <a:ext cx="733425" cy="301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cs typeface="Arial" charset="0"/>
              </a:rPr>
              <a:t>Listener</a:t>
            </a:r>
          </a:p>
        </p:txBody>
      </p:sp>
      <p:cxnSp>
        <p:nvCxnSpPr>
          <p:cNvPr id="15" name="Straight Connector 45"/>
          <p:cNvCxnSpPr>
            <a:cxnSpLocks noChangeShapeType="1"/>
          </p:cNvCxnSpPr>
          <p:nvPr/>
        </p:nvCxnSpPr>
        <p:spPr bwMode="auto">
          <a:xfrm>
            <a:off x="5406652" y="2742332"/>
            <a:ext cx="914400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16" name="Straight Connector 46"/>
          <p:cNvCxnSpPr>
            <a:cxnSpLocks noChangeShapeType="1"/>
          </p:cNvCxnSpPr>
          <p:nvPr/>
        </p:nvCxnSpPr>
        <p:spPr bwMode="auto">
          <a:xfrm>
            <a:off x="6321052" y="3048719"/>
            <a:ext cx="914400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17" name="Straight Connector 47"/>
          <p:cNvCxnSpPr>
            <a:cxnSpLocks noChangeShapeType="1"/>
          </p:cNvCxnSpPr>
          <p:nvPr/>
        </p:nvCxnSpPr>
        <p:spPr bwMode="auto">
          <a:xfrm>
            <a:off x="7249740" y="3318594"/>
            <a:ext cx="914400" cy="0"/>
          </a:xfrm>
          <a:prstGeom prst="line">
            <a:avLst/>
          </a:prstGeom>
          <a:noFill/>
          <a:ln w="9525" algn="ctr">
            <a:solidFill>
              <a:srgbClr val="00B050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18" name="Straight Connector 48"/>
          <p:cNvCxnSpPr>
            <a:cxnSpLocks noChangeShapeType="1"/>
          </p:cNvCxnSpPr>
          <p:nvPr/>
        </p:nvCxnSpPr>
        <p:spPr bwMode="auto">
          <a:xfrm>
            <a:off x="7235452" y="3817069"/>
            <a:ext cx="9144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 type="arrow" w="med" len="med"/>
            <a:tailEnd/>
          </a:ln>
        </p:spPr>
      </p:cxnSp>
      <p:cxnSp>
        <p:nvCxnSpPr>
          <p:cNvPr id="19" name="Straight Connector 49"/>
          <p:cNvCxnSpPr>
            <a:cxnSpLocks noChangeShapeType="1"/>
          </p:cNvCxnSpPr>
          <p:nvPr/>
        </p:nvCxnSpPr>
        <p:spPr bwMode="auto">
          <a:xfrm>
            <a:off x="7249740" y="4239344"/>
            <a:ext cx="9144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0" name="Straight Connector 51"/>
          <p:cNvCxnSpPr>
            <a:cxnSpLocks noChangeShapeType="1"/>
          </p:cNvCxnSpPr>
          <p:nvPr/>
        </p:nvCxnSpPr>
        <p:spPr bwMode="auto">
          <a:xfrm>
            <a:off x="6344865" y="4239344"/>
            <a:ext cx="914400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prstDash val="dash"/>
            <a:round/>
            <a:headEnd type="arrow" w="med" len="med"/>
            <a:tailEnd/>
          </a:ln>
        </p:spPr>
      </p:cxnSp>
      <p:cxnSp>
        <p:nvCxnSpPr>
          <p:cNvPr id="21" name="Straight Connector 52"/>
          <p:cNvCxnSpPr>
            <a:cxnSpLocks noChangeShapeType="1"/>
          </p:cNvCxnSpPr>
          <p:nvPr/>
        </p:nvCxnSpPr>
        <p:spPr bwMode="auto">
          <a:xfrm>
            <a:off x="5420940" y="4561607"/>
            <a:ext cx="914400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prstDash val="dash"/>
            <a:round/>
            <a:headEnd type="arrow" w="med" len="med"/>
            <a:tailEnd/>
          </a:ln>
        </p:spPr>
      </p:cxnSp>
      <p:sp>
        <p:nvSpPr>
          <p:cNvPr id="22" name="TextBox 53"/>
          <p:cNvSpPr txBox="1">
            <a:spLocks noChangeArrowheads="1"/>
          </p:cNvSpPr>
          <p:nvPr/>
        </p:nvSpPr>
        <p:spPr bwMode="auto">
          <a:xfrm>
            <a:off x="5551115" y="2434357"/>
            <a:ext cx="57785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Setup</a:t>
            </a:r>
          </a:p>
        </p:txBody>
      </p:sp>
      <p:sp>
        <p:nvSpPr>
          <p:cNvPr id="23" name="TextBox 54"/>
          <p:cNvSpPr txBox="1">
            <a:spLocks noChangeArrowheads="1"/>
          </p:cNvSpPr>
          <p:nvPr/>
        </p:nvSpPr>
        <p:spPr bwMode="auto">
          <a:xfrm>
            <a:off x="6433765" y="2742332"/>
            <a:ext cx="57785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Setup</a:t>
            </a:r>
          </a:p>
        </p:txBody>
      </p:sp>
      <p:sp>
        <p:nvSpPr>
          <p:cNvPr id="24" name="TextBox 55"/>
          <p:cNvSpPr txBox="1">
            <a:spLocks noChangeArrowheads="1"/>
          </p:cNvSpPr>
          <p:nvPr/>
        </p:nvSpPr>
        <p:spPr bwMode="auto">
          <a:xfrm>
            <a:off x="7164288" y="3072532"/>
            <a:ext cx="114165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 smtClean="0"/>
              <a:t>ADDTS START</a:t>
            </a:r>
            <a:endParaRPr lang="en-US" sz="1100" dirty="0"/>
          </a:p>
        </p:txBody>
      </p:sp>
      <p:sp>
        <p:nvSpPr>
          <p:cNvPr id="25" name="TextBox 57"/>
          <p:cNvSpPr txBox="1">
            <a:spLocks noChangeArrowheads="1"/>
          </p:cNvSpPr>
          <p:nvPr/>
        </p:nvSpPr>
        <p:spPr bwMode="auto">
          <a:xfrm>
            <a:off x="7395790" y="3496494"/>
            <a:ext cx="63182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dirty="0"/>
              <a:t>ADDTS </a:t>
            </a:r>
          </a:p>
          <a:p>
            <a:pPr algn="ctr"/>
            <a:r>
              <a:rPr lang="en-US" sz="800" dirty="0"/>
              <a:t>Request</a:t>
            </a:r>
          </a:p>
        </p:txBody>
      </p:sp>
      <p:sp>
        <p:nvSpPr>
          <p:cNvPr id="26" name="TextBox 58"/>
          <p:cNvSpPr txBox="1">
            <a:spLocks noChangeArrowheads="1"/>
          </p:cNvSpPr>
          <p:nvPr/>
        </p:nvSpPr>
        <p:spPr bwMode="auto">
          <a:xfrm>
            <a:off x="7279902" y="4239344"/>
            <a:ext cx="80645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/>
              <a:t>ADDTS Response</a:t>
            </a:r>
          </a:p>
        </p:txBody>
      </p:sp>
      <p:sp>
        <p:nvSpPr>
          <p:cNvPr id="27" name="TextBox 61"/>
          <p:cNvSpPr txBox="1">
            <a:spLocks noChangeArrowheads="1"/>
          </p:cNvSpPr>
          <p:nvPr/>
        </p:nvSpPr>
        <p:spPr bwMode="auto">
          <a:xfrm>
            <a:off x="6389315" y="3956769"/>
            <a:ext cx="8604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Response</a:t>
            </a:r>
          </a:p>
        </p:txBody>
      </p:sp>
      <p:sp>
        <p:nvSpPr>
          <p:cNvPr id="28" name="TextBox 62"/>
          <p:cNvSpPr txBox="1">
            <a:spLocks noChangeArrowheads="1"/>
          </p:cNvSpPr>
          <p:nvPr/>
        </p:nvSpPr>
        <p:spPr bwMode="auto">
          <a:xfrm>
            <a:off x="5422527" y="4258394"/>
            <a:ext cx="8620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ADDTS START Frame Format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3789040"/>
            <a:ext cx="7772400" cy="2162944"/>
          </a:xfrm>
        </p:spPr>
        <p:txBody>
          <a:bodyPr/>
          <a:lstStyle/>
          <a:p>
            <a:r>
              <a:rPr lang="en-CA" sz="2000" dirty="0" smtClean="0"/>
              <a:t>TSPEC IE includes:</a:t>
            </a:r>
          </a:p>
          <a:p>
            <a:pPr lvl="1"/>
            <a:r>
              <a:rPr lang="en-CA" sz="1600" dirty="0" smtClean="0"/>
              <a:t>Directionality: uplink/downlink/bi-directional</a:t>
            </a:r>
          </a:p>
          <a:p>
            <a:pPr lvl="1"/>
            <a:r>
              <a:rPr lang="en-CA" sz="1600" dirty="0" smtClean="0"/>
              <a:t>TSID: The Non-AP STA shall reset the TSID field to a value that is consistent with its current reserved TS.</a:t>
            </a:r>
          </a:p>
          <a:p>
            <a:pPr lvl="2"/>
            <a:r>
              <a:rPr lang="en-CA" sz="1400" dirty="0" smtClean="0"/>
              <a:t>A non-AP STA can support up to 8 TS streams from HC to itself, and up to 8 TS streams to other STA, including the HC.</a:t>
            </a:r>
          </a:p>
          <a:p>
            <a:pPr lvl="1"/>
            <a:r>
              <a:rPr lang="en-CA" sz="1600" dirty="0" smtClean="0"/>
              <a:t>TSEPC Traffic parameters are set according to the rules specified in [1].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3674425D-9713-48A4-B88C-402F0B7374DE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19672" y="170080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429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Order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Information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Category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QoS</a:t>
                      </a:r>
                      <a:r>
                        <a:rPr lang="en-CA" dirty="0" smtClean="0"/>
                        <a:t> Action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TSPEC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Higher Layer Stream ID 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B9461F02-47C0-4177-A624-20C0EFEA8232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CA" dirty="0" smtClean="0"/>
              <a:t>Virtual Bridged Local Area Networks -Amendment  </a:t>
            </a:r>
            <a:r>
              <a:rPr lang="en-CA" dirty="0" err="1" smtClean="0"/>
              <a:t>XX:Stream</a:t>
            </a:r>
            <a:r>
              <a:rPr lang="en-CA" dirty="0" smtClean="0"/>
              <a:t> Reservation Protocol (SRP): IEEE P802.1Qat/D6.1, June 4, 2010.</a:t>
            </a:r>
            <a:endParaRPr lang="en-US" dirty="0" smtClean="0"/>
          </a:p>
          <a:p>
            <a:r>
              <a:rPr lang="en-US" dirty="0" smtClean="0"/>
              <a:t>[2] </a:t>
            </a:r>
            <a:r>
              <a:rPr lang="en-CA" dirty="0" smtClean="0"/>
              <a:t>Part 11: Wireless LAN Medium Access Control 9 (MAC) and Physical Layer (PHY) specifications, Amendment 2: MAC Enhancements for Robust 12 Audio Video Streaming, IEEE P802.11aa/D6.0, July 2011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164</TotalTime>
  <Words>693</Words>
  <Application>Microsoft Office PowerPoint</Application>
  <PresentationFormat>On-screen Show (4:3)</PresentationFormat>
  <Paragraphs>133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On Traffic Stream Setup for Audio/Visual Bridging</vt:lpstr>
      <vt:lpstr>Abstract</vt:lpstr>
      <vt:lpstr>Problem Statement</vt:lpstr>
      <vt:lpstr>TS Setup in IEEE 802.11 </vt:lpstr>
      <vt:lpstr>TS Setup Procedure</vt:lpstr>
      <vt:lpstr>IEEE 802.11aa Proposed Solutions [2]  </vt:lpstr>
      <vt:lpstr>Alternate Proposal</vt:lpstr>
      <vt:lpstr>ADDTS START Frame Format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24</cp:revision>
  <cp:lastPrinted>1998-02-10T13:28:06Z</cp:lastPrinted>
  <dcterms:created xsi:type="dcterms:W3CDTF">2011-11-06T06:58:31Z</dcterms:created>
  <dcterms:modified xsi:type="dcterms:W3CDTF">2012-01-15T12:44:29Z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(2)a9DjZzgzrWHm3aIS9CGNl9zqDLUFcHchMjJZT4fiiP7XkzChuwd1RbvNzGjECLdjT2cWxGjQ
XLfKEZKlDEBIltGLgAmNc1r+TDjXgZfHhBW5TqwOxpQ3XiS08cPHb7p0miT8ENxzpzxi+iRW
YvBlPygHZylraOTRHeovpsAEAc8QN0e3U1maitzN38rjBv7fnZQwsl0n1XqbmZ56rIOCAxBt
W5LCNYmAYhgTJLg6sNxDR</vt:lpwstr>
  </property>
  <property fmtid="{D5CDD505-2E9C-101B-9397-08002B2CF9AE}" pid="3" name="_ms_pID_7253431">
    <vt:lpwstr>kjBGiBp7Bswpkx3NnC969SV1cZxoO3/qcsBVcNiQL5gyNjTZfPA
5W7sEfE6tbm2O1LSNd4zNw1lhFRV35CpvdbCEnB/e8VF/gRQGN7Ie529xN/uAg7749H8maeF
XaQFZW0tIF2uoXs7LmXRGzt853LcN6zK/oQgYtXX355yUkybPgDXzqX7YVgwj73/2sisB93s
c3vIUZsZfC6uyec0cN2cqgrI2codtzYnmxOp5w==</vt:lpwstr>
  </property>
</Properties>
</file>