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81" r:id="rId3"/>
    <p:sldId id="271" r:id="rId4"/>
    <p:sldId id="282" r:id="rId5"/>
    <p:sldId id="283" r:id="rId6"/>
    <p:sldId id="285" r:id="rId7"/>
    <p:sldId id="288" r:id="rId8"/>
    <p:sldId id="287" r:id="rId9"/>
    <p:sldId id="28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6" y="-78"/>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4</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5</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6</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7</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8</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9</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878510" cy="276999"/>
          </a:xfrm>
        </p:spPr>
        <p:txBody>
          <a:bodyPr/>
          <a:lstStyle>
            <a:lvl1pPr>
              <a:defRPr/>
            </a:lvl1pPr>
          </a:lstStyle>
          <a:p>
            <a:r>
              <a:rPr lang="en-US" altLang="zh-CN" dirty="0" smtClean="0"/>
              <a:t>Dec 2011</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Month Year</a:t>
            </a:r>
          </a:p>
        </p:txBody>
      </p:sp>
      <p:sp>
        <p:nvSpPr>
          <p:cNvPr id="8" name="页脚占位符 7"/>
          <p:cNvSpPr>
            <a:spLocks noGrp="1"/>
          </p:cNvSpPr>
          <p:nvPr>
            <p:ph type="ftr" sz="quarter" idx="11"/>
          </p:nvPr>
        </p:nvSpPr>
        <p:spPr/>
        <p:txBody>
          <a:bodyPr/>
          <a:lstStyle>
            <a:lvl1pPr>
              <a:defRPr/>
            </a:lvl1pPr>
          </a:lstStyle>
          <a:p>
            <a:r>
              <a:rPr lang="en-US" altLang="zh-CN"/>
              <a:t>John Doe, Some Company</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Month Year</a:t>
            </a:r>
          </a:p>
        </p:txBody>
      </p:sp>
      <p:sp>
        <p:nvSpPr>
          <p:cNvPr id="4" name="页脚占位符 3"/>
          <p:cNvSpPr>
            <a:spLocks noGrp="1"/>
          </p:cNvSpPr>
          <p:nvPr>
            <p:ph type="ftr" sz="quarter" idx="11"/>
          </p:nvPr>
        </p:nvSpPr>
        <p:spPr/>
        <p:txBody>
          <a:bodyPr/>
          <a:lstStyle>
            <a:lvl1pPr>
              <a:defRPr/>
            </a:lvl1pPr>
          </a:lstStyle>
          <a:p>
            <a:r>
              <a:rPr lang="en-US" altLang="zh-CN"/>
              <a:t>John Doe, Some Company</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en-US" altLang="zh-CN"/>
              <a:t>Month Year</a:t>
            </a:r>
          </a:p>
        </p:txBody>
      </p:sp>
      <p:sp>
        <p:nvSpPr>
          <p:cNvPr id="3" name="页脚占位符 2"/>
          <p:cNvSpPr>
            <a:spLocks noGrp="1"/>
          </p:cNvSpPr>
          <p:nvPr>
            <p:ph type="ftr" sz="quarter" idx="11"/>
          </p:nvPr>
        </p:nvSpPr>
        <p:spPr/>
        <p:txBody>
          <a:bodyPr/>
          <a:lstStyle>
            <a:lvl1pPr>
              <a:defRPr/>
            </a:lvl1pPr>
          </a:lstStyle>
          <a:p>
            <a:r>
              <a:rPr lang="en-US" altLang="zh-CN"/>
              <a:t>John Doe, Some Company</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宋体" charset="-122"/>
              </a:defRPr>
            </a:lvl1pPr>
          </a:lstStyle>
          <a:p>
            <a:r>
              <a:rPr lang="en-US" altLang="zh-CN"/>
              <a:t>Month Year</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宋体" charset="-122"/>
              </a:defRPr>
            </a:lvl1pPr>
          </a:lstStyle>
          <a:p>
            <a:r>
              <a:rPr lang="en-US" altLang="zh-CN"/>
              <a:t>John Doe, Some Company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802.11-12/0080r0</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yaozongming@huawei.com" TargetMode="External"/><Relationship Id="rId4" Type="http://schemas.openxmlformats.org/officeDocument/2006/relationships/hyperlink" Target="mailto:ping.fang@huawei.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1/private/Draft_Standards/11mb/Draft%20P802.11REVmb_D12.0.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3"/>
          <p:cNvSpPr>
            <a:spLocks noGrp="1"/>
          </p:cNvSpPr>
          <p:nvPr>
            <p:ph type="dt" sz="half" idx="10"/>
          </p:nvPr>
        </p:nvSpPr>
        <p:spPr>
          <a:xfrm>
            <a:off x="696913" y="332601"/>
            <a:ext cx="878446" cy="276999"/>
          </a:xfrm>
        </p:spPr>
        <p:txBody>
          <a:bodyPr/>
          <a:lstStyle/>
          <a:p>
            <a:r>
              <a:rPr lang="en-US" altLang="zh-CN" dirty="0" smtClean="0"/>
              <a:t>Jan 2012</a:t>
            </a:r>
            <a:endParaRPr lang="en-US" altLang="zh-CN" dirty="0"/>
          </a:p>
        </p:txBody>
      </p:sp>
      <p:sp>
        <p:nvSpPr>
          <p:cNvPr id="7"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AP Admission Control in </a:t>
            </a:r>
            <a:r>
              <a:rPr lang="en-US" altLang="zh-CN" dirty="0" err="1" smtClean="0">
                <a:ea typeface="宋体" charset="-122"/>
              </a:rPr>
              <a:t>TGai</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2012-01-13</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nvGraphicFramePr>
        <p:xfrm>
          <a:off x="609600" y="2362200"/>
          <a:ext cx="8148545" cy="25742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USA</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4"/>
                        </a:rPr>
                        <a:t>ping.fang@huawei.com</a:t>
                      </a:r>
                      <a:endPar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Zongming Yao</a:t>
                      </a: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Bldg C8,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Tianfu</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801,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Chengdu, Sichuan, China, 610041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86 28 65972966</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rPr>
                        <a:t>yaozongming@huawei.com</a:t>
                      </a: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zh-CN" dirty="0" smtClean="0"/>
              <a:t> </a:t>
            </a: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a:t>
            </a:r>
            <a:r>
              <a:rPr lang="en-GB" altLang="ja-JP" dirty="0" smtClean="0"/>
              <a:t>his </a:t>
            </a:r>
            <a:r>
              <a:rPr lang="en-GB" altLang="ja-JP" dirty="0" smtClean="0"/>
              <a:t>proposal, methods are provided to </a:t>
            </a:r>
            <a:r>
              <a:rPr lang="en-US" altLang="zh-CN" dirty="0" smtClean="0"/>
              <a:t>prohibit new STAs to associate with AP whose performance is </a:t>
            </a:r>
            <a:r>
              <a:rPr lang="en-US" altLang="zh-CN" dirty="0" smtClean="0"/>
              <a:t>impaired </a:t>
            </a:r>
            <a:r>
              <a:rPr lang="en-US" altLang="zh-CN" dirty="0" smtClean="0"/>
              <a:t>so as to minimize collisions for FILS stage</a:t>
            </a:r>
            <a:r>
              <a:rPr lang="en-US" altLang="ja-JP" dirty="0" smtClean="0">
                <a:ea typeface="MS PGothic" pitchFamily="34" charset="-128"/>
              </a:rPr>
              <a:t>.</a:t>
            </a:r>
            <a:endParaRPr lang="en-US" altLang="zh-CN" dirty="0">
              <a:ea typeface="宋体"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 xmlns:p14="http://schemas.microsoft.com/office/powerpoint/2010/main" xmlns:mv="urn:schemas-microsoft-com:mac:vml" xmlns:mc="http://schemas.openxmlformats.org/markup-compatibility/2006"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4</a:t>
            </a:fld>
            <a:endParaRPr lang="en-US" altLang="zh-CN"/>
          </a:p>
        </p:txBody>
      </p:sp>
      <p:sp>
        <p:nvSpPr>
          <p:cNvPr id="9"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10" name="Rectangle 3"/>
          <p:cNvSpPr txBox="1">
            <a:spLocks noChangeArrowheads="1"/>
          </p:cNvSpPr>
          <p:nvPr/>
        </p:nvSpPr>
        <p:spPr bwMode="auto">
          <a:xfrm>
            <a:off x="685800" y="3501008"/>
            <a:ext cx="7772400" cy="259499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67585" name="Picture 1"/>
          <p:cNvPicPr>
            <a:picLocks noChangeAspect="1" noChangeArrowheads="1"/>
          </p:cNvPicPr>
          <p:nvPr/>
        </p:nvPicPr>
        <p:blipFill>
          <a:blip r:embed="rId3" cstate="print"/>
          <a:srcRect/>
          <a:stretch>
            <a:fillRect/>
          </a:stretch>
        </p:blipFill>
        <p:spPr bwMode="auto">
          <a:xfrm>
            <a:off x="1263352" y="1554088"/>
            <a:ext cx="6477000" cy="1295400"/>
          </a:xfrm>
          <a:prstGeom prst="rect">
            <a:avLst/>
          </a:prstGeom>
          <a:noFill/>
          <a:ln w="9525">
            <a:noFill/>
            <a:miter lim="800000"/>
            <a:headEnd/>
            <a:tailEnd/>
          </a:ln>
        </p:spPr>
      </p:pic>
      <p:sp>
        <p:nvSpPr>
          <p:cNvPr id="8" name="Rectangle 3"/>
          <p:cNvSpPr txBox="1">
            <a:spLocks noChangeArrowheads="1"/>
          </p:cNvSpPr>
          <p:nvPr/>
        </p:nvSpPr>
        <p:spPr bwMode="auto">
          <a:xfrm>
            <a:off x="685800" y="3210272"/>
            <a:ext cx="7772400" cy="34590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0" indent="-342900" eaLnBrk="1" hangingPunct="1">
              <a:spcBef>
                <a:spcPct val="20000"/>
              </a:spcBef>
              <a:buFont typeface="Arial" pitchFamily="34" charset="0"/>
              <a:buChar char="•"/>
              <a:defRPr/>
            </a:pPr>
            <a:r>
              <a:rPr lang="en-US" sz="1600" kern="0" dirty="0" smtClean="0">
                <a:latin typeface="+mn-lt"/>
              </a:rPr>
              <a:t>The specification currently enables AP to </a:t>
            </a:r>
            <a:r>
              <a:rPr lang="en-US" sz="1600" kern="0" dirty="0" smtClean="0">
                <a:latin typeface="+mn-lt"/>
              </a:rPr>
              <a:t>broadcast </a:t>
            </a:r>
            <a:r>
              <a:rPr lang="en-US" sz="1600" kern="0" dirty="0" smtClean="0">
                <a:latin typeface="+mn-lt"/>
              </a:rPr>
              <a:t>current ‘load’ performance </a:t>
            </a:r>
            <a:r>
              <a:rPr lang="en-US" sz="1600" kern="0" dirty="0" smtClean="0">
                <a:latin typeface="+mn-lt"/>
              </a:rPr>
              <a:t>to STA by using </a:t>
            </a:r>
            <a:r>
              <a:rPr lang="en-US" sz="1600" kern="0" dirty="0" smtClean="0">
                <a:latin typeface="+mn-lt"/>
              </a:rPr>
              <a:t>8.4.2.30 BSS </a:t>
            </a:r>
            <a:r>
              <a:rPr lang="en-US" sz="1600" kern="0" dirty="0" smtClean="0">
                <a:latin typeface="+mn-lt"/>
              </a:rPr>
              <a:t>Load element </a:t>
            </a:r>
            <a:r>
              <a:rPr lang="en-US" sz="1600" kern="0" dirty="0" smtClean="0">
                <a:latin typeface="+mn-lt"/>
              </a:rPr>
              <a:t>as above. </a:t>
            </a:r>
            <a:r>
              <a:rPr lang="en-US" sz="1600" kern="0" dirty="0" smtClean="0">
                <a:latin typeface="+mn-lt"/>
              </a:rPr>
              <a:t>While the specification is precise in its calculation method for the </a:t>
            </a:r>
            <a:r>
              <a:rPr lang="en-US" sz="1600" kern="0" dirty="0" err="1" smtClean="0">
                <a:latin typeface="+mn-lt"/>
              </a:rPr>
              <a:t>subelement</a:t>
            </a:r>
            <a:r>
              <a:rPr lang="en-US" sz="1600" kern="0" dirty="0" smtClean="0">
                <a:latin typeface="+mn-lt"/>
              </a:rPr>
              <a:t> values for BSS Load element, the specification does not specifically </a:t>
            </a:r>
            <a:r>
              <a:rPr lang="en-US" sz="1600" kern="0" dirty="0" smtClean="0">
                <a:latin typeface="+mn-lt"/>
              </a:rPr>
              <a:t> </a:t>
            </a:r>
            <a:r>
              <a:rPr lang="en-US" sz="1600" kern="0" dirty="0" smtClean="0">
                <a:latin typeface="+mn-lt"/>
              </a:rPr>
              <a:t>define </a:t>
            </a:r>
            <a:r>
              <a:rPr lang="en-US" sz="1600" kern="0" dirty="0" smtClean="0">
                <a:latin typeface="+mn-lt"/>
              </a:rPr>
              <a:t>STA prosecution behavior for interpreting and using </a:t>
            </a:r>
            <a:r>
              <a:rPr lang="en-US" sz="1600" kern="0" dirty="0" smtClean="0">
                <a:latin typeface="+mn-lt"/>
              </a:rPr>
              <a:t>information carried by BSS Load </a:t>
            </a:r>
            <a:r>
              <a:rPr lang="en-US" sz="1600" kern="0" dirty="0" smtClean="0">
                <a:latin typeface="+mn-lt"/>
              </a:rPr>
              <a:t>element. </a:t>
            </a:r>
            <a:r>
              <a:rPr lang="en-US" sz="1600" kern="0" dirty="0" smtClean="0">
                <a:latin typeface="+mn-lt"/>
              </a:rPr>
              <a:t> Thus STA may exhibit strongly differentiated behavior in the presence of BSS Load element.</a:t>
            </a:r>
          </a:p>
          <a:p>
            <a:pPr marL="342900" lvl="0" indent="-342900" eaLnBrk="1" hangingPunct="1">
              <a:spcBef>
                <a:spcPct val="20000"/>
              </a:spcBef>
              <a:buFont typeface="Arial" pitchFamily="34" charset="0"/>
              <a:buChar char="•"/>
              <a:defRPr/>
            </a:pPr>
            <a:r>
              <a:rPr lang="en-US" sz="1600" kern="0" dirty="0" smtClean="0">
                <a:latin typeface="+mn-lt"/>
              </a:rPr>
              <a:t>STAs may very well </a:t>
            </a:r>
            <a:r>
              <a:rPr lang="en-US" sz="1600" kern="0" dirty="0" smtClean="0">
                <a:latin typeface="+mn-lt"/>
              </a:rPr>
              <a:t>still try to associate with the AP whose </a:t>
            </a:r>
            <a:r>
              <a:rPr lang="en-US" sz="1600" kern="0" dirty="0" smtClean="0">
                <a:latin typeface="+mn-lt"/>
              </a:rPr>
              <a:t>air interface or network loading </a:t>
            </a:r>
            <a:r>
              <a:rPr lang="en-US" sz="1600" kern="0" dirty="0" smtClean="0">
                <a:latin typeface="+mn-lt"/>
              </a:rPr>
              <a:t>performance </a:t>
            </a:r>
            <a:r>
              <a:rPr lang="en-US" sz="1600" kern="0" dirty="0" smtClean="0">
                <a:latin typeface="+mn-lt"/>
              </a:rPr>
              <a:t>has become </a:t>
            </a:r>
            <a:r>
              <a:rPr lang="en-US" sz="1600" kern="0" dirty="0" smtClean="0">
                <a:latin typeface="+mn-lt"/>
              </a:rPr>
              <a:t>very poor. </a:t>
            </a:r>
            <a:endParaRPr lang="en-US" altLang="zh-CN" sz="1600" kern="0" dirty="0" smtClean="0"/>
          </a:p>
          <a:p>
            <a:pPr marL="342900" lvl="0" indent="-342900" eaLnBrk="1" hangingPunct="1">
              <a:spcBef>
                <a:spcPct val="20000"/>
              </a:spcBef>
              <a:buFont typeface="Arial" pitchFamily="34" charset="0"/>
              <a:buChar char="•"/>
              <a:defRPr/>
            </a:pPr>
            <a:r>
              <a:rPr lang="en-US" altLang="zh-CN" sz="1600" kern="0" dirty="0" smtClean="0"/>
              <a:t>Currently there is no definitive behavior </a:t>
            </a:r>
            <a:r>
              <a:rPr lang="en-US" altLang="zh-CN" sz="1600" kern="0" dirty="0" smtClean="0"/>
              <a:t>for </a:t>
            </a:r>
            <a:r>
              <a:rPr lang="en-US" altLang="zh-CN" sz="1600" kern="0" dirty="0" smtClean="0"/>
              <a:t>AP </a:t>
            </a:r>
            <a:r>
              <a:rPr lang="en-US" altLang="zh-CN" sz="1600" kern="0" dirty="0" smtClean="0"/>
              <a:t>to </a:t>
            </a:r>
            <a:r>
              <a:rPr lang="en-US" altLang="zh-CN" sz="1600" kern="0" dirty="0" smtClean="0"/>
              <a:t>actively prohibit new </a:t>
            </a:r>
            <a:r>
              <a:rPr lang="en-US" altLang="zh-CN" sz="1600" kern="0" dirty="0" smtClean="0"/>
              <a:t>STA </a:t>
            </a:r>
            <a:r>
              <a:rPr lang="en-US" altLang="zh-CN" sz="1600" kern="0" dirty="0" smtClean="0"/>
              <a:t>to associate with it in AP Detection stage even when AP </a:t>
            </a:r>
            <a:r>
              <a:rPr lang="en-US" altLang="zh-CN" sz="1600" kern="0" dirty="0" smtClean="0"/>
              <a:t>finds that it is overwhelmed. </a:t>
            </a:r>
            <a:endParaRPr lang="en-US" altLang="zh-CN" sz="1600" kern="0" dirty="0" smtClean="0"/>
          </a:p>
          <a:p>
            <a:pPr marL="342900" lvl="0" indent="-342900" eaLnBrk="1" hangingPunct="1">
              <a:spcBef>
                <a:spcPct val="20000"/>
              </a:spcBef>
              <a:buFont typeface="Arial" pitchFamily="34" charset="0"/>
              <a:buChar char="•"/>
              <a:defRPr/>
            </a:pPr>
            <a:r>
              <a:rPr lang="en-US" altLang="zh-CN" sz="1600" kern="0" dirty="0" smtClean="0"/>
              <a:t>This deficiency represents particular jeopardy for FILS</a:t>
            </a:r>
            <a:endParaRPr lang="en-US" altLang="zh-CN" sz="1800" kern="0" dirty="0" smtClean="0"/>
          </a:p>
        </p:txBody>
      </p:sp>
      <p:sp>
        <p:nvSpPr>
          <p:cNvPr id="12" name="Rectangle 3"/>
          <p:cNvSpPr txBox="1">
            <a:spLocks noChangeArrowheads="1"/>
          </p:cNvSpPr>
          <p:nvPr/>
        </p:nvSpPr>
        <p:spPr bwMode="auto">
          <a:xfrm>
            <a:off x="760040" y="2708920"/>
            <a:ext cx="7772400" cy="35436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lgn="ctr"/>
            <a:r>
              <a:rPr lang="en-US" sz="1800" b="1" dirty="0" smtClean="0"/>
              <a:t>Figure 8-191—BSS Load element format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5</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US" dirty="0" smtClean="0"/>
              <a:t>Motivation</a:t>
            </a:r>
            <a:endParaRPr lang="en-US" dirty="0"/>
          </a:p>
        </p:txBody>
      </p:sp>
      <p:sp>
        <p:nvSpPr>
          <p:cNvPr id="8" name="Rectangle 3"/>
          <p:cNvSpPr txBox="1">
            <a:spLocks noChangeArrowheads="1"/>
          </p:cNvSpPr>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1800" i="0" u="none" strike="noStrike" kern="0" cap="none" spc="0" normalizeH="0" baseline="0" noProof="0" dirty="0" smtClean="0">
                <a:ln>
                  <a:noFill/>
                </a:ln>
                <a:solidFill>
                  <a:schemeClr val="tx1"/>
                </a:solidFill>
                <a:effectLst/>
                <a:uLnTx/>
                <a:uFillTx/>
                <a:latin typeface="+mn-lt"/>
                <a:ea typeface="+mn-ea"/>
                <a:cs typeface="+mn-cs"/>
              </a:rPr>
              <a:t>It is not easy for STA to quickly associate with an</a:t>
            </a:r>
            <a:r>
              <a:rPr kumimoji="0" lang="en-US" sz="1800" i="0" u="none" strike="noStrike" kern="0" cap="none" spc="0" normalizeH="0" noProof="0" dirty="0" smtClean="0">
                <a:ln>
                  <a:noFill/>
                </a:ln>
                <a:solidFill>
                  <a:schemeClr val="tx1"/>
                </a:solidFill>
                <a:effectLst/>
                <a:uLnTx/>
                <a:uFillTx/>
                <a:latin typeface="+mn-lt"/>
                <a:ea typeface="+mn-ea"/>
                <a:cs typeface="+mn-cs"/>
              </a:rPr>
              <a:t> </a:t>
            </a:r>
            <a:r>
              <a:rPr kumimoji="0" lang="en-US" sz="1800" i="0" u="none" strike="noStrike" kern="0" cap="none" spc="0" normalizeH="0" baseline="0" noProof="0" dirty="0" smtClean="0">
                <a:ln>
                  <a:noFill/>
                </a:ln>
                <a:solidFill>
                  <a:schemeClr val="tx1"/>
                </a:solidFill>
                <a:effectLst/>
                <a:uLnTx/>
                <a:uFillTx/>
                <a:latin typeface="+mn-lt"/>
                <a:ea typeface="+mn-ea"/>
                <a:cs typeface="+mn-cs"/>
              </a:rPr>
              <a:t>AP whose performance becomes</a:t>
            </a:r>
            <a:r>
              <a:rPr kumimoji="0" lang="en-US" sz="1800" i="0" u="none" strike="noStrike" kern="0" cap="none" spc="0" normalizeH="0" noProof="0" dirty="0" smtClean="0">
                <a:ln>
                  <a:noFill/>
                </a:ln>
                <a:solidFill>
                  <a:schemeClr val="tx1"/>
                </a:solidFill>
                <a:effectLst/>
                <a:uLnTx/>
                <a:uFillTx/>
                <a:latin typeface="+mn-lt"/>
                <a:ea typeface="+mn-ea"/>
                <a:cs typeface="+mn-cs"/>
              </a:rPr>
              <a:t> very </a:t>
            </a:r>
            <a:r>
              <a:rPr kumimoji="0" lang="en-US" sz="1800" i="0" u="none" strike="noStrike" kern="0" cap="none" spc="0" normalizeH="0" noProof="0" dirty="0" smtClean="0">
                <a:ln>
                  <a:noFill/>
                </a:ln>
                <a:solidFill>
                  <a:schemeClr val="tx1"/>
                </a:solidFill>
                <a:effectLst/>
                <a:uLnTx/>
                <a:uFillTx/>
                <a:latin typeface="+mn-lt"/>
                <a:ea typeface="+mn-ea"/>
                <a:cs typeface="+mn-cs"/>
              </a:rPr>
              <a:t>bad, and admissions for new STA and </a:t>
            </a:r>
            <a:r>
              <a:rPr kumimoji="0" lang="en-US" sz="1800" i="0" u="none" strike="noStrike" kern="0" cap="none" spc="0" normalizeH="0" noProof="0" dirty="0" err="1" smtClean="0">
                <a:ln>
                  <a:noFill/>
                </a:ln>
                <a:solidFill>
                  <a:schemeClr val="tx1"/>
                </a:solidFill>
                <a:effectLst/>
                <a:uLnTx/>
                <a:uFillTx/>
                <a:latin typeface="+mn-lt"/>
                <a:ea typeface="+mn-ea"/>
                <a:cs typeface="+mn-cs"/>
              </a:rPr>
              <a:t>QoS</a:t>
            </a:r>
            <a:r>
              <a:rPr kumimoji="0" lang="en-US" sz="1800" i="0" u="none" strike="noStrike" kern="0" cap="none" spc="0" normalizeH="0" noProof="0" dirty="0" smtClean="0">
                <a:ln>
                  <a:noFill/>
                </a:ln>
                <a:solidFill>
                  <a:schemeClr val="tx1"/>
                </a:solidFill>
                <a:effectLst/>
                <a:uLnTx/>
                <a:uFillTx/>
                <a:latin typeface="+mn-lt"/>
                <a:ea typeface="+mn-ea"/>
                <a:cs typeface="+mn-cs"/>
              </a:rPr>
              <a:t> for existing STA deteriorate further </a:t>
            </a:r>
            <a:r>
              <a:rPr kumimoji="0" lang="en-US" sz="1800" i="0" u="none" strike="noStrike" kern="0" cap="none" spc="0" normalizeH="0" noProof="0" dirty="0" smtClean="0">
                <a:ln>
                  <a:noFill/>
                </a:ln>
                <a:solidFill>
                  <a:schemeClr val="tx1"/>
                </a:solidFill>
                <a:effectLst/>
                <a:uLnTx/>
                <a:uFillTx/>
                <a:latin typeface="+mn-lt"/>
                <a:ea typeface="+mn-ea"/>
                <a:cs typeface="+mn-cs"/>
              </a:rPr>
              <a:t>as more </a:t>
            </a:r>
            <a:r>
              <a:rPr kumimoji="0" lang="en-US" sz="1800" i="0" u="none" strike="noStrike" kern="0" cap="none" spc="0" normalizeH="0" noProof="0" dirty="0" smtClean="0">
                <a:ln>
                  <a:noFill/>
                </a:ln>
                <a:solidFill>
                  <a:schemeClr val="tx1"/>
                </a:solidFill>
                <a:effectLst/>
                <a:uLnTx/>
                <a:uFillTx/>
                <a:latin typeface="+mn-lt"/>
                <a:ea typeface="+mn-ea"/>
                <a:cs typeface="+mn-cs"/>
              </a:rPr>
              <a:t>and </a:t>
            </a:r>
            <a:r>
              <a:rPr kumimoji="0" lang="en-US" sz="1800" i="0" u="none" strike="noStrike" kern="0" cap="none" spc="0" normalizeH="0" noProof="0" dirty="0" smtClean="0">
                <a:ln>
                  <a:noFill/>
                </a:ln>
                <a:solidFill>
                  <a:schemeClr val="tx1"/>
                </a:solidFill>
                <a:effectLst/>
                <a:uLnTx/>
                <a:uFillTx/>
                <a:latin typeface="+mn-lt"/>
                <a:ea typeface="+mn-ea"/>
                <a:cs typeface="+mn-cs"/>
              </a:rPr>
              <a:t>more STA </a:t>
            </a:r>
            <a:r>
              <a:rPr kumimoji="0" lang="en-US" sz="1800" i="0" u="none" strike="noStrike" kern="0" cap="none" spc="0" normalizeH="0" noProof="0" dirty="0" smtClean="0">
                <a:ln>
                  <a:noFill/>
                </a:ln>
                <a:solidFill>
                  <a:schemeClr val="tx1"/>
                </a:solidFill>
                <a:effectLst/>
                <a:uLnTx/>
                <a:uFillTx/>
                <a:latin typeface="+mn-lt"/>
                <a:ea typeface="+mn-ea"/>
                <a:cs typeface="+mn-cs"/>
              </a:rPr>
              <a:t>attempt entry.</a:t>
            </a:r>
            <a:endParaRPr kumimoji="0" lang="en-US" sz="180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1800" kern="0" noProof="0" dirty="0" smtClean="0">
                <a:latin typeface="+mn-lt"/>
              </a:rPr>
              <a:t>For FILS usage scenarios, </a:t>
            </a:r>
            <a:r>
              <a:rPr lang="en-US" sz="1800" kern="0" noProof="0" dirty="0" smtClean="0">
                <a:latin typeface="+mn-lt"/>
              </a:rPr>
              <a:t>AP </a:t>
            </a:r>
            <a:r>
              <a:rPr lang="en-US" sz="1800" kern="0" dirty="0" smtClean="0">
                <a:latin typeface="+mn-lt"/>
              </a:rPr>
              <a:t>indication of blocking </a:t>
            </a:r>
            <a:r>
              <a:rPr lang="en-US" sz="1800" kern="0" noProof="0" dirty="0" smtClean="0">
                <a:latin typeface="+mn-lt"/>
              </a:rPr>
              <a:t>to </a:t>
            </a:r>
            <a:r>
              <a:rPr lang="en-US" sz="1800" kern="0" noProof="0" dirty="0" smtClean="0">
                <a:latin typeface="+mn-lt"/>
              </a:rPr>
              <a:t>actively prohibit new STA to associate with it as </a:t>
            </a:r>
            <a:r>
              <a:rPr lang="en-US" sz="1800" kern="0" noProof="0" dirty="0" smtClean="0">
                <a:latin typeface="+mn-lt"/>
              </a:rPr>
              <a:t>early in the detection and admission phase as possible would seem indicated.</a:t>
            </a:r>
            <a:endParaRPr kumimoji="0" lang="en-US" sz="180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6</a:t>
            </a:fld>
            <a:endParaRPr lang="en-US" altLang="zh-CN"/>
          </a:p>
        </p:txBody>
      </p:sp>
      <p:sp>
        <p:nvSpPr>
          <p:cNvPr id="7" name="Rectangle 2"/>
          <p:cNvSpPr>
            <a:spLocks noGrp="1" noChangeArrowheads="1"/>
          </p:cNvSpPr>
          <p:nvPr>
            <p:ph type="title"/>
          </p:nvPr>
        </p:nvSpPr>
        <p:spPr>
          <a:xfrm>
            <a:off x="685800" y="685800"/>
            <a:ext cx="7772400" cy="1066800"/>
          </a:xfrm>
          <a:noFill/>
          <a:ln/>
        </p:spPr>
        <p:txBody>
          <a:bodyPr/>
          <a:lstStyle/>
          <a:p>
            <a:r>
              <a:rPr lang="en-US" dirty="0" smtClean="0"/>
              <a:t>Our Proposal</a:t>
            </a:r>
            <a:endParaRPr lang="en-US" dirty="0"/>
          </a:p>
        </p:txBody>
      </p:sp>
      <p:sp>
        <p:nvSpPr>
          <p:cNvPr id="8" name="Inhaltsplatzhalter 2"/>
          <p:cNvSpPr>
            <a:spLocks noGrp="1"/>
          </p:cNvSpPr>
          <p:nvPr>
            <p:ph idx="1"/>
          </p:nvPr>
        </p:nvSpPr>
        <p:spPr>
          <a:xfrm>
            <a:off x="685800" y="3573016"/>
            <a:ext cx="7772400" cy="2522984"/>
          </a:xfrm>
        </p:spPr>
        <p:txBody>
          <a:bodyPr/>
          <a:lstStyle/>
          <a:p>
            <a:pPr lvl="0">
              <a:buNone/>
            </a:pPr>
            <a:r>
              <a:rPr lang="en-US" altLang="zh-CN" sz="1800" b="0" dirty="0" smtClean="0"/>
              <a:t>When AP </a:t>
            </a:r>
            <a:r>
              <a:rPr lang="en-US" altLang="zh-CN" sz="1800" b="0" dirty="0" smtClean="0"/>
              <a:t>finds Channel </a:t>
            </a:r>
            <a:r>
              <a:rPr lang="en-US" altLang="zh-CN" sz="1800" b="0" dirty="0" smtClean="0"/>
              <a:t>Utilization </a:t>
            </a:r>
            <a:r>
              <a:rPr lang="en-US" altLang="zh-CN" sz="1800" b="0" dirty="0" smtClean="0"/>
              <a:t>exceeds </a:t>
            </a:r>
            <a:r>
              <a:rPr lang="en-US" altLang="zh-CN" sz="1800" b="0" dirty="0" smtClean="0"/>
              <a:t>a predefined value (in other words, the performance is </a:t>
            </a:r>
            <a:r>
              <a:rPr lang="en-US" altLang="zh-CN" sz="1800" b="0" dirty="0" smtClean="0"/>
              <a:t>significantly impaired and the AP is unable to accommodate new STA), </a:t>
            </a:r>
            <a:r>
              <a:rPr lang="en-US" altLang="zh-CN" sz="1800" b="0" dirty="0" smtClean="0"/>
              <a:t>AP could actively set Channel Utilization field located in BSS Load Element to some threshold value (e.g., could be 255 which is rarely used by current 802.11 standards, .etc) so as to prohibit new STAs not to try to associate with it.</a:t>
            </a:r>
          </a:p>
          <a:p>
            <a:pPr lvl="0"/>
            <a:endParaRPr lang="zh-CN" altLang="zh-CN" sz="1800" dirty="0" smtClean="0"/>
          </a:p>
          <a:p>
            <a:endParaRPr lang="en-US" altLang="zh-CN" sz="1800" dirty="0" smtClean="0">
              <a:sym typeface="Wingdings"/>
            </a:endParaRPr>
          </a:p>
        </p:txBody>
      </p:sp>
      <p:pic>
        <p:nvPicPr>
          <p:cNvPr id="1026" name="Picture 2"/>
          <p:cNvPicPr>
            <a:picLocks noChangeAspect="1" noChangeArrowheads="1"/>
          </p:cNvPicPr>
          <p:nvPr/>
        </p:nvPicPr>
        <p:blipFill>
          <a:blip r:embed="rId3" cstate="print"/>
          <a:srcRect/>
          <a:stretch>
            <a:fillRect/>
          </a:stretch>
        </p:blipFill>
        <p:spPr bwMode="auto">
          <a:xfrm>
            <a:off x="1187624" y="1916832"/>
            <a:ext cx="6496050" cy="13144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7</a:t>
            </a:fld>
            <a:endParaRPr lang="en-US" altLang="zh-CN"/>
          </a:p>
        </p:txBody>
      </p:sp>
      <p:sp>
        <p:nvSpPr>
          <p:cNvPr id="7" name="Rectangle 2"/>
          <p:cNvSpPr txBox="1">
            <a:spLocks noChangeArrowheads="1"/>
          </p:cNvSpPr>
          <p:nvPr/>
        </p:nvSpPr>
        <p:spPr bwMode="auto">
          <a:xfrm>
            <a:off x="685800" y="1981201"/>
            <a:ext cx="7772400" cy="108776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buFont typeface="Arial" charset="0"/>
              <a:buChar char="•"/>
              <a:defRPr/>
            </a:pPr>
            <a:r>
              <a:rPr lang="en-US" altLang="zh-CN" sz="1800" dirty="0" smtClean="0"/>
              <a:t>AP could prohibit the new STA to use </a:t>
            </a:r>
            <a:r>
              <a:rPr lang="en-US" altLang="zh-CN" sz="1800" dirty="0" smtClean="0"/>
              <a:t>identified channel bandwidths </a:t>
            </a:r>
            <a:r>
              <a:rPr lang="en-US" altLang="zh-CN" sz="1800" dirty="0" smtClean="0"/>
              <a:t>by </a:t>
            </a:r>
            <a:r>
              <a:rPr lang="en-US" altLang="zh-CN" sz="1800" dirty="0" smtClean="0"/>
              <a:t>setting a corresponding field </a:t>
            </a:r>
            <a:r>
              <a:rPr lang="en-US" altLang="zh-CN" sz="1800" dirty="0" smtClean="0"/>
              <a:t>of Admission to </a:t>
            </a:r>
            <a:r>
              <a:rPr lang="en-US" altLang="zh-CN" sz="1800" dirty="0" smtClean="0"/>
              <a:t>a special </a:t>
            </a:r>
            <a:r>
              <a:rPr lang="en-US" altLang="zh-CN" sz="1800" dirty="0" smtClean="0"/>
              <a:t>value (e.g., </a:t>
            </a:r>
            <a:r>
              <a:rPr lang="en-US" altLang="zh-CN" sz="1800" dirty="0" smtClean="0"/>
              <a:t>binary indication; set </a:t>
            </a:r>
            <a:r>
              <a:rPr lang="en-US" altLang="zh-CN" sz="1800" dirty="0" smtClean="0"/>
              <a:t>the 20MHz field to 1 means prohibited, 0 means not prohibited, .etc), new IE could be defined as </a:t>
            </a:r>
            <a:r>
              <a:rPr lang="en-US" altLang="zh-CN" sz="1800" dirty="0" smtClean="0"/>
              <a:t>below</a:t>
            </a:r>
            <a:r>
              <a:rPr lang="en-US" altLang="zh-CN" sz="1800" kern="0" dirty="0" smtClean="0"/>
              <a:t>:</a:t>
            </a:r>
            <a:endParaRPr lang="en-US" altLang="ja-JP" sz="1800" kern="0" dirty="0" smtClean="0"/>
          </a:p>
        </p:txBody>
      </p:sp>
      <p:sp>
        <p:nvSpPr>
          <p:cNvPr id="8" name="Rectangle 1"/>
          <p:cNvSpPr txBox="1">
            <a:spLocks noChangeArrowheads="1"/>
          </p:cNvSpPr>
          <p:nvPr/>
        </p:nvSpPr>
        <p:spPr bwMode="auto">
          <a:xfrm>
            <a:off x="687388" y="692150"/>
            <a:ext cx="7772400" cy="1160463"/>
          </a:xfrm>
          <a:prstGeom prst="rect">
            <a:avLst/>
          </a:prstGeom>
          <a:noFill/>
          <a:ln w="9525">
            <a:noFill/>
            <a:round/>
            <a:headEnd/>
            <a:tailEnd/>
          </a:ln>
        </p:spPr>
        <p:txBody>
          <a:bodyPr lIns="90000" tIns="46800" rIns="90000" bIns="46800" anchor="ctr"/>
          <a:lstStyle/>
          <a:p>
            <a:pPr algn="ctr">
              <a:buClr>
                <a:srgbClr val="000000"/>
              </a:buClr>
              <a:buSzPct val="100000"/>
              <a:buFont typeface="Times New Roman" pitchFamily="18" charset="0"/>
              <a:buNone/>
              <a:defRPr/>
            </a:pPr>
            <a:r>
              <a:rPr lang="en-US" altLang="ja-JP" sz="3200" b="1" kern="0" dirty="0">
                <a:solidFill>
                  <a:srgbClr val="000000"/>
                </a:solidFill>
                <a:latin typeface="+mj-lt"/>
                <a:ea typeface="+mj-ea"/>
                <a:cs typeface="+mj-cs"/>
              </a:rPr>
              <a:t>And also …</a:t>
            </a:r>
          </a:p>
        </p:txBody>
      </p:sp>
      <p:pic>
        <p:nvPicPr>
          <p:cNvPr id="3074" name="Picture 2"/>
          <p:cNvPicPr>
            <a:picLocks noChangeAspect="1" noChangeArrowheads="1"/>
          </p:cNvPicPr>
          <p:nvPr/>
        </p:nvPicPr>
        <p:blipFill>
          <a:blip r:embed="rId3" cstate="print"/>
          <a:srcRect/>
          <a:stretch>
            <a:fillRect/>
          </a:stretch>
        </p:blipFill>
        <p:spPr bwMode="auto">
          <a:xfrm>
            <a:off x="2843808" y="3501008"/>
            <a:ext cx="3524250" cy="17430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8</a:t>
            </a:fld>
            <a:endParaRPr lang="en-US" altLang="zh-CN"/>
          </a:p>
        </p:txBody>
      </p:sp>
      <p:sp>
        <p:nvSpPr>
          <p:cNvPr id="7" name="Rectangle 2"/>
          <p:cNvSpPr txBox="1">
            <a:spLocks noChangeArrowheads="1"/>
          </p:cNvSpPr>
          <p:nvPr/>
        </p:nvSpPr>
        <p:spPr bwMode="auto">
          <a:xfrm>
            <a:off x="685800" y="1981201"/>
            <a:ext cx="7772400" cy="108776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buFont typeface="Arial" charset="0"/>
              <a:buChar char="•"/>
              <a:defRPr/>
            </a:pPr>
            <a:r>
              <a:rPr lang="en-US" altLang="ja-JP" sz="1800" kern="0" dirty="0" smtClean="0"/>
              <a:t>Define special IE as </a:t>
            </a:r>
            <a:r>
              <a:rPr lang="en-US" altLang="ja-JP" sz="1800" kern="0" dirty="0" smtClean="0"/>
              <a:t>below </a:t>
            </a:r>
            <a:r>
              <a:rPr lang="en-US" altLang="ja-JP" sz="1800" kern="0" dirty="0" smtClean="0"/>
              <a:t>to totally prohibit new STA to associate with AP, e.g., </a:t>
            </a:r>
            <a:r>
              <a:rPr lang="en-US" altLang="ja-JP" sz="1800" kern="0" dirty="0" smtClean="0"/>
              <a:t>binary indication; </a:t>
            </a:r>
            <a:r>
              <a:rPr lang="en-US" altLang="zh-CN" sz="1800" dirty="0" smtClean="0"/>
              <a:t>set </a:t>
            </a:r>
            <a:r>
              <a:rPr lang="en-US" altLang="zh-CN" sz="1800" dirty="0" smtClean="0"/>
              <a:t>the Admission field to 1 means prohibited, 0 means not </a:t>
            </a:r>
            <a:r>
              <a:rPr lang="en-US" altLang="zh-CN" sz="1800" dirty="0" smtClean="0"/>
              <a:t>prohibited</a:t>
            </a:r>
            <a:r>
              <a:rPr lang="en-US" altLang="zh-CN" sz="1800" dirty="0" smtClean="0"/>
              <a:t>, .etc.</a:t>
            </a:r>
            <a:endParaRPr lang="en-US" altLang="ja-JP" sz="1800" kern="0" dirty="0" smtClean="0"/>
          </a:p>
        </p:txBody>
      </p:sp>
      <p:sp>
        <p:nvSpPr>
          <p:cNvPr id="8" name="Rectangle 1"/>
          <p:cNvSpPr txBox="1">
            <a:spLocks noChangeArrowheads="1"/>
          </p:cNvSpPr>
          <p:nvPr/>
        </p:nvSpPr>
        <p:spPr bwMode="auto">
          <a:xfrm>
            <a:off x="687388" y="692150"/>
            <a:ext cx="7772400" cy="1160463"/>
          </a:xfrm>
          <a:prstGeom prst="rect">
            <a:avLst/>
          </a:prstGeom>
          <a:noFill/>
          <a:ln w="9525">
            <a:noFill/>
            <a:round/>
            <a:headEnd/>
            <a:tailEnd/>
          </a:ln>
        </p:spPr>
        <p:txBody>
          <a:bodyPr lIns="90000" tIns="46800" rIns="90000" bIns="46800" anchor="ctr"/>
          <a:lstStyle/>
          <a:p>
            <a:pPr algn="ctr">
              <a:buClr>
                <a:srgbClr val="000000"/>
              </a:buClr>
              <a:buSzPct val="100000"/>
              <a:buFont typeface="Times New Roman" pitchFamily="18" charset="0"/>
              <a:buNone/>
              <a:defRPr/>
            </a:pPr>
            <a:r>
              <a:rPr lang="en-US" altLang="ja-JP" sz="3200" b="1" kern="0" dirty="0">
                <a:solidFill>
                  <a:srgbClr val="000000"/>
                </a:solidFill>
                <a:latin typeface="+mj-lt"/>
                <a:ea typeface="+mj-ea"/>
                <a:cs typeface="+mj-cs"/>
              </a:rPr>
              <a:t>And also …</a:t>
            </a:r>
          </a:p>
        </p:txBody>
      </p:sp>
      <p:pic>
        <p:nvPicPr>
          <p:cNvPr id="2051" name="Picture 3"/>
          <p:cNvPicPr>
            <a:picLocks noChangeAspect="1" noChangeArrowheads="1"/>
          </p:cNvPicPr>
          <p:nvPr/>
        </p:nvPicPr>
        <p:blipFill>
          <a:blip r:embed="rId3" cstate="print"/>
          <a:srcRect/>
          <a:stretch>
            <a:fillRect/>
          </a:stretch>
        </p:blipFill>
        <p:spPr bwMode="auto">
          <a:xfrm>
            <a:off x="2915816" y="3438897"/>
            <a:ext cx="3314700" cy="6381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9</a:t>
            </a:fld>
            <a:endParaRPr lang="en-US" altLang="zh-CN"/>
          </a:p>
        </p:txBody>
      </p:sp>
      <p:sp>
        <p:nvSpPr>
          <p:cNvPr id="7"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mtClean="0"/>
              <a:t>References</a:t>
            </a:r>
          </a:p>
        </p:txBody>
      </p:sp>
      <p:sp>
        <p:nvSpPr>
          <p:cNvPr id="8" name="Rectangle 2"/>
          <p:cNvSpPr txBox="1">
            <a:spLocks noChangeArrowheads="1"/>
          </p:cNvSpPr>
          <p:nvPr/>
        </p:nvSpPr>
        <p:spPr bwMode="auto">
          <a:xfrm>
            <a:off x="685800" y="1981200"/>
            <a:ext cx="7772400" cy="42084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0" indent="-342900" eaLnBrk="1" hangingPunct="1">
              <a:spcBef>
                <a:spcPct val="20000"/>
              </a:spcBef>
              <a:buFont typeface="Arial" charset="0"/>
              <a:buChar char="•"/>
              <a:defRPr/>
            </a:pPr>
            <a:r>
              <a:rPr lang="en-GB" sz="2400" u="sng" dirty="0" smtClean="0">
                <a:hlinkClick r:id="rId3"/>
              </a:rPr>
              <a:t>P802.11REVmb/D12.0</a:t>
            </a:r>
            <a:endParaRPr kumimoji="0" lang="en-US" altLang="ja-JP" sz="24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1613</TotalTime>
  <Words>853</Words>
  <Application>Microsoft Office PowerPoint</Application>
  <PresentationFormat>On-screen Show (4:3)</PresentationFormat>
  <Paragraphs>124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802-11-Submission</vt:lpstr>
      <vt:lpstr>AP Admission Control in TGai</vt:lpstr>
      <vt:lpstr>Abstract</vt:lpstr>
      <vt:lpstr>Conformance w/ Tgai PAR &amp; 5C </vt:lpstr>
      <vt:lpstr>Background</vt:lpstr>
      <vt:lpstr>Motivation</vt:lpstr>
      <vt:lpstr>Our Proposal</vt:lpstr>
      <vt:lpstr>Slide 7</vt:lpstr>
      <vt:lpstr>Slide 8</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huawei</dc:creator>
  <cp:lastModifiedBy>PEB</cp:lastModifiedBy>
  <cp:revision>74</cp:revision>
  <cp:lastPrinted>1998-02-10T13:28:06Z</cp:lastPrinted>
  <dcterms:created xsi:type="dcterms:W3CDTF">2011-11-01T05:42:00Z</dcterms:created>
  <dcterms:modified xsi:type="dcterms:W3CDTF">2012-01-14T06:36:54Z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(3)bR6X+wcWpLR68uVqiGVjM6F9Zg/19j1znqfNLzkNe4m1vM97/EKzXGZHo7l/+qsWeSTGF8E0
EXEHLM0oSAJghptSS2mRFkgRqXxW0kK/rEFvtT8IeG2KPoKa9szt/spouMzVnVHfNr5FdcG5
+ZdcnZai+LV7HDzAuQzeZs6JfzF1LIIVTbAtBk0tSPG2kdit9okpCroZJV3TxSFzT9sDAWKQ
WdpIGO5esqvw5vE/vJpDe</vt:lpwstr>
  </property>
  <property fmtid="{D5CDD505-2E9C-101B-9397-08002B2CF9AE}" pid="3" name="_ms_pID_7253431">
    <vt:lpwstr>VJ9PdLTuZiuL1y6CvoBWMCTK+B3EACeSF9yIC/BpAMB6ktSe+UV
oi9tBjs/bvTBEFwpzUWyvY3Ft5eKm4ywp83CfVY2a6a7bL644FtaNrEjjEEkx4pp4ADefKLM
agAjsQcd+EIxAJUEIp/6YhhdjZZLa4DeTEdx9ps9bBjVcspa72R1s2DKckDWPlfONa6ohT1M
oLSmHnq48e8YcQSI3iDmnOFrtobS2xQw8HYXN9whHG</vt:lpwstr>
  </property>
  <property fmtid="{D5CDD505-2E9C-101B-9397-08002B2CF9AE}" pid="4" name="_ms_pID_7253432">
    <vt:lpwstr>yx00M6CVl0Rq86c5nh0hEEbu7oK3Hp
Au6TKn8ydMfU6nabDi+OjKWig36+qiJ5U9bHTE4A3GkR54U46q4=</vt:lpwstr>
  </property>
  <property fmtid="{D5CDD505-2E9C-101B-9397-08002B2CF9AE}" pid="5" name="sflag">
    <vt:lpwstr>1326521482</vt:lpwstr>
  </property>
</Properties>
</file>