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281" r:id="rId3"/>
    <p:sldId id="271" r:id="rId4"/>
    <p:sldId id="282" r:id="rId5"/>
    <p:sldId id="283" r:id="rId6"/>
    <p:sldId id="285" r:id="rId7"/>
    <p:sldId id="280"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65"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65"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65"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65"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65" charset="0"/>
        <a:ea typeface="+mn-ea"/>
        <a:cs typeface="+mn-cs"/>
      </a:defRPr>
    </a:lvl5pPr>
    <a:lvl6pPr marL="2286000" algn="l" defTabSz="914400" rtl="0" eaLnBrk="1" latinLnBrk="0" hangingPunct="1">
      <a:defRPr sz="1200" kern="1200">
        <a:solidFill>
          <a:schemeClr val="tx1"/>
        </a:solidFill>
        <a:latin typeface="Times New Roman" pitchFamily="-65" charset="0"/>
        <a:ea typeface="+mn-ea"/>
        <a:cs typeface="+mn-cs"/>
      </a:defRPr>
    </a:lvl6pPr>
    <a:lvl7pPr marL="2743200" algn="l" defTabSz="914400" rtl="0" eaLnBrk="1" latinLnBrk="0" hangingPunct="1">
      <a:defRPr sz="1200" kern="1200">
        <a:solidFill>
          <a:schemeClr val="tx1"/>
        </a:solidFill>
        <a:latin typeface="Times New Roman" pitchFamily="-65" charset="0"/>
        <a:ea typeface="+mn-ea"/>
        <a:cs typeface="+mn-cs"/>
      </a:defRPr>
    </a:lvl7pPr>
    <a:lvl8pPr marL="3200400" algn="l" defTabSz="914400" rtl="0" eaLnBrk="1" latinLnBrk="0" hangingPunct="1">
      <a:defRPr sz="1200" kern="1200">
        <a:solidFill>
          <a:schemeClr val="tx1"/>
        </a:solidFill>
        <a:latin typeface="Times New Roman" pitchFamily="-65" charset="0"/>
        <a:ea typeface="+mn-ea"/>
        <a:cs typeface="+mn-cs"/>
      </a:defRPr>
    </a:lvl8pPr>
    <a:lvl9pPr marL="3657600" algn="l" defTabSz="914400" rtl="0" eaLnBrk="1" latinLnBrk="0" hangingPunct="1">
      <a:defRPr sz="1200" kern="1200">
        <a:solidFill>
          <a:schemeClr val="tx1"/>
        </a:solidFill>
        <a:latin typeface="Times New Roman" pitchFamily="-65"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46" y="-78"/>
      </p:cViewPr>
      <p:guideLst>
        <p:guide orient="horz" pos="2160"/>
        <p:guide pos="2880"/>
      </p:guideLst>
    </p:cSldViewPr>
  </p:slideViewPr>
  <p:notesTextViewPr>
    <p:cViewPr>
      <p:scale>
        <a:sx n="100" d="100"/>
        <a:sy n="100" d="100"/>
      </p:scale>
      <p:origin x="0" y="0"/>
    </p:cViewPr>
  </p:notesTextViewPr>
  <p:notesViewPr>
    <p:cSldViewPr>
      <p:cViewPr varScale="1">
        <p:scale>
          <a:sx n="82" d="100"/>
          <a:sy n="82" d="100"/>
        </p:scale>
        <p:origin x="-3246" y="-102"/>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zh-CN"/>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zh-CN"/>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5AB8E037-1A75-4EC4-AE6D-300D331DA7A8}" type="slidenum">
              <a:rPr lang="en-US" altLang="zh-CN"/>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zh-CN"/>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zh-CN"/>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ltLang="zh-CN"/>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4FAE7BC6-ACA7-4F00-A4FE-85277DE77CFD}" type="slidenum">
              <a:rPr lang="en-US" altLang="zh-CN"/>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56AA3176-F1EA-4D66-82F2-CE1FC2834A64}" type="slidenum">
              <a:rPr lang="en-US" altLang="zh-CN"/>
              <a:pPr/>
              <a:t>1</a:t>
            </a:fld>
            <a:endParaRPr lang="en-US" altLang="zh-CN"/>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2</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3</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4</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5</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6</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7</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r>
              <a:rPr lang="en-US" altLang="zh-CN"/>
              <a:t>Month Year</a:t>
            </a:r>
          </a:p>
        </p:txBody>
      </p:sp>
      <p:sp>
        <p:nvSpPr>
          <p:cNvPr id="5" name="页脚占位符 4"/>
          <p:cNvSpPr>
            <a:spLocks noGrp="1"/>
          </p:cNvSpPr>
          <p:nvPr>
            <p:ph type="ftr" sz="quarter" idx="11"/>
          </p:nvPr>
        </p:nvSpPr>
        <p:spPr/>
        <p:txBody>
          <a:bodyPr/>
          <a:lstStyle>
            <a:lvl1pPr>
              <a:defRPr/>
            </a:lvl1pPr>
          </a:lstStyle>
          <a:p>
            <a:r>
              <a:rPr lang="en-US" altLang="zh-CN"/>
              <a:t>John Doe, Some Company</a:t>
            </a:r>
          </a:p>
        </p:txBody>
      </p:sp>
      <p:sp>
        <p:nvSpPr>
          <p:cNvPr id="6" name="灯片编号占位符 5"/>
          <p:cNvSpPr>
            <a:spLocks noGrp="1"/>
          </p:cNvSpPr>
          <p:nvPr>
            <p:ph type="sldNum" sz="quarter" idx="12"/>
          </p:nvPr>
        </p:nvSpPr>
        <p:spPr/>
        <p:txBody>
          <a:bodyPr/>
          <a:lstStyle>
            <a:lvl1pPr>
              <a:defRPr/>
            </a:lvl1pPr>
          </a:lstStyle>
          <a:p>
            <a:r>
              <a:rPr lang="en-US" altLang="zh-CN"/>
              <a:t>Slide </a:t>
            </a:r>
            <a:fld id="{062BA833-9F10-47F1-B922-860D571906CE}" type="slidenum">
              <a:rPr lang="en-US" altLang="zh-CN"/>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r>
              <a:rPr lang="en-US" altLang="zh-CN"/>
              <a:t>Month Year</a:t>
            </a:r>
          </a:p>
        </p:txBody>
      </p:sp>
      <p:sp>
        <p:nvSpPr>
          <p:cNvPr id="5" name="页脚占位符 4"/>
          <p:cNvSpPr>
            <a:spLocks noGrp="1"/>
          </p:cNvSpPr>
          <p:nvPr>
            <p:ph type="ftr" sz="quarter" idx="11"/>
          </p:nvPr>
        </p:nvSpPr>
        <p:spPr/>
        <p:txBody>
          <a:bodyPr/>
          <a:lstStyle>
            <a:lvl1pPr>
              <a:defRPr/>
            </a:lvl1pPr>
          </a:lstStyle>
          <a:p>
            <a:r>
              <a:rPr lang="en-US" altLang="zh-CN"/>
              <a:t>John Doe, Some Company</a:t>
            </a:r>
          </a:p>
        </p:txBody>
      </p:sp>
      <p:sp>
        <p:nvSpPr>
          <p:cNvPr id="6" name="灯片编号占位符 5"/>
          <p:cNvSpPr>
            <a:spLocks noGrp="1"/>
          </p:cNvSpPr>
          <p:nvPr>
            <p:ph type="sldNum" sz="quarter" idx="12"/>
          </p:nvPr>
        </p:nvSpPr>
        <p:spPr/>
        <p:txBody>
          <a:bodyPr/>
          <a:lstStyle>
            <a:lvl1pPr>
              <a:defRPr/>
            </a:lvl1pPr>
          </a:lstStyle>
          <a:p>
            <a:r>
              <a:rPr lang="en-US" altLang="zh-CN"/>
              <a:t>Slide </a:t>
            </a:r>
            <a:fld id="{A453D06B-0392-4754-B2A2-E91944336B6F}"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r>
              <a:rPr lang="en-US" altLang="zh-CN"/>
              <a:t>Month Year</a:t>
            </a:r>
          </a:p>
        </p:txBody>
      </p:sp>
      <p:sp>
        <p:nvSpPr>
          <p:cNvPr id="5" name="页脚占位符 4"/>
          <p:cNvSpPr>
            <a:spLocks noGrp="1"/>
          </p:cNvSpPr>
          <p:nvPr>
            <p:ph type="ftr" sz="quarter" idx="11"/>
          </p:nvPr>
        </p:nvSpPr>
        <p:spPr/>
        <p:txBody>
          <a:bodyPr/>
          <a:lstStyle>
            <a:lvl1pPr>
              <a:defRPr/>
            </a:lvl1pPr>
          </a:lstStyle>
          <a:p>
            <a:r>
              <a:rPr lang="en-US" altLang="zh-CN"/>
              <a:t>John Doe, Some Company</a:t>
            </a:r>
          </a:p>
        </p:txBody>
      </p:sp>
      <p:sp>
        <p:nvSpPr>
          <p:cNvPr id="6" name="灯片编号占位符 5"/>
          <p:cNvSpPr>
            <a:spLocks noGrp="1"/>
          </p:cNvSpPr>
          <p:nvPr>
            <p:ph type="sldNum" sz="quarter" idx="12"/>
          </p:nvPr>
        </p:nvSpPr>
        <p:spPr/>
        <p:txBody>
          <a:bodyPr/>
          <a:lstStyle>
            <a:lvl1pPr>
              <a:defRPr/>
            </a:lvl1pPr>
          </a:lstStyle>
          <a:p>
            <a:r>
              <a:rPr lang="en-US" altLang="zh-CN"/>
              <a:t>Slide </a:t>
            </a:r>
            <a:fld id="{391E61B2-CF2B-4CC7-BF8B-1A81CD26C96C}"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96913" y="332601"/>
            <a:ext cx="878510" cy="276999"/>
          </a:xfrm>
        </p:spPr>
        <p:txBody>
          <a:bodyPr/>
          <a:lstStyle>
            <a:lvl1pPr>
              <a:defRPr/>
            </a:lvl1pPr>
          </a:lstStyle>
          <a:p>
            <a:r>
              <a:rPr lang="en-US" altLang="zh-CN" dirty="0" smtClean="0"/>
              <a:t>Dec 2011</a:t>
            </a:r>
            <a:endParaRPr lang="en-US" altLang="zh-CN" dirty="0"/>
          </a:p>
        </p:txBody>
      </p:sp>
      <p:sp>
        <p:nvSpPr>
          <p:cNvPr id="5" name="页脚占位符 4"/>
          <p:cNvSpPr>
            <a:spLocks noGrp="1"/>
          </p:cNvSpPr>
          <p:nvPr>
            <p:ph type="ftr" sz="quarter" idx="11"/>
          </p:nvPr>
        </p:nvSpPr>
        <p:spPr/>
        <p:txBody>
          <a:bodyPr/>
          <a:lstStyle>
            <a:lvl1pPr>
              <a:defRPr/>
            </a:lvl1pPr>
          </a:lstStyle>
          <a:p>
            <a:r>
              <a:rPr lang="en-US" altLang="zh-CN"/>
              <a:t>John Doe, Some Company</a:t>
            </a:r>
          </a:p>
        </p:txBody>
      </p:sp>
      <p:sp>
        <p:nvSpPr>
          <p:cNvPr id="6" name="灯片编号占位符 5"/>
          <p:cNvSpPr>
            <a:spLocks noGrp="1"/>
          </p:cNvSpPr>
          <p:nvPr>
            <p:ph type="sldNum" sz="quarter" idx="12"/>
          </p:nvPr>
        </p:nvSpPr>
        <p:spPr/>
        <p:txBody>
          <a:bodyPr/>
          <a:lstStyle>
            <a:lvl1pPr>
              <a:defRPr/>
            </a:lvl1pPr>
          </a:lstStyle>
          <a:p>
            <a:r>
              <a:rPr lang="en-US" altLang="zh-CN"/>
              <a:t>Slide </a:t>
            </a:r>
            <a:fld id="{F3492426-BCCD-4D74-9D7D-2414C4E79612}" type="slidenum">
              <a:rPr lang="en-US" altLang="zh-CN"/>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r>
              <a:rPr lang="en-US" altLang="zh-CN"/>
              <a:t>Month Year</a:t>
            </a:r>
          </a:p>
        </p:txBody>
      </p:sp>
      <p:sp>
        <p:nvSpPr>
          <p:cNvPr id="5" name="页脚占位符 4"/>
          <p:cNvSpPr>
            <a:spLocks noGrp="1"/>
          </p:cNvSpPr>
          <p:nvPr>
            <p:ph type="ftr" sz="quarter" idx="11"/>
          </p:nvPr>
        </p:nvSpPr>
        <p:spPr/>
        <p:txBody>
          <a:bodyPr/>
          <a:lstStyle>
            <a:lvl1pPr>
              <a:defRPr/>
            </a:lvl1pPr>
          </a:lstStyle>
          <a:p>
            <a:r>
              <a:rPr lang="en-US" altLang="zh-CN"/>
              <a:t>John Doe, Some Company</a:t>
            </a:r>
          </a:p>
        </p:txBody>
      </p:sp>
      <p:sp>
        <p:nvSpPr>
          <p:cNvPr id="6" name="灯片编号占位符 5"/>
          <p:cNvSpPr>
            <a:spLocks noGrp="1"/>
          </p:cNvSpPr>
          <p:nvPr>
            <p:ph type="sldNum" sz="quarter" idx="12"/>
          </p:nvPr>
        </p:nvSpPr>
        <p:spPr/>
        <p:txBody>
          <a:bodyPr/>
          <a:lstStyle>
            <a:lvl1pPr>
              <a:defRPr/>
            </a:lvl1pPr>
          </a:lstStyle>
          <a:p>
            <a:r>
              <a:rPr lang="en-US" altLang="zh-CN"/>
              <a:t>Slide </a:t>
            </a:r>
            <a:fld id="{3744C9AB-E25A-4FE4-B741-396676AD3104}"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r>
              <a:rPr lang="en-US" altLang="zh-CN"/>
              <a:t>Month Year</a:t>
            </a:r>
          </a:p>
        </p:txBody>
      </p:sp>
      <p:sp>
        <p:nvSpPr>
          <p:cNvPr id="6" name="页脚占位符 5"/>
          <p:cNvSpPr>
            <a:spLocks noGrp="1"/>
          </p:cNvSpPr>
          <p:nvPr>
            <p:ph type="ftr" sz="quarter" idx="11"/>
          </p:nvPr>
        </p:nvSpPr>
        <p:spPr/>
        <p:txBody>
          <a:bodyPr/>
          <a:lstStyle>
            <a:lvl1pPr>
              <a:defRPr/>
            </a:lvl1pPr>
          </a:lstStyle>
          <a:p>
            <a:r>
              <a:rPr lang="en-US" altLang="zh-CN"/>
              <a:t>John Doe, Some Company</a:t>
            </a:r>
          </a:p>
        </p:txBody>
      </p:sp>
      <p:sp>
        <p:nvSpPr>
          <p:cNvPr id="7" name="灯片编号占位符 6"/>
          <p:cNvSpPr>
            <a:spLocks noGrp="1"/>
          </p:cNvSpPr>
          <p:nvPr>
            <p:ph type="sldNum" sz="quarter" idx="12"/>
          </p:nvPr>
        </p:nvSpPr>
        <p:spPr/>
        <p:txBody>
          <a:bodyPr/>
          <a:lstStyle>
            <a:lvl1pPr>
              <a:defRPr/>
            </a:lvl1pPr>
          </a:lstStyle>
          <a:p>
            <a:r>
              <a:rPr lang="en-US" altLang="zh-CN"/>
              <a:t>Slide </a:t>
            </a:r>
            <a:fld id="{7CB830D7-064D-4C6A-847C-2C85C27CF7C7}"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r>
              <a:rPr lang="en-US" altLang="zh-CN"/>
              <a:t>Month Year</a:t>
            </a:r>
          </a:p>
        </p:txBody>
      </p:sp>
      <p:sp>
        <p:nvSpPr>
          <p:cNvPr id="8" name="页脚占位符 7"/>
          <p:cNvSpPr>
            <a:spLocks noGrp="1"/>
          </p:cNvSpPr>
          <p:nvPr>
            <p:ph type="ftr" sz="quarter" idx="11"/>
          </p:nvPr>
        </p:nvSpPr>
        <p:spPr/>
        <p:txBody>
          <a:bodyPr/>
          <a:lstStyle>
            <a:lvl1pPr>
              <a:defRPr/>
            </a:lvl1pPr>
          </a:lstStyle>
          <a:p>
            <a:r>
              <a:rPr lang="en-US" altLang="zh-CN"/>
              <a:t>John Doe, Some Company</a:t>
            </a:r>
          </a:p>
        </p:txBody>
      </p:sp>
      <p:sp>
        <p:nvSpPr>
          <p:cNvPr id="9" name="灯片编号占位符 8"/>
          <p:cNvSpPr>
            <a:spLocks noGrp="1"/>
          </p:cNvSpPr>
          <p:nvPr>
            <p:ph type="sldNum" sz="quarter" idx="12"/>
          </p:nvPr>
        </p:nvSpPr>
        <p:spPr/>
        <p:txBody>
          <a:bodyPr/>
          <a:lstStyle>
            <a:lvl1pPr>
              <a:defRPr/>
            </a:lvl1pPr>
          </a:lstStyle>
          <a:p>
            <a:r>
              <a:rPr lang="en-US" altLang="zh-CN"/>
              <a:t>Slide </a:t>
            </a:r>
            <a:fld id="{D9AFAE0B-AFAF-4C3B-A96D-B8A9C27E489E}"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r>
              <a:rPr lang="en-US" altLang="zh-CN"/>
              <a:t>Month Year</a:t>
            </a:r>
          </a:p>
        </p:txBody>
      </p:sp>
      <p:sp>
        <p:nvSpPr>
          <p:cNvPr id="4" name="页脚占位符 3"/>
          <p:cNvSpPr>
            <a:spLocks noGrp="1"/>
          </p:cNvSpPr>
          <p:nvPr>
            <p:ph type="ftr" sz="quarter" idx="11"/>
          </p:nvPr>
        </p:nvSpPr>
        <p:spPr/>
        <p:txBody>
          <a:bodyPr/>
          <a:lstStyle>
            <a:lvl1pPr>
              <a:defRPr/>
            </a:lvl1pPr>
          </a:lstStyle>
          <a:p>
            <a:r>
              <a:rPr lang="en-US" altLang="zh-CN"/>
              <a:t>John Doe, Some Company</a:t>
            </a:r>
          </a:p>
        </p:txBody>
      </p:sp>
      <p:sp>
        <p:nvSpPr>
          <p:cNvPr id="5" name="灯片编号占位符 4"/>
          <p:cNvSpPr>
            <a:spLocks noGrp="1"/>
          </p:cNvSpPr>
          <p:nvPr>
            <p:ph type="sldNum" sz="quarter" idx="12"/>
          </p:nvPr>
        </p:nvSpPr>
        <p:spPr/>
        <p:txBody>
          <a:bodyPr/>
          <a:lstStyle>
            <a:lvl1pPr>
              <a:defRPr/>
            </a:lvl1pPr>
          </a:lstStyle>
          <a:p>
            <a:r>
              <a:rPr lang="en-US" altLang="zh-CN"/>
              <a:t>Slide </a:t>
            </a:r>
            <a:fld id="{40B94E1F-E6BE-4C42-ACAB-29BFC7812439}"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r>
              <a:rPr lang="en-US" altLang="zh-CN"/>
              <a:t>Month Year</a:t>
            </a:r>
          </a:p>
        </p:txBody>
      </p:sp>
      <p:sp>
        <p:nvSpPr>
          <p:cNvPr id="3" name="页脚占位符 2"/>
          <p:cNvSpPr>
            <a:spLocks noGrp="1"/>
          </p:cNvSpPr>
          <p:nvPr>
            <p:ph type="ftr" sz="quarter" idx="11"/>
          </p:nvPr>
        </p:nvSpPr>
        <p:spPr/>
        <p:txBody>
          <a:bodyPr/>
          <a:lstStyle>
            <a:lvl1pPr>
              <a:defRPr/>
            </a:lvl1pPr>
          </a:lstStyle>
          <a:p>
            <a:r>
              <a:rPr lang="en-US" altLang="zh-CN"/>
              <a:t>John Doe, Some Company</a:t>
            </a:r>
          </a:p>
        </p:txBody>
      </p:sp>
      <p:sp>
        <p:nvSpPr>
          <p:cNvPr id="4" name="灯片编号占位符 3"/>
          <p:cNvSpPr>
            <a:spLocks noGrp="1"/>
          </p:cNvSpPr>
          <p:nvPr>
            <p:ph type="sldNum" sz="quarter" idx="12"/>
          </p:nvPr>
        </p:nvSpPr>
        <p:spPr/>
        <p:txBody>
          <a:bodyPr/>
          <a:lstStyle>
            <a:lvl1pPr>
              <a:defRPr/>
            </a:lvl1pPr>
          </a:lstStyle>
          <a:p>
            <a:r>
              <a:rPr lang="en-US" altLang="zh-CN"/>
              <a:t>Slide </a:t>
            </a:r>
            <a:fld id="{040E0CBB-CEA7-461A-80C6-1D2FD7651992}"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r>
              <a:rPr lang="en-US" altLang="zh-CN"/>
              <a:t>Month Year</a:t>
            </a:r>
          </a:p>
        </p:txBody>
      </p:sp>
      <p:sp>
        <p:nvSpPr>
          <p:cNvPr id="6" name="页脚占位符 5"/>
          <p:cNvSpPr>
            <a:spLocks noGrp="1"/>
          </p:cNvSpPr>
          <p:nvPr>
            <p:ph type="ftr" sz="quarter" idx="11"/>
          </p:nvPr>
        </p:nvSpPr>
        <p:spPr/>
        <p:txBody>
          <a:bodyPr/>
          <a:lstStyle>
            <a:lvl1pPr>
              <a:defRPr/>
            </a:lvl1pPr>
          </a:lstStyle>
          <a:p>
            <a:r>
              <a:rPr lang="en-US" altLang="zh-CN"/>
              <a:t>John Doe, Some Company</a:t>
            </a:r>
          </a:p>
        </p:txBody>
      </p:sp>
      <p:sp>
        <p:nvSpPr>
          <p:cNvPr id="7" name="灯片编号占位符 6"/>
          <p:cNvSpPr>
            <a:spLocks noGrp="1"/>
          </p:cNvSpPr>
          <p:nvPr>
            <p:ph type="sldNum" sz="quarter" idx="12"/>
          </p:nvPr>
        </p:nvSpPr>
        <p:spPr/>
        <p:txBody>
          <a:bodyPr/>
          <a:lstStyle>
            <a:lvl1pPr>
              <a:defRPr/>
            </a:lvl1pPr>
          </a:lstStyle>
          <a:p>
            <a:r>
              <a:rPr lang="en-US" altLang="zh-CN"/>
              <a:t>Slide </a:t>
            </a:r>
            <a:fld id="{9641EE8B-0E20-42E0-8C40-124C9FC67549}" type="slidenum">
              <a:rPr lang="en-US" altLang="zh-CN"/>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r>
              <a:rPr lang="en-US" altLang="zh-CN"/>
              <a:t>Month Year</a:t>
            </a:r>
          </a:p>
        </p:txBody>
      </p:sp>
      <p:sp>
        <p:nvSpPr>
          <p:cNvPr id="6" name="页脚占位符 5"/>
          <p:cNvSpPr>
            <a:spLocks noGrp="1"/>
          </p:cNvSpPr>
          <p:nvPr>
            <p:ph type="ftr" sz="quarter" idx="11"/>
          </p:nvPr>
        </p:nvSpPr>
        <p:spPr/>
        <p:txBody>
          <a:bodyPr/>
          <a:lstStyle>
            <a:lvl1pPr>
              <a:defRPr/>
            </a:lvl1pPr>
          </a:lstStyle>
          <a:p>
            <a:r>
              <a:rPr lang="en-US" altLang="zh-CN"/>
              <a:t>John Doe, Some Company</a:t>
            </a:r>
          </a:p>
        </p:txBody>
      </p:sp>
      <p:sp>
        <p:nvSpPr>
          <p:cNvPr id="7" name="灯片编号占位符 6"/>
          <p:cNvSpPr>
            <a:spLocks noGrp="1"/>
          </p:cNvSpPr>
          <p:nvPr>
            <p:ph type="sldNum" sz="quarter" idx="12"/>
          </p:nvPr>
        </p:nvSpPr>
        <p:spPr/>
        <p:txBody>
          <a:bodyPr/>
          <a:lstStyle>
            <a:lvl1pPr>
              <a:defRPr/>
            </a:lvl1pPr>
          </a:lstStyle>
          <a:p>
            <a:r>
              <a:rPr lang="en-US" altLang="zh-CN"/>
              <a:t>Slide </a:t>
            </a:r>
            <a:fld id="{6B3F46B1-210D-4509-9D86-63C489F2F355}"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ltLang="zh-CN" smtClean="0"/>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ea typeface="宋体" charset="-122"/>
              </a:defRPr>
            </a:lvl1pPr>
          </a:lstStyle>
          <a:p>
            <a:r>
              <a:rPr lang="en-US" altLang="zh-CN"/>
              <a:t>Month Year</a:t>
            </a:r>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宋体" charset="-122"/>
              </a:defRPr>
            </a:lvl1pPr>
          </a:lstStyle>
          <a:p>
            <a:r>
              <a:rPr lang="en-US" altLang="zh-CN"/>
              <a:t>John Doe, Some Company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a:t>Slide </a:t>
            </a:r>
            <a:fld id="{739F18D2-AD72-4AA9-945B-0B00F3BDF15F}" type="slidenum">
              <a:rPr lang="en-US" altLang="zh-CN"/>
              <a:pPr/>
              <a:t>‹#›</a:t>
            </a:fld>
            <a:endParaRPr lang="en-US" altLang="zh-CN"/>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US" altLang="zh-CN" sz="1800" b="1" dirty="0">
                <a:ea typeface="宋体" charset="-122"/>
              </a:rPr>
              <a:t>doc.: IEEE </a:t>
            </a:r>
            <a:r>
              <a:rPr lang="en-US" altLang="zh-CN" sz="1800" b="1" dirty="0" smtClean="0">
                <a:ea typeface="宋体" charset="-122"/>
              </a:rPr>
              <a:t>802.11-12/0067r0</a:t>
            </a:r>
            <a:endParaRPr lang="en-US" altLang="zh-CN" sz="18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zh-CN">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65" charset="0"/>
        </a:defRPr>
      </a:lvl2pPr>
      <a:lvl3pPr algn="ctr" rtl="0" eaLnBrk="1" fontAlgn="base" hangingPunct="1">
        <a:spcBef>
          <a:spcPct val="0"/>
        </a:spcBef>
        <a:spcAft>
          <a:spcPct val="0"/>
        </a:spcAft>
        <a:defRPr sz="3200" b="1">
          <a:solidFill>
            <a:schemeClr val="tx2"/>
          </a:solidFill>
          <a:latin typeface="Times New Roman" pitchFamily="-65" charset="0"/>
        </a:defRPr>
      </a:lvl3pPr>
      <a:lvl4pPr algn="ctr" rtl="0" eaLnBrk="1" fontAlgn="base" hangingPunct="1">
        <a:spcBef>
          <a:spcPct val="0"/>
        </a:spcBef>
        <a:spcAft>
          <a:spcPct val="0"/>
        </a:spcAft>
        <a:defRPr sz="3200" b="1">
          <a:solidFill>
            <a:schemeClr val="tx2"/>
          </a:solidFill>
          <a:latin typeface="Times New Roman" pitchFamily="-65" charset="0"/>
        </a:defRPr>
      </a:lvl4pPr>
      <a:lvl5pPr algn="ctr" rtl="0" eaLnBrk="1" fontAlgn="base" hangingPunct="1">
        <a:spcBef>
          <a:spcPct val="0"/>
        </a:spcBef>
        <a:spcAft>
          <a:spcPct val="0"/>
        </a:spcAft>
        <a:defRPr sz="3200" b="1">
          <a:solidFill>
            <a:schemeClr val="tx2"/>
          </a:solidFill>
          <a:latin typeface="Times New Roman" pitchFamily="-65" charset="0"/>
        </a:defRPr>
      </a:lvl5pPr>
      <a:lvl6pPr marL="457200" algn="ctr" rtl="0" eaLnBrk="1" fontAlgn="base" hangingPunct="1">
        <a:spcBef>
          <a:spcPct val="0"/>
        </a:spcBef>
        <a:spcAft>
          <a:spcPct val="0"/>
        </a:spcAft>
        <a:defRPr sz="3200" b="1">
          <a:solidFill>
            <a:schemeClr val="tx2"/>
          </a:solidFill>
          <a:latin typeface="Times New Roman" pitchFamily="-65" charset="0"/>
        </a:defRPr>
      </a:lvl6pPr>
      <a:lvl7pPr marL="914400" algn="ctr" rtl="0" eaLnBrk="1" fontAlgn="base" hangingPunct="1">
        <a:spcBef>
          <a:spcPct val="0"/>
        </a:spcBef>
        <a:spcAft>
          <a:spcPct val="0"/>
        </a:spcAft>
        <a:defRPr sz="3200" b="1">
          <a:solidFill>
            <a:schemeClr val="tx2"/>
          </a:solidFill>
          <a:latin typeface="Times New Roman" pitchFamily="-65" charset="0"/>
        </a:defRPr>
      </a:lvl7pPr>
      <a:lvl8pPr marL="1371600" algn="ctr" rtl="0" eaLnBrk="1" fontAlgn="base" hangingPunct="1">
        <a:spcBef>
          <a:spcPct val="0"/>
        </a:spcBef>
        <a:spcAft>
          <a:spcPct val="0"/>
        </a:spcAft>
        <a:defRPr sz="3200" b="1">
          <a:solidFill>
            <a:schemeClr val="tx2"/>
          </a:solidFill>
          <a:latin typeface="Times New Roman" pitchFamily="-65" charset="0"/>
        </a:defRPr>
      </a:lvl8pPr>
      <a:lvl9pPr marL="1828800" algn="ctr" rtl="0" eaLnBrk="1" fontAlgn="base" hangingPunct="1">
        <a:spcBef>
          <a:spcPct val="0"/>
        </a:spcBef>
        <a:spcAft>
          <a:spcPct val="0"/>
        </a:spcAft>
        <a:defRPr sz="3200" b="1">
          <a:solidFill>
            <a:schemeClr val="tx2"/>
          </a:solidFill>
          <a:latin typeface="Times New Roman" pitchFamily="-65"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barber@huawei.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yaozongming@huawei.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日期占位符 3"/>
          <p:cNvSpPr>
            <a:spLocks noGrp="1"/>
          </p:cNvSpPr>
          <p:nvPr>
            <p:ph type="dt" sz="half" idx="10"/>
          </p:nvPr>
        </p:nvSpPr>
        <p:spPr>
          <a:xfrm>
            <a:off x="696913" y="332601"/>
            <a:ext cx="878446" cy="276999"/>
          </a:xfrm>
        </p:spPr>
        <p:txBody>
          <a:bodyPr/>
          <a:lstStyle/>
          <a:p>
            <a:r>
              <a:rPr lang="en-US" altLang="zh-CN" dirty="0" smtClean="0"/>
              <a:t>Jan 2012</a:t>
            </a:r>
            <a:endParaRPr lang="en-US" altLang="zh-CN" dirty="0"/>
          </a:p>
        </p:txBody>
      </p:sp>
      <p:sp>
        <p:nvSpPr>
          <p:cNvPr id="7" name="页脚占位符 4"/>
          <p:cNvSpPr>
            <a:spLocks noGrp="1"/>
          </p:cNvSpPr>
          <p:nvPr>
            <p:ph type="ftr" sz="quarter" idx="11"/>
          </p:nvPr>
        </p:nvSpPr>
        <p:spPr>
          <a:xfrm>
            <a:off x="7123408" y="6475413"/>
            <a:ext cx="1420517" cy="184666"/>
          </a:xfrm>
        </p:spPr>
        <p:txBody>
          <a:bodyPr/>
          <a:lstStyle/>
          <a:p>
            <a:r>
              <a:rPr lang="en-US" altLang="zh-CN" dirty="0" smtClean="0"/>
              <a:t>Phillip Barber, Huawei</a:t>
            </a:r>
            <a:endParaRPr lang="en-US" altLang="zh-CN" dirty="0"/>
          </a:p>
        </p:txBody>
      </p:sp>
      <p:sp>
        <p:nvSpPr>
          <p:cNvPr id="8" name="灯片编号占位符 5"/>
          <p:cNvSpPr>
            <a:spLocks noGrp="1"/>
          </p:cNvSpPr>
          <p:nvPr>
            <p:ph type="sldNum" sz="quarter" idx="12"/>
          </p:nvPr>
        </p:nvSpPr>
        <p:spPr/>
        <p:txBody>
          <a:bodyPr/>
          <a:lstStyle/>
          <a:p>
            <a:r>
              <a:rPr lang="en-US" altLang="zh-CN"/>
              <a:t>Slide </a:t>
            </a:r>
            <a:fld id="{7E541D0B-CF74-4B68-82E3-58F79C6030FD}" type="slidenum">
              <a:rPr lang="en-US" altLang="zh-CN"/>
              <a:pPr/>
              <a:t>1</a:t>
            </a:fld>
            <a:endParaRPr lang="en-US" altLang="zh-CN"/>
          </a:p>
        </p:txBody>
      </p:sp>
      <p:sp>
        <p:nvSpPr>
          <p:cNvPr id="30722" name="Rectangle 2"/>
          <p:cNvSpPr>
            <a:spLocks noGrp="1" noChangeArrowheads="1"/>
          </p:cNvSpPr>
          <p:nvPr>
            <p:ph type="title"/>
          </p:nvPr>
        </p:nvSpPr>
        <p:spPr>
          <a:noFill/>
          <a:ln/>
        </p:spPr>
        <p:txBody>
          <a:bodyPr/>
          <a:lstStyle/>
          <a:p>
            <a:r>
              <a:rPr lang="en-US" altLang="zh-CN" dirty="0" smtClean="0">
                <a:ea typeface="宋体" charset="-122"/>
              </a:rPr>
              <a:t>Active Scanning Time </a:t>
            </a:r>
            <a:r>
              <a:rPr lang="en-US" altLang="zh-CN" dirty="0" smtClean="0">
                <a:ea typeface="宋体" charset="-122"/>
              </a:rPr>
              <a:t>Notification</a:t>
            </a:r>
            <a:endParaRPr lang="en-US" altLang="zh-CN" dirty="0">
              <a:ea typeface="宋体" charset="-122"/>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zh-CN" sz="2000" dirty="0">
                <a:ea typeface="宋体" charset="-122"/>
              </a:rPr>
              <a:t>Date:</a:t>
            </a:r>
            <a:r>
              <a:rPr lang="en-US" altLang="zh-CN" sz="2000" b="0" dirty="0">
                <a:ea typeface="宋体" charset="-122"/>
              </a:rPr>
              <a:t> </a:t>
            </a:r>
            <a:r>
              <a:rPr lang="en-US" altLang="zh-CN" sz="2000" b="0" dirty="0" smtClean="0">
                <a:ea typeface="宋体" charset="-122"/>
              </a:rPr>
              <a:t>2012-01-12</a:t>
            </a:r>
            <a:endParaRPr lang="en-US" altLang="zh-CN" sz="2000" b="0" dirty="0">
              <a:ea typeface="宋体" charset="-122"/>
            </a:endParaRPr>
          </a:p>
        </p:txBody>
      </p:sp>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zh-CN" sz="2000" b="1">
                <a:ea typeface="宋体" charset="-122"/>
              </a:rPr>
              <a:t>Authors:</a:t>
            </a:r>
            <a:endParaRPr lang="en-US" altLang="zh-CN" sz="2000">
              <a:ea typeface="宋体" charset="-122"/>
            </a:endParaRPr>
          </a:p>
        </p:txBody>
      </p:sp>
      <p:graphicFrame>
        <p:nvGraphicFramePr>
          <p:cNvPr id="9" name="表 9"/>
          <p:cNvGraphicFramePr>
            <a:graphicFrameLocks noGrp="1"/>
          </p:cNvGraphicFramePr>
          <p:nvPr/>
        </p:nvGraphicFramePr>
        <p:xfrm>
          <a:off x="609600" y="2362200"/>
          <a:ext cx="8148545" cy="2391410"/>
        </p:xfrm>
        <a:graphic>
          <a:graphicData uri="http://schemas.openxmlformats.org/drawingml/2006/table">
            <a:tbl>
              <a:tblPr/>
              <a:tblGrid>
                <a:gridCol w="1629056"/>
                <a:gridCol w="1505000"/>
                <a:gridCol w="1802082"/>
                <a:gridCol w="1292158"/>
                <a:gridCol w="1920249"/>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Name</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Affiliations</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Address</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Phone</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email</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Phillip Barber</a:t>
                      </a:r>
                      <a:b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b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Huawei Technologies Co., Ltd. </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1700 Alma Rd, </a:t>
                      </a:r>
                      <a:r>
                        <a:rPr kumimoji="0" lang="en-US" altLang="zh-CN" sz="1200" b="0" i="0" u="none" strike="noStrike" kern="1200"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Ste</a:t>
                      </a: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500</a:t>
                      </a:r>
                    </a:p>
                    <a:p>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Plano, Texas 75075 USA</a:t>
                      </a:r>
                      <a:b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b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+1 972-509-5599 </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hlinkClick r:id="rId3"/>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hlinkClick r:id="rId3"/>
                        </a:rPr>
                        <a:t>pbarber@huawei.com</a:t>
                      </a: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Zongming Yao</a:t>
                      </a:r>
                      <a:endPar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Huawei</a:t>
                      </a: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Technologies Co.</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Ltd.</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Bldg C8, Software Park, Road </a:t>
                      </a:r>
                      <a:r>
                        <a:rPr kumimoji="0" lang="en-US" altLang="ja-JP"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Tianfu</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801, </a:t>
                      </a:r>
                      <a:r>
                        <a:rPr kumimoji="0" lang="en-US" altLang="ja-JP"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Gaoxin</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District, Chengdu, Sichuan, China, 610041</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o-KR" altLang="en-US"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86 28 65972966</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hlinkClick r:id="rId4"/>
                        </a:rPr>
                        <a:t>yaozongming@huawei.com</a:t>
                      </a:r>
                      <a:endPar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Guorui</a:t>
                      </a: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Yang</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Huawei</a:t>
                      </a: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Technologies Co., Ltd</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Bldg C8, Software Park, Road </a:t>
                      </a:r>
                      <a:r>
                        <a:rPr kumimoji="0" lang="en-US" altLang="ja-JP"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Tianfu</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801, </a:t>
                      </a:r>
                      <a:r>
                        <a:rPr kumimoji="0" lang="en-US" altLang="ja-JP"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Gaoxin</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District, </a:t>
                      </a:r>
                      <a:r>
                        <a:rPr kumimoji="0" lang="en-US" altLang="ja-JP"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Chenfdu</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Sichuan, China, 610041</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ko-KR" altLang="en-US"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86 28 65972873</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hlinkClick r:id=""/>
                        </a:rPr>
                        <a:t>yangguorui@huawei.com</a:t>
                      </a:r>
                      <a:endPar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878446" cy="276999"/>
          </a:xfrm>
        </p:spPr>
        <p:txBody>
          <a:bodyPr/>
          <a:lstStyle/>
          <a:p>
            <a:r>
              <a:rPr lang="en-US" altLang="zh-CN" dirty="0" smtClean="0"/>
              <a:t>Jan 2012</a:t>
            </a:r>
            <a:endParaRPr lang="en-US" altLang="zh-CN" dirty="0"/>
          </a:p>
        </p:txBody>
      </p:sp>
      <p:sp>
        <p:nvSpPr>
          <p:cNvPr id="5" name="页脚占位符 4"/>
          <p:cNvSpPr>
            <a:spLocks noGrp="1"/>
          </p:cNvSpPr>
          <p:nvPr>
            <p:ph type="ftr" sz="quarter" idx="11"/>
          </p:nvPr>
        </p:nvSpPr>
        <p:spPr>
          <a:xfrm>
            <a:off x="7123408" y="6475413"/>
            <a:ext cx="1420517" cy="184666"/>
          </a:xfrm>
        </p:spPr>
        <p:txBody>
          <a:bodyPr/>
          <a:lstStyle/>
          <a:p>
            <a:r>
              <a:rPr lang="en-US" altLang="zh-CN" dirty="0" smtClean="0"/>
              <a:t>Phillip Barber, Huawei</a:t>
            </a:r>
            <a:endParaRPr lang="en-US" altLang="zh-CN" dirty="0"/>
          </a:p>
        </p:txBody>
      </p:sp>
      <p:sp>
        <p:nvSpPr>
          <p:cNvPr id="6" name="灯片编号占位符 5"/>
          <p:cNvSpPr>
            <a:spLocks noGrp="1"/>
          </p:cNvSpPr>
          <p:nvPr>
            <p:ph type="sldNum" sz="quarter" idx="12"/>
          </p:nvPr>
        </p:nvSpPr>
        <p:spPr/>
        <p:txBody>
          <a:bodyPr/>
          <a:lstStyle/>
          <a:p>
            <a:r>
              <a:rPr lang="en-US" altLang="zh-CN"/>
              <a:t>Slide </a:t>
            </a:r>
            <a:fld id="{C7255C58-EB94-40FB-A2A9-492CCD58C500}" type="slidenum">
              <a:rPr lang="en-US" altLang="zh-CN"/>
              <a:pPr/>
              <a:t>2</a:t>
            </a:fld>
            <a:endParaRPr lang="en-US" altLang="zh-CN"/>
          </a:p>
        </p:txBody>
      </p:sp>
      <p:sp>
        <p:nvSpPr>
          <p:cNvPr id="5122" name="Rectangle 2"/>
          <p:cNvSpPr>
            <a:spLocks noGrp="1" noChangeArrowheads="1"/>
          </p:cNvSpPr>
          <p:nvPr>
            <p:ph type="title"/>
          </p:nvPr>
        </p:nvSpPr>
        <p:spPr>
          <a:noFill/>
          <a:ln/>
        </p:spPr>
        <p:txBody>
          <a:bodyPr/>
          <a:lstStyle/>
          <a:p>
            <a:r>
              <a:rPr lang="en-US" altLang="zh-CN">
                <a:ea typeface="宋体" charset="-122"/>
              </a:rPr>
              <a:t>Abstract</a:t>
            </a:r>
          </a:p>
        </p:txBody>
      </p:sp>
      <p:sp>
        <p:nvSpPr>
          <p:cNvPr id="5123" name="Rectangle 3"/>
          <p:cNvSpPr>
            <a:spLocks noGrp="1" noChangeArrowheads="1"/>
          </p:cNvSpPr>
          <p:nvPr>
            <p:ph type="body" idx="1"/>
          </p:nvPr>
        </p:nvSpPr>
        <p:spPr>
          <a:noFill/>
          <a:ln/>
        </p:spPr>
        <p:txBody>
          <a:bodyPr/>
          <a:lstStyle/>
          <a:p>
            <a:pPr>
              <a:buFontTx/>
              <a:buNone/>
            </a:pPr>
            <a:r>
              <a:rPr lang="en-US" altLang="zh-CN" dirty="0" smtClean="0"/>
              <a:t> </a:t>
            </a:r>
            <a:r>
              <a:rPr lang="en-US" altLang="ja-JP" dirty="0" smtClean="0">
                <a:ea typeface="MS PGothic" pitchFamily="34" charset="-128"/>
              </a:rPr>
              <a:t>This document describes a technical proposal for </a:t>
            </a:r>
            <a:r>
              <a:rPr lang="en-US" altLang="ja-JP" dirty="0" err="1" smtClean="0">
                <a:ea typeface="MS PGothic" pitchFamily="34" charset="-128"/>
              </a:rPr>
              <a:t>TGai</a:t>
            </a:r>
            <a:r>
              <a:rPr lang="en-US" altLang="ja-JP" dirty="0" smtClean="0">
                <a:ea typeface="MS PGothic" pitchFamily="34" charset="-128"/>
              </a:rPr>
              <a:t>. In </a:t>
            </a:r>
            <a:r>
              <a:rPr lang="en-GB" altLang="ja-JP" dirty="0" smtClean="0"/>
              <a:t>t</a:t>
            </a:r>
            <a:r>
              <a:rPr lang="en-GB" altLang="ja-JP" dirty="0" smtClean="0"/>
              <a:t>his proposal a methods is </a:t>
            </a:r>
            <a:r>
              <a:rPr lang="en-GB" altLang="ja-JP" dirty="0" smtClean="0"/>
              <a:t>provided to </a:t>
            </a:r>
            <a:r>
              <a:rPr lang="en-US" altLang="zh-CN" dirty="0" smtClean="0"/>
              <a:t>let the AP know exactly how much time is scheduled by STA to wait for AP’s probe response so as to save AP’s trouble of retrying sending probe response even when STA is no longer waiting in FILS scenario</a:t>
            </a:r>
            <a:r>
              <a:rPr lang="en-US" altLang="ja-JP" dirty="0" smtClean="0">
                <a:ea typeface="MS PGothic" pitchFamily="34" charset="-128"/>
              </a:rPr>
              <a:t>.</a:t>
            </a:r>
            <a:endParaRPr lang="en-US" altLang="zh-CN" dirty="0">
              <a:ea typeface="宋体"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04158" cy="276999"/>
          </a:xfrm>
        </p:spPr>
        <p:txBody>
          <a:bodyPr/>
          <a:lstStyle/>
          <a:p>
            <a:r>
              <a:rPr lang="en-US" altLang="zh-CN" dirty="0" smtClean="0"/>
              <a:t>Jan 2012</a:t>
            </a:r>
            <a:endParaRPr lang="en-US" altLang="zh-CN" dirty="0"/>
          </a:p>
        </p:txBody>
      </p:sp>
      <p:sp>
        <p:nvSpPr>
          <p:cNvPr id="5" name="页脚占位符 4"/>
          <p:cNvSpPr>
            <a:spLocks noGrp="1"/>
          </p:cNvSpPr>
          <p:nvPr>
            <p:ph type="ftr" sz="quarter" idx="11"/>
          </p:nvPr>
        </p:nvSpPr>
        <p:spPr>
          <a:xfrm>
            <a:off x="7123408" y="6475413"/>
            <a:ext cx="1420517" cy="184666"/>
          </a:xfrm>
        </p:spPr>
        <p:txBody>
          <a:bodyPr/>
          <a:lstStyle/>
          <a:p>
            <a:r>
              <a:rPr lang="en-US" altLang="zh-CN" dirty="0" smtClean="0"/>
              <a:t>Phillip Barber, Huawei</a:t>
            </a:r>
            <a:endParaRPr lang="en-US" altLang="zh-CN" dirty="0"/>
          </a:p>
        </p:txBody>
      </p:sp>
      <p:sp>
        <p:nvSpPr>
          <p:cNvPr id="6" name="灯片编号占位符 5"/>
          <p:cNvSpPr>
            <a:spLocks noGrp="1"/>
          </p:cNvSpPr>
          <p:nvPr>
            <p:ph type="sldNum" sz="quarter" idx="12"/>
          </p:nvPr>
        </p:nvSpPr>
        <p:spPr/>
        <p:txBody>
          <a:bodyPr/>
          <a:lstStyle/>
          <a:p>
            <a:r>
              <a:rPr lang="en-US" altLang="zh-CN"/>
              <a:t>Slide </a:t>
            </a:r>
            <a:fld id="{C7255C58-EB94-40FB-A2A9-492CCD58C500}" type="slidenum">
              <a:rPr lang="en-US" altLang="zh-CN"/>
              <a:pPr/>
              <a:t>3</a:t>
            </a:fld>
            <a:endParaRPr lang="en-US" altLang="zh-CN"/>
          </a:p>
        </p:txBody>
      </p:sp>
      <p:sp>
        <p:nvSpPr>
          <p:cNvPr id="9" name="Rectangle 2"/>
          <p:cNvSpPr>
            <a:spLocks noGrp="1" noChangeArrowheads="1"/>
          </p:cNvSpPr>
          <p:nvPr>
            <p:ph type="title"/>
          </p:nvPr>
        </p:nvSpPr>
        <p:spPr>
          <a:xfrm>
            <a:off x="685800" y="685800"/>
            <a:ext cx="7772400" cy="1066800"/>
          </a:xfrm>
          <a:noFill/>
          <a:ln/>
        </p:spPr>
        <p:txBody>
          <a:bodyPr/>
          <a:lstStyle/>
          <a:p>
            <a:r>
              <a:rPr lang="en-US" altLang="ja-JP" dirty="0" smtClean="0"/>
              <a:t>Conformance w/ </a:t>
            </a:r>
            <a:r>
              <a:rPr lang="en-US" altLang="ja-JP" dirty="0" err="1" smtClean="0"/>
              <a:t>Tgai</a:t>
            </a:r>
            <a:r>
              <a:rPr lang="en-US" altLang="ja-JP" dirty="0" smtClean="0"/>
              <a:t> PAR &amp; 5C </a:t>
            </a:r>
            <a:endParaRPr lang="en-US" dirty="0"/>
          </a:p>
        </p:txBody>
      </p:sp>
      <p:graphicFrame>
        <p:nvGraphicFramePr>
          <p:cNvPr id="10" name="Tabelle 6"/>
          <p:cNvGraphicFramePr>
            <a:graphicFrameLocks noGrp="1"/>
          </p:cNvGraphicFramePr>
          <p:nvPr>
            <p:extLst>
              <p:ext uri="{D42A27DB-BD31-4B8C-83A1-F6EECF244321}">
                <p14:modId xmlns:mc="http://schemas.openxmlformats.org/markup-compatibility/2006" xmlns:mv="urn:schemas-microsoft-com:mac:vml" xmlns:p14="http://schemas.microsoft.com/office/powerpoint/2010/main" xmlns="" val="3431640252"/>
              </p:ext>
            </p:extLst>
          </p:nvPr>
        </p:nvGraphicFramePr>
        <p:xfrm>
          <a:off x="685800" y="1905000"/>
          <a:ext cx="7772400" cy="3733801"/>
        </p:xfrm>
        <a:graphic>
          <a:graphicData uri="http://schemas.openxmlformats.org/drawingml/2006/table">
            <a:tbl>
              <a:tblPr/>
              <a:tblGrid>
                <a:gridCol w="5848539"/>
                <a:gridCol w="1923861"/>
              </a:tblGrid>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rgbClr val="FFFFFF"/>
                          </a:solidFill>
                          <a:effectLst/>
                          <a:latin typeface="Times New Roman" charset="0"/>
                          <a:ea typeface="ＭＳ Ｐゴシック" charset="-128"/>
                        </a:rPr>
                        <a:t>Conformance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FFFFFF"/>
                          </a:solidFill>
                          <a:effectLst/>
                          <a:latin typeface="Times New Roman" charset="0"/>
                          <a:ea typeface="ＭＳ Ｐゴシック" charset="-128"/>
                        </a:rPr>
                        <a:t>Response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26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degrade the security offered by Robust Security Network Association (RSNA) already defined in 802.11?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change the MAC SAP interface?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require or introduce a change to the 802.1 architecture?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channel access mechanism?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PHY?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062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Which of the following link set-up phases is addressed by the proposal?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 AP Discovery (2) Network Discovery (3) Link (re-)establishment / exchange of security related messages (4) Higher layer aspects, e.g. IP address assignment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04158" cy="276999"/>
          </a:xfrm>
        </p:spPr>
        <p:txBody>
          <a:bodyPr/>
          <a:lstStyle/>
          <a:p>
            <a:r>
              <a:rPr lang="en-US" altLang="zh-CN" dirty="0" smtClean="0"/>
              <a:t>Jan 2012</a:t>
            </a:r>
            <a:endParaRPr lang="en-US" altLang="zh-CN" dirty="0"/>
          </a:p>
        </p:txBody>
      </p:sp>
      <p:sp>
        <p:nvSpPr>
          <p:cNvPr id="5" name="页脚占位符 4"/>
          <p:cNvSpPr>
            <a:spLocks noGrp="1"/>
          </p:cNvSpPr>
          <p:nvPr>
            <p:ph type="ftr" sz="quarter" idx="11"/>
          </p:nvPr>
        </p:nvSpPr>
        <p:spPr>
          <a:xfrm>
            <a:off x="7123408" y="6475413"/>
            <a:ext cx="1420517" cy="184666"/>
          </a:xfrm>
        </p:spPr>
        <p:txBody>
          <a:bodyPr/>
          <a:lstStyle/>
          <a:p>
            <a:r>
              <a:rPr lang="en-US" altLang="zh-CN" dirty="0" smtClean="0"/>
              <a:t>Phillip Barber, Huawei</a:t>
            </a:r>
            <a:endParaRPr lang="en-US" altLang="zh-CN" dirty="0"/>
          </a:p>
        </p:txBody>
      </p:sp>
      <p:sp>
        <p:nvSpPr>
          <p:cNvPr id="6" name="灯片编号占位符 5"/>
          <p:cNvSpPr>
            <a:spLocks noGrp="1"/>
          </p:cNvSpPr>
          <p:nvPr>
            <p:ph type="sldNum" sz="quarter" idx="12"/>
          </p:nvPr>
        </p:nvSpPr>
        <p:spPr/>
        <p:txBody>
          <a:bodyPr/>
          <a:lstStyle/>
          <a:p>
            <a:r>
              <a:rPr lang="en-US" altLang="zh-CN"/>
              <a:t>Slide </a:t>
            </a:r>
            <a:fld id="{C7255C58-EB94-40FB-A2A9-492CCD58C500}" type="slidenum">
              <a:rPr lang="en-US" altLang="zh-CN"/>
              <a:pPr/>
              <a:t>4</a:t>
            </a:fld>
            <a:endParaRPr lang="en-US" altLang="zh-CN"/>
          </a:p>
        </p:txBody>
      </p:sp>
      <p:sp>
        <p:nvSpPr>
          <p:cNvPr id="9" name="Rectangle 2"/>
          <p:cNvSpPr>
            <a:spLocks noGrp="1" noChangeArrowheads="1"/>
          </p:cNvSpPr>
          <p:nvPr>
            <p:ph type="title"/>
          </p:nvPr>
        </p:nvSpPr>
        <p:spPr>
          <a:xfrm>
            <a:off x="685800" y="685800"/>
            <a:ext cx="7772400" cy="1066800"/>
          </a:xfrm>
        </p:spPr>
        <p:txBody>
          <a:bodyPr/>
          <a:lstStyle/>
          <a:p>
            <a:r>
              <a:rPr lang="en-US" dirty="0" smtClean="0"/>
              <a:t>Background</a:t>
            </a:r>
            <a:endParaRPr lang="en-US" dirty="0"/>
          </a:p>
        </p:txBody>
      </p:sp>
      <p:sp>
        <p:nvSpPr>
          <p:cNvPr id="10" name="Rectangle 3"/>
          <p:cNvSpPr txBox="1">
            <a:spLocks noChangeArrowheads="1"/>
          </p:cNvSpPr>
          <p:nvPr/>
        </p:nvSpPr>
        <p:spPr bwMode="auto">
          <a:xfrm>
            <a:off x="685800" y="3501008"/>
            <a:ext cx="7772400" cy="2594992"/>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endParaRPr kumimoji="0" lang="en-US" sz="24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Rectangle 3"/>
          <p:cNvSpPr txBox="1">
            <a:spLocks noChangeArrowheads="1"/>
          </p:cNvSpPr>
          <p:nvPr/>
        </p:nvSpPr>
        <p:spPr bwMode="auto">
          <a:xfrm>
            <a:off x="685800" y="1914128"/>
            <a:ext cx="7772400" cy="432318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lvl="0" indent="-342900" eaLnBrk="1" hangingPunct="1">
              <a:spcBef>
                <a:spcPct val="20000"/>
              </a:spcBef>
              <a:buFont typeface="Arial" pitchFamily="34" charset="0"/>
              <a:buChar char="•"/>
              <a:defRPr/>
            </a:pPr>
            <a:r>
              <a:rPr lang="en-US" sz="1800" kern="0" dirty="0" smtClean="0">
                <a:latin typeface="+mn-lt"/>
              </a:rPr>
              <a:t>No current </a:t>
            </a:r>
            <a:r>
              <a:rPr lang="en-US" sz="1800" kern="0" dirty="0" smtClean="0">
                <a:latin typeface="+mn-lt"/>
              </a:rPr>
              <a:t>mechanism that </a:t>
            </a:r>
            <a:r>
              <a:rPr lang="en-US" sz="1800" kern="0" dirty="0" smtClean="0">
                <a:latin typeface="+mn-lt"/>
              </a:rPr>
              <a:t>lets </a:t>
            </a:r>
            <a:r>
              <a:rPr lang="en-US" sz="1800" kern="0" dirty="0" smtClean="0">
                <a:latin typeface="+mn-lt"/>
              </a:rPr>
              <a:t>AP know how much </a:t>
            </a:r>
            <a:r>
              <a:rPr lang="en-US" sz="1800" kern="0" dirty="0" smtClean="0">
                <a:latin typeface="+mn-lt"/>
              </a:rPr>
              <a:t>max time the STA nominally schedules to </a:t>
            </a:r>
            <a:r>
              <a:rPr lang="en-US" sz="1800" kern="0" dirty="0" smtClean="0">
                <a:latin typeface="+mn-lt"/>
              </a:rPr>
              <a:t>wait for AP’s probe response</a:t>
            </a:r>
            <a:r>
              <a:rPr lang="en-US" altLang="zh-CN" sz="1800" kern="0" dirty="0" smtClean="0"/>
              <a:t>. </a:t>
            </a:r>
            <a:endParaRPr lang="en-US" altLang="zh-CN" sz="1800" kern="0" dirty="0" smtClean="0"/>
          </a:p>
          <a:p>
            <a:pPr marL="342900" lvl="0" indent="-342900" eaLnBrk="1" hangingPunct="1">
              <a:spcBef>
                <a:spcPct val="20000"/>
              </a:spcBef>
              <a:buFont typeface="Arial" pitchFamily="34" charset="0"/>
              <a:buChar char="•"/>
              <a:defRPr/>
            </a:pPr>
            <a:endParaRPr lang="en-US" altLang="zh-CN" sz="1800" kern="0" dirty="0" smtClean="0"/>
          </a:p>
          <a:p>
            <a:pPr marL="342900" lvl="0" indent="-342900" eaLnBrk="1" hangingPunct="1">
              <a:spcBef>
                <a:spcPct val="20000"/>
              </a:spcBef>
              <a:buFont typeface="Arial" pitchFamily="34" charset="0"/>
              <a:buChar char="•"/>
              <a:defRPr/>
            </a:pPr>
            <a:r>
              <a:rPr lang="en-US" altLang="zh-CN" sz="1800" kern="0" dirty="0" smtClean="0"/>
              <a:t>No current mechanism to define the value </a:t>
            </a:r>
            <a:r>
              <a:rPr lang="en-US" altLang="zh-CN" sz="1800" kern="0" dirty="0" smtClean="0"/>
              <a:t>of </a:t>
            </a:r>
            <a:r>
              <a:rPr lang="en-US" altLang="zh-CN" sz="1800" kern="0" dirty="0" err="1" smtClean="0"/>
              <a:t>Max_Probe_Response_Time</a:t>
            </a:r>
            <a:r>
              <a:rPr lang="en-US" altLang="zh-CN" sz="1800" kern="0" dirty="0" smtClean="0"/>
              <a:t> from ‘Figure 10-3 Probe Response</a:t>
            </a:r>
            <a:r>
              <a:rPr lang="en-US" altLang="zh-CN" sz="1800" kern="0" dirty="0" smtClean="0"/>
              <a:t>’. STA has no information on how long the AP may delay in transmitting of Probe Response before abandoning attempt.</a:t>
            </a:r>
            <a:endParaRPr lang="en-US" altLang="zh-CN" sz="1800" kern="0" dirty="0" smtClean="0"/>
          </a:p>
          <a:p>
            <a:pPr marL="342900" lvl="0" indent="-342900" eaLnBrk="1" hangingPunct="1">
              <a:spcBef>
                <a:spcPct val="20000"/>
              </a:spcBef>
              <a:buFont typeface="Arial" pitchFamily="34" charset="0"/>
              <a:buChar char="•"/>
              <a:defRPr/>
            </a:pPr>
            <a:endParaRPr lang="en-US" altLang="zh-CN" sz="1800" kern="0" dirty="0" smtClean="0"/>
          </a:p>
          <a:p>
            <a:pPr marL="342900" lvl="0" indent="-342900" eaLnBrk="1" hangingPunct="1">
              <a:spcBef>
                <a:spcPct val="20000"/>
              </a:spcBef>
              <a:buFont typeface="Arial" pitchFamily="34" charset="0"/>
              <a:buChar char="•"/>
              <a:defRPr/>
            </a:pPr>
            <a:r>
              <a:rPr lang="en-US" altLang="zh-CN" sz="1800" kern="0" dirty="0" smtClean="0"/>
              <a:t>This </a:t>
            </a:r>
            <a:r>
              <a:rPr lang="en-US" altLang="zh-CN" sz="1800" kern="0" dirty="0" smtClean="0"/>
              <a:t>could result in a situation that AP </a:t>
            </a:r>
            <a:r>
              <a:rPr lang="en-US" altLang="zh-CN" sz="1800" kern="0" dirty="0" smtClean="0"/>
              <a:t>may </a:t>
            </a:r>
            <a:r>
              <a:rPr lang="en-US" altLang="zh-CN" sz="1800" kern="0" dirty="0" smtClean="0"/>
              <a:t>retry sending probe responses to STA even when STA is no longer waiting (e.g., STA might believe that there is no AP due to no probe response during its preconfigured scanning time, thus changes to another channel for another scanning). </a:t>
            </a:r>
          </a:p>
          <a:p>
            <a:pPr marL="342900" lvl="0" indent="-342900" eaLnBrk="1" hangingPunct="1">
              <a:spcBef>
                <a:spcPct val="20000"/>
              </a:spcBef>
              <a:buFont typeface="Arial" pitchFamily="34" charset="0"/>
              <a:buChar char="•"/>
              <a:defRPr/>
            </a:pPr>
            <a:endParaRPr lang="en-US" sz="1800" kern="0" dirty="0" smtClean="0">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04158" cy="276999"/>
          </a:xfrm>
        </p:spPr>
        <p:txBody>
          <a:bodyPr/>
          <a:lstStyle/>
          <a:p>
            <a:r>
              <a:rPr lang="en-US" altLang="zh-CN" dirty="0" smtClean="0"/>
              <a:t>Jan 2012</a:t>
            </a:r>
            <a:endParaRPr lang="en-US" altLang="zh-CN" dirty="0"/>
          </a:p>
        </p:txBody>
      </p:sp>
      <p:sp>
        <p:nvSpPr>
          <p:cNvPr id="5" name="页脚占位符 4"/>
          <p:cNvSpPr>
            <a:spLocks noGrp="1"/>
          </p:cNvSpPr>
          <p:nvPr>
            <p:ph type="ftr" sz="quarter" idx="11"/>
          </p:nvPr>
        </p:nvSpPr>
        <p:spPr>
          <a:xfrm>
            <a:off x="7123408" y="6475413"/>
            <a:ext cx="1420517" cy="184666"/>
          </a:xfrm>
        </p:spPr>
        <p:txBody>
          <a:bodyPr/>
          <a:lstStyle/>
          <a:p>
            <a:r>
              <a:rPr lang="en-US" altLang="zh-CN" dirty="0" smtClean="0"/>
              <a:t>Phillip Barber, Huawei</a:t>
            </a:r>
            <a:endParaRPr lang="en-US" altLang="zh-CN" dirty="0"/>
          </a:p>
        </p:txBody>
      </p:sp>
      <p:sp>
        <p:nvSpPr>
          <p:cNvPr id="6" name="灯片编号占位符 5"/>
          <p:cNvSpPr>
            <a:spLocks noGrp="1"/>
          </p:cNvSpPr>
          <p:nvPr>
            <p:ph type="sldNum" sz="quarter" idx="12"/>
          </p:nvPr>
        </p:nvSpPr>
        <p:spPr/>
        <p:txBody>
          <a:bodyPr/>
          <a:lstStyle/>
          <a:p>
            <a:r>
              <a:rPr lang="en-US" altLang="zh-CN"/>
              <a:t>Slide </a:t>
            </a:r>
            <a:fld id="{C7255C58-EB94-40FB-A2A9-492CCD58C500}" type="slidenum">
              <a:rPr lang="en-US" altLang="zh-CN"/>
              <a:pPr/>
              <a:t>5</a:t>
            </a:fld>
            <a:endParaRPr lang="en-US" altLang="zh-CN"/>
          </a:p>
        </p:txBody>
      </p:sp>
      <p:sp>
        <p:nvSpPr>
          <p:cNvPr id="7" name="Rectangle 2"/>
          <p:cNvSpPr>
            <a:spLocks noGrp="1" noChangeArrowheads="1"/>
          </p:cNvSpPr>
          <p:nvPr>
            <p:ph type="title"/>
          </p:nvPr>
        </p:nvSpPr>
        <p:spPr>
          <a:xfrm>
            <a:off x="685800" y="548680"/>
            <a:ext cx="7772400" cy="1066800"/>
          </a:xfrm>
        </p:spPr>
        <p:txBody>
          <a:bodyPr/>
          <a:lstStyle/>
          <a:p>
            <a:r>
              <a:rPr lang="en-US" dirty="0" smtClean="0"/>
              <a:t>Motivation</a:t>
            </a:r>
            <a:endParaRPr lang="en-US" dirty="0"/>
          </a:p>
        </p:txBody>
      </p:sp>
      <p:sp>
        <p:nvSpPr>
          <p:cNvPr id="8" name="Rectangle 3"/>
          <p:cNvSpPr txBox="1">
            <a:spLocks noChangeArrowheads="1"/>
          </p:cNvSpPr>
          <p:nvPr/>
        </p:nvSpPr>
        <p:spPr bwMode="auto">
          <a:xfrm>
            <a:off x="685800" y="1268760"/>
            <a:ext cx="7772400" cy="5184576"/>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eaLnBrk="1" hangingPunct="1">
              <a:spcBef>
                <a:spcPct val="20000"/>
              </a:spcBef>
              <a:buFontTx/>
              <a:buChar char="•"/>
              <a:defRPr/>
            </a:pPr>
            <a:r>
              <a:rPr lang="en-US" altLang="zh-CN" sz="1800" kern="0" dirty="0" smtClean="0"/>
              <a:t>As we know, </a:t>
            </a:r>
            <a:r>
              <a:rPr lang="en-US" altLang="zh-CN" sz="1800" kern="0" dirty="0" smtClean="0"/>
              <a:t>in certain use cases there </a:t>
            </a:r>
            <a:r>
              <a:rPr lang="en-US" altLang="zh-CN" sz="1800" kern="0" dirty="0" smtClean="0"/>
              <a:t>will be large number of STAs entering the WLAN at the same time in </a:t>
            </a:r>
            <a:r>
              <a:rPr lang="en-US" altLang="zh-CN" sz="1800" kern="0" dirty="0" smtClean="0"/>
              <a:t>FILS, </a:t>
            </a:r>
            <a:r>
              <a:rPr lang="en-US" altLang="zh-CN" sz="1800" kern="0" dirty="0" smtClean="0"/>
              <a:t>and packet overhead will be larger than usual due to packet collisions. It is </a:t>
            </a:r>
            <a:r>
              <a:rPr lang="en-US" altLang="zh-CN" sz="1800" kern="0" dirty="0" smtClean="0"/>
              <a:t>probable </a:t>
            </a:r>
            <a:r>
              <a:rPr lang="en-US" altLang="zh-CN" sz="1800" kern="0" dirty="0" smtClean="0"/>
              <a:t>that STA had sent out the probe request out to AP but AP hasn’t sent probe response to STA during the preconfigured scanning time of STA. And what is more, retrying sending probe response to a no longer waiting STA could still consume air resource </a:t>
            </a:r>
            <a:r>
              <a:rPr lang="en-US" altLang="zh-CN" sz="1800" kern="0" dirty="0" smtClean="0"/>
              <a:t>with </a:t>
            </a:r>
            <a:r>
              <a:rPr lang="en-US" altLang="zh-CN" sz="1800" kern="0" dirty="0" smtClean="0"/>
              <a:t>no effect</a:t>
            </a:r>
            <a:r>
              <a:rPr lang="en-US" altLang="zh-CN" sz="1800" kern="0" dirty="0" smtClean="0"/>
              <a:t>. </a:t>
            </a:r>
            <a:r>
              <a:rPr lang="en-US" sz="1800" kern="0" dirty="0" smtClean="0"/>
              <a:t>Non-productive </a:t>
            </a:r>
            <a:r>
              <a:rPr lang="en-US" sz="1800" kern="0" dirty="0" smtClean="0"/>
              <a:t>probe response transmissions/re-transmissions.</a:t>
            </a:r>
            <a:endParaRPr lang="en-US" altLang="ja-JP" sz="1800" kern="0" dirty="0" smtClean="0"/>
          </a:p>
          <a:p>
            <a:pPr marL="342900" lvl="0" indent="-342900" eaLnBrk="1" hangingPunct="1">
              <a:spcBef>
                <a:spcPct val="20000"/>
              </a:spcBef>
              <a:buFontTx/>
              <a:buChar char="•"/>
              <a:defRPr/>
            </a:pPr>
            <a:r>
              <a:rPr lang="en-GB" altLang="zh-CN" sz="1800" kern="0" dirty="0" smtClean="0"/>
              <a:t>IEEE </a:t>
            </a:r>
            <a:r>
              <a:rPr lang="en-GB" altLang="zh-CN" sz="1800" kern="0" dirty="0" smtClean="0"/>
              <a:t>802.11-11/1619r0 suggests to let STA use a separate Probe End message to tell AP to stop sending probe response. </a:t>
            </a:r>
            <a:r>
              <a:rPr lang="en-GB" altLang="zh-CN" sz="1800" kern="0" dirty="0" smtClean="0"/>
              <a:t>Possible but requires an additional message in the channel, adding to channel congestion. </a:t>
            </a:r>
            <a:endParaRPr kumimoji="0" lang="en-US" sz="1800" i="0" u="none" strike="noStrike" kern="0" cap="none" spc="0" normalizeH="0" baseline="0" noProof="0" dirty="0" smtClean="0">
              <a:ln>
                <a:noFill/>
              </a:ln>
              <a:solidFill>
                <a:schemeClr val="tx1"/>
              </a:solidFill>
              <a:effectLst/>
              <a:uLnTx/>
              <a:uFillTx/>
              <a:latin typeface="+mn-lt"/>
              <a:ea typeface="+mn-ea"/>
              <a:cs typeface="+mn-cs"/>
            </a:endParaRPr>
          </a:p>
          <a:p>
            <a:pPr marL="342900" lvl="0" indent="-342900" eaLnBrk="1" hangingPunct="1">
              <a:spcBef>
                <a:spcPct val="20000"/>
              </a:spcBef>
              <a:buFontTx/>
              <a:buChar char="•"/>
              <a:defRPr/>
            </a:pPr>
            <a:r>
              <a:rPr lang="en-US" sz="1800" kern="0" noProof="0" dirty="0" smtClean="0">
                <a:latin typeface="+mn-lt"/>
              </a:rPr>
              <a:t>For FILS usage scenarios, it </a:t>
            </a:r>
            <a:r>
              <a:rPr lang="en-US" sz="1800" kern="0" noProof="0" dirty="0" smtClean="0">
                <a:latin typeface="+mn-lt"/>
              </a:rPr>
              <a:t>may </a:t>
            </a:r>
            <a:r>
              <a:rPr lang="en-US" sz="1800" kern="0" noProof="0" dirty="0" smtClean="0">
                <a:latin typeface="+mn-lt"/>
              </a:rPr>
              <a:t>be better for </a:t>
            </a:r>
            <a:r>
              <a:rPr lang="en-US" sz="1800" kern="0" noProof="0" dirty="0" smtClean="0">
                <a:latin typeface="+mn-lt"/>
              </a:rPr>
              <a:t>the AP </a:t>
            </a:r>
            <a:r>
              <a:rPr lang="en-US" sz="1800" kern="0" noProof="0" dirty="0" smtClean="0">
                <a:latin typeface="+mn-lt"/>
              </a:rPr>
              <a:t>to know exactly how long the STA will be waiting for AP’s Probe Response, in other words AP should know exactly the </a:t>
            </a:r>
            <a:r>
              <a:rPr lang="en-US" sz="1800" kern="0" noProof="0" dirty="0" smtClean="0">
                <a:latin typeface="+mn-lt"/>
              </a:rPr>
              <a:t>message wait </a:t>
            </a:r>
            <a:r>
              <a:rPr lang="en-US" sz="1800" kern="0" noProof="0" dirty="0" smtClean="0">
                <a:latin typeface="+mn-lt"/>
              </a:rPr>
              <a:t>time of STA. If the AP hasn’t successfully sent out the probe </a:t>
            </a:r>
            <a:r>
              <a:rPr lang="en-US" sz="1800" kern="0" noProof="0" dirty="0" smtClean="0">
                <a:latin typeface="+mn-lt"/>
              </a:rPr>
              <a:t>response or re-transmission of probe response </a:t>
            </a:r>
            <a:r>
              <a:rPr lang="en-US" sz="1800" kern="0" noProof="0" dirty="0" smtClean="0">
                <a:latin typeface="+mn-lt"/>
              </a:rPr>
              <a:t>to STA during </a:t>
            </a:r>
            <a:r>
              <a:rPr lang="en-US" altLang="zh-CN" sz="1800" kern="0" dirty="0" smtClean="0"/>
              <a:t>the scanning </a:t>
            </a:r>
            <a:r>
              <a:rPr lang="en-US" altLang="zh-CN" sz="1800" kern="0" dirty="0" smtClean="0"/>
              <a:t>time </a:t>
            </a:r>
            <a:r>
              <a:rPr lang="en-US" altLang="zh-CN" sz="1800" kern="0" dirty="0" smtClean="0"/>
              <a:t>of STA, then AP could stop the effort of retrying sending the probe response to STA</a:t>
            </a:r>
            <a:r>
              <a:rPr lang="en-US" altLang="zh-CN" sz="1800" kern="0" dirty="0" smtClean="0"/>
              <a:t>.</a:t>
            </a:r>
          </a:p>
          <a:p>
            <a:pPr marL="342900" lvl="0" indent="-342900" eaLnBrk="1" hangingPunct="1">
              <a:spcBef>
                <a:spcPct val="20000"/>
              </a:spcBef>
              <a:buFontTx/>
              <a:buChar char="•"/>
              <a:defRPr/>
            </a:pPr>
            <a:r>
              <a:rPr lang="en-GB" altLang="zh-CN" sz="1800" kern="0" dirty="0" smtClean="0"/>
              <a:t>A predetermined max interval may be less intrusive; with a Probe End message as an occasionally invoked interrupt.</a:t>
            </a:r>
            <a:endParaRPr kumimoji="0" lang="en-US" sz="180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04158" cy="276999"/>
          </a:xfrm>
        </p:spPr>
        <p:txBody>
          <a:bodyPr/>
          <a:lstStyle/>
          <a:p>
            <a:r>
              <a:rPr lang="en-US" altLang="zh-CN" dirty="0" smtClean="0"/>
              <a:t>Jan 2012</a:t>
            </a:r>
            <a:endParaRPr lang="en-US" altLang="zh-CN" dirty="0"/>
          </a:p>
        </p:txBody>
      </p:sp>
      <p:sp>
        <p:nvSpPr>
          <p:cNvPr id="5" name="页脚占位符 4"/>
          <p:cNvSpPr>
            <a:spLocks noGrp="1"/>
          </p:cNvSpPr>
          <p:nvPr>
            <p:ph type="ftr" sz="quarter" idx="11"/>
          </p:nvPr>
        </p:nvSpPr>
        <p:spPr>
          <a:xfrm>
            <a:off x="7123408" y="6475413"/>
            <a:ext cx="1420517" cy="184666"/>
          </a:xfrm>
        </p:spPr>
        <p:txBody>
          <a:bodyPr/>
          <a:lstStyle/>
          <a:p>
            <a:r>
              <a:rPr lang="en-US" altLang="zh-CN" dirty="0" smtClean="0"/>
              <a:t>Phillip Barber, Huawei</a:t>
            </a:r>
            <a:endParaRPr lang="en-US" altLang="zh-CN" dirty="0"/>
          </a:p>
        </p:txBody>
      </p:sp>
      <p:sp>
        <p:nvSpPr>
          <p:cNvPr id="6" name="灯片编号占位符 5"/>
          <p:cNvSpPr>
            <a:spLocks noGrp="1"/>
          </p:cNvSpPr>
          <p:nvPr>
            <p:ph type="sldNum" sz="quarter" idx="12"/>
          </p:nvPr>
        </p:nvSpPr>
        <p:spPr/>
        <p:txBody>
          <a:bodyPr/>
          <a:lstStyle/>
          <a:p>
            <a:r>
              <a:rPr lang="en-US" altLang="zh-CN"/>
              <a:t>Slide </a:t>
            </a:r>
            <a:fld id="{C7255C58-EB94-40FB-A2A9-492CCD58C500}" type="slidenum">
              <a:rPr lang="en-US" altLang="zh-CN"/>
              <a:pPr/>
              <a:t>6</a:t>
            </a:fld>
            <a:endParaRPr lang="en-US" altLang="zh-CN"/>
          </a:p>
        </p:txBody>
      </p:sp>
      <p:sp>
        <p:nvSpPr>
          <p:cNvPr id="7" name="Rectangle 2"/>
          <p:cNvSpPr>
            <a:spLocks noGrp="1" noChangeArrowheads="1"/>
          </p:cNvSpPr>
          <p:nvPr>
            <p:ph type="title"/>
          </p:nvPr>
        </p:nvSpPr>
        <p:spPr>
          <a:xfrm>
            <a:off x="685800" y="685800"/>
            <a:ext cx="7772400" cy="1066800"/>
          </a:xfrm>
          <a:noFill/>
          <a:ln/>
        </p:spPr>
        <p:txBody>
          <a:bodyPr/>
          <a:lstStyle/>
          <a:p>
            <a:r>
              <a:rPr lang="en-US" dirty="0" smtClean="0"/>
              <a:t>Proposal</a:t>
            </a:r>
            <a:endParaRPr lang="en-US" dirty="0"/>
          </a:p>
        </p:txBody>
      </p:sp>
      <p:sp>
        <p:nvSpPr>
          <p:cNvPr id="8" name="Inhaltsplatzhalter 2"/>
          <p:cNvSpPr>
            <a:spLocks noGrp="1"/>
          </p:cNvSpPr>
          <p:nvPr>
            <p:ph idx="1"/>
          </p:nvPr>
        </p:nvSpPr>
        <p:spPr>
          <a:xfrm>
            <a:off x="685800" y="3573016"/>
            <a:ext cx="7772400" cy="2522984"/>
          </a:xfrm>
        </p:spPr>
        <p:txBody>
          <a:bodyPr/>
          <a:lstStyle/>
          <a:p>
            <a:pPr lvl="0">
              <a:buNone/>
            </a:pPr>
            <a:r>
              <a:rPr lang="en-US" altLang="zh-CN" sz="1800" b="0" dirty="0" smtClean="0"/>
              <a:t>A </a:t>
            </a:r>
            <a:r>
              <a:rPr lang="en-US" altLang="zh-CN" sz="1800" b="0" dirty="0" smtClean="0"/>
              <a:t>unique IE could be defined to let AP know the exact </a:t>
            </a:r>
            <a:r>
              <a:rPr lang="en-US" altLang="zh-CN" sz="1800" b="0" dirty="0" smtClean="0"/>
              <a:t>Probe Response Wait Time </a:t>
            </a:r>
            <a:r>
              <a:rPr lang="en-US" altLang="zh-CN" sz="1800" b="0" dirty="0" smtClean="0"/>
              <a:t>of STA. AP could get the exact </a:t>
            </a:r>
            <a:r>
              <a:rPr lang="en-US" altLang="zh-CN" sz="1800" b="0" dirty="0" smtClean="0"/>
              <a:t>Probe Response Wait </a:t>
            </a:r>
            <a:r>
              <a:rPr lang="en-US" altLang="zh-CN" sz="1800" b="0" dirty="0" smtClean="0"/>
              <a:t>Time of STA by receiving the STA’s probe request which include the unique IE. </a:t>
            </a:r>
            <a:r>
              <a:rPr lang="en-US" altLang="zh-CN" sz="1800" b="0" dirty="0" smtClean="0"/>
              <a:t>When </a:t>
            </a:r>
            <a:r>
              <a:rPr lang="en-US" altLang="zh-CN" sz="1800" b="0" dirty="0" smtClean="0"/>
              <a:t>AP hasn’t successfully sent out the probe response during the </a:t>
            </a:r>
            <a:r>
              <a:rPr lang="en-US" altLang="zh-CN" sz="1800" b="0" dirty="0" smtClean="0"/>
              <a:t>Probe Response Wait Time , </a:t>
            </a:r>
            <a:r>
              <a:rPr lang="en-US" altLang="zh-CN" sz="1800" b="0" dirty="0" smtClean="0"/>
              <a:t>then AP could stop trying to send the probe response to STA.</a:t>
            </a:r>
          </a:p>
          <a:p>
            <a:pPr lvl="0"/>
            <a:endParaRPr lang="zh-CN" altLang="zh-CN" sz="1800" dirty="0" smtClean="0"/>
          </a:p>
          <a:p>
            <a:endParaRPr lang="en-US" altLang="zh-CN" sz="1800" dirty="0" smtClean="0">
              <a:sym typeface="Wingdings"/>
            </a:endParaRPr>
          </a:p>
        </p:txBody>
      </p:sp>
      <p:pic>
        <p:nvPicPr>
          <p:cNvPr id="1026" name="Picture 2"/>
          <p:cNvPicPr>
            <a:picLocks noChangeAspect="1" noChangeArrowheads="1"/>
          </p:cNvPicPr>
          <p:nvPr/>
        </p:nvPicPr>
        <p:blipFill>
          <a:blip r:embed="rId3" cstate="print"/>
          <a:srcRect/>
          <a:stretch>
            <a:fillRect/>
          </a:stretch>
        </p:blipFill>
        <p:spPr bwMode="auto">
          <a:xfrm>
            <a:off x="1763688" y="2132856"/>
            <a:ext cx="5543550" cy="4191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04158" cy="276999"/>
          </a:xfrm>
        </p:spPr>
        <p:txBody>
          <a:bodyPr/>
          <a:lstStyle/>
          <a:p>
            <a:r>
              <a:rPr lang="en-US" altLang="zh-CN" dirty="0" smtClean="0"/>
              <a:t>Jan 2012</a:t>
            </a:r>
            <a:endParaRPr lang="en-US" altLang="zh-CN" dirty="0"/>
          </a:p>
        </p:txBody>
      </p:sp>
      <p:sp>
        <p:nvSpPr>
          <p:cNvPr id="5" name="页脚占位符 4"/>
          <p:cNvSpPr>
            <a:spLocks noGrp="1"/>
          </p:cNvSpPr>
          <p:nvPr>
            <p:ph type="ftr" sz="quarter" idx="11"/>
          </p:nvPr>
        </p:nvSpPr>
        <p:spPr>
          <a:xfrm>
            <a:off x="7123408" y="6475413"/>
            <a:ext cx="1420517" cy="184666"/>
          </a:xfrm>
        </p:spPr>
        <p:txBody>
          <a:bodyPr/>
          <a:lstStyle/>
          <a:p>
            <a:r>
              <a:rPr lang="en-US" altLang="zh-CN" dirty="0" smtClean="0"/>
              <a:t>Phillip Barber, Huawei</a:t>
            </a:r>
            <a:endParaRPr lang="en-US" altLang="zh-CN" dirty="0"/>
          </a:p>
        </p:txBody>
      </p:sp>
      <p:sp>
        <p:nvSpPr>
          <p:cNvPr id="6" name="灯片编号占位符 5"/>
          <p:cNvSpPr>
            <a:spLocks noGrp="1"/>
          </p:cNvSpPr>
          <p:nvPr>
            <p:ph type="sldNum" sz="quarter" idx="12"/>
          </p:nvPr>
        </p:nvSpPr>
        <p:spPr/>
        <p:txBody>
          <a:bodyPr/>
          <a:lstStyle/>
          <a:p>
            <a:r>
              <a:rPr lang="en-US" altLang="zh-CN"/>
              <a:t>Slide </a:t>
            </a:r>
            <a:fld id="{C7255C58-EB94-40FB-A2A9-492CCD58C500}" type="slidenum">
              <a:rPr lang="en-US" altLang="zh-CN"/>
              <a:pPr/>
              <a:t>7</a:t>
            </a:fld>
            <a:endParaRPr lang="en-US" altLang="zh-CN"/>
          </a:p>
        </p:txBody>
      </p:sp>
      <p:sp>
        <p:nvSpPr>
          <p:cNvPr id="7"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ja-JP" smtClean="0"/>
              <a:t>References</a:t>
            </a:r>
          </a:p>
        </p:txBody>
      </p:sp>
      <p:sp>
        <p:nvSpPr>
          <p:cNvPr id="8" name="Rectangle 2"/>
          <p:cNvSpPr txBox="1">
            <a:spLocks noChangeArrowheads="1"/>
          </p:cNvSpPr>
          <p:nvPr/>
        </p:nvSpPr>
        <p:spPr bwMode="auto">
          <a:xfrm>
            <a:off x="685800" y="1981200"/>
            <a:ext cx="7772400" cy="4208463"/>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mn-ea"/>
                <a:cs typeface="+mn-cs"/>
              </a:rPr>
              <a:t>IEEE 802.</a:t>
            </a:r>
            <a:r>
              <a:rPr kumimoji="0" lang="en-US" altLang="zh-CN" sz="2400" b="1" i="0" u="none" strike="noStrike" kern="0" cap="none" spc="0" normalizeH="0" baseline="0" noProof="0" dirty="0" smtClean="0">
                <a:ln>
                  <a:noFill/>
                </a:ln>
                <a:solidFill>
                  <a:schemeClr val="tx1"/>
                </a:solidFill>
                <a:effectLst/>
                <a:uLnTx/>
                <a:uFillTx/>
                <a:latin typeface="+mn-lt"/>
                <a:ea typeface="+mn-ea"/>
                <a:cs typeface="+mn-cs"/>
              </a:rPr>
              <a:t>11REVmb-D12</a:t>
            </a:r>
          </a:p>
          <a:p>
            <a:pPr marL="342900" lvl="0" indent="-342900" eaLnBrk="1" hangingPunct="1">
              <a:spcBef>
                <a:spcPct val="20000"/>
              </a:spcBef>
              <a:buFont typeface="Arial" charset="0"/>
              <a:buChar char="•"/>
              <a:defRPr/>
            </a:pPr>
            <a:r>
              <a:rPr lang="en-GB" altLang="zh-CN" sz="2400" b="1" dirty="0" smtClean="0"/>
              <a:t>IEEE 802.11-11/1619r0</a:t>
            </a:r>
            <a:endParaRPr kumimoji="0" lang="en-US" altLang="ja-JP" sz="24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65"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65"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1675</TotalTime>
  <Words>860</Words>
  <Application>Microsoft Office PowerPoint</Application>
  <PresentationFormat>On-screen Show (4:3)</PresentationFormat>
  <Paragraphs>108</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802-11-Submission</vt:lpstr>
      <vt:lpstr>Active Scanning Time Notification</vt:lpstr>
      <vt:lpstr>Abstract</vt:lpstr>
      <vt:lpstr>Conformance w/ Tgai PAR &amp; 5C </vt:lpstr>
      <vt:lpstr>Background</vt:lpstr>
      <vt:lpstr>Motivation</vt:lpstr>
      <vt:lpstr>Proposal</vt:lpstr>
      <vt:lpstr>References</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huawei</dc:creator>
  <cp:lastModifiedBy>PEB</cp:lastModifiedBy>
  <cp:revision>86</cp:revision>
  <cp:lastPrinted>1998-02-10T13:28:06Z</cp:lastPrinted>
  <dcterms:created xsi:type="dcterms:W3CDTF">2011-11-01T05:42:00Z</dcterms:created>
  <dcterms:modified xsi:type="dcterms:W3CDTF">2012-01-12T19:28:01Z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(3)U1WWSyeIfB1kVZginhzzyLwS70DNrlplCQdxiy1ZM4ubfI/EHHJgEETb2G3lq3dcuC8HvT22
ggrBBAzjVHT4rAP8sggXlnJAA7bl+dmCFOiOG19GzJm0tOaWZLP4gLkH7LIdsZeINecJPeNW
/stORq3ZU2/+P2ELPu962mYAF9q4E+T3oQo1Qdy2F+jPqiRSPBhHp0G9YJ7wDz/V3ipdPgoM
jWAsjK6WRdMFElj7FuyMz</vt:lpwstr>
  </property>
  <property fmtid="{D5CDD505-2E9C-101B-9397-08002B2CF9AE}" pid="3" name="_ms_pID_7253431">
    <vt:lpwstr>awMjr2t5ftwfgTayo6ilVJ/dTYlkvmJa9guf1/Wxzl/dlJiI4sq
fiVKNy5uN7I8OFmZ6CcaUW1d9SMFuRNtXlLOeynt30oD/Z0GQb4Wc/2oar7ajduE0u2QbbpJ
6lHLeGOR0iuVzG+Ae1cpU6xwC/qQ7nlKTwAER4zNiYePDppmWWOAkSZYON5FMTzqYRXUeWw+
lARMN0FmjbFSqWTPLTfDMN776ADa6NbCailEPYvFkg</vt:lpwstr>
  </property>
  <property fmtid="{D5CDD505-2E9C-101B-9397-08002B2CF9AE}" pid="4" name="_ms_pID_7253432">
    <vt:lpwstr>90Bm+59TBBDpfxUXmWefBpXWrN633e
VCFcfq1HyxLZ8DTmUv6B18BIkFjWmQ==</vt:lpwstr>
  </property>
  <property fmtid="{D5CDD505-2E9C-101B-9397-08002B2CF9AE}" pid="5" name="sflag">
    <vt:lpwstr>1326394021</vt:lpwstr>
  </property>
</Properties>
</file>