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0"/>
  </p:notesMasterIdLst>
  <p:handoutMasterIdLst>
    <p:handoutMasterId r:id="rId31"/>
  </p:handoutMasterIdLst>
  <p:sldIdLst>
    <p:sldId id="269" r:id="rId2"/>
    <p:sldId id="338" r:id="rId3"/>
    <p:sldId id="339" r:id="rId4"/>
    <p:sldId id="279" r:id="rId5"/>
    <p:sldId id="342" r:id="rId6"/>
    <p:sldId id="340" r:id="rId7"/>
    <p:sldId id="341" r:id="rId8"/>
    <p:sldId id="283" r:id="rId9"/>
    <p:sldId id="343" r:id="rId10"/>
    <p:sldId id="280" r:id="rId11"/>
    <p:sldId id="357" r:id="rId12"/>
    <p:sldId id="290" r:id="rId13"/>
    <p:sldId id="320" r:id="rId14"/>
    <p:sldId id="303" r:id="rId15"/>
    <p:sldId id="344" r:id="rId16"/>
    <p:sldId id="354" r:id="rId17"/>
    <p:sldId id="345" r:id="rId18"/>
    <p:sldId id="346" r:id="rId19"/>
    <p:sldId id="347" r:id="rId20"/>
    <p:sldId id="348" r:id="rId21"/>
    <p:sldId id="288" r:id="rId22"/>
    <p:sldId id="349" r:id="rId23"/>
    <p:sldId id="355" r:id="rId24"/>
    <p:sldId id="351" r:id="rId25"/>
    <p:sldId id="352" r:id="rId26"/>
    <p:sldId id="284" r:id="rId27"/>
    <p:sldId id="356" r:id="rId28"/>
    <p:sldId id="353" r:id="rId2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36" autoAdjust="0"/>
    <p:restoredTop sz="80416" autoAdjust="0"/>
  </p:normalViewPr>
  <p:slideViewPr>
    <p:cSldViewPr>
      <p:cViewPr varScale="1">
        <p:scale>
          <a:sx n="65" d="100"/>
          <a:sy n="65" d="100"/>
        </p:scale>
        <p:origin x="-547" y="-8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1" d="100"/>
          <a:sy n="91" d="100"/>
        </p:scale>
        <p:origin x="-1566" y="-12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de-DE" smtClean="0"/>
              <a:t>doc.: IEEE 802.11-11/1236r1</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de-DE" smtClean="0"/>
              <a:t>September 2011</a:t>
            </a:r>
            <a:endParaRPr lang="en-US"/>
          </a:p>
        </p:txBody>
      </p:sp>
      <p:sp>
        <p:nvSpPr>
          <p:cNvPr id="3076" name="Rectangle 4"/>
          <p:cNvSpPr>
            <a:spLocks noGrp="1" noChangeArrowheads="1"/>
          </p:cNvSpPr>
          <p:nvPr>
            <p:ph type="ftr" sz="quarter" idx="2"/>
          </p:nvPr>
        </p:nvSpPr>
        <p:spPr bwMode="auto">
          <a:xfrm>
            <a:off x="5006994" y="8982075"/>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smtClean="0"/>
              <a:t>Jae </a:t>
            </a:r>
            <a:r>
              <a:rPr lang="en-US" dirty="0" err="1" smtClean="0"/>
              <a:t>Seung</a:t>
            </a:r>
            <a:r>
              <a:rPr lang="en-US" dirty="0" smtClean="0"/>
              <a:t> Lee, ETRI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092C86F7-A631-9742-A3F5-1936D26B8418}"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extLst>
      <p:ext uri="{BB962C8B-B14F-4D97-AF65-F5344CB8AC3E}">
        <p14:creationId xmlns:p14="http://schemas.microsoft.com/office/powerpoint/2010/main" val="28849310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508817" y="8985250"/>
            <a:ext cx="17729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smtClean="0"/>
              <a:t>Jae </a:t>
            </a:r>
            <a:r>
              <a:rPr lang="en-US" dirty="0" err="1" smtClean="0"/>
              <a:t>Seung</a:t>
            </a:r>
            <a:r>
              <a:rPr lang="en-US" dirty="0" smtClean="0"/>
              <a:t> Lee, ETRI</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D4BB338F-19F4-FA4C-A4D9-F99FF1D68099}"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extLst>
      <p:ext uri="{BB962C8B-B14F-4D97-AF65-F5344CB8AC3E}">
        <p14:creationId xmlns:p14="http://schemas.microsoft.com/office/powerpoint/2010/main" val="59083698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5640388" y="98425"/>
            <a:ext cx="641350" cy="212725"/>
          </a:xfrm>
          <a:prstGeom prst="rect">
            <a:avLst/>
          </a:prstGeom>
          <a:noFill/>
        </p:spPr>
        <p:txBody>
          <a:bodyPr/>
          <a:lstStyle/>
          <a:p>
            <a:endParaRPr lang="en-US" dirty="0"/>
          </a:p>
        </p:txBody>
      </p:sp>
      <p:sp>
        <p:nvSpPr>
          <p:cNvPr id="16387" name="Rectangle 3"/>
          <p:cNvSpPr>
            <a:spLocks noGrp="1" noChangeArrowheads="1"/>
          </p:cNvSpPr>
          <p:nvPr>
            <p:ph type="dt" sz="quarter" idx="1"/>
          </p:nvPr>
        </p:nvSpPr>
        <p:spPr>
          <a:xfrm>
            <a:off x="654050" y="98425"/>
            <a:ext cx="827088" cy="212725"/>
          </a:xfrm>
          <a:prstGeom prst="rect">
            <a:avLst/>
          </a:prstGeom>
          <a:noFill/>
        </p:spPr>
        <p:txBody>
          <a:bodyPr/>
          <a:lstStyle/>
          <a:p>
            <a:r>
              <a:rPr lang="de-DE" dirty="0" smtClean="0"/>
              <a:t>December 2011</a:t>
            </a:r>
            <a:endParaRPr lang="en-US" dirty="0"/>
          </a:p>
        </p:txBody>
      </p:sp>
      <p:sp>
        <p:nvSpPr>
          <p:cNvPr id="16388" name="Rectangle 6"/>
          <p:cNvSpPr>
            <a:spLocks noGrp="1" noChangeArrowheads="1"/>
          </p:cNvSpPr>
          <p:nvPr>
            <p:ph type="ftr" sz="quarter" idx="4"/>
          </p:nvPr>
        </p:nvSpPr>
        <p:spPr>
          <a:noFill/>
        </p:spPr>
        <p:txBody>
          <a:bodyPr/>
          <a:lstStyle/>
          <a:p>
            <a:pPr lvl="4">
              <a:defRPr/>
            </a:pPr>
            <a:r>
              <a:rPr lang="de-DE" altLang="ko-KR" dirty="0"/>
              <a:t>Jae Seung Lee, ETRI</a:t>
            </a:r>
            <a:endParaRPr lang="en-US" altLang="ko-KR" dirty="0"/>
          </a:p>
        </p:txBody>
      </p:sp>
      <p:sp>
        <p:nvSpPr>
          <p:cNvPr id="16389" name="Rectangle 7"/>
          <p:cNvSpPr>
            <a:spLocks noGrp="1" noChangeArrowheads="1"/>
          </p:cNvSpPr>
          <p:nvPr>
            <p:ph type="sldNum" sz="quarter" idx="5"/>
          </p:nvPr>
        </p:nvSpPr>
        <p:spPr>
          <a:noFill/>
        </p:spPr>
        <p:txBody>
          <a:bodyPr/>
          <a:lstStyle/>
          <a:p>
            <a:r>
              <a:rPr lang="en-US"/>
              <a:t>Page </a:t>
            </a:r>
            <a:fld id="{ABC7EC48-FD2F-024E-B5BD-645C5E8E3B65}" type="slidenum">
              <a:rPr lang="en-US"/>
              <a:pPr/>
              <a:t>1</a:t>
            </a:fld>
            <a:endParaRPr 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19</a:t>
            </a:fld>
            <a:endParaRPr lang="en-US"/>
          </a:p>
        </p:txBody>
      </p:sp>
    </p:spTree>
    <p:extLst>
      <p:ext uri="{BB962C8B-B14F-4D97-AF65-F5344CB8AC3E}">
        <p14:creationId xmlns:p14="http://schemas.microsoft.com/office/powerpoint/2010/main" val="29655889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21</a:t>
            </a:fld>
            <a:endParaRPr lang="en-US"/>
          </a:p>
        </p:txBody>
      </p:sp>
    </p:spTree>
    <p:extLst>
      <p:ext uri="{BB962C8B-B14F-4D97-AF65-F5344CB8AC3E}">
        <p14:creationId xmlns:p14="http://schemas.microsoft.com/office/powerpoint/2010/main" val="8038168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26</a:t>
            </a:fld>
            <a:endParaRPr lang="en-US"/>
          </a:p>
        </p:txBody>
      </p:sp>
    </p:spTree>
    <p:extLst>
      <p:ext uri="{BB962C8B-B14F-4D97-AF65-F5344CB8AC3E}">
        <p14:creationId xmlns:p14="http://schemas.microsoft.com/office/powerpoint/2010/main" val="30781860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27</a:t>
            </a:fld>
            <a:endParaRPr lang="en-US"/>
          </a:p>
        </p:txBody>
      </p:sp>
    </p:spTree>
    <p:extLst>
      <p:ext uri="{BB962C8B-B14F-4D97-AF65-F5344CB8AC3E}">
        <p14:creationId xmlns:p14="http://schemas.microsoft.com/office/powerpoint/2010/main" val="2454725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4</a:t>
            </a:fld>
            <a:endParaRPr lang="en-US"/>
          </a:p>
        </p:txBody>
      </p:sp>
    </p:spTree>
    <p:extLst>
      <p:ext uri="{BB962C8B-B14F-4D97-AF65-F5344CB8AC3E}">
        <p14:creationId xmlns:p14="http://schemas.microsoft.com/office/powerpoint/2010/main" val="3202852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5</a:t>
            </a:fld>
            <a:endParaRPr lang="en-US"/>
          </a:p>
        </p:txBody>
      </p:sp>
    </p:spTree>
    <p:extLst>
      <p:ext uri="{BB962C8B-B14F-4D97-AF65-F5344CB8AC3E}">
        <p14:creationId xmlns:p14="http://schemas.microsoft.com/office/powerpoint/2010/main" val="2218209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8</a:t>
            </a:fld>
            <a:endParaRPr lang="en-US"/>
          </a:p>
        </p:txBody>
      </p:sp>
    </p:spTree>
    <p:extLst>
      <p:ext uri="{BB962C8B-B14F-4D97-AF65-F5344CB8AC3E}">
        <p14:creationId xmlns:p14="http://schemas.microsoft.com/office/powerpoint/2010/main" val="3505932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10</a:t>
            </a:fld>
            <a:endParaRPr lang="en-US"/>
          </a:p>
        </p:txBody>
      </p:sp>
    </p:spTree>
    <p:extLst>
      <p:ext uri="{BB962C8B-B14F-4D97-AF65-F5344CB8AC3E}">
        <p14:creationId xmlns:p14="http://schemas.microsoft.com/office/powerpoint/2010/main" val="2454725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11</a:t>
            </a:fld>
            <a:endParaRPr lang="en-US"/>
          </a:p>
        </p:txBody>
      </p:sp>
    </p:spTree>
    <p:extLst>
      <p:ext uri="{BB962C8B-B14F-4D97-AF65-F5344CB8AC3E}">
        <p14:creationId xmlns:p14="http://schemas.microsoft.com/office/powerpoint/2010/main" val="24547256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12</a:t>
            </a:fld>
            <a:endParaRPr lang="en-US"/>
          </a:p>
        </p:txBody>
      </p:sp>
    </p:spTree>
    <p:extLst>
      <p:ext uri="{BB962C8B-B14F-4D97-AF65-F5344CB8AC3E}">
        <p14:creationId xmlns:p14="http://schemas.microsoft.com/office/powerpoint/2010/main" val="28315554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en-US" altLang="ko-KR" baseline="0" dirty="0" smtClean="0">
              <a:sym typeface="Wingdings" pitchFamily="2" charset="2"/>
            </a:endParaRPr>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15</a:t>
            </a:fld>
            <a:endParaRPr lang="en-US"/>
          </a:p>
        </p:txBody>
      </p:sp>
    </p:spTree>
    <p:extLst>
      <p:ext uri="{BB962C8B-B14F-4D97-AF65-F5344CB8AC3E}">
        <p14:creationId xmlns:p14="http://schemas.microsoft.com/office/powerpoint/2010/main" val="22130444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en-US" altLang="ko-KR" baseline="0" dirty="0" smtClean="0">
              <a:sym typeface="Wingdings" pitchFamily="2" charset="2"/>
            </a:endParaRPr>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16</a:t>
            </a:fld>
            <a:endParaRPr lang="en-US"/>
          </a:p>
        </p:txBody>
      </p:sp>
    </p:spTree>
    <p:extLst>
      <p:ext uri="{BB962C8B-B14F-4D97-AF65-F5344CB8AC3E}">
        <p14:creationId xmlns:p14="http://schemas.microsoft.com/office/powerpoint/2010/main" val="2213044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Mastertitelformat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Master-Untertitelformat bearbeiten</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5"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6889227-7690-9443-A71D-D6AEB97BA45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C45743F-F980-0C4F-874E-7FB126A3E73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Mastertitelformat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CB54B2B-057B-B745-95CD-13AABCB675D0}"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9B44F08-1720-5A43-9A02-16738D6080B6}" type="slidenum">
              <a:rPr lang="en-US"/>
              <a:pPr>
                <a:defRPr/>
              </a:pPr>
              <a:t>‹#›</a:t>
            </a:fld>
            <a:endParaRPr lang="en-US"/>
          </a:p>
        </p:txBody>
      </p:sp>
      <p:sp>
        <p:nvSpPr>
          <p:cNvPr id="5"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Mastertitelformat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Mastertextformat bearbeiten</a:t>
            </a:r>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
        <p:nvSpPr>
          <p:cNvPr id="5"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61C5AC-7288-DF4E-B3A7-9F31E9EDEA0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4CD6510-46FE-344C-B970-D595D67B5F7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Mastertitelformat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EFDE51C8-E5FB-AE40-9E37-99F2FE25B4CE}"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06CC07E-E79B-F442-82B3-26D265A2006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2EFDA945-0F86-6545-9375-934CD2C0C19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Mastertitelformat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6"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356A2BC-7DFB-4541-BB4A-D3A86E5327F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Mastertitelformat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0F92505-38EE-1248-8358-3FA23EE065CC}"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vl1pPr>
          </a:lstStyle>
          <a:p>
            <a:pPr>
              <a:defRPr/>
            </a:pPr>
            <a:r>
              <a:rPr lang="de-DE" dirty="0" smtClean="0"/>
              <a:t>January 2012</a:t>
            </a:r>
            <a:endParaRPr lang="en-US" dirty="0"/>
          </a:p>
        </p:txBody>
      </p:sp>
      <p:sp>
        <p:nvSpPr>
          <p:cNvPr id="1029" name="Rectangle 5"/>
          <p:cNvSpPr>
            <a:spLocks noGrp="1" noChangeArrowheads="1"/>
          </p:cNvSpPr>
          <p:nvPr>
            <p:ph type="ftr" sz="quarter" idx="3"/>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de-DE" dirty="0" smtClean="0"/>
              <a:t>Jae Seung Lee, 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233D4934-E486-E243-9A1A-6801639CF21D}"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sz="1800" b="1" dirty="0"/>
              <a:t>doc.: IEEE </a:t>
            </a:r>
            <a:r>
              <a:rPr lang="en-US" sz="1800" b="1" dirty="0" smtClean="0"/>
              <a:t>802.11-12/0063r1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ußzeilenplatzhalter 4"/>
          <p:cNvSpPr>
            <a:spLocks noGrp="1"/>
          </p:cNvSpPr>
          <p:nvPr>
            <p:ph type="ftr" sz="quarter" idx="4294967295"/>
          </p:nvPr>
        </p:nvSpPr>
        <p:spPr>
          <a:xfrm>
            <a:off x="7232669" y="6475413"/>
            <a:ext cx="1311256" cy="184666"/>
          </a:xfrm>
          <a:noFill/>
        </p:spPr>
        <p:txBody>
          <a:bodyPr/>
          <a:lstStyle/>
          <a:p>
            <a:r>
              <a:rPr lang="en-US" dirty="0" smtClean="0"/>
              <a:t>Jae </a:t>
            </a:r>
            <a:r>
              <a:rPr lang="en-US" dirty="0" err="1" smtClean="0"/>
              <a:t>Seung</a:t>
            </a:r>
            <a:r>
              <a:rPr lang="en-US" dirty="0" smtClean="0"/>
              <a:t> Lee, ETRI</a:t>
            </a:r>
            <a:endParaRPr lang="en-US" dirty="0"/>
          </a:p>
        </p:txBody>
      </p:sp>
      <p:sp>
        <p:nvSpPr>
          <p:cNvPr id="15365" name="Foliennummernplatzhalter 5"/>
          <p:cNvSpPr>
            <a:spLocks noGrp="1"/>
          </p:cNvSpPr>
          <p:nvPr>
            <p:ph type="sldNum" sz="quarter" idx="12"/>
          </p:nvPr>
        </p:nvSpPr>
        <p:spPr>
          <a:noFill/>
        </p:spPr>
        <p:txBody>
          <a:bodyPr/>
          <a:lstStyle/>
          <a:p>
            <a:r>
              <a:rPr lang="en-US" smtClean="0"/>
              <a:t>Slide </a:t>
            </a:r>
            <a:fld id="{2DBE7069-5AB7-BF49-BE5C-1250CA92399F}" type="slidenum">
              <a:rPr lang="en-US" smtClean="0"/>
              <a:pPr/>
              <a:t>1</a:t>
            </a:fld>
            <a:endParaRPr lang="en-US" smtClean="0"/>
          </a:p>
        </p:txBody>
      </p:sp>
      <p:sp>
        <p:nvSpPr>
          <p:cNvPr id="15366" name="Rectangle 2"/>
          <p:cNvSpPr>
            <a:spLocks noGrp="1" noChangeArrowheads="1"/>
          </p:cNvSpPr>
          <p:nvPr>
            <p:ph type="title"/>
          </p:nvPr>
        </p:nvSpPr>
        <p:spPr>
          <a:noFill/>
        </p:spPr>
        <p:txBody>
          <a:bodyPr/>
          <a:lstStyle/>
          <a:p>
            <a:r>
              <a:rPr lang="en-US" altLang="ko-KR" dirty="0" smtClean="0"/>
              <a:t>Selective </a:t>
            </a:r>
            <a:r>
              <a:rPr lang="en-US" altLang="ko-KR" dirty="0"/>
              <a:t>transmission of the Probe Response </a:t>
            </a:r>
            <a:endParaRPr lang="en-US" dirty="0"/>
          </a:p>
        </p:txBody>
      </p:sp>
      <p:sp>
        <p:nvSpPr>
          <p:cNvPr id="15367" name="Rectangle 6"/>
          <p:cNvSpPr>
            <a:spLocks noGrp="1" noChangeArrowheads="1"/>
          </p:cNvSpPr>
          <p:nvPr>
            <p:ph type="body" idx="1"/>
          </p:nvPr>
        </p:nvSpPr>
        <p:spPr>
          <a:xfrm>
            <a:off x="685800" y="1828800"/>
            <a:ext cx="7772400" cy="381000"/>
          </a:xfrm>
          <a:noFill/>
        </p:spPr>
        <p:txBody>
          <a:bodyPr/>
          <a:lstStyle/>
          <a:p>
            <a:pPr algn="ctr">
              <a:buFontTx/>
              <a:buNone/>
            </a:pPr>
            <a:r>
              <a:rPr lang="en-US" sz="2000" dirty="0"/>
              <a:t>Date:</a:t>
            </a:r>
            <a:r>
              <a:rPr lang="en-US" sz="2000" b="0" dirty="0" smtClean="0"/>
              <a:t> 2011-01-12</a:t>
            </a:r>
            <a:endParaRPr lang="en-US" sz="2000" b="0" dirty="0"/>
          </a:p>
        </p:txBody>
      </p:sp>
      <p:graphicFrame>
        <p:nvGraphicFramePr>
          <p:cNvPr id="2" name="개체 1"/>
          <p:cNvGraphicFramePr>
            <a:graphicFrameLocks noChangeAspect="1"/>
          </p:cNvGraphicFramePr>
          <p:nvPr>
            <p:extLst>
              <p:ext uri="{D42A27DB-BD31-4B8C-83A1-F6EECF244321}">
                <p14:modId xmlns:p14="http://schemas.microsoft.com/office/powerpoint/2010/main" val="3716092326"/>
              </p:ext>
            </p:extLst>
          </p:nvPr>
        </p:nvGraphicFramePr>
        <p:xfrm>
          <a:off x="231775" y="2211388"/>
          <a:ext cx="8680450" cy="4913312"/>
        </p:xfrm>
        <a:graphic>
          <a:graphicData uri="http://schemas.openxmlformats.org/presentationml/2006/ole">
            <mc:AlternateContent xmlns:mc="http://schemas.openxmlformats.org/markup-compatibility/2006">
              <mc:Choice xmlns:v="urn:schemas-microsoft-com:vml" Requires="v">
                <p:oleObj spid="_x0000_s1112" name="Document" r:id="rId4" imgW="7201241" imgH="4079105" progId="Word.Document.8">
                  <p:embed/>
                </p:oleObj>
              </mc:Choice>
              <mc:Fallback>
                <p:oleObj name="Document" r:id="rId4" imgW="7201241" imgH="4079105" progId="Word.Document.8">
                  <p:embed/>
                  <p:pic>
                    <p:nvPicPr>
                      <p:cNvPr id="0" name="개체 1"/>
                      <p:cNvPicPr>
                        <a:picLocks noChangeAspect="1" noChangeArrowheads="1"/>
                      </p:cNvPicPr>
                      <p:nvPr/>
                    </p:nvPicPr>
                    <p:blipFill>
                      <a:blip r:embed="rId5"/>
                      <a:srcRect/>
                      <a:stretch>
                        <a:fillRect/>
                      </a:stretch>
                    </p:blipFill>
                    <p:spPr bwMode="auto">
                      <a:xfrm>
                        <a:off x="231775" y="2211388"/>
                        <a:ext cx="8680450" cy="491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a:spLocks noGrp="1"/>
          </p:cNvSpPr>
          <p:nvPr>
            <p:ph type="title"/>
          </p:nvPr>
        </p:nvSpPr>
        <p:spPr>
          <a:xfrm>
            <a:off x="685800" y="685800"/>
            <a:ext cx="7772400" cy="1066800"/>
          </a:xfrm>
        </p:spPr>
        <p:txBody>
          <a:bodyPr/>
          <a:lstStyle/>
          <a:p>
            <a:r>
              <a:rPr lang="en-US" altLang="ko-KR" dirty="0" smtClean="0"/>
              <a:t>Selective Probe Response – Example (1/2)</a:t>
            </a:r>
            <a:endParaRPr lang="en-US" dirty="0"/>
          </a:p>
        </p:txBody>
      </p:sp>
      <p:sp>
        <p:nvSpPr>
          <p:cNvPr id="119" name="TextBox 118"/>
          <p:cNvSpPr txBox="1"/>
          <p:nvPr/>
        </p:nvSpPr>
        <p:spPr>
          <a:xfrm>
            <a:off x="508370" y="1219200"/>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86"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88"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
        <p:nvSpPr>
          <p:cNvPr id="90" name="TextBox 89"/>
          <p:cNvSpPr txBox="1"/>
          <p:nvPr/>
        </p:nvSpPr>
        <p:spPr>
          <a:xfrm>
            <a:off x="508370" y="1388826"/>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91" name="TextBox 90"/>
          <p:cNvSpPr txBox="1"/>
          <p:nvPr/>
        </p:nvSpPr>
        <p:spPr>
          <a:xfrm>
            <a:off x="468551" y="1524000"/>
            <a:ext cx="5659434" cy="738664"/>
          </a:xfrm>
          <a:prstGeom prst="rect">
            <a:avLst/>
          </a:prstGeom>
          <a:noFill/>
        </p:spPr>
        <p:txBody>
          <a:bodyPr wrap="none" rtlCol="0">
            <a:spAutoFit/>
          </a:bodyPr>
          <a:lstStyle/>
          <a:p>
            <a:r>
              <a:rPr lang="en-US" altLang="ko-KR" sz="1800" b="1" dirty="0" smtClean="0"/>
              <a:t>Example: Using existing active scanning method</a:t>
            </a:r>
          </a:p>
          <a:p>
            <a:pPr marL="285750" indent="-285750">
              <a:buFont typeface="Arial" pitchFamily="34" charset="0"/>
              <a:buChar char="•"/>
            </a:pPr>
            <a:r>
              <a:rPr lang="en-US" altLang="ko-KR" b="1" dirty="0" smtClean="0"/>
              <a:t>The requesting </a:t>
            </a:r>
            <a:r>
              <a:rPr lang="en-US" altLang="ko-KR" b="1" dirty="0"/>
              <a:t>STA is a VHT STA and only wants to associate with a VHT AP</a:t>
            </a:r>
          </a:p>
          <a:p>
            <a:pPr marL="285750" indent="-285750">
              <a:buFont typeface="Arial" pitchFamily="34" charset="0"/>
              <a:buChar char="•"/>
            </a:pPr>
            <a:r>
              <a:rPr lang="en-US" altLang="ko-KR" b="1" dirty="0"/>
              <a:t>The STA requires management frame protection</a:t>
            </a:r>
            <a:endParaRPr lang="en-US" altLang="ko-KR" b="1" dirty="0"/>
          </a:p>
        </p:txBody>
      </p:sp>
      <p:sp>
        <p:nvSpPr>
          <p:cNvPr id="158" name="직사각형 157"/>
          <p:cNvSpPr/>
          <p:nvPr/>
        </p:nvSpPr>
        <p:spPr bwMode="auto">
          <a:xfrm>
            <a:off x="381000" y="2362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59" name="TextBox 158"/>
          <p:cNvSpPr txBox="1"/>
          <p:nvPr/>
        </p:nvSpPr>
        <p:spPr>
          <a:xfrm>
            <a:off x="457200" y="2362200"/>
            <a:ext cx="462499" cy="276999"/>
          </a:xfrm>
          <a:prstGeom prst="rect">
            <a:avLst/>
          </a:prstGeom>
          <a:noFill/>
        </p:spPr>
        <p:txBody>
          <a:bodyPr wrap="none" rtlCol="0">
            <a:spAutoFit/>
          </a:bodyPr>
          <a:lstStyle/>
          <a:p>
            <a:r>
              <a:rPr lang="en-US" altLang="ko-KR" dirty="0" smtClean="0"/>
              <a:t>STA</a:t>
            </a:r>
            <a:endParaRPr lang="ko-KR" altLang="en-US" dirty="0"/>
          </a:p>
        </p:txBody>
      </p:sp>
      <p:cxnSp>
        <p:nvCxnSpPr>
          <p:cNvPr id="160" name="直線矢印コネクタ 57"/>
          <p:cNvCxnSpPr>
            <a:cxnSpLocks noChangeShapeType="1"/>
          </p:cNvCxnSpPr>
          <p:nvPr/>
        </p:nvCxnSpPr>
        <p:spPr bwMode="auto">
          <a:xfrm>
            <a:off x="919699" y="2819400"/>
            <a:ext cx="229013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61" name="テキスト ボックス 28"/>
          <p:cNvSpPr txBox="1">
            <a:spLocks noChangeArrowheads="1"/>
          </p:cNvSpPr>
          <p:nvPr/>
        </p:nvSpPr>
        <p:spPr bwMode="auto">
          <a:xfrm>
            <a:off x="1295400" y="2357735"/>
            <a:ext cx="33855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dirty="0">
                <a:solidFill>
                  <a:schemeClr val="tx1"/>
                </a:solidFill>
              </a:rPr>
              <a:t>Probe </a:t>
            </a:r>
            <a:r>
              <a:rPr kumimoji="0" lang="en-US" altLang="ja-JP" dirty="0" smtClean="0">
                <a:solidFill>
                  <a:schemeClr val="tx1"/>
                </a:solidFill>
              </a:rPr>
              <a:t>Request</a:t>
            </a:r>
          </a:p>
          <a:p>
            <a:pPr eaLnBrk="0" hangingPunct="0">
              <a:buClr>
                <a:srgbClr val="000000"/>
              </a:buClr>
              <a:buSzPct val="100000"/>
              <a:buFont typeface="Times New Roman" pitchFamily="18" charset="0"/>
              <a:buNone/>
            </a:pPr>
            <a:r>
              <a:rPr lang="en-US" altLang="ja-JP" dirty="0" smtClean="0"/>
              <a:t>(Broadcast)</a:t>
            </a:r>
            <a:endParaRPr kumimoji="0" lang="en-US" altLang="ja-JP" dirty="0" smtClean="0">
              <a:solidFill>
                <a:schemeClr val="tx1"/>
              </a:solidFill>
            </a:endParaRPr>
          </a:p>
        </p:txBody>
      </p:sp>
      <p:cxnSp>
        <p:nvCxnSpPr>
          <p:cNvPr id="162" name="직선 연결선 161"/>
          <p:cNvCxnSpPr>
            <a:stCxn id="158" idx="2"/>
          </p:cNvCxnSpPr>
          <p:nvPr/>
        </p:nvCxnSpPr>
        <p:spPr bwMode="auto">
          <a:xfrm flipH="1">
            <a:off x="767913" y="2667000"/>
            <a:ext cx="1" cy="3200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3" name="直線矢印コネクタ 67"/>
          <p:cNvCxnSpPr>
            <a:cxnSpLocks noChangeShapeType="1"/>
          </p:cNvCxnSpPr>
          <p:nvPr/>
        </p:nvCxnSpPr>
        <p:spPr bwMode="auto">
          <a:xfrm flipH="1">
            <a:off x="972493" y="3048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4" name="直線矢印コネクタ 67"/>
          <p:cNvCxnSpPr>
            <a:cxnSpLocks noChangeShapeType="1"/>
          </p:cNvCxnSpPr>
          <p:nvPr/>
        </p:nvCxnSpPr>
        <p:spPr bwMode="auto">
          <a:xfrm flipH="1">
            <a:off x="1099589" y="3276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5" name="直線矢印コネクタ 67"/>
          <p:cNvCxnSpPr>
            <a:cxnSpLocks noChangeShapeType="1"/>
          </p:cNvCxnSpPr>
          <p:nvPr/>
        </p:nvCxnSpPr>
        <p:spPr bwMode="auto">
          <a:xfrm flipH="1">
            <a:off x="990600" y="3810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6" name="直線矢印コネクタ 67"/>
          <p:cNvCxnSpPr>
            <a:cxnSpLocks noChangeShapeType="1"/>
          </p:cNvCxnSpPr>
          <p:nvPr/>
        </p:nvCxnSpPr>
        <p:spPr bwMode="auto">
          <a:xfrm flipH="1">
            <a:off x="990600" y="3429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7" name="直線矢印コネクタ 67"/>
          <p:cNvCxnSpPr>
            <a:cxnSpLocks noChangeShapeType="1"/>
          </p:cNvCxnSpPr>
          <p:nvPr/>
        </p:nvCxnSpPr>
        <p:spPr bwMode="auto">
          <a:xfrm flipH="1">
            <a:off x="1143000" y="41148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9" name="直線矢印コネクタ 67"/>
          <p:cNvCxnSpPr>
            <a:cxnSpLocks noChangeShapeType="1"/>
          </p:cNvCxnSpPr>
          <p:nvPr/>
        </p:nvCxnSpPr>
        <p:spPr bwMode="auto">
          <a:xfrm flipH="1">
            <a:off x="1066800" y="50292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0" name="直線矢印コネクタ 67"/>
          <p:cNvCxnSpPr>
            <a:cxnSpLocks noChangeShapeType="1"/>
          </p:cNvCxnSpPr>
          <p:nvPr/>
        </p:nvCxnSpPr>
        <p:spPr bwMode="auto">
          <a:xfrm flipH="1">
            <a:off x="1124893" y="4572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1" name="直線矢印コネクタ 67"/>
          <p:cNvCxnSpPr>
            <a:cxnSpLocks noChangeShapeType="1"/>
          </p:cNvCxnSpPr>
          <p:nvPr/>
        </p:nvCxnSpPr>
        <p:spPr bwMode="auto">
          <a:xfrm flipH="1">
            <a:off x="914400" y="5181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2" name="直線矢印コネクタ 67"/>
          <p:cNvCxnSpPr>
            <a:cxnSpLocks noChangeShapeType="1"/>
          </p:cNvCxnSpPr>
          <p:nvPr/>
        </p:nvCxnSpPr>
        <p:spPr bwMode="auto">
          <a:xfrm flipH="1">
            <a:off x="914400" y="54102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4" name="直線矢印コネクタ 67"/>
          <p:cNvCxnSpPr>
            <a:cxnSpLocks noChangeShapeType="1"/>
          </p:cNvCxnSpPr>
          <p:nvPr/>
        </p:nvCxnSpPr>
        <p:spPr bwMode="auto">
          <a:xfrm flipH="1">
            <a:off x="990600" y="60198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77" name="テキスト ボックス 28"/>
          <p:cNvSpPr txBox="1">
            <a:spLocks noChangeArrowheads="1"/>
          </p:cNvSpPr>
          <p:nvPr/>
        </p:nvSpPr>
        <p:spPr bwMode="auto">
          <a:xfrm>
            <a:off x="1698105" y="3814754"/>
            <a:ext cx="1752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dirty="0" smtClean="0">
                <a:solidFill>
                  <a:srgbClr val="FF0000"/>
                </a:solidFill>
              </a:rPr>
              <a:t>Receives Probe Responses</a:t>
            </a:r>
          </a:p>
          <a:p>
            <a:pPr eaLnBrk="0" hangingPunct="0">
              <a:buClr>
                <a:srgbClr val="000000"/>
              </a:buClr>
              <a:buSzPct val="100000"/>
              <a:buFont typeface="Times New Roman" pitchFamily="18" charset="0"/>
              <a:buNone/>
            </a:pPr>
            <a:r>
              <a:rPr lang="en-US" altLang="ja-JP" dirty="0" smtClean="0">
                <a:solidFill>
                  <a:srgbClr val="FF0000"/>
                </a:solidFill>
              </a:rPr>
              <a:t>although the STA </a:t>
            </a:r>
            <a:r>
              <a:rPr lang="en-US" altLang="ja-JP" dirty="0" smtClean="0">
                <a:solidFill>
                  <a:srgbClr val="FF0000"/>
                </a:solidFill>
              </a:rPr>
              <a:t>cannot,</a:t>
            </a:r>
          </a:p>
          <a:p>
            <a:pPr eaLnBrk="0" hangingPunct="0">
              <a:buClr>
                <a:srgbClr val="000000"/>
              </a:buClr>
              <a:buSzPct val="100000"/>
              <a:buFont typeface="Times New Roman" pitchFamily="18" charset="0"/>
              <a:buNone/>
            </a:pPr>
            <a:r>
              <a:rPr lang="en-US" altLang="ja-JP" dirty="0" smtClean="0">
                <a:solidFill>
                  <a:srgbClr val="FF0000"/>
                </a:solidFill>
              </a:rPr>
              <a:t>or will not</a:t>
            </a:r>
            <a:r>
              <a:rPr lang="en-US" altLang="ja-JP" dirty="0" smtClean="0">
                <a:solidFill>
                  <a:srgbClr val="FF0000"/>
                </a:solidFill>
              </a:rPr>
              <a:t> </a:t>
            </a:r>
            <a:r>
              <a:rPr lang="en-US" altLang="ja-JP" dirty="0" smtClean="0">
                <a:solidFill>
                  <a:srgbClr val="FF0000"/>
                </a:solidFill>
              </a:rPr>
              <a:t>associate with the APs</a:t>
            </a:r>
            <a:endParaRPr kumimoji="0" lang="en-US" altLang="ja-JP" dirty="0" smtClean="0">
              <a:solidFill>
                <a:srgbClr val="FF0000"/>
              </a:solidFill>
            </a:endParaRPr>
          </a:p>
          <a:p>
            <a:pPr eaLnBrk="0" hangingPunct="0">
              <a:buClr>
                <a:srgbClr val="000000"/>
              </a:buClr>
              <a:buSzPct val="100000"/>
              <a:buFont typeface="Times New Roman" pitchFamily="18" charset="0"/>
              <a:buNone/>
            </a:pPr>
            <a:r>
              <a:rPr lang="en-US" altLang="ja-JP" dirty="0"/>
              <a:t> </a:t>
            </a:r>
            <a:r>
              <a:rPr lang="en-US" altLang="ja-JP" dirty="0" smtClean="0"/>
              <a:t> .</a:t>
            </a:r>
          </a:p>
          <a:p>
            <a:pPr eaLnBrk="0" hangingPunct="0">
              <a:buClr>
                <a:srgbClr val="000000"/>
              </a:buClr>
              <a:buSzPct val="100000"/>
              <a:buFont typeface="Times New Roman" pitchFamily="18" charset="0"/>
              <a:buNone/>
            </a:pPr>
            <a:r>
              <a:rPr kumimoji="0" lang="en-US" altLang="ja-JP" dirty="0">
                <a:solidFill>
                  <a:schemeClr val="tx1"/>
                </a:solidFill>
              </a:rPr>
              <a:t> </a:t>
            </a:r>
            <a:r>
              <a:rPr kumimoji="0" lang="en-US" altLang="ja-JP" dirty="0" smtClean="0">
                <a:solidFill>
                  <a:schemeClr val="tx1"/>
                </a:solidFill>
              </a:rPr>
              <a:t> .</a:t>
            </a:r>
          </a:p>
          <a:p>
            <a:pPr eaLnBrk="0" hangingPunct="0">
              <a:buClr>
                <a:srgbClr val="000000"/>
              </a:buClr>
              <a:buSzPct val="100000"/>
              <a:buFont typeface="Times New Roman" pitchFamily="18" charset="0"/>
              <a:buNone/>
            </a:pPr>
            <a:r>
              <a:rPr lang="en-US" altLang="ja-JP" dirty="0"/>
              <a:t> </a:t>
            </a:r>
            <a:r>
              <a:rPr lang="en-US" altLang="ja-JP" dirty="0" smtClean="0"/>
              <a:t> .</a:t>
            </a:r>
            <a:endParaRPr kumimoji="0" lang="ja-JP" altLang="en-US" dirty="0">
              <a:solidFill>
                <a:schemeClr val="tx1"/>
              </a:solidFill>
            </a:endParaRPr>
          </a:p>
        </p:txBody>
      </p:sp>
      <p:sp>
        <p:nvSpPr>
          <p:cNvPr id="196"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10</a:t>
            </a:fld>
            <a:endParaRPr lang="en-US" smtClean="0"/>
          </a:p>
        </p:txBody>
      </p:sp>
      <p:sp>
        <p:nvSpPr>
          <p:cNvPr id="82" name="직사각형 81"/>
          <p:cNvSpPr/>
          <p:nvPr/>
        </p:nvSpPr>
        <p:spPr bwMode="auto">
          <a:xfrm>
            <a:off x="6620194" y="4648199"/>
            <a:ext cx="1423124" cy="46166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3" name="TextBox 82"/>
          <p:cNvSpPr txBox="1"/>
          <p:nvPr/>
        </p:nvSpPr>
        <p:spPr>
          <a:xfrm>
            <a:off x="6632021" y="4648200"/>
            <a:ext cx="1521379" cy="461665"/>
          </a:xfrm>
          <a:prstGeom prst="rect">
            <a:avLst/>
          </a:prstGeom>
          <a:noFill/>
        </p:spPr>
        <p:txBody>
          <a:bodyPr wrap="none" rtlCol="0">
            <a:spAutoFit/>
          </a:bodyPr>
          <a:lstStyle/>
          <a:p>
            <a:r>
              <a:rPr lang="en-US" altLang="ko-KR" dirty="0" smtClean="0"/>
              <a:t>STA41</a:t>
            </a:r>
          </a:p>
          <a:p>
            <a:r>
              <a:rPr lang="en-US" altLang="ko-KR" dirty="0" smtClean="0"/>
              <a:t>(non-HT, no security)</a:t>
            </a:r>
            <a:endParaRPr lang="ko-KR" altLang="en-US" dirty="0"/>
          </a:p>
        </p:txBody>
      </p:sp>
      <p:cxnSp>
        <p:nvCxnSpPr>
          <p:cNvPr id="84" name="직선 연결선 83"/>
          <p:cNvCxnSpPr/>
          <p:nvPr/>
        </p:nvCxnSpPr>
        <p:spPr bwMode="auto">
          <a:xfrm>
            <a:off x="7353698" y="54241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85" name="직선 연결선 84"/>
          <p:cNvCxnSpPr/>
          <p:nvPr/>
        </p:nvCxnSpPr>
        <p:spPr bwMode="auto">
          <a:xfrm>
            <a:off x="5855573" y="57289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87" name="직사각형 86"/>
          <p:cNvSpPr/>
          <p:nvPr/>
        </p:nvSpPr>
        <p:spPr bwMode="auto">
          <a:xfrm>
            <a:off x="5319673" y="5029200"/>
            <a:ext cx="1296355" cy="589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9" name="TextBox 88"/>
          <p:cNvSpPr txBox="1"/>
          <p:nvPr/>
        </p:nvSpPr>
        <p:spPr>
          <a:xfrm>
            <a:off x="5253895" y="5100935"/>
            <a:ext cx="1375505" cy="461665"/>
          </a:xfrm>
          <a:prstGeom prst="rect">
            <a:avLst/>
          </a:prstGeom>
          <a:noFill/>
        </p:spPr>
        <p:txBody>
          <a:bodyPr wrap="none" rtlCol="0">
            <a:spAutoFit/>
          </a:bodyPr>
          <a:lstStyle/>
          <a:p>
            <a:r>
              <a:rPr lang="en-US" altLang="ko-KR" dirty="0" smtClean="0"/>
              <a:t>  STA11 </a:t>
            </a:r>
          </a:p>
          <a:p>
            <a:r>
              <a:rPr lang="en-US" altLang="ko-KR" dirty="0" smtClean="0"/>
              <a:t>  (HT, </a:t>
            </a:r>
            <a:r>
              <a:rPr lang="en-US" altLang="ko-KR" dirty="0" smtClean="0"/>
              <a:t>No Security)</a:t>
            </a:r>
            <a:endParaRPr lang="ko-KR" altLang="en-US" dirty="0"/>
          </a:p>
        </p:txBody>
      </p:sp>
      <p:sp>
        <p:nvSpPr>
          <p:cNvPr id="92" name="직사각형 91"/>
          <p:cNvSpPr/>
          <p:nvPr/>
        </p:nvSpPr>
        <p:spPr bwMode="auto">
          <a:xfrm>
            <a:off x="5715000" y="3657600"/>
            <a:ext cx="1015313" cy="657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3" name="TextBox 92"/>
          <p:cNvSpPr txBox="1"/>
          <p:nvPr/>
        </p:nvSpPr>
        <p:spPr>
          <a:xfrm>
            <a:off x="5650627" y="3657601"/>
            <a:ext cx="917239" cy="646331"/>
          </a:xfrm>
          <a:prstGeom prst="rect">
            <a:avLst/>
          </a:prstGeom>
          <a:noFill/>
        </p:spPr>
        <p:txBody>
          <a:bodyPr wrap="none" rtlCol="0">
            <a:spAutoFit/>
          </a:bodyPr>
          <a:lstStyle/>
          <a:p>
            <a:r>
              <a:rPr lang="en-US" altLang="ko-KR" dirty="0" smtClean="0"/>
              <a:t>STA 28</a:t>
            </a:r>
          </a:p>
          <a:p>
            <a:r>
              <a:rPr lang="en-US" altLang="ko-KR" dirty="0" smtClean="0"/>
              <a:t>(</a:t>
            </a:r>
            <a:r>
              <a:rPr lang="en-US" altLang="ko-KR" dirty="0" smtClean="0"/>
              <a:t>non-HT, </a:t>
            </a:r>
          </a:p>
          <a:p>
            <a:r>
              <a:rPr lang="en-US" altLang="ko-KR" dirty="0" smtClean="0"/>
              <a:t>no security)</a:t>
            </a:r>
            <a:endParaRPr lang="ko-KR" altLang="en-US" dirty="0"/>
          </a:p>
        </p:txBody>
      </p:sp>
      <p:sp>
        <p:nvSpPr>
          <p:cNvPr id="94" name="직사각형 93"/>
          <p:cNvSpPr/>
          <p:nvPr/>
        </p:nvSpPr>
        <p:spPr bwMode="auto">
          <a:xfrm>
            <a:off x="4153432" y="4343400"/>
            <a:ext cx="1268827" cy="67341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5" name="TextBox 94"/>
          <p:cNvSpPr txBox="1"/>
          <p:nvPr/>
        </p:nvSpPr>
        <p:spPr>
          <a:xfrm>
            <a:off x="4143622" y="4382869"/>
            <a:ext cx="1418978" cy="646331"/>
          </a:xfrm>
          <a:prstGeom prst="rect">
            <a:avLst/>
          </a:prstGeom>
          <a:noFill/>
        </p:spPr>
        <p:txBody>
          <a:bodyPr wrap="none" rtlCol="0">
            <a:spAutoFit/>
          </a:bodyPr>
          <a:lstStyle/>
          <a:p>
            <a:r>
              <a:rPr lang="en-US" altLang="ko-KR" dirty="0" smtClean="0"/>
              <a:t>STA05</a:t>
            </a:r>
          </a:p>
          <a:p>
            <a:r>
              <a:rPr lang="en-US" altLang="ko-KR" dirty="0"/>
              <a:t>(VHT, Security,</a:t>
            </a:r>
          </a:p>
          <a:p>
            <a:r>
              <a:rPr lang="en-US" altLang="ko-KR" dirty="0"/>
              <a:t>MFPC=1,MFPR=1)</a:t>
            </a:r>
            <a:endParaRPr lang="ko-KR" altLang="en-US" dirty="0"/>
          </a:p>
        </p:txBody>
      </p:sp>
      <p:sp>
        <p:nvSpPr>
          <p:cNvPr id="98" name="직사각형 97"/>
          <p:cNvSpPr/>
          <p:nvPr/>
        </p:nvSpPr>
        <p:spPr bwMode="auto">
          <a:xfrm>
            <a:off x="4191000" y="2514600"/>
            <a:ext cx="1295400" cy="5333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9" name="TextBox 98"/>
          <p:cNvSpPr txBox="1"/>
          <p:nvPr/>
        </p:nvSpPr>
        <p:spPr>
          <a:xfrm>
            <a:off x="4153432" y="2514600"/>
            <a:ext cx="1409168" cy="461665"/>
          </a:xfrm>
          <a:prstGeom prst="rect">
            <a:avLst/>
          </a:prstGeom>
          <a:noFill/>
        </p:spPr>
        <p:txBody>
          <a:bodyPr wrap="none" rtlCol="0">
            <a:spAutoFit/>
          </a:bodyPr>
          <a:lstStyle/>
          <a:p>
            <a:r>
              <a:rPr lang="en-US" altLang="ko-KR" dirty="0" smtClean="0"/>
              <a:t>STA09</a:t>
            </a:r>
          </a:p>
          <a:p>
            <a:r>
              <a:rPr lang="en-US" altLang="ko-KR" dirty="0" smtClean="0"/>
              <a:t>(VHT, </a:t>
            </a:r>
            <a:r>
              <a:rPr lang="en-US" altLang="ko-KR" dirty="0" smtClean="0"/>
              <a:t>No Security</a:t>
            </a:r>
            <a:r>
              <a:rPr lang="en-US" altLang="ko-KR" dirty="0" smtClean="0"/>
              <a:t>)</a:t>
            </a:r>
            <a:endParaRPr lang="ko-KR" altLang="en-US" dirty="0"/>
          </a:p>
        </p:txBody>
      </p:sp>
      <p:sp>
        <p:nvSpPr>
          <p:cNvPr id="100" name="직사각형 99"/>
          <p:cNvSpPr/>
          <p:nvPr/>
        </p:nvSpPr>
        <p:spPr bwMode="auto">
          <a:xfrm>
            <a:off x="4343400" y="3124200"/>
            <a:ext cx="1319518" cy="64633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01" name="TextBox 100"/>
          <p:cNvSpPr txBox="1"/>
          <p:nvPr/>
        </p:nvSpPr>
        <p:spPr>
          <a:xfrm>
            <a:off x="4343400" y="3124201"/>
            <a:ext cx="1418978" cy="646331"/>
          </a:xfrm>
          <a:prstGeom prst="rect">
            <a:avLst/>
          </a:prstGeom>
          <a:noFill/>
        </p:spPr>
        <p:txBody>
          <a:bodyPr wrap="none" rtlCol="0">
            <a:spAutoFit/>
          </a:bodyPr>
          <a:lstStyle/>
          <a:p>
            <a:r>
              <a:rPr lang="en-US" altLang="ko-KR" dirty="0" smtClean="0"/>
              <a:t>STA07</a:t>
            </a:r>
          </a:p>
          <a:p>
            <a:r>
              <a:rPr lang="en-US" altLang="ko-KR" dirty="0" smtClean="0"/>
              <a:t>(HT</a:t>
            </a:r>
            <a:r>
              <a:rPr lang="en-US" altLang="ko-KR" dirty="0"/>
              <a:t>, Security,</a:t>
            </a:r>
          </a:p>
          <a:p>
            <a:r>
              <a:rPr lang="en-US" altLang="ko-KR" dirty="0"/>
              <a:t>MFPC=1,MFPR=1)</a:t>
            </a:r>
            <a:endParaRPr lang="ko-KR" altLang="en-US" dirty="0"/>
          </a:p>
        </p:txBody>
      </p:sp>
      <p:sp>
        <p:nvSpPr>
          <p:cNvPr id="103" name="직사각형 102"/>
          <p:cNvSpPr/>
          <p:nvPr/>
        </p:nvSpPr>
        <p:spPr bwMode="auto">
          <a:xfrm>
            <a:off x="7086599" y="3886200"/>
            <a:ext cx="1457325" cy="6235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04" name="TextBox 103"/>
          <p:cNvSpPr txBox="1"/>
          <p:nvPr/>
        </p:nvSpPr>
        <p:spPr>
          <a:xfrm>
            <a:off x="7098427" y="3886201"/>
            <a:ext cx="1457450" cy="646331"/>
          </a:xfrm>
          <a:prstGeom prst="rect">
            <a:avLst/>
          </a:prstGeom>
          <a:noFill/>
        </p:spPr>
        <p:txBody>
          <a:bodyPr wrap="none" rtlCol="0">
            <a:spAutoFit/>
          </a:bodyPr>
          <a:lstStyle/>
          <a:p>
            <a:r>
              <a:rPr lang="en-US" altLang="ko-KR" dirty="0" smtClean="0"/>
              <a:t>STA40</a:t>
            </a:r>
          </a:p>
          <a:p>
            <a:pPr algn="ctr"/>
            <a:r>
              <a:rPr lang="en-US" altLang="ko-KR" dirty="0" smtClean="0"/>
              <a:t>(VHT, </a:t>
            </a:r>
            <a:r>
              <a:rPr lang="en-US" altLang="ko-KR" dirty="0" smtClean="0"/>
              <a:t>Security,</a:t>
            </a:r>
          </a:p>
          <a:p>
            <a:pPr algn="ctr"/>
            <a:r>
              <a:rPr lang="en-US" altLang="ko-KR" dirty="0" smtClean="0"/>
              <a:t>MFPC=0, MFPR=0)</a:t>
            </a:r>
            <a:endParaRPr lang="ko-KR" altLang="en-US" dirty="0"/>
          </a:p>
        </p:txBody>
      </p:sp>
      <p:sp>
        <p:nvSpPr>
          <p:cNvPr id="105" name="직사각형 104"/>
          <p:cNvSpPr/>
          <p:nvPr/>
        </p:nvSpPr>
        <p:spPr bwMode="auto">
          <a:xfrm>
            <a:off x="5486400" y="2057401"/>
            <a:ext cx="1319518" cy="581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06" name="TextBox 105"/>
          <p:cNvSpPr txBox="1"/>
          <p:nvPr/>
        </p:nvSpPr>
        <p:spPr>
          <a:xfrm>
            <a:off x="5498227" y="2057401"/>
            <a:ext cx="1418978" cy="646331"/>
          </a:xfrm>
          <a:prstGeom prst="rect">
            <a:avLst/>
          </a:prstGeom>
          <a:noFill/>
        </p:spPr>
        <p:txBody>
          <a:bodyPr wrap="none" rtlCol="0">
            <a:spAutoFit/>
          </a:bodyPr>
          <a:lstStyle/>
          <a:p>
            <a:r>
              <a:rPr lang="en-US" altLang="ko-KR" dirty="0" smtClean="0"/>
              <a:t>STA29</a:t>
            </a:r>
          </a:p>
          <a:p>
            <a:r>
              <a:rPr lang="en-US" altLang="ko-KR" dirty="0" smtClean="0"/>
              <a:t>(VHT</a:t>
            </a:r>
            <a:r>
              <a:rPr lang="en-US" altLang="ko-KR" dirty="0" smtClean="0"/>
              <a:t>, </a:t>
            </a:r>
            <a:r>
              <a:rPr lang="en-US" altLang="ko-KR" dirty="0" smtClean="0"/>
              <a:t>Security,</a:t>
            </a:r>
          </a:p>
          <a:p>
            <a:r>
              <a:rPr lang="en-US" altLang="ko-KR" dirty="0" smtClean="0"/>
              <a:t>MFPC=1,</a:t>
            </a:r>
            <a:r>
              <a:rPr lang="en-US" altLang="ko-KR" dirty="0" smtClean="0"/>
              <a:t>MFPR=1)</a:t>
            </a:r>
            <a:endParaRPr lang="ko-KR" altLang="en-US" dirty="0"/>
          </a:p>
        </p:txBody>
      </p:sp>
      <p:sp>
        <p:nvSpPr>
          <p:cNvPr id="107" name="직사각형 106"/>
          <p:cNvSpPr/>
          <p:nvPr/>
        </p:nvSpPr>
        <p:spPr bwMode="auto">
          <a:xfrm>
            <a:off x="4419600" y="5694403"/>
            <a:ext cx="1167118" cy="55399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08" name="TextBox 107"/>
          <p:cNvSpPr txBox="1"/>
          <p:nvPr/>
        </p:nvSpPr>
        <p:spPr>
          <a:xfrm>
            <a:off x="4585866" y="5618200"/>
            <a:ext cx="1155291" cy="646331"/>
          </a:xfrm>
          <a:prstGeom prst="rect">
            <a:avLst/>
          </a:prstGeom>
          <a:noFill/>
        </p:spPr>
        <p:txBody>
          <a:bodyPr wrap="square" rtlCol="0">
            <a:spAutoFit/>
          </a:bodyPr>
          <a:lstStyle/>
          <a:p>
            <a:r>
              <a:rPr lang="en-US" altLang="ko-KR" dirty="0" smtClean="0"/>
              <a:t>STA03</a:t>
            </a:r>
          </a:p>
          <a:p>
            <a:r>
              <a:rPr lang="en-US" altLang="ko-KR" dirty="0" smtClean="0"/>
              <a:t>(VHT, no security)</a:t>
            </a:r>
            <a:endParaRPr lang="ko-KR" altLang="en-US" dirty="0"/>
          </a:p>
        </p:txBody>
      </p:sp>
      <p:sp>
        <p:nvSpPr>
          <p:cNvPr id="109" name="TextBox 108"/>
          <p:cNvSpPr txBox="1"/>
          <p:nvPr/>
        </p:nvSpPr>
        <p:spPr>
          <a:xfrm>
            <a:off x="8011850" y="2565847"/>
            <a:ext cx="899605" cy="276999"/>
          </a:xfrm>
          <a:prstGeom prst="rect">
            <a:avLst/>
          </a:prstGeom>
          <a:noFill/>
        </p:spPr>
        <p:txBody>
          <a:bodyPr wrap="none" rtlCol="0">
            <a:spAutoFit/>
          </a:bodyPr>
          <a:lstStyle/>
          <a:p>
            <a:r>
              <a:rPr lang="en-US" altLang="ko-KR" dirty="0" smtClean="0">
                <a:solidFill>
                  <a:srgbClr val="FF0000"/>
                </a:solidFill>
              </a:rPr>
              <a:t>High Load!</a:t>
            </a:r>
            <a:endParaRPr lang="ko-KR" altLang="en-US" dirty="0">
              <a:solidFill>
                <a:srgbClr val="FF0000"/>
              </a:solidFill>
            </a:endParaRPr>
          </a:p>
        </p:txBody>
      </p:sp>
      <p:sp>
        <p:nvSpPr>
          <p:cNvPr id="122" name="직사각형 121"/>
          <p:cNvSpPr/>
          <p:nvPr/>
        </p:nvSpPr>
        <p:spPr bwMode="auto">
          <a:xfrm>
            <a:off x="7027395" y="2819400"/>
            <a:ext cx="1319518" cy="581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23" name="TextBox 122"/>
          <p:cNvSpPr txBox="1"/>
          <p:nvPr/>
        </p:nvSpPr>
        <p:spPr>
          <a:xfrm>
            <a:off x="7039222" y="2819400"/>
            <a:ext cx="1418978" cy="646331"/>
          </a:xfrm>
          <a:prstGeom prst="rect">
            <a:avLst/>
          </a:prstGeom>
          <a:noFill/>
        </p:spPr>
        <p:txBody>
          <a:bodyPr wrap="none" rtlCol="0">
            <a:spAutoFit/>
          </a:bodyPr>
          <a:lstStyle/>
          <a:p>
            <a:r>
              <a:rPr lang="en-US" altLang="ko-KR" dirty="0" smtClean="0"/>
              <a:t>STA39</a:t>
            </a:r>
            <a:endParaRPr lang="en-US" altLang="ko-KR" dirty="0" smtClean="0"/>
          </a:p>
          <a:p>
            <a:r>
              <a:rPr lang="en-US" altLang="ko-KR" dirty="0" smtClean="0"/>
              <a:t>(VHT</a:t>
            </a:r>
            <a:r>
              <a:rPr lang="en-US" altLang="ko-KR" dirty="0" smtClean="0"/>
              <a:t>, </a:t>
            </a:r>
            <a:r>
              <a:rPr lang="en-US" altLang="ko-KR" dirty="0" smtClean="0"/>
              <a:t>Security,</a:t>
            </a:r>
          </a:p>
          <a:p>
            <a:r>
              <a:rPr lang="en-US" altLang="ko-KR" dirty="0" smtClean="0"/>
              <a:t>MFPC=1,</a:t>
            </a:r>
            <a:r>
              <a:rPr lang="en-US" altLang="ko-KR" dirty="0" smtClean="0"/>
              <a:t>MFPR=1)</a:t>
            </a:r>
            <a:endParaRPr lang="ko-KR" altLang="en-US" dirty="0"/>
          </a:p>
        </p:txBody>
      </p:sp>
    </p:spTree>
    <p:extLst>
      <p:ext uri="{BB962C8B-B14F-4D97-AF65-F5344CB8AC3E}">
        <p14:creationId xmlns:p14="http://schemas.microsoft.com/office/powerpoint/2010/main" val="25401596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a:spLocks noGrp="1"/>
          </p:cNvSpPr>
          <p:nvPr>
            <p:ph type="title"/>
          </p:nvPr>
        </p:nvSpPr>
        <p:spPr>
          <a:xfrm>
            <a:off x="685800" y="685800"/>
            <a:ext cx="7772400" cy="1066800"/>
          </a:xfrm>
        </p:spPr>
        <p:txBody>
          <a:bodyPr/>
          <a:lstStyle/>
          <a:p>
            <a:r>
              <a:rPr lang="en-US" altLang="ko-KR" dirty="0" smtClean="0"/>
              <a:t>Selective Probe Response – Example (2/2)</a:t>
            </a:r>
            <a:endParaRPr lang="en-US" dirty="0"/>
          </a:p>
        </p:txBody>
      </p:sp>
      <p:sp>
        <p:nvSpPr>
          <p:cNvPr id="119" name="TextBox 118"/>
          <p:cNvSpPr txBox="1"/>
          <p:nvPr/>
        </p:nvSpPr>
        <p:spPr>
          <a:xfrm>
            <a:off x="508370" y="1219200"/>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86"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88"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
        <p:nvSpPr>
          <p:cNvPr id="90" name="TextBox 89"/>
          <p:cNvSpPr txBox="1"/>
          <p:nvPr/>
        </p:nvSpPr>
        <p:spPr>
          <a:xfrm>
            <a:off x="508370" y="1388826"/>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91" name="TextBox 90"/>
          <p:cNvSpPr txBox="1"/>
          <p:nvPr/>
        </p:nvSpPr>
        <p:spPr>
          <a:xfrm>
            <a:off x="468551" y="1524000"/>
            <a:ext cx="5560176" cy="738664"/>
          </a:xfrm>
          <a:prstGeom prst="rect">
            <a:avLst/>
          </a:prstGeom>
          <a:noFill/>
        </p:spPr>
        <p:txBody>
          <a:bodyPr wrap="none" rtlCol="0">
            <a:spAutoFit/>
          </a:bodyPr>
          <a:lstStyle/>
          <a:p>
            <a:r>
              <a:rPr lang="en-US" altLang="ko-KR" sz="1800" b="1" dirty="0" smtClean="0"/>
              <a:t>Example: Using </a:t>
            </a:r>
            <a:r>
              <a:rPr lang="en-US" altLang="ko-KR" sz="1800" b="1" dirty="0" err="1" smtClean="0"/>
              <a:t>CapabilityFilterInfo</a:t>
            </a:r>
            <a:r>
              <a:rPr lang="en-US" altLang="ko-KR" sz="1800" b="1" dirty="0" smtClean="0"/>
              <a:t> in Probe Request</a:t>
            </a:r>
          </a:p>
          <a:p>
            <a:pPr marL="285750" indent="-285750">
              <a:buFont typeface="Arial" pitchFamily="34" charset="0"/>
              <a:buChar char="•"/>
            </a:pPr>
            <a:r>
              <a:rPr lang="en-US" altLang="ko-KR" b="1" dirty="0" smtClean="0"/>
              <a:t>The r</a:t>
            </a:r>
            <a:r>
              <a:rPr lang="en-US" altLang="ko-KR" b="1" dirty="0" smtClean="0"/>
              <a:t>equesting </a:t>
            </a:r>
            <a:r>
              <a:rPr lang="en-US" altLang="ko-KR" b="1" dirty="0" smtClean="0"/>
              <a:t>STA is </a:t>
            </a:r>
            <a:r>
              <a:rPr lang="en-US" altLang="ko-KR" b="1" dirty="0" smtClean="0"/>
              <a:t>a VHT STA and only wants to associate with a VHT AP</a:t>
            </a:r>
            <a:endParaRPr lang="en-US" altLang="ko-KR" b="1" dirty="0" smtClean="0"/>
          </a:p>
          <a:p>
            <a:pPr marL="285750" indent="-285750">
              <a:buFont typeface="Arial" pitchFamily="34" charset="0"/>
              <a:buChar char="•"/>
            </a:pPr>
            <a:r>
              <a:rPr lang="en-US" altLang="ko-KR" b="1" dirty="0" smtClean="0"/>
              <a:t>The STA requires management frame protection</a:t>
            </a:r>
            <a:endParaRPr lang="en-US" altLang="ko-KR" b="1" dirty="0"/>
          </a:p>
        </p:txBody>
      </p:sp>
      <p:sp>
        <p:nvSpPr>
          <p:cNvPr id="96" name="직사각형 95"/>
          <p:cNvSpPr/>
          <p:nvPr/>
        </p:nvSpPr>
        <p:spPr bwMode="auto">
          <a:xfrm>
            <a:off x="6620194" y="4648199"/>
            <a:ext cx="1423124" cy="46166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7" name="TextBox 96"/>
          <p:cNvSpPr txBox="1"/>
          <p:nvPr/>
        </p:nvSpPr>
        <p:spPr>
          <a:xfrm>
            <a:off x="6632021" y="4648200"/>
            <a:ext cx="1521379" cy="461665"/>
          </a:xfrm>
          <a:prstGeom prst="rect">
            <a:avLst/>
          </a:prstGeom>
          <a:noFill/>
        </p:spPr>
        <p:txBody>
          <a:bodyPr wrap="none" rtlCol="0">
            <a:spAutoFit/>
          </a:bodyPr>
          <a:lstStyle/>
          <a:p>
            <a:r>
              <a:rPr lang="en-US" altLang="ko-KR" dirty="0" smtClean="0"/>
              <a:t>STA41</a:t>
            </a:r>
          </a:p>
          <a:p>
            <a:r>
              <a:rPr lang="en-US" altLang="ko-KR" dirty="0" smtClean="0"/>
              <a:t>(non-HT, no security)</a:t>
            </a:r>
            <a:endParaRPr lang="ko-KR" altLang="en-US" dirty="0"/>
          </a:p>
        </p:txBody>
      </p:sp>
      <p:cxnSp>
        <p:nvCxnSpPr>
          <p:cNvPr id="102" name="직선 연결선 101"/>
          <p:cNvCxnSpPr/>
          <p:nvPr/>
        </p:nvCxnSpPr>
        <p:spPr bwMode="auto">
          <a:xfrm>
            <a:off x="7353698" y="54241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113" name="직선 연결선 112"/>
          <p:cNvCxnSpPr/>
          <p:nvPr/>
        </p:nvCxnSpPr>
        <p:spPr bwMode="auto">
          <a:xfrm>
            <a:off x="5855573" y="57289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158" name="직사각형 157"/>
          <p:cNvSpPr/>
          <p:nvPr/>
        </p:nvSpPr>
        <p:spPr bwMode="auto">
          <a:xfrm>
            <a:off x="381000" y="2362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59" name="TextBox 158"/>
          <p:cNvSpPr txBox="1"/>
          <p:nvPr/>
        </p:nvSpPr>
        <p:spPr>
          <a:xfrm>
            <a:off x="457200" y="2362200"/>
            <a:ext cx="462499" cy="276999"/>
          </a:xfrm>
          <a:prstGeom prst="rect">
            <a:avLst/>
          </a:prstGeom>
          <a:noFill/>
        </p:spPr>
        <p:txBody>
          <a:bodyPr wrap="none" rtlCol="0">
            <a:spAutoFit/>
          </a:bodyPr>
          <a:lstStyle/>
          <a:p>
            <a:r>
              <a:rPr lang="en-US" altLang="ko-KR" dirty="0" smtClean="0"/>
              <a:t>STA</a:t>
            </a:r>
            <a:endParaRPr lang="ko-KR" altLang="en-US" dirty="0"/>
          </a:p>
        </p:txBody>
      </p:sp>
      <p:cxnSp>
        <p:nvCxnSpPr>
          <p:cNvPr id="160" name="直線矢印コネクタ 57"/>
          <p:cNvCxnSpPr>
            <a:cxnSpLocks noChangeShapeType="1"/>
          </p:cNvCxnSpPr>
          <p:nvPr/>
        </p:nvCxnSpPr>
        <p:spPr bwMode="auto">
          <a:xfrm>
            <a:off x="919699" y="2819400"/>
            <a:ext cx="323373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61" name="テキスト ボックス 28"/>
          <p:cNvSpPr txBox="1">
            <a:spLocks noChangeArrowheads="1"/>
          </p:cNvSpPr>
          <p:nvPr/>
        </p:nvSpPr>
        <p:spPr bwMode="auto">
          <a:xfrm>
            <a:off x="1295400" y="2542401"/>
            <a:ext cx="3385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dirty="0">
                <a:solidFill>
                  <a:schemeClr val="tx1"/>
                </a:solidFill>
              </a:rPr>
              <a:t>Probe </a:t>
            </a:r>
            <a:r>
              <a:rPr kumimoji="0" lang="en-US" altLang="ja-JP" dirty="0" smtClean="0">
                <a:solidFill>
                  <a:schemeClr val="tx1"/>
                </a:solidFill>
              </a:rPr>
              <a:t>Request (Broadcast)</a:t>
            </a:r>
            <a:endParaRPr kumimoji="0" lang="en-US" altLang="ja-JP" dirty="0" smtClean="0">
              <a:solidFill>
                <a:schemeClr val="tx1"/>
              </a:solidFill>
            </a:endParaRPr>
          </a:p>
        </p:txBody>
      </p:sp>
      <p:cxnSp>
        <p:nvCxnSpPr>
          <p:cNvPr id="162" name="직선 연결선 161"/>
          <p:cNvCxnSpPr>
            <a:stCxn id="158" idx="2"/>
          </p:cNvCxnSpPr>
          <p:nvPr/>
        </p:nvCxnSpPr>
        <p:spPr bwMode="auto">
          <a:xfrm flipH="1">
            <a:off x="767913" y="2667000"/>
            <a:ext cx="1" cy="3200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3" name="直線矢印コネクタ 67"/>
          <p:cNvCxnSpPr>
            <a:cxnSpLocks noChangeShapeType="1"/>
          </p:cNvCxnSpPr>
          <p:nvPr/>
        </p:nvCxnSpPr>
        <p:spPr bwMode="auto">
          <a:xfrm flipH="1">
            <a:off x="2324388" y="2311424"/>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0" name="直線矢印コネクタ 67"/>
          <p:cNvCxnSpPr>
            <a:cxnSpLocks noChangeShapeType="1"/>
          </p:cNvCxnSpPr>
          <p:nvPr/>
        </p:nvCxnSpPr>
        <p:spPr bwMode="auto">
          <a:xfrm flipH="1">
            <a:off x="990601" y="4572000"/>
            <a:ext cx="291759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77" name="テキスト ボックス 28"/>
          <p:cNvSpPr txBox="1">
            <a:spLocks noChangeArrowheads="1"/>
          </p:cNvSpPr>
          <p:nvPr/>
        </p:nvSpPr>
        <p:spPr bwMode="auto">
          <a:xfrm>
            <a:off x="1569596" y="3639960"/>
            <a:ext cx="1752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lang="en-US" altLang="ja-JP" dirty="0" smtClean="0">
                <a:solidFill>
                  <a:srgbClr val="FF0000"/>
                </a:solidFill>
              </a:rPr>
              <a:t>Reduced Probe Responses!</a:t>
            </a:r>
            <a:endParaRPr kumimoji="0" lang="en-US" altLang="ja-JP" dirty="0" smtClean="0">
              <a:solidFill>
                <a:srgbClr val="FF0000"/>
              </a:solidFill>
            </a:endParaRPr>
          </a:p>
          <a:p>
            <a:pPr eaLnBrk="0" hangingPunct="0">
              <a:buClr>
                <a:srgbClr val="000000"/>
              </a:buClr>
              <a:buSzPct val="100000"/>
              <a:buFont typeface="Times New Roman" pitchFamily="18" charset="0"/>
              <a:buNone/>
            </a:pPr>
            <a:r>
              <a:rPr lang="en-US" altLang="ja-JP" dirty="0"/>
              <a:t> </a:t>
            </a:r>
            <a:r>
              <a:rPr lang="en-US" altLang="ja-JP" dirty="0" smtClean="0"/>
              <a:t> </a:t>
            </a:r>
            <a:endParaRPr kumimoji="0" lang="ja-JP" altLang="en-US" dirty="0">
              <a:solidFill>
                <a:schemeClr val="tx1"/>
              </a:solidFill>
            </a:endParaRPr>
          </a:p>
        </p:txBody>
      </p:sp>
      <p:sp>
        <p:nvSpPr>
          <p:cNvPr id="178" name="직사각형 177"/>
          <p:cNvSpPr/>
          <p:nvPr/>
        </p:nvSpPr>
        <p:spPr bwMode="auto">
          <a:xfrm>
            <a:off x="5319673" y="5029200"/>
            <a:ext cx="1296355" cy="589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79" name="TextBox 178"/>
          <p:cNvSpPr txBox="1"/>
          <p:nvPr/>
        </p:nvSpPr>
        <p:spPr>
          <a:xfrm>
            <a:off x="5253895" y="5100935"/>
            <a:ext cx="1375505" cy="461665"/>
          </a:xfrm>
          <a:prstGeom prst="rect">
            <a:avLst/>
          </a:prstGeom>
          <a:noFill/>
        </p:spPr>
        <p:txBody>
          <a:bodyPr wrap="none" rtlCol="0">
            <a:spAutoFit/>
          </a:bodyPr>
          <a:lstStyle/>
          <a:p>
            <a:r>
              <a:rPr lang="en-US" altLang="ko-KR" dirty="0" smtClean="0"/>
              <a:t>  STA11 </a:t>
            </a:r>
          </a:p>
          <a:p>
            <a:r>
              <a:rPr lang="en-US" altLang="ko-KR" dirty="0" smtClean="0"/>
              <a:t>  (HT, </a:t>
            </a:r>
            <a:r>
              <a:rPr lang="en-US" altLang="ko-KR" dirty="0" smtClean="0"/>
              <a:t>No Security)</a:t>
            </a:r>
            <a:endParaRPr lang="ko-KR" altLang="en-US" dirty="0"/>
          </a:p>
        </p:txBody>
      </p:sp>
      <p:sp>
        <p:nvSpPr>
          <p:cNvPr id="180" name="직사각형 179"/>
          <p:cNvSpPr/>
          <p:nvPr/>
        </p:nvSpPr>
        <p:spPr bwMode="auto">
          <a:xfrm>
            <a:off x="5715000" y="3657600"/>
            <a:ext cx="1015313" cy="657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81" name="TextBox 180"/>
          <p:cNvSpPr txBox="1"/>
          <p:nvPr/>
        </p:nvSpPr>
        <p:spPr>
          <a:xfrm>
            <a:off x="5650627" y="3657601"/>
            <a:ext cx="917239" cy="646331"/>
          </a:xfrm>
          <a:prstGeom prst="rect">
            <a:avLst/>
          </a:prstGeom>
          <a:noFill/>
        </p:spPr>
        <p:txBody>
          <a:bodyPr wrap="none" rtlCol="0">
            <a:spAutoFit/>
          </a:bodyPr>
          <a:lstStyle/>
          <a:p>
            <a:r>
              <a:rPr lang="en-US" altLang="ko-KR" dirty="0" smtClean="0"/>
              <a:t>STA 28</a:t>
            </a:r>
          </a:p>
          <a:p>
            <a:r>
              <a:rPr lang="en-US" altLang="ko-KR" dirty="0" smtClean="0"/>
              <a:t>(</a:t>
            </a:r>
            <a:r>
              <a:rPr lang="en-US" altLang="ko-KR" dirty="0" smtClean="0"/>
              <a:t>non-HT, </a:t>
            </a:r>
          </a:p>
          <a:p>
            <a:r>
              <a:rPr lang="en-US" altLang="ko-KR" dirty="0" smtClean="0"/>
              <a:t>no security)</a:t>
            </a:r>
            <a:endParaRPr lang="ko-KR" altLang="en-US" dirty="0"/>
          </a:p>
        </p:txBody>
      </p:sp>
      <p:sp>
        <p:nvSpPr>
          <p:cNvPr id="184" name="직사각형 183"/>
          <p:cNvSpPr/>
          <p:nvPr/>
        </p:nvSpPr>
        <p:spPr bwMode="auto">
          <a:xfrm>
            <a:off x="4153432" y="4343400"/>
            <a:ext cx="1268827" cy="67341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85" name="TextBox 184"/>
          <p:cNvSpPr txBox="1"/>
          <p:nvPr/>
        </p:nvSpPr>
        <p:spPr>
          <a:xfrm>
            <a:off x="4143622" y="4382869"/>
            <a:ext cx="1418978" cy="646331"/>
          </a:xfrm>
          <a:prstGeom prst="rect">
            <a:avLst/>
          </a:prstGeom>
          <a:noFill/>
        </p:spPr>
        <p:txBody>
          <a:bodyPr wrap="none" rtlCol="0">
            <a:spAutoFit/>
          </a:bodyPr>
          <a:lstStyle/>
          <a:p>
            <a:r>
              <a:rPr lang="en-US" altLang="ko-KR" dirty="0" smtClean="0"/>
              <a:t>STA05</a:t>
            </a:r>
          </a:p>
          <a:p>
            <a:r>
              <a:rPr lang="en-US" altLang="ko-KR" dirty="0"/>
              <a:t>(VHT, Security,</a:t>
            </a:r>
          </a:p>
          <a:p>
            <a:r>
              <a:rPr lang="en-US" altLang="ko-KR" dirty="0"/>
              <a:t>MFPC=1,MFPR=1)</a:t>
            </a:r>
            <a:endParaRPr lang="ko-KR" altLang="en-US" dirty="0"/>
          </a:p>
        </p:txBody>
      </p:sp>
      <p:sp>
        <p:nvSpPr>
          <p:cNvPr id="186" name="직사각형 185"/>
          <p:cNvSpPr/>
          <p:nvPr/>
        </p:nvSpPr>
        <p:spPr bwMode="auto">
          <a:xfrm>
            <a:off x="4191000" y="2514600"/>
            <a:ext cx="1295400" cy="5333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87" name="TextBox 186"/>
          <p:cNvSpPr txBox="1"/>
          <p:nvPr/>
        </p:nvSpPr>
        <p:spPr>
          <a:xfrm>
            <a:off x="4153432" y="2514600"/>
            <a:ext cx="1409168" cy="461665"/>
          </a:xfrm>
          <a:prstGeom prst="rect">
            <a:avLst/>
          </a:prstGeom>
          <a:noFill/>
        </p:spPr>
        <p:txBody>
          <a:bodyPr wrap="none" rtlCol="0">
            <a:spAutoFit/>
          </a:bodyPr>
          <a:lstStyle/>
          <a:p>
            <a:r>
              <a:rPr lang="en-US" altLang="ko-KR" dirty="0" smtClean="0"/>
              <a:t>STA09</a:t>
            </a:r>
          </a:p>
          <a:p>
            <a:r>
              <a:rPr lang="en-US" altLang="ko-KR" dirty="0" smtClean="0"/>
              <a:t>(VHT, </a:t>
            </a:r>
            <a:r>
              <a:rPr lang="en-US" altLang="ko-KR" dirty="0" smtClean="0"/>
              <a:t>No Security</a:t>
            </a:r>
            <a:r>
              <a:rPr lang="en-US" altLang="ko-KR" dirty="0" smtClean="0"/>
              <a:t>)</a:t>
            </a:r>
            <a:endParaRPr lang="ko-KR" altLang="en-US" dirty="0"/>
          </a:p>
        </p:txBody>
      </p:sp>
      <p:sp>
        <p:nvSpPr>
          <p:cNvPr id="188" name="직사각형 187"/>
          <p:cNvSpPr/>
          <p:nvPr/>
        </p:nvSpPr>
        <p:spPr bwMode="auto">
          <a:xfrm>
            <a:off x="4343400" y="3124200"/>
            <a:ext cx="1319518" cy="64633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89" name="TextBox 188"/>
          <p:cNvSpPr txBox="1"/>
          <p:nvPr/>
        </p:nvSpPr>
        <p:spPr>
          <a:xfrm>
            <a:off x="4343400" y="3124201"/>
            <a:ext cx="1418978" cy="646331"/>
          </a:xfrm>
          <a:prstGeom prst="rect">
            <a:avLst/>
          </a:prstGeom>
          <a:noFill/>
        </p:spPr>
        <p:txBody>
          <a:bodyPr wrap="none" rtlCol="0">
            <a:spAutoFit/>
          </a:bodyPr>
          <a:lstStyle/>
          <a:p>
            <a:r>
              <a:rPr lang="en-US" altLang="ko-KR" dirty="0" smtClean="0"/>
              <a:t>STA07</a:t>
            </a:r>
          </a:p>
          <a:p>
            <a:r>
              <a:rPr lang="en-US" altLang="ko-KR" dirty="0" smtClean="0"/>
              <a:t>(HT</a:t>
            </a:r>
            <a:r>
              <a:rPr lang="en-US" altLang="ko-KR" dirty="0"/>
              <a:t>, Security,</a:t>
            </a:r>
          </a:p>
          <a:p>
            <a:r>
              <a:rPr lang="en-US" altLang="ko-KR" dirty="0"/>
              <a:t>MFPC=1,MFPR=1)</a:t>
            </a:r>
            <a:endParaRPr lang="ko-KR" altLang="en-US" dirty="0"/>
          </a:p>
        </p:txBody>
      </p:sp>
      <p:sp>
        <p:nvSpPr>
          <p:cNvPr id="190" name="직사각형 189"/>
          <p:cNvSpPr/>
          <p:nvPr/>
        </p:nvSpPr>
        <p:spPr bwMode="auto">
          <a:xfrm>
            <a:off x="7086599" y="3886200"/>
            <a:ext cx="1457325" cy="6235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91" name="TextBox 190"/>
          <p:cNvSpPr txBox="1"/>
          <p:nvPr/>
        </p:nvSpPr>
        <p:spPr>
          <a:xfrm>
            <a:off x="7098427" y="3886201"/>
            <a:ext cx="1457450" cy="646331"/>
          </a:xfrm>
          <a:prstGeom prst="rect">
            <a:avLst/>
          </a:prstGeom>
          <a:noFill/>
        </p:spPr>
        <p:txBody>
          <a:bodyPr wrap="none" rtlCol="0">
            <a:spAutoFit/>
          </a:bodyPr>
          <a:lstStyle/>
          <a:p>
            <a:r>
              <a:rPr lang="en-US" altLang="ko-KR" dirty="0" smtClean="0"/>
              <a:t>STA40</a:t>
            </a:r>
          </a:p>
          <a:p>
            <a:pPr algn="ctr"/>
            <a:r>
              <a:rPr lang="en-US" altLang="ko-KR" dirty="0" smtClean="0"/>
              <a:t>(VHT, </a:t>
            </a:r>
            <a:r>
              <a:rPr lang="en-US" altLang="ko-KR" dirty="0" smtClean="0"/>
              <a:t>Security,</a:t>
            </a:r>
          </a:p>
          <a:p>
            <a:pPr algn="ctr"/>
            <a:r>
              <a:rPr lang="en-US" altLang="ko-KR" dirty="0" smtClean="0"/>
              <a:t>MFPC=0, MFPR=0)</a:t>
            </a:r>
            <a:endParaRPr lang="ko-KR" altLang="en-US" dirty="0"/>
          </a:p>
        </p:txBody>
      </p:sp>
      <p:sp>
        <p:nvSpPr>
          <p:cNvPr id="192" name="직사각형 191"/>
          <p:cNvSpPr/>
          <p:nvPr/>
        </p:nvSpPr>
        <p:spPr bwMode="auto">
          <a:xfrm>
            <a:off x="5486400" y="2057401"/>
            <a:ext cx="1319518" cy="581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93" name="TextBox 192"/>
          <p:cNvSpPr txBox="1"/>
          <p:nvPr/>
        </p:nvSpPr>
        <p:spPr>
          <a:xfrm>
            <a:off x="5498227" y="2057401"/>
            <a:ext cx="1418978" cy="646331"/>
          </a:xfrm>
          <a:prstGeom prst="rect">
            <a:avLst/>
          </a:prstGeom>
          <a:noFill/>
        </p:spPr>
        <p:txBody>
          <a:bodyPr wrap="none" rtlCol="0">
            <a:spAutoFit/>
          </a:bodyPr>
          <a:lstStyle/>
          <a:p>
            <a:r>
              <a:rPr lang="en-US" altLang="ko-KR" dirty="0" smtClean="0"/>
              <a:t>STA29</a:t>
            </a:r>
          </a:p>
          <a:p>
            <a:r>
              <a:rPr lang="en-US" altLang="ko-KR" dirty="0" smtClean="0"/>
              <a:t>(VHT</a:t>
            </a:r>
            <a:r>
              <a:rPr lang="en-US" altLang="ko-KR" dirty="0" smtClean="0"/>
              <a:t>, </a:t>
            </a:r>
            <a:r>
              <a:rPr lang="en-US" altLang="ko-KR" dirty="0" smtClean="0"/>
              <a:t>Security,</a:t>
            </a:r>
          </a:p>
          <a:p>
            <a:r>
              <a:rPr lang="en-US" altLang="ko-KR" dirty="0" smtClean="0"/>
              <a:t>MFPC=1,</a:t>
            </a:r>
            <a:r>
              <a:rPr lang="en-US" altLang="ko-KR" dirty="0" smtClean="0"/>
              <a:t>MFPR=1)</a:t>
            </a:r>
            <a:endParaRPr lang="ko-KR" altLang="en-US" dirty="0"/>
          </a:p>
        </p:txBody>
      </p:sp>
      <p:sp>
        <p:nvSpPr>
          <p:cNvPr id="194" name="직사각형 193"/>
          <p:cNvSpPr/>
          <p:nvPr/>
        </p:nvSpPr>
        <p:spPr bwMode="auto">
          <a:xfrm>
            <a:off x="4419600" y="5694403"/>
            <a:ext cx="1167118" cy="55399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95" name="TextBox 194"/>
          <p:cNvSpPr txBox="1"/>
          <p:nvPr/>
        </p:nvSpPr>
        <p:spPr>
          <a:xfrm>
            <a:off x="4585866" y="5618200"/>
            <a:ext cx="1155291" cy="646331"/>
          </a:xfrm>
          <a:prstGeom prst="rect">
            <a:avLst/>
          </a:prstGeom>
          <a:noFill/>
        </p:spPr>
        <p:txBody>
          <a:bodyPr wrap="square" rtlCol="0">
            <a:spAutoFit/>
          </a:bodyPr>
          <a:lstStyle/>
          <a:p>
            <a:r>
              <a:rPr lang="en-US" altLang="ko-KR" dirty="0" smtClean="0"/>
              <a:t>STA03</a:t>
            </a:r>
          </a:p>
          <a:p>
            <a:r>
              <a:rPr lang="en-US" altLang="ko-KR" dirty="0" smtClean="0"/>
              <a:t>(VHT, no security)</a:t>
            </a:r>
            <a:endParaRPr lang="ko-KR" altLang="en-US" dirty="0"/>
          </a:p>
        </p:txBody>
      </p:sp>
      <p:sp>
        <p:nvSpPr>
          <p:cNvPr id="2" name="TextBox 1"/>
          <p:cNvSpPr txBox="1"/>
          <p:nvPr/>
        </p:nvSpPr>
        <p:spPr>
          <a:xfrm>
            <a:off x="8011850" y="2565847"/>
            <a:ext cx="899605" cy="276999"/>
          </a:xfrm>
          <a:prstGeom prst="rect">
            <a:avLst/>
          </a:prstGeom>
          <a:noFill/>
        </p:spPr>
        <p:txBody>
          <a:bodyPr wrap="none" rtlCol="0">
            <a:spAutoFit/>
          </a:bodyPr>
          <a:lstStyle/>
          <a:p>
            <a:r>
              <a:rPr lang="en-US" altLang="ko-KR" dirty="0" smtClean="0">
                <a:solidFill>
                  <a:srgbClr val="FF0000"/>
                </a:solidFill>
              </a:rPr>
              <a:t>High Load!</a:t>
            </a:r>
            <a:endParaRPr lang="ko-KR" altLang="en-US" dirty="0">
              <a:solidFill>
                <a:srgbClr val="FF0000"/>
              </a:solidFill>
            </a:endParaRPr>
          </a:p>
        </p:txBody>
      </p:sp>
      <p:sp>
        <p:nvSpPr>
          <p:cNvPr id="47" name="TextBox 46"/>
          <p:cNvSpPr txBox="1"/>
          <p:nvPr/>
        </p:nvSpPr>
        <p:spPr>
          <a:xfrm>
            <a:off x="7620000" y="2514600"/>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48" name="TextBox 47"/>
          <p:cNvSpPr txBox="1"/>
          <p:nvPr/>
        </p:nvSpPr>
        <p:spPr>
          <a:xfrm>
            <a:off x="6354418" y="3355032"/>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49" name="TextBox 48"/>
          <p:cNvSpPr txBox="1"/>
          <p:nvPr/>
        </p:nvSpPr>
        <p:spPr>
          <a:xfrm>
            <a:off x="8062602" y="363203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0" name="TextBox 49"/>
          <p:cNvSpPr txBox="1"/>
          <p:nvPr/>
        </p:nvSpPr>
        <p:spPr>
          <a:xfrm>
            <a:off x="4719954" y="23138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1" name="TextBox 50"/>
          <p:cNvSpPr txBox="1"/>
          <p:nvPr/>
        </p:nvSpPr>
        <p:spPr>
          <a:xfrm>
            <a:off x="5666351" y="3047999"/>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2" name="TextBox 51"/>
          <p:cNvSpPr txBox="1"/>
          <p:nvPr/>
        </p:nvSpPr>
        <p:spPr>
          <a:xfrm>
            <a:off x="5519822" y="4739813"/>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3" name="TextBox 52"/>
          <p:cNvSpPr txBox="1"/>
          <p:nvPr/>
        </p:nvSpPr>
        <p:spPr>
          <a:xfrm>
            <a:off x="4931654" y="5436056"/>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4" name="TextBox 53"/>
          <p:cNvSpPr txBox="1"/>
          <p:nvPr/>
        </p:nvSpPr>
        <p:spPr>
          <a:xfrm>
            <a:off x="6468703" y="43712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5" name="TextBox 54"/>
          <p:cNvSpPr txBox="1"/>
          <p:nvPr/>
        </p:nvSpPr>
        <p:spPr>
          <a:xfrm>
            <a:off x="6069959" y="1742420"/>
            <a:ext cx="295274" cy="276999"/>
          </a:xfrm>
          <a:prstGeom prst="rect">
            <a:avLst/>
          </a:prstGeom>
          <a:noFill/>
        </p:spPr>
        <p:txBody>
          <a:bodyPr wrap="none" rtlCol="0">
            <a:spAutoFit/>
          </a:bodyPr>
          <a:lstStyle/>
          <a:p>
            <a:r>
              <a:rPr lang="en-US" altLang="ko-KR" dirty="0" smtClean="0">
                <a:solidFill>
                  <a:srgbClr val="FF0000"/>
                </a:solidFill>
              </a:rPr>
              <a:t>O</a:t>
            </a:r>
            <a:endParaRPr lang="ko-KR" altLang="en-US" dirty="0">
              <a:solidFill>
                <a:srgbClr val="FF0000"/>
              </a:solidFill>
            </a:endParaRPr>
          </a:p>
        </p:txBody>
      </p:sp>
      <p:sp>
        <p:nvSpPr>
          <p:cNvPr id="56" name="TextBox 55"/>
          <p:cNvSpPr txBox="1"/>
          <p:nvPr/>
        </p:nvSpPr>
        <p:spPr>
          <a:xfrm>
            <a:off x="4424680" y="4038600"/>
            <a:ext cx="295274" cy="276999"/>
          </a:xfrm>
          <a:prstGeom prst="rect">
            <a:avLst/>
          </a:prstGeom>
          <a:noFill/>
        </p:spPr>
        <p:txBody>
          <a:bodyPr wrap="none" rtlCol="0">
            <a:spAutoFit/>
          </a:bodyPr>
          <a:lstStyle/>
          <a:p>
            <a:r>
              <a:rPr lang="en-US" altLang="ko-KR" dirty="0" smtClean="0">
                <a:solidFill>
                  <a:srgbClr val="FF0000"/>
                </a:solidFill>
              </a:rPr>
              <a:t>O</a:t>
            </a:r>
            <a:endParaRPr lang="ko-KR" altLang="en-US" dirty="0">
              <a:solidFill>
                <a:srgbClr val="FF0000"/>
              </a:solidFill>
            </a:endParaRPr>
          </a:p>
        </p:txBody>
      </p:sp>
      <p:sp>
        <p:nvSpPr>
          <p:cNvPr id="5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11</a:t>
            </a:fld>
            <a:endParaRPr lang="en-US" smtClean="0"/>
          </a:p>
        </p:txBody>
      </p:sp>
      <p:sp>
        <p:nvSpPr>
          <p:cNvPr id="58" name="テキスト ボックス 28"/>
          <p:cNvSpPr txBox="1">
            <a:spLocks noChangeArrowheads="1"/>
          </p:cNvSpPr>
          <p:nvPr/>
        </p:nvSpPr>
        <p:spPr bwMode="auto">
          <a:xfrm>
            <a:off x="1295400" y="2814935"/>
            <a:ext cx="338556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lang="en-US" altLang="ja-JP" dirty="0" smtClean="0">
                <a:solidFill>
                  <a:srgbClr val="FF0000"/>
                </a:solidFill>
              </a:rPr>
              <a:t>Require VHT, Require Security,</a:t>
            </a:r>
            <a:endParaRPr kumimoji="0" lang="en-US" altLang="ja-JP" dirty="0" smtClean="0">
              <a:solidFill>
                <a:srgbClr val="FF0000"/>
              </a:solidFill>
            </a:endParaRPr>
          </a:p>
          <a:p>
            <a:pPr eaLnBrk="0" hangingPunct="0">
              <a:buClr>
                <a:srgbClr val="000000"/>
              </a:buClr>
              <a:buSzPct val="100000"/>
              <a:buFont typeface="Times New Roman" pitchFamily="18" charset="0"/>
              <a:buNone/>
            </a:pPr>
            <a:r>
              <a:rPr lang="en-US" altLang="ja-JP" dirty="0" smtClean="0">
                <a:solidFill>
                  <a:srgbClr val="FF0000"/>
                </a:solidFill>
              </a:rPr>
              <a:t>MFPC=1, MFPR=1</a:t>
            </a:r>
          </a:p>
          <a:p>
            <a:pPr eaLnBrk="0" hangingPunct="0">
              <a:buClr>
                <a:srgbClr val="000000"/>
              </a:buClr>
              <a:buSzPct val="100000"/>
              <a:buFont typeface="Times New Roman" pitchFamily="18" charset="0"/>
              <a:buNone/>
            </a:pPr>
            <a:r>
              <a:rPr kumimoji="0" lang="en-US" altLang="ja-JP" dirty="0" smtClean="0">
                <a:solidFill>
                  <a:srgbClr val="FF0000"/>
                </a:solidFill>
              </a:rPr>
              <a:t>(</a:t>
            </a:r>
            <a:r>
              <a:rPr kumimoji="0" lang="en-US" altLang="ja-JP" dirty="0" err="1" smtClean="0">
                <a:solidFill>
                  <a:srgbClr val="FF0000"/>
                </a:solidFill>
              </a:rPr>
              <a:t>CapabilityFilterInfo</a:t>
            </a:r>
            <a:r>
              <a:rPr kumimoji="0" lang="en-US" altLang="ja-JP" dirty="0" smtClean="0">
                <a:solidFill>
                  <a:srgbClr val="FF0000"/>
                </a:solidFill>
              </a:rPr>
              <a:t>)</a:t>
            </a:r>
            <a:endParaRPr kumimoji="0" lang="en-US" altLang="ja-JP" dirty="0" smtClean="0">
              <a:solidFill>
                <a:srgbClr val="FF0000"/>
              </a:solidFill>
            </a:endParaRPr>
          </a:p>
        </p:txBody>
      </p:sp>
      <p:sp>
        <p:nvSpPr>
          <p:cNvPr id="59" name="직사각형 58"/>
          <p:cNvSpPr/>
          <p:nvPr/>
        </p:nvSpPr>
        <p:spPr bwMode="auto">
          <a:xfrm>
            <a:off x="7027395" y="2819400"/>
            <a:ext cx="1319518" cy="581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60" name="TextBox 59"/>
          <p:cNvSpPr txBox="1"/>
          <p:nvPr/>
        </p:nvSpPr>
        <p:spPr>
          <a:xfrm>
            <a:off x="7039222" y="2819400"/>
            <a:ext cx="1418978" cy="646331"/>
          </a:xfrm>
          <a:prstGeom prst="rect">
            <a:avLst/>
          </a:prstGeom>
          <a:noFill/>
        </p:spPr>
        <p:txBody>
          <a:bodyPr wrap="none" rtlCol="0">
            <a:spAutoFit/>
          </a:bodyPr>
          <a:lstStyle/>
          <a:p>
            <a:r>
              <a:rPr lang="en-US" altLang="ko-KR" dirty="0" smtClean="0"/>
              <a:t>STA39</a:t>
            </a:r>
            <a:endParaRPr lang="en-US" altLang="ko-KR" dirty="0" smtClean="0"/>
          </a:p>
          <a:p>
            <a:r>
              <a:rPr lang="en-US" altLang="ko-KR" dirty="0" smtClean="0"/>
              <a:t>(VHT</a:t>
            </a:r>
            <a:r>
              <a:rPr lang="en-US" altLang="ko-KR" dirty="0" smtClean="0"/>
              <a:t>, </a:t>
            </a:r>
            <a:r>
              <a:rPr lang="en-US" altLang="ko-KR" dirty="0" smtClean="0"/>
              <a:t>Security,</a:t>
            </a:r>
          </a:p>
          <a:p>
            <a:r>
              <a:rPr lang="en-US" altLang="ko-KR" dirty="0" smtClean="0"/>
              <a:t>MFPC=1,</a:t>
            </a:r>
            <a:r>
              <a:rPr lang="en-US" altLang="ko-KR" dirty="0" smtClean="0"/>
              <a:t>MFPR=1)</a:t>
            </a:r>
            <a:endParaRPr lang="ko-KR" altLang="en-US" dirty="0"/>
          </a:p>
        </p:txBody>
      </p:sp>
    </p:spTree>
    <p:extLst>
      <p:ext uri="{BB962C8B-B14F-4D97-AF65-F5344CB8AC3E}">
        <p14:creationId xmlns:p14="http://schemas.microsoft.com/office/powerpoint/2010/main" val="15462758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685800" y="1371600"/>
            <a:ext cx="7772400" cy="5105400"/>
          </a:xfrm>
        </p:spPr>
        <p:txBody>
          <a:bodyPr/>
          <a:lstStyle/>
          <a:p>
            <a:pPr marL="179388" indent="-179388" eaLnBrk="1" hangingPunct="1">
              <a:buFont typeface="Arial" pitchFamily="34" charset="0"/>
              <a:buChar char="•"/>
            </a:pPr>
            <a:r>
              <a:rPr lang="en-US" altLang="ko-KR" dirty="0" smtClean="0">
                <a:ea typeface="MS PGothic" pitchFamily="34" charset="-128"/>
              </a:rPr>
              <a:t>MLME-</a:t>
            </a:r>
            <a:r>
              <a:rPr lang="en-US" altLang="ko-KR" dirty="0" err="1" smtClean="0">
                <a:ea typeface="MS PGothic" pitchFamily="34" charset="-128"/>
              </a:rPr>
              <a:t>SCAN.request</a:t>
            </a:r>
            <a:r>
              <a:rPr lang="en-US" altLang="ko-KR" dirty="0" smtClean="0">
                <a:ea typeface="MS PGothic" pitchFamily="34" charset="-128"/>
              </a:rPr>
              <a:t>( )</a:t>
            </a:r>
            <a:endParaRPr lang="en-US" altLang="ko-KR" sz="1200" dirty="0" smtClean="0"/>
          </a:p>
          <a:p>
            <a:r>
              <a:rPr lang="en-US" altLang="ko-KR" sz="1400" dirty="0" smtClean="0"/>
              <a:t>MLME-</a:t>
            </a:r>
            <a:r>
              <a:rPr lang="en-US" altLang="ko-KR" sz="1400" dirty="0" err="1" smtClean="0"/>
              <a:t>SCAN.request</a:t>
            </a:r>
            <a:r>
              <a:rPr lang="en-US" altLang="ko-KR" sz="1400" dirty="0"/>
              <a:t>(</a:t>
            </a:r>
            <a:endParaRPr lang="ko-KR" altLang="ko-KR" sz="1400" dirty="0"/>
          </a:p>
          <a:p>
            <a:pPr marL="0" indent="0">
              <a:buNone/>
            </a:pPr>
            <a:r>
              <a:rPr lang="en-US" altLang="ko-KR" sz="1400" dirty="0" smtClean="0"/>
              <a:t>		</a:t>
            </a:r>
            <a:r>
              <a:rPr lang="en-US" altLang="ko-KR" sz="1400" dirty="0" err="1" smtClean="0"/>
              <a:t>BSSType</a:t>
            </a:r>
            <a:r>
              <a:rPr lang="en-US" altLang="ko-KR" sz="1400" dirty="0"/>
              <a:t>,</a:t>
            </a:r>
            <a:endParaRPr lang="ko-KR" altLang="ko-KR" sz="1400" dirty="0"/>
          </a:p>
          <a:p>
            <a:pPr marL="0" indent="0">
              <a:buNone/>
            </a:pPr>
            <a:r>
              <a:rPr lang="en-US" altLang="ko-KR" sz="1400" dirty="0" smtClean="0"/>
              <a:t>		BSSID</a:t>
            </a:r>
            <a:r>
              <a:rPr lang="en-US" altLang="ko-KR" sz="1400" dirty="0"/>
              <a:t>,</a:t>
            </a:r>
            <a:endParaRPr lang="ko-KR" altLang="ko-KR" sz="1400" dirty="0"/>
          </a:p>
          <a:p>
            <a:pPr marL="0" indent="0">
              <a:buNone/>
            </a:pPr>
            <a:r>
              <a:rPr lang="en-US" altLang="ko-KR" sz="1400" dirty="0" smtClean="0"/>
              <a:t>		SSID</a:t>
            </a:r>
            <a:r>
              <a:rPr lang="en-US" altLang="ko-KR" sz="1400" dirty="0"/>
              <a:t>,</a:t>
            </a:r>
            <a:endParaRPr lang="ko-KR" altLang="ko-KR" sz="1400" dirty="0"/>
          </a:p>
          <a:p>
            <a:pPr marL="0" indent="0">
              <a:buNone/>
            </a:pPr>
            <a:r>
              <a:rPr lang="en-US" altLang="ko-KR" sz="1400" dirty="0" smtClean="0"/>
              <a:t>		</a:t>
            </a:r>
            <a:r>
              <a:rPr lang="en-US" altLang="ko-KR" sz="1400" dirty="0" err="1" smtClean="0"/>
              <a:t>ScanType</a:t>
            </a:r>
            <a:r>
              <a:rPr lang="en-US" altLang="ko-KR" sz="1400" dirty="0"/>
              <a:t>,</a:t>
            </a:r>
            <a:endParaRPr lang="ko-KR" altLang="ko-KR" sz="1400" dirty="0"/>
          </a:p>
          <a:p>
            <a:pPr marL="0" indent="0">
              <a:buNone/>
            </a:pPr>
            <a:r>
              <a:rPr lang="en-US" altLang="ko-KR" sz="1400" dirty="0" smtClean="0"/>
              <a:t>		</a:t>
            </a:r>
            <a:r>
              <a:rPr lang="en-US" altLang="ko-KR" sz="1400" dirty="0" err="1" smtClean="0"/>
              <a:t>ProbeDelay</a:t>
            </a:r>
            <a:r>
              <a:rPr lang="en-US" altLang="ko-KR" sz="1400" dirty="0"/>
              <a:t>,</a:t>
            </a:r>
            <a:endParaRPr lang="ko-KR" altLang="ko-KR" sz="1400" dirty="0"/>
          </a:p>
          <a:p>
            <a:pPr marL="0" indent="0">
              <a:buNone/>
            </a:pPr>
            <a:r>
              <a:rPr lang="en-US" altLang="ko-KR" sz="1400" dirty="0" smtClean="0"/>
              <a:t>		</a:t>
            </a:r>
            <a:r>
              <a:rPr lang="en-US" altLang="ko-KR" sz="1400" dirty="0" err="1" smtClean="0"/>
              <a:t>ChannelList</a:t>
            </a:r>
            <a:r>
              <a:rPr lang="en-US" altLang="ko-KR" sz="1400" dirty="0"/>
              <a:t>,</a:t>
            </a:r>
            <a:endParaRPr lang="ko-KR" altLang="ko-KR" sz="1400" dirty="0"/>
          </a:p>
          <a:p>
            <a:pPr marL="0" indent="0">
              <a:buNone/>
            </a:pPr>
            <a:r>
              <a:rPr lang="en-US" altLang="ko-KR" sz="1400" dirty="0" smtClean="0"/>
              <a:t>		</a:t>
            </a:r>
            <a:r>
              <a:rPr lang="en-US" altLang="ko-KR" sz="1400" dirty="0" err="1" smtClean="0"/>
              <a:t>MinChannelTime</a:t>
            </a:r>
            <a:r>
              <a:rPr lang="en-US" altLang="ko-KR" sz="1400" dirty="0"/>
              <a:t>,</a:t>
            </a:r>
            <a:endParaRPr lang="ko-KR" altLang="ko-KR" sz="1400" dirty="0"/>
          </a:p>
          <a:p>
            <a:pPr marL="0" indent="0">
              <a:buNone/>
            </a:pPr>
            <a:r>
              <a:rPr lang="en-US" altLang="ko-KR" sz="1400" dirty="0" smtClean="0"/>
              <a:t>		</a:t>
            </a:r>
            <a:r>
              <a:rPr lang="en-US" altLang="ko-KR" sz="1400" dirty="0" err="1" smtClean="0"/>
              <a:t>MaxChannelTime</a:t>
            </a:r>
            <a:r>
              <a:rPr lang="en-US" altLang="ko-KR" sz="1400" dirty="0"/>
              <a:t>,</a:t>
            </a:r>
            <a:endParaRPr lang="ko-KR" altLang="ko-KR" sz="1400" dirty="0"/>
          </a:p>
          <a:p>
            <a:pPr marL="0" indent="0">
              <a:buNone/>
            </a:pPr>
            <a:r>
              <a:rPr lang="en-US" altLang="ko-KR" sz="1400" dirty="0" smtClean="0"/>
              <a:t>		</a:t>
            </a:r>
            <a:r>
              <a:rPr lang="en-US" altLang="ko-KR" sz="1400" dirty="0" err="1" smtClean="0"/>
              <a:t>RequestInformation</a:t>
            </a:r>
            <a:r>
              <a:rPr lang="en-US" altLang="ko-KR" sz="1400" dirty="0"/>
              <a:t>,</a:t>
            </a:r>
            <a:endParaRPr lang="ko-KR" altLang="ko-KR" sz="1400" dirty="0"/>
          </a:p>
          <a:p>
            <a:pPr marL="0" indent="0">
              <a:buNone/>
            </a:pPr>
            <a:r>
              <a:rPr lang="en-US" altLang="ko-KR" sz="1400" dirty="0" smtClean="0"/>
              <a:t>		SSID </a:t>
            </a:r>
            <a:r>
              <a:rPr lang="en-US" altLang="ko-KR" sz="1400" dirty="0"/>
              <a:t>List,</a:t>
            </a:r>
            <a:endParaRPr lang="ko-KR" altLang="ko-KR" sz="1400" dirty="0"/>
          </a:p>
          <a:p>
            <a:pPr marL="0" indent="0">
              <a:buNone/>
            </a:pPr>
            <a:r>
              <a:rPr lang="en-US" altLang="ko-KR" sz="1400" dirty="0" smtClean="0"/>
              <a:t>		</a:t>
            </a:r>
            <a:r>
              <a:rPr lang="en-US" altLang="ko-KR" sz="1400" dirty="0" err="1" smtClean="0"/>
              <a:t>ChannelUsage</a:t>
            </a:r>
            <a:r>
              <a:rPr lang="en-US" altLang="ko-KR" sz="1400" dirty="0"/>
              <a:t>,</a:t>
            </a:r>
            <a:endParaRPr lang="ko-KR" altLang="ko-KR" sz="1400" dirty="0"/>
          </a:p>
          <a:p>
            <a:pPr marL="0" indent="0">
              <a:buNone/>
            </a:pPr>
            <a:r>
              <a:rPr lang="en-US" altLang="ko-KR" sz="1400" dirty="0" smtClean="0"/>
              <a:t>		</a:t>
            </a:r>
            <a:r>
              <a:rPr lang="en-US" altLang="ko-KR" sz="1400" dirty="0" err="1" smtClean="0"/>
              <a:t>AccessNetworkType</a:t>
            </a:r>
            <a:r>
              <a:rPr lang="en-US" altLang="ko-KR" sz="1400" dirty="0"/>
              <a:t>,</a:t>
            </a:r>
            <a:endParaRPr lang="ko-KR" altLang="ko-KR" sz="1400" dirty="0"/>
          </a:p>
          <a:p>
            <a:pPr marL="0" indent="0">
              <a:buNone/>
            </a:pPr>
            <a:r>
              <a:rPr lang="en-US" altLang="ko-KR" sz="1400" dirty="0" smtClean="0"/>
              <a:t>		HESSID</a:t>
            </a:r>
            <a:r>
              <a:rPr lang="en-US" altLang="ko-KR" sz="1400" dirty="0"/>
              <a:t>,</a:t>
            </a:r>
            <a:endParaRPr lang="ko-KR" altLang="ko-KR" sz="1400" dirty="0"/>
          </a:p>
          <a:p>
            <a:pPr marL="0" indent="0">
              <a:buNone/>
            </a:pPr>
            <a:r>
              <a:rPr lang="en-US" altLang="ko-KR" sz="1400" dirty="0" smtClean="0"/>
              <a:t>		</a:t>
            </a:r>
            <a:r>
              <a:rPr lang="en-US" altLang="ko-KR" sz="1400" dirty="0" err="1" smtClean="0"/>
              <a:t>MeshID</a:t>
            </a:r>
            <a:r>
              <a:rPr lang="en-US" altLang="ko-KR" sz="1400" dirty="0"/>
              <a:t>,</a:t>
            </a:r>
            <a:endParaRPr lang="ko-KR" altLang="ko-KR" sz="1400" dirty="0"/>
          </a:p>
          <a:p>
            <a:pPr marL="0" indent="0">
              <a:buNone/>
            </a:pPr>
            <a:r>
              <a:rPr lang="en-US" altLang="ko-KR" sz="1400" dirty="0" smtClean="0"/>
              <a:t>		</a:t>
            </a:r>
            <a:r>
              <a:rPr lang="en-US" altLang="ko-KR" sz="1400" dirty="0" err="1" smtClean="0">
                <a:solidFill>
                  <a:srgbClr val="FF0000"/>
                </a:solidFill>
              </a:rPr>
              <a:t>CapabilityFilterInfo</a:t>
            </a:r>
            <a:r>
              <a:rPr lang="en-US" altLang="ko-KR" sz="1400" dirty="0" smtClean="0"/>
              <a:t>		</a:t>
            </a:r>
          </a:p>
          <a:p>
            <a:pPr marL="0" indent="0">
              <a:buNone/>
            </a:pPr>
            <a:r>
              <a:rPr lang="en-US" altLang="ko-KR" sz="1400" dirty="0"/>
              <a:t>	</a:t>
            </a:r>
            <a:r>
              <a:rPr lang="en-US" altLang="ko-KR" sz="1400" dirty="0" smtClean="0"/>
              <a:t>	</a:t>
            </a:r>
            <a:r>
              <a:rPr lang="en-US" altLang="ko-KR" sz="1400" dirty="0" err="1" smtClean="0"/>
              <a:t>VendorSpecificInfo</a:t>
            </a:r>
            <a:endParaRPr lang="ko-KR" altLang="ko-KR" sz="1400" dirty="0"/>
          </a:p>
          <a:p>
            <a:pPr marL="0" indent="0">
              <a:buNone/>
            </a:pPr>
            <a:r>
              <a:rPr lang="en-US" altLang="ko-KR" sz="1400" dirty="0" smtClean="0"/>
              <a:t>)</a:t>
            </a:r>
            <a:endParaRPr lang="ko-KR" altLang="ko-KR" sz="1400" dirty="0"/>
          </a:p>
          <a:p>
            <a:pPr marL="0" indent="0">
              <a:buNone/>
            </a:pPr>
            <a:r>
              <a:rPr lang="en-GB" altLang="ko-KR" sz="1400" dirty="0"/>
              <a:t> </a:t>
            </a:r>
            <a:endParaRPr lang="ko-KR" altLang="ko-KR" sz="1400"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179388" indent="-179388" eaLnBrk="1" hangingPunct="1">
              <a:buFont typeface="Arial" pitchFamily="34" charset="0"/>
              <a:buChar char="•"/>
            </a:pPr>
            <a:endParaRPr lang="en-US" altLang="ja-JP" dirty="0" smtClean="0">
              <a:ea typeface="MS PGothic" pitchFamily="34" charset="-128"/>
            </a:endParaRPr>
          </a:p>
          <a:p>
            <a:pPr marL="0" indent="0" eaLnBrk="1" hangingPunct="1">
              <a:buNone/>
            </a:pPr>
            <a:endParaRPr lang="en-US" altLang="ja-JP" dirty="0">
              <a:ea typeface="MS PGothic" pitchFamily="34" charset="-128"/>
            </a:endParaRPr>
          </a:p>
        </p:txBody>
      </p:sp>
      <p:sp>
        <p:nvSpPr>
          <p:cNvPr id="6" name="Title 1"/>
          <p:cNvSpPr>
            <a:spLocks noGrp="1"/>
          </p:cNvSpPr>
          <p:nvPr>
            <p:ph type="title"/>
          </p:nvPr>
        </p:nvSpPr>
        <p:spPr>
          <a:xfrm>
            <a:off x="685800" y="381000"/>
            <a:ext cx="7772400" cy="1066800"/>
          </a:xfrm>
        </p:spPr>
        <p:txBody>
          <a:bodyPr/>
          <a:lstStyle/>
          <a:p>
            <a:r>
              <a:rPr lang="en-US" dirty="0" smtClean="0"/>
              <a:t>MLME-</a:t>
            </a:r>
            <a:r>
              <a:rPr lang="en-US" dirty="0" err="1" smtClean="0"/>
              <a:t>SCAN.request</a:t>
            </a:r>
            <a:r>
              <a:rPr lang="en-US" dirty="0" smtClean="0"/>
              <a:t>()</a:t>
            </a:r>
            <a:endParaRPr lang="en-US" dirty="0"/>
          </a:p>
        </p:txBody>
      </p:sp>
      <p:sp>
        <p:nvSpPr>
          <p:cNvPr id="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5"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12</a:t>
            </a:fld>
            <a:endParaRPr lang="en-US" smtClean="0"/>
          </a:p>
        </p:txBody>
      </p:sp>
      <p:sp>
        <p:nvSpPr>
          <p:cNvPr id="7"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Tree>
    <p:extLst>
      <p:ext uri="{BB962C8B-B14F-4D97-AF65-F5344CB8AC3E}">
        <p14:creationId xmlns:p14="http://schemas.microsoft.com/office/powerpoint/2010/main" val="23681816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381000"/>
            <a:ext cx="7772400" cy="1066800"/>
          </a:xfrm>
        </p:spPr>
        <p:txBody>
          <a:bodyPr/>
          <a:lstStyle/>
          <a:p>
            <a:r>
              <a:rPr lang="en-US" altLang="ko-KR" dirty="0"/>
              <a:t>MLME-</a:t>
            </a:r>
            <a:r>
              <a:rPr lang="en-US" altLang="ko-KR" dirty="0" err="1"/>
              <a:t>SCAN.request</a:t>
            </a:r>
            <a:r>
              <a:rPr lang="en-US" altLang="ko-KR" dirty="0"/>
              <a:t>()</a:t>
            </a:r>
            <a:endParaRPr lang="en-US" dirty="0"/>
          </a:p>
        </p:txBody>
      </p:sp>
      <p:sp>
        <p:nvSpPr>
          <p:cNvPr id="7" name="Content Placeholder 2"/>
          <p:cNvSpPr>
            <a:spLocks noGrp="1"/>
          </p:cNvSpPr>
          <p:nvPr>
            <p:ph idx="1"/>
          </p:nvPr>
        </p:nvSpPr>
        <p:spPr>
          <a:xfrm>
            <a:off x="685800" y="1371600"/>
            <a:ext cx="7772400" cy="5105400"/>
          </a:xfrm>
        </p:spPr>
        <p:txBody>
          <a:bodyPr/>
          <a:lstStyle/>
          <a:p>
            <a:pPr marL="179388" indent="-179388" eaLnBrk="1" hangingPunct="1">
              <a:buFont typeface="Arial" pitchFamily="34" charset="0"/>
              <a:buChar char="•"/>
            </a:pPr>
            <a:endParaRPr lang="en-US" altLang="ja-JP" dirty="0" smtClean="0">
              <a:ea typeface="MS PGothic" pitchFamily="34" charset="-128"/>
            </a:endParaRPr>
          </a:p>
          <a:p>
            <a:pPr marL="179388" indent="-179388" eaLnBrk="1" hangingPunct="1">
              <a:buFont typeface="Arial" pitchFamily="34" charset="0"/>
              <a:buChar char="•"/>
            </a:pPr>
            <a:endParaRPr lang="en-US" altLang="ja-JP" dirty="0">
              <a:solidFill>
                <a:schemeClr val="tx1"/>
              </a:solidFill>
              <a:ea typeface="MS PGothic" pitchFamily="34" charset="-128"/>
            </a:endParaRPr>
          </a:p>
          <a:p>
            <a:pPr marL="179388" indent="-179388" eaLnBrk="1" hangingPunct="1">
              <a:buFont typeface="Arial" pitchFamily="34" charset="0"/>
              <a:buChar char="•"/>
            </a:pPr>
            <a:endParaRPr lang="en-US" altLang="ja-JP" dirty="0" smtClean="0">
              <a:ea typeface="MS PGothic" pitchFamily="34" charset="-128"/>
            </a:endParaRPr>
          </a:p>
          <a:p>
            <a:pPr marL="0" indent="0" eaLnBrk="1" hangingPunct="1">
              <a:buNone/>
            </a:pPr>
            <a:endParaRPr lang="en-US" altLang="ja-JP" dirty="0">
              <a:ea typeface="MS PGothic" pitchFamily="34" charset="-128"/>
            </a:endParaRPr>
          </a:p>
        </p:txBody>
      </p:sp>
      <p:graphicFrame>
        <p:nvGraphicFramePr>
          <p:cNvPr id="8" name="표 7"/>
          <p:cNvGraphicFramePr>
            <a:graphicFrameLocks noGrp="1"/>
          </p:cNvGraphicFramePr>
          <p:nvPr>
            <p:extLst>
              <p:ext uri="{D42A27DB-BD31-4B8C-83A1-F6EECF244321}">
                <p14:modId xmlns:p14="http://schemas.microsoft.com/office/powerpoint/2010/main" val="3522595905"/>
              </p:ext>
            </p:extLst>
          </p:nvPr>
        </p:nvGraphicFramePr>
        <p:xfrm>
          <a:off x="838200" y="2286000"/>
          <a:ext cx="7315200" cy="2751221"/>
        </p:xfrm>
        <a:graphic>
          <a:graphicData uri="http://schemas.openxmlformats.org/drawingml/2006/table">
            <a:tbl>
              <a:tblPr firstRow="1" firstCol="1" bandRow="1" bandCol="1">
                <a:tableStyleId>{5C22544A-7EE6-4342-B048-85BDC9FD1C3A}</a:tableStyleId>
              </a:tblPr>
              <a:tblGrid>
                <a:gridCol w="1382424"/>
                <a:gridCol w="1382424"/>
                <a:gridCol w="1382424"/>
                <a:gridCol w="3167928"/>
              </a:tblGrid>
              <a:tr h="304800">
                <a:tc>
                  <a:txBody>
                    <a:bodyPr/>
                    <a:lstStyle/>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de-DE" sz="1800" dirty="0">
                          <a:effectLst/>
                          <a:latin typeface="+mj-lt"/>
                        </a:rPr>
                        <a:t>Name</a:t>
                      </a:r>
                      <a:endParaRPr lang="ko-KR" sz="1800" dirty="0">
                        <a:effectLst/>
                        <a:latin typeface="+mj-lt"/>
                        <a:ea typeface="MS Mincho"/>
                      </a:endParaRPr>
                    </a:p>
                  </a:txBody>
                  <a:tcPr marL="44298" marR="44298" marT="0" marB="0"/>
                </a:tc>
                <a:tc>
                  <a:txBody>
                    <a:bodyPr/>
                    <a:lstStyle/>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de-DE" sz="1800">
                          <a:effectLst/>
                          <a:latin typeface="+mj-lt"/>
                        </a:rPr>
                        <a:t>Type</a:t>
                      </a:r>
                      <a:endParaRPr lang="ko-KR" sz="1800">
                        <a:effectLst/>
                        <a:latin typeface="+mj-lt"/>
                        <a:ea typeface="MS Mincho"/>
                      </a:endParaRPr>
                    </a:p>
                  </a:txBody>
                  <a:tcPr marL="44298" marR="44298" marT="0" marB="0"/>
                </a:tc>
                <a:tc>
                  <a:txBody>
                    <a:bodyPr/>
                    <a:lstStyle/>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de-DE" sz="1800">
                          <a:effectLst/>
                          <a:latin typeface="+mj-lt"/>
                        </a:rPr>
                        <a:t>Valid range</a:t>
                      </a:r>
                      <a:endParaRPr lang="ko-KR" sz="1800">
                        <a:effectLst/>
                        <a:latin typeface="+mj-lt"/>
                        <a:ea typeface="MS Mincho"/>
                      </a:endParaRPr>
                    </a:p>
                  </a:txBody>
                  <a:tcPr marL="44298" marR="44298" marT="0" marB="0"/>
                </a:tc>
                <a:tc>
                  <a:txBody>
                    <a:bodyPr/>
                    <a:lstStyle/>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de-DE" sz="1800" dirty="0">
                          <a:effectLst/>
                          <a:latin typeface="+mj-lt"/>
                        </a:rPr>
                        <a:t>Description</a:t>
                      </a:r>
                      <a:endParaRPr lang="ko-KR" sz="1800" dirty="0">
                        <a:effectLst/>
                        <a:latin typeface="+mj-lt"/>
                        <a:ea typeface="MS Mincho"/>
                      </a:endParaRPr>
                    </a:p>
                  </a:txBody>
                  <a:tcPr marL="44298" marR="44298" marT="0" marB="0"/>
                </a:tc>
              </a:tr>
              <a:tr h="2446421">
                <a:tc>
                  <a:txBody>
                    <a:bodyPr/>
                    <a:lstStyle/>
                    <a:p>
                      <a:pPr>
                        <a:spcAft>
                          <a:spcPts val="0"/>
                        </a:spcAft>
                      </a:pPr>
                      <a:r>
                        <a:rPr lang="en-GB" sz="1800" dirty="0" err="1">
                          <a:effectLst/>
                          <a:latin typeface="+mj-lt"/>
                          <a:ea typeface="맑은 고딕"/>
                          <a:cs typeface="TimesNewRoman"/>
                        </a:rPr>
                        <a:t>CapabilityFilterInfo</a:t>
                      </a:r>
                      <a:endParaRPr lang="ko-KR" sz="1800" dirty="0">
                        <a:effectLst/>
                        <a:latin typeface="+mj-lt"/>
                        <a:ea typeface="MS Mincho"/>
                      </a:endParaRPr>
                    </a:p>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de-DE" sz="1800" dirty="0">
                          <a:effectLst/>
                          <a:latin typeface="+mj-lt"/>
                          <a:ea typeface="MS Mincho"/>
                        </a:rPr>
                        <a:t> </a:t>
                      </a:r>
                      <a:endParaRPr lang="ko-KR" sz="1800" dirty="0">
                        <a:effectLst/>
                        <a:latin typeface="+mj-lt"/>
                        <a:ea typeface="MS Mincho"/>
                      </a:endParaRPr>
                    </a:p>
                  </a:txBody>
                  <a:tcPr marL="68580" marR="68580" marT="0" marB="0"/>
                </a:tc>
                <a:tc>
                  <a:txBody>
                    <a:bodyPr/>
                    <a:lstStyle/>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de-DE" sz="1800" dirty="0">
                          <a:effectLst/>
                          <a:latin typeface="+mj-lt"/>
                          <a:ea typeface="맑은 고딕"/>
                        </a:rPr>
                        <a:t>CapabilityFilterInfo element</a:t>
                      </a:r>
                      <a:endParaRPr lang="ko-KR" sz="1800" dirty="0">
                        <a:effectLst/>
                        <a:latin typeface="+mj-lt"/>
                        <a:ea typeface="MS Mincho"/>
                      </a:endParaRPr>
                    </a:p>
                  </a:txBody>
                  <a:tcPr marL="68580" marR="68580" marT="0" marB="0"/>
                </a:tc>
                <a:tc>
                  <a:txBody>
                    <a:bodyPr/>
                    <a:lstStyle/>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de-DE" sz="1800" dirty="0">
                          <a:effectLst/>
                          <a:latin typeface="+mj-lt"/>
                          <a:ea typeface="MS Mincho"/>
                        </a:rPr>
                        <a:t>As defined in 8.4.x.</a:t>
                      </a:r>
                      <a:endParaRPr lang="ko-KR" sz="1800" dirty="0">
                        <a:effectLst/>
                        <a:latin typeface="+mj-lt"/>
                        <a:ea typeface="MS Mincho"/>
                      </a:endParaRPr>
                    </a:p>
                  </a:txBody>
                  <a:tcPr marL="68580" marR="68580" marT="0" marB="0"/>
                </a:tc>
                <a:tc>
                  <a:txBody>
                    <a:bodyPr/>
                    <a:lstStyle/>
                    <a:p>
                      <a:r>
                        <a:rPr lang="en-US" altLang="ko-KR" sz="1800" kern="1200" dirty="0" smtClean="0">
                          <a:solidFill>
                            <a:schemeClr val="dk1"/>
                          </a:solidFill>
                          <a:effectLst/>
                          <a:latin typeface="+mn-lt"/>
                          <a:ea typeface="+mn-ea"/>
                          <a:cs typeface="+mn-cs"/>
                        </a:rPr>
                        <a:t>Specifies options required for Probe Response frame filtering by the responder of the Probe Request based on the capabilities or preferences of the requesting STAs. This element is present only</a:t>
                      </a:r>
                      <a:endParaRPr lang="ko-KR" altLang="ko-KR" sz="1800" kern="1200" dirty="0" smtClean="0">
                        <a:solidFill>
                          <a:schemeClr val="dk1"/>
                        </a:solidFill>
                        <a:effectLst/>
                        <a:latin typeface="+mn-lt"/>
                        <a:ea typeface="+mn-ea"/>
                        <a:cs typeface="+mn-cs"/>
                      </a:endParaRPr>
                    </a:p>
                    <a:p>
                      <a:r>
                        <a:rPr lang="en-US" altLang="ko-KR" sz="1800" kern="1200" dirty="0" smtClean="0">
                          <a:solidFill>
                            <a:schemeClr val="dk1"/>
                          </a:solidFill>
                          <a:effectLst/>
                          <a:latin typeface="+mn-lt"/>
                          <a:ea typeface="+mn-ea"/>
                          <a:cs typeface="+mn-cs"/>
                        </a:rPr>
                        <a:t>if dot11FILSActivated is true. </a:t>
                      </a:r>
                      <a:endParaRPr lang="ko-KR" sz="1800" dirty="0">
                        <a:effectLst/>
                        <a:latin typeface="+mj-lt"/>
                        <a:ea typeface="MS Mincho"/>
                      </a:endParaRPr>
                    </a:p>
                  </a:txBody>
                  <a:tcPr marL="68580" marR="68580" marT="0" marB="0"/>
                </a:tc>
              </a:tr>
            </a:tbl>
          </a:graphicData>
        </a:graphic>
      </p:graphicFrame>
      <p:sp>
        <p:nvSpPr>
          <p:cNvPr id="6"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9"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13</a:t>
            </a:fld>
            <a:endParaRPr lang="en-US" smtClean="0"/>
          </a:p>
        </p:txBody>
      </p:sp>
      <p:sp>
        <p:nvSpPr>
          <p:cNvPr id="10"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Tree>
    <p:extLst>
      <p:ext uri="{BB962C8B-B14F-4D97-AF65-F5344CB8AC3E}">
        <p14:creationId xmlns:p14="http://schemas.microsoft.com/office/powerpoint/2010/main" val="37895134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슬라이드 번호 개체 틀 5"/>
          <p:cNvSpPr>
            <a:spLocks noGrp="1"/>
          </p:cNvSpPr>
          <p:nvPr>
            <p:ph type="sldNum" sz="quarter" idx="12"/>
          </p:nvPr>
        </p:nvSpPr>
        <p:spPr>
          <a:xfrm>
            <a:off x="4344988" y="6475413"/>
            <a:ext cx="530225" cy="182562"/>
          </a:xfrm>
        </p:spPr>
        <p:txBody>
          <a:bodyPr/>
          <a:lstStyle/>
          <a:p>
            <a:pPr>
              <a:defRPr/>
            </a:pPr>
            <a:r>
              <a:rPr lang="en-US" smtClean="0"/>
              <a:t>Slide </a:t>
            </a:r>
            <a:fld id="{D9B44F08-1720-5A43-9A02-16738D6080B6}" type="slidenum">
              <a:rPr lang="en-US" smtClean="0"/>
              <a:pPr>
                <a:defRPr/>
              </a:pPr>
              <a:t>14</a:t>
            </a:fld>
            <a:endParaRPr lang="en-US"/>
          </a:p>
        </p:txBody>
      </p:sp>
      <p:sp>
        <p:nvSpPr>
          <p:cNvPr id="6" name="Content Placeholder 2"/>
          <p:cNvSpPr>
            <a:spLocks noGrp="1"/>
          </p:cNvSpPr>
          <p:nvPr>
            <p:ph idx="1"/>
          </p:nvPr>
        </p:nvSpPr>
        <p:spPr>
          <a:xfrm>
            <a:off x="685800" y="1371600"/>
            <a:ext cx="7772400" cy="5105400"/>
          </a:xfrm>
        </p:spPr>
        <p:txBody>
          <a:bodyPr/>
          <a:lstStyle/>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ko-KR" altLang="ko-KR"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179388" indent="-179388" eaLnBrk="1" hangingPunct="1">
              <a:buFont typeface="Arial" pitchFamily="34" charset="0"/>
              <a:buChar char="•"/>
            </a:pPr>
            <a:endParaRPr lang="en-US" altLang="ja-JP" dirty="0">
              <a:ea typeface="MS PGothic" pitchFamily="34" charset="-128"/>
            </a:endParaRPr>
          </a:p>
          <a:p>
            <a:pPr marL="0" indent="0" eaLnBrk="1" hangingPunct="1">
              <a:buNone/>
            </a:pPr>
            <a:endParaRPr lang="en-US" altLang="ja-JP" dirty="0">
              <a:ea typeface="MS PGothic" pitchFamily="34" charset="-128"/>
            </a:endParaRPr>
          </a:p>
        </p:txBody>
      </p:sp>
      <p:sp>
        <p:nvSpPr>
          <p:cNvPr id="7" name="Title 1"/>
          <p:cNvSpPr>
            <a:spLocks noGrp="1"/>
          </p:cNvSpPr>
          <p:nvPr>
            <p:ph type="title"/>
          </p:nvPr>
        </p:nvSpPr>
        <p:spPr>
          <a:xfrm>
            <a:off x="685800" y="685800"/>
            <a:ext cx="7772400" cy="1066800"/>
          </a:xfrm>
        </p:spPr>
        <p:txBody>
          <a:bodyPr/>
          <a:lstStyle/>
          <a:p>
            <a:r>
              <a:rPr lang="en-US" dirty="0" err="1" smtClean="0"/>
              <a:t>CapabilityFilterInfo</a:t>
            </a:r>
            <a:r>
              <a:rPr lang="en-US" dirty="0" smtClean="0"/>
              <a:t> element</a:t>
            </a:r>
            <a:endParaRPr lang="en-US" dirty="0"/>
          </a:p>
        </p:txBody>
      </p:sp>
      <p:graphicFrame>
        <p:nvGraphicFramePr>
          <p:cNvPr id="2" name="표 1"/>
          <p:cNvGraphicFramePr>
            <a:graphicFrameLocks noGrp="1"/>
          </p:cNvGraphicFramePr>
          <p:nvPr>
            <p:extLst>
              <p:ext uri="{D42A27DB-BD31-4B8C-83A1-F6EECF244321}">
                <p14:modId xmlns:p14="http://schemas.microsoft.com/office/powerpoint/2010/main" val="417063451"/>
              </p:ext>
            </p:extLst>
          </p:nvPr>
        </p:nvGraphicFramePr>
        <p:xfrm>
          <a:off x="1524000" y="2133600"/>
          <a:ext cx="5486400" cy="838200"/>
        </p:xfrm>
        <a:graphic>
          <a:graphicData uri="http://schemas.openxmlformats.org/drawingml/2006/table">
            <a:tbl>
              <a:tblPr firstRow="1" firstCol="1" bandRow="1">
                <a:tableStyleId>{5C22544A-7EE6-4342-B048-85BDC9FD1C3A}</a:tableStyleId>
              </a:tblPr>
              <a:tblGrid>
                <a:gridCol w="935755"/>
                <a:gridCol w="766733"/>
                <a:gridCol w="1560727"/>
                <a:gridCol w="2223185"/>
              </a:tblGrid>
              <a:tr h="838200">
                <a:tc>
                  <a:txBody>
                    <a:bodyPr/>
                    <a:lstStyle/>
                    <a:p>
                      <a:pPr>
                        <a:spcAft>
                          <a:spcPts val="0"/>
                        </a:spcAft>
                      </a:pPr>
                      <a:r>
                        <a:rPr lang="en-GB" sz="1600" dirty="0">
                          <a:effectLst/>
                        </a:rPr>
                        <a:t>Element ID</a:t>
                      </a:r>
                      <a:endParaRPr lang="ko-KR" sz="1600" dirty="0">
                        <a:effectLst/>
                        <a:latin typeface="Times New Roman"/>
                        <a:ea typeface="MS Mincho"/>
                      </a:endParaRPr>
                    </a:p>
                  </a:txBody>
                  <a:tcPr marL="68580" marR="68580" marT="0" marB="0"/>
                </a:tc>
                <a:tc>
                  <a:txBody>
                    <a:bodyPr/>
                    <a:lstStyle/>
                    <a:p>
                      <a:pPr>
                        <a:spcAft>
                          <a:spcPts val="0"/>
                        </a:spcAft>
                      </a:pPr>
                      <a:r>
                        <a:rPr lang="en-GB" sz="1600">
                          <a:effectLst/>
                        </a:rPr>
                        <a:t>Length</a:t>
                      </a:r>
                      <a:endParaRPr lang="ko-KR" sz="1600">
                        <a:effectLst/>
                        <a:latin typeface="Times New Roman"/>
                        <a:ea typeface="MS Mincho"/>
                      </a:endParaRPr>
                    </a:p>
                  </a:txBody>
                  <a:tcPr marL="68580" marR="68580" marT="0" marB="0"/>
                </a:tc>
                <a:tc>
                  <a:txBody>
                    <a:bodyPr/>
                    <a:lstStyle/>
                    <a:p>
                      <a:pPr>
                        <a:spcAft>
                          <a:spcPts val="0"/>
                        </a:spcAft>
                      </a:pPr>
                      <a:r>
                        <a:rPr lang="en-GB" sz="1600">
                          <a:effectLst/>
                        </a:rPr>
                        <a:t>Filtering Preference</a:t>
                      </a:r>
                      <a:endParaRPr lang="ko-KR" sz="1600">
                        <a:effectLst/>
                        <a:latin typeface="Times New Roman"/>
                        <a:ea typeface="MS Mincho"/>
                      </a:endParaRPr>
                    </a:p>
                  </a:txBody>
                  <a:tcPr marL="68580" marR="68580" marT="0" marB="0"/>
                </a:tc>
                <a:tc>
                  <a:txBody>
                    <a:bodyPr/>
                    <a:lstStyle/>
                    <a:p>
                      <a:pPr>
                        <a:spcAft>
                          <a:spcPts val="0"/>
                        </a:spcAft>
                      </a:pPr>
                      <a:r>
                        <a:rPr lang="en-GB" sz="1600" dirty="0">
                          <a:effectLst/>
                        </a:rPr>
                        <a:t>Security capability element</a:t>
                      </a:r>
                      <a:endParaRPr lang="ko-KR" sz="1600" dirty="0">
                        <a:effectLst/>
                        <a:latin typeface="Times New Roman"/>
                        <a:ea typeface="MS Mincho"/>
                      </a:endParaRPr>
                    </a:p>
                  </a:txBody>
                  <a:tcPr marL="68580" marR="68580" marT="0" marB="0"/>
                </a:tc>
              </a:tr>
            </a:tbl>
          </a:graphicData>
        </a:graphic>
      </p:graphicFrame>
      <p:sp>
        <p:nvSpPr>
          <p:cNvPr id="10" name="Rectangle 2"/>
          <p:cNvSpPr>
            <a:spLocks noChangeArrowheads="1"/>
          </p:cNvSpPr>
          <p:nvPr/>
        </p:nvSpPr>
        <p:spPr bwMode="auto">
          <a:xfrm>
            <a:off x="457200" y="3139716"/>
            <a:ext cx="60198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Octets:                  1              1                     2                          variable</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sp>
        <p:nvSpPr>
          <p:cNvPr id="8" name="Fußzeilenplatzhalter 4"/>
          <p:cNvSpPr txBox="1">
            <a:spLocks/>
          </p:cNvSpPr>
          <p:nvPr/>
        </p:nvSpPr>
        <p:spPr bwMode="auto">
          <a:xfrm>
            <a:off x="7231081" y="6477000"/>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9" name="Foliennummernplatzhalter 5"/>
          <p:cNvSpPr txBox="1">
            <a:spLocks/>
          </p:cNvSpPr>
          <p:nvPr/>
        </p:nvSpPr>
        <p:spPr bwMode="auto">
          <a:xfrm>
            <a:off x="4343400" y="6477000"/>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Slide </a:t>
            </a:r>
            <a:fld id="{2DBE7069-5AB7-BF49-BE5C-1250CA92399F}" type="slidenum">
              <a:rPr lang="en-US" smtClean="0"/>
              <a:pPr/>
              <a:t>14</a:t>
            </a:fld>
            <a:endParaRPr lang="en-US" smtClean="0"/>
          </a:p>
        </p:txBody>
      </p:sp>
      <p:sp>
        <p:nvSpPr>
          <p:cNvPr id="11"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
        <p:nvSpPr>
          <p:cNvPr id="12" name="Content Placeholder 2"/>
          <p:cNvSpPr txBox="1">
            <a:spLocks/>
          </p:cNvSpPr>
          <p:nvPr/>
        </p:nvSpPr>
        <p:spPr bwMode="auto">
          <a:xfrm>
            <a:off x="685800" y="1524000"/>
            <a:ext cx="77724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179388" indent="-179388" eaLnBrk="1" hangingPunct="1">
              <a:buFont typeface="Arial" pitchFamily="34" charset="0"/>
              <a:buChar char="•"/>
            </a:pPr>
            <a:endParaRPr lang="en-US" altLang="ko-KR" dirty="0" smtClean="0">
              <a:ea typeface="MS PGothic" pitchFamily="34" charset="-128"/>
              <a:sym typeface="Wingdings" pitchFamily="2" charset="2"/>
            </a:endParaRPr>
          </a:p>
          <a:p>
            <a:pPr marL="179388" indent="-179388" eaLnBrk="1" hangingPunct="1">
              <a:buFont typeface="Arial" pitchFamily="34" charset="0"/>
              <a:buChar char="•"/>
            </a:pPr>
            <a:endParaRPr lang="en-US" altLang="ko-KR" dirty="0">
              <a:ea typeface="MS PGothic" pitchFamily="34" charset="-128"/>
              <a:sym typeface="Wingdings" pitchFamily="2" charset="2"/>
            </a:endParaRPr>
          </a:p>
          <a:p>
            <a:pPr marL="179388" indent="-179388" eaLnBrk="1" hangingPunct="1">
              <a:buFont typeface="Arial" pitchFamily="34" charset="0"/>
              <a:buChar char="•"/>
            </a:pPr>
            <a:endParaRPr lang="en-US" altLang="ko-KR" dirty="0" smtClean="0">
              <a:ea typeface="MS PGothic" pitchFamily="34" charset="-128"/>
              <a:sym typeface="Wingdings" pitchFamily="2" charset="2"/>
            </a:endParaRPr>
          </a:p>
          <a:p>
            <a:pPr marL="179388" indent="-179388" eaLnBrk="1" hangingPunct="1">
              <a:buFont typeface="Arial" pitchFamily="34" charset="0"/>
              <a:buChar char="•"/>
            </a:pPr>
            <a:endParaRPr lang="en-US" altLang="ko-KR" dirty="0">
              <a:ea typeface="MS PGothic" pitchFamily="34" charset="-128"/>
              <a:sym typeface="Wingdings" pitchFamily="2" charset="2"/>
            </a:endParaRPr>
          </a:p>
          <a:p>
            <a:pPr marL="179388" indent="-179388" eaLnBrk="1" hangingPunct="1">
              <a:buFont typeface="Arial" pitchFamily="34" charset="0"/>
              <a:buChar char="•"/>
            </a:pPr>
            <a:endParaRPr lang="en-US" altLang="ko-KR" dirty="0" smtClean="0">
              <a:ea typeface="MS PGothic" pitchFamily="34" charset="-128"/>
              <a:sym typeface="Wingdings" pitchFamily="2" charset="2"/>
            </a:endParaRPr>
          </a:p>
          <a:p>
            <a:pPr marL="179388" indent="-179388" eaLnBrk="1" hangingPunct="1">
              <a:buFont typeface="Arial" pitchFamily="34" charset="0"/>
              <a:buChar char="•"/>
            </a:pPr>
            <a:r>
              <a:rPr lang="en-US" altLang="ko-KR" dirty="0" smtClean="0"/>
              <a:t>Specifies </a:t>
            </a:r>
            <a:r>
              <a:rPr lang="en-US" altLang="ko-KR" dirty="0"/>
              <a:t>options required for Probe Response frame filtering by the responder of the probe </a:t>
            </a:r>
            <a:r>
              <a:rPr lang="en-US" altLang="ko-KR" dirty="0" smtClean="0"/>
              <a:t>request based </a:t>
            </a:r>
            <a:r>
              <a:rPr lang="en-US" altLang="ko-KR" dirty="0"/>
              <a:t>on the capabilities or preferences of the requesting </a:t>
            </a:r>
            <a:r>
              <a:rPr lang="en-US" altLang="ko-KR" dirty="0" smtClean="0"/>
              <a:t>STAs</a:t>
            </a:r>
            <a:endParaRPr lang="ko-KR" altLang="ko-KR" dirty="0"/>
          </a:p>
          <a:p>
            <a:pPr marL="179388" indent="-179388" eaLnBrk="1" hangingPunct="1">
              <a:buFont typeface="Arial" pitchFamily="34" charset="0"/>
              <a:buChar char="•"/>
            </a:pPr>
            <a:endParaRPr lang="en-US" altLang="ko-KR" dirty="0" smtClean="0">
              <a:ea typeface="MS PGothic" pitchFamily="34" charset="-128"/>
              <a:sym typeface="Wingdings" pitchFamily="2" charset="2"/>
            </a:endParaRPr>
          </a:p>
        </p:txBody>
      </p:sp>
    </p:spTree>
    <p:extLst>
      <p:ext uri="{BB962C8B-B14F-4D97-AF65-F5344CB8AC3E}">
        <p14:creationId xmlns:p14="http://schemas.microsoft.com/office/powerpoint/2010/main" val="31671118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723900" y="1370013"/>
            <a:ext cx="7772400" cy="5105400"/>
          </a:xfrm>
        </p:spPr>
        <p:txBody>
          <a:bodyPr/>
          <a:lstStyle/>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en-GB" altLang="ko-KR" dirty="0" smtClean="0"/>
          </a:p>
          <a:p>
            <a:pPr marL="0" indent="0" eaLnBrk="1" hangingPunct="1">
              <a:buNone/>
            </a:pPr>
            <a:endParaRPr lang="en-US" altLang="ja-JP" dirty="0">
              <a:solidFill>
                <a:schemeClr val="tx1"/>
              </a:solidFill>
              <a:ea typeface="MS PGothic" pitchFamily="34" charset="-128"/>
            </a:endParaRPr>
          </a:p>
          <a:p>
            <a:pPr marL="0" indent="0" eaLnBrk="1" hangingPunct="1">
              <a:buNone/>
            </a:pPr>
            <a:endParaRPr lang="en-US" altLang="ja-JP" dirty="0">
              <a:ea typeface="MS PGothic" pitchFamily="34" charset="-128"/>
            </a:endParaRPr>
          </a:p>
        </p:txBody>
      </p:sp>
      <p:sp>
        <p:nvSpPr>
          <p:cNvPr id="7" name="Title 1"/>
          <p:cNvSpPr>
            <a:spLocks noGrp="1"/>
          </p:cNvSpPr>
          <p:nvPr>
            <p:ph type="title"/>
          </p:nvPr>
        </p:nvSpPr>
        <p:spPr>
          <a:xfrm>
            <a:off x="685800" y="685800"/>
            <a:ext cx="7772400" cy="1066800"/>
          </a:xfrm>
        </p:spPr>
        <p:txBody>
          <a:bodyPr/>
          <a:lstStyle/>
          <a:p>
            <a:r>
              <a:rPr lang="en-US" dirty="0" smtClean="0"/>
              <a:t>Filtering Preference Field</a:t>
            </a:r>
            <a:endParaRPr lang="en-US" dirty="0"/>
          </a:p>
        </p:txBody>
      </p:sp>
      <p:sp>
        <p:nvSpPr>
          <p:cNvPr id="9" name="Rectangle 2"/>
          <p:cNvSpPr>
            <a:spLocks noChangeArrowheads="1"/>
          </p:cNvSpPr>
          <p:nvPr/>
        </p:nvSpPr>
        <p:spPr bwMode="auto">
          <a:xfrm>
            <a:off x="152400" y="3139716"/>
            <a:ext cx="86106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bits:             1                   1                       1                          1                     1                  1                   10</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graphicFrame>
        <p:nvGraphicFramePr>
          <p:cNvPr id="10" name="표 9"/>
          <p:cNvGraphicFramePr>
            <a:graphicFrameLocks noGrp="1"/>
          </p:cNvGraphicFramePr>
          <p:nvPr>
            <p:extLst>
              <p:ext uri="{D42A27DB-BD31-4B8C-83A1-F6EECF244321}">
                <p14:modId xmlns:p14="http://schemas.microsoft.com/office/powerpoint/2010/main" val="2512274831"/>
              </p:ext>
            </p:extLst>
          </p:nvPr>
        </p:nvGraphicFramePr>
        <p:xfrm>
          <a:off x="874712" y="1828800"/>
          <a:ext cx="7853964" cy="1158516"/>
        </p:xfrm>
        <a:graphic>
          <a:graphicData uri="http://schemas.openxmlformats.org/drawingml/2006/table">
            <a:tbl>
              <a:tblPr firstRow="1" firstCol="1" bandRow="1">
                <a:tableStyleId>{5C22544A-7EE6-4342-B048-85BDC9FD1C3A}</a:tableStyleId>
              </a:tblPr>
              <a:tblGrid>
                <a:gridCol w="860899"/>
                <a:gridCol w="1312389"/>
                <a:gridCol w="1565876"/>
                <a:gridCol w="990600"/>
                <a:gridCol w="1066800"/>
                <a:gridCol w="1066800"/>
                <a:gridCol w="990600"/>
              </a:tblGrid>
              <a:tr h="1158516">
                <a:tc>
                  <a:txBody>
                    <a:bodyPr/>
                    <a:lstStyle/>
                    <a:p>
                      <a:pPr>
                        <a:spcAft>
                          <a:spcPts val="0"/>
                        </a:spcAft>
                      </a:pPr>
                      <a:r>
                        <a:rPr lang="en-GB" sz="1600" dirty="0">
                          <a:effectLst/>
                        </a:rPr>
                        <a:t>Filter Request</a:t>
                      </a:r>
                      <a:endParaRPr lang="ko-KR" sz="1600" dirty="0">
                        <a:effectLst/>
                        <a:latin typeface="Times New Roman"/>
                        <a:ea typeface="MS Mincho"/>
                      </a:endParaRPr>
                    </a:p>
                  </a:txBody>
                  <a:tcPr marL="68580" marR="68580" marT="0" marB="0"/>
                </a:tc>
                <a:tc>
                  <a:txBody>
                    <a:bodyPr/>
                    <a:lstStyle/>
                    <a:p>
                      <a:pPr>
                        <a:spcAft>
                          <a:spcPts val="0"/>
                        </a:spcAft>
                      </a:pPr>
                      <a:r>
                        <a:rPr lang="en-GB" sz="1600">
                          <a:effectLst/>
                        </a:rPr>
                        <a:t>Require Security</a:t>
                      </a:r>
                      <a:endParaRPr lang="ko-KR" sz="1600">
                        <a:effectLst/>
                        <a:latin typeface="Times New Roman"/>
                        <a:ea typeface="MS Mincho"/>
                      </a:endParaRPr>
                    </a:p>
                  </a:txBody>
                  <a:tcPr marL="68580" marR="68580" marT="0" marB="0"/>
                </a:tc>
                <a:tc>
                  <a:txBody>
                    <a:bodyPr/>
                    <a:lstStyle/>
                    <a:p>
                      <a:pPr>
                        <a:spcAft>
                          <a:spcPts val="0"/>
                        </a:spcAft>
                      </a:pPr>
                      <a:r>
                        <a:rPr lang="en-GB" sz="1600">
                          <a:effectLst/>
                        </a:rPr>
                        <a:t>Require No</a:t>
                      </a:r>
                      <a:endParaRPr lang="ko-KR" sz="1600">
                        <a:effectLst/>
                      </a:endParaRPr>
                    </a:p>
                    <a:p>
                      <a:pPr>
                        <a:spcAft>
                          <a:spcPts val="0"/>
                        </a:spcAft>
                      </a:pPr>
                      <a:r>
                        <a:rPr lang="en-GB" sz="1600">
                          <a:effectLst/>
                        </a:rPr>
                        <a:t>Security</a:t>
                      </a:r>
                      <a:endParaRPr lang="ko-KR" sz="1600">
                        <a:effectLst/>
                        <a:latin typeface="Times New Roman"/>
                        <a:ea typeface="MS Mincho"/>
                      </a:endParaRPr>
                    </a:p>
                  </a:txBody>
                  <a:tcPr marL="68580" marR="68580" marT="0" marB="0"/>
                </a:tc>
                <a:tc>
                  <a:txBody>
                    <a:bodyPr/>
                    <a:lstStyle/>
                    <a:p>
                      <a:pPr>
                        <a:spcAft>
                          <a:spcPts val="0"/>
                        </a:spcAft>
                      </a:pPr>
                      <a:r>
                        <a:rPr lang="en-GB" sz="1600">
                          <a:effectLst/>
                        </a:rPr>
                        <a:t>Require HT</a:t>
                      </a:r>
                      <a:endParaRPr lang="ko-KR" sz="1600">
                        <a:effectLst/>
                        <a:latin typeface="Times New Roman"/>
                        <a:ea typeface="MS Mincho"/>
                      </a:endParaRPr>
                    </a:p>
                  </a:txBody>
                  <a:tcPr marL="68580" marR="68580" marT="0" marB="0"/>
                </a:tc>
                <a:tc>
                  <a:txBody>
                    <a:bodyPr/>
                    <a:lstStyle/>
                    <a:p>
                      <a:pPr>
                        <a:spcAft>
                          <a:spcPts val="0"/>
                        </a:spcAft>
                      </a:pPr>
                      <a:r>
                        <a:rPr lang="en-GB" sz="1600">
                          <a:effectLst/>
                        </a:rPr>
                        <a:t>Require</a:t>
                      </a:r>
                      <a:endParaRPr lang="ko-KR" sz="1600">
                        <a:effectLst/>
                      </a:endParaRPr>
                    </a:p>
                    <a:p>
                      <a:pPr>
                        <a:spcAft>
                          <a:spcPts val="0"/>
                        </a:spcAft>
                      </a:pPr>
                      <a:r>
                        <a:rPr lang="en-GB" sz="1600">
                          <a:effectLst/>
                        </a:rPr>
                        <a:t>VHT</a:t>
                      </a:r>
                      <a:endParaRPr lang="ko-KR" sz="1600">
                        <a:effectLst/>
                        <a:latin typeface="Times New Roman"/>
                        <a:ea typeface="MS Mincho"/>
                      </a:endParaRPr>
                    </a:p>
                  </a:txBody>
                  <a:tcPr marL="68580" marR="68580" marT="0" marB="0"/>
                </a:tc>
                <a:tc>
                  <a:txBody>
                    <a:bodyPr/>
                    <a:lstStyle/>
                    <a:p>
                      <a:pPr>
                        <a:spcAft>
                          <a:spcPts val="0"/>
                        </a:spcAft>
                      </a:pPr>
                      <a:r>
                        <a:rPr lang="en-GB" sz="1600">
                          <a:effectLst/>
                        </a:rPr>
                        <a:t>Require non-HT</a:t>
                      </a:r>
                      <a:endParaRPr lang="ko-KR" sz="1600">
                        <a:effectLst/>
                        <a:latin typeface="Times New Roman"/>
                        <a:ea typeface="MS Mincho"/>
                      </a:endParaRPr>
                    </a:p>
                  </a:txBody>
                  <a:tcPr marL="68580" marR="68580" marT="0" marB="0"/>
                </a:tc>
                <a:tc>
                  <a:txBody>
                    <a:bodyPr/>
                    <a:lstStyle/>
                    <a:p>
                      <a:pPr>
                        <a:spcAft>
                          <a:spcPts val="0"/>
                        </a:spcAft>
                      </a:pPr>
                      <a:r>
                        <a:rPr lang="en-GB" sz="1600" dirty="0">
                          <a:effectLst/>
                        </a:rPr>
                        <a:t>Reserved</a:t>
                      </a:r>
                      <a:endParaRPr lang="ko-KR" sz="1600" dirty="0">
                        <a:effectLst/>
                        <a:latin typeface="Times New Roman"/>
                        <a:ea typeface="MS Mincho"/>
                      </a:endParaRPr>
                    </a:p>
                  </a:txBody>
                  <a:tcPr marL="68580" marR="68580" marT="0" marB="0"/>
                </a:tc>
              </a:tr>
            </a:tbl>
          </a:graphicData>
        </a:graphic>
      </p:graphicFrame>
      <p:sp>
        <p:nvSpPr>
          <p:cNvPr id="11" name="Content Placeholder 2"/>
          <p:cNvSpPr txBox="1">
            <a:spLocks/>
          </p:cNvSpPr>
          <p:nvPr/>
        </p:nvSpPr>
        <p:spPr bwMode="auto">
          <a:xfrm>
            <a:off x="685800" y="3429000"/>
            <a:ext cx="77724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179388" indent="-179388" eaLnBrk="1" hangingPunct="1">
              <a:buFont typeface="Arial" pitchFamily="34" charset="0"/>
              <a:buChar char="•"/>
            </a:pPr>
            <a:r>
              <a:rPr lang="en-US" altLang="ko-KR" dirty="0" smtClean="0"/>
              <a:t>Specifies</a:t>
            </a:r>
            <a:r>
              <a:rPr lang="en-GB" altLang="ko-KR" dirty="0" smtClean="0"/>
              <a:t> </a:t>
            </a:r>
            <a:r>
              <a:rPr lang="en-GB" altLang="ko-KR" dirty="0"/>
              <a:t>the filtering </a:t>
            </a:r>
            <a:r>
              <a:rPr lang="en-GB" altLang="ko-KR" dirty="0" smtClean="0"/>
              <a:t>preferences </a:t>
            </a:r>
            <a:r>
              <a:rPr lang="en-GB" altLang="ko-KR" dirty="0"/>
              <a:t>of the STAs that transmit Probe Request </a:t>
            </a:r>
            <a:r>
              <a:rPr lang="en-GB" altLang="ko-KR" dirty="0" smtClean="0"/>
              <a:t>frame</a:t>
            </a:r>
          </a:p>
          <a:p>
            <a:pPr marL="179388" indent="-179388" eaLnBrk="1" hangingPunct="1">
              <a:buFont typeface="Arial" pitchFamily="34" charset="0"/>
              <a:buChar char="•"/>
            </a:pPr>
            <a:endParaRPr lang="en-US" altLang="ko-KR" dirty="0" smtClean="0">
              <a:ea typeface="MS PGothic" pitchFamily="34" charset="-128"/>
            </a:endParaRPr>
          </a:p>
        </p:txBody>
      </p:sp>
      <p:sp>
        <p:nvSpPr>
          <p:cNvPr id="12"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13"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15</a:t>
            </a:fld>
            <a:endParaRPr lang="en-US" smtClean="0"/>
          </a:p>
        </p:txBody>
      </p:sp>
      <p:sp>
        <p:nvSpPr>
          <p:cNvPr id="1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Tree>
    <p:extLst>
      <p:ext uri="{BB962C8B-B14F-4D97-AF65-F5344CB8AC3E}">
        <p14:creationId xmlns:p14="http://schemas.microsoft.com/office/powerpoint/2010/main" val="4441192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723900" y="1370013"/>
            <a:ext cx="7772400" cy="5105400"/>
          </a:xfrm>
        </p:spPr>
        <p:txBody>
          <a:bodyPr/>
          <a:lstStyle/>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en-GB" altLang="ko-KR" dirty="0" smtClean="0"/>
          </a:p>
          <a:p>
            <a:pPr marL="0" indent="0" eaLnBrk="1" hangingPunct="1">
              <a:buNone/>
            </a:pPr>
            <a:endParaRPr lang="en-US" altLang="ja-JP" dirty="0">
              <a:solidFill>
                <a:schemeClr val="tx1"/>
              </a:solidFill>
              <a:ea typeface="MS PGothic" pitchFamily="34" charset="-128"/>
            </a:endParaRPr>
          </a:p>
          <a:p>
            <a:pPr marL="0" indent="0" eaLnBrk="1" hangingPunct="1">
              <a:buNone/>
            </a:pPr>
            <a:endParaRPr lang="en-US" altLang="ja-JP" dirty="0">
              <a:ea typeface="MS PGothic" pitchFamily="34" charset="-128"/>
            </a:endParaRPr>
          </a:p>
        </p:txBody>
      </p:sp>
      <p:sp>
        <p:nvSpPr>
          <p:cNvPr id="7" name="Title 1"/>
          <p:cNvSpPr>
            <a:spLocks noGrp="1"/>
          </p:cNvSpPr>
          <p:nvPr>
            <p:ph type="title"/>
          </p:nvPr>
        </p:nvSpPr>
        <p:spPr>
          <a:xfrm>
            <a:off x="685800" y="685800"/>
            <a:ext cx="7772400" cy="1066800"/>
          </a:xfrm>
        </p:spPr>
        <p:txBody>
          <a:bodyPr/>
          <a:lstStyle/>
          <a:p>
            <a:r>
              <a:rPr lang="en-US" dirty="0" smtClean="0"/>
              <a:t>Filtering Preference Field – Subfields (1/3)</a:t>
            </a:r>
            <a:endParaRPr lang="en-US" dirty="0"/>
          </a:p>
        </p:txBody>
      </p:sp>
      <p:sp>
        <p:nvSpPr>
          <p:cNvPr id="11" name="Content Placeholder 2"/>
          <p:cNvSpPr txBox="1">
            <a:spLocks/>
          </p:cNvSpPr>
          <p:nvPr/>
        </p:nvSpPr>
        <p:spPr bwMode="auto">
          <a:xfrm>
            <a:off x="685800" y="1524000"/>
            <a:ext cx="77724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179388" indent="-179388" eaLnBrk="1" hangingPunct="1">
              <a:buFont typeface="Arial" pitchFamily="34" charset="0"/>
              <a:buChar char="•"/>
            </a:pPr>
            <a:r>
              <a:rPr lang="en-GB" altLang="ko-KR" dirty="0" smtClean="0"/>
              <a:t>Filter </a:t>
            </a:r>
            <a:r>
              <a:rPr lang="en-GB" altLang="ko-KR" dirty="0"/>
              <a:t>Request </a:t>
            </a:r>
            <a:r>
              <a:rPr lang="en-GB" altLang="ko-KR" dirty="0" smtClean="0"/>
              <a:t>subfield </a:t>
            </a:r>
          </a:p>
          <a:p>
            <a:pPr marL="579438" lvl="1" indent="-179388" eaLnBrk="1" hangingPunct="1">
              <a:buFont typeface="Arial" pitchFamily="34" charset="0"/>
              <a:buChar char="•"/>
            </a:pPr>
            <a:r>
              <a:rPr lang="en-GB" altLang="ko-KR" dirty="0" smtClean="0"/>
              <a:t>indicates </a:t>
            </a:r>
            <a:r>
              <a:rPr lang="en-GB" altLang="ko-KR" dirty="0"/>
              <a:t>whether the STA prefers the filtering of the Probe Response frame by the responder of the Probe Request frame based on the </a:t>
            </a:r>
            <a:r>
              <a:rPr lang="en-GB" altLang="ko-KR" dirty="0" err="1"/>
              <a:t>CapabilityFilterInfo</a:t>
            </a:r>
            <a:r>
              <a:rPr lang="en-GB" altLang="ko-KR" dirty="0"/>
              <a:t> element </a:t>
            </a:r>
            <a:endParaRPr lang="en-GB" altLang="ko-KR" dirty="0" smtClean="0"/>
          </a:p>
          <a:p>
            <a:pPr marL="179388" indent="-179388" eaLnBrk="1" hangingPunct="1">
              <a:buFont typeface="Arial" pitchFamily="34" charset="0"/>
              <a:buChar char="•"/>
            </a:pPr>
            <a:r>
              <a:rPr lang="en-GB" altLang="ko-KR" dirty="0" smtClean="0"/>
              <a:t>If set </a:t>
            </a:r>
            <a:r>
              <a:rPr lang="en-GB" altLang="ko-KR" dirty="0"/>
              <a:t>to </a:t>
            </a:r>
            <a:r>
              <a:rPr lang="en-GB" altLang="ko-KR" dirty="0" smtClean="0"/>
              <a:t>1, the </a:t>
            </a:r>
            <a:r>
              <a:rPr lang="en-GB" altLang="ko-KR" dirty="0"/>
              <a:t>responder of the probe request shall send the Probe Response frame </a:t>
            </a:r>
            <a:endParaRPr lang="en-GB" altLang="ko-KR" dirty="0" smtClean="0"/>
          </a:p>
          <a:p>
            <a:pPr marL="579438" lvl="1" indent="-179388" eaLnBrk="1" hangingPunct="1">
              <a:buFont typeface="Arial" pitchFamily="34" charset="0"/>
              <a:buChar char="•"/>
            </a:pPr>
            <a:r>
              <a:rPr lang="en-GB" altLang="ko-KR" dirty="0"/>
              <a:t>I</a:t>
            </a:r>
            <a:r>
              <a:rPr lang="en-GB" altLang="ko-KR" dirty="0" smtClean="0"/>
              <a:t>f the </a:t>
            </a:r>
            <a:r>
              <a:rPr lang="en-GB" altLang="ko-KR" dirty="0"/>
              <a:t>responding STA can satisfy all the preferences of the requesting STA specified in the Filtering Preference </a:t>
            </a:r>
            <a:r>
              <a:rPr lang="en-GB" altLang="ko-KR" dirty="0" smtClean="0"/>
              <a:t>field, </a:t>
            </a:r>
            <a:r>
              <a:rPr lang="en-GB" altLang="ko-KR" dirty="0"/>
              <a:t>and </a:t>
            </a:r>
            <a:endParaRPr lang="en-GB" altLang="ko-KR" dirty="0" smtClean="0"/>
          </a:p>
          <a:p>
            <a:pPr marL="579438" lvl="1" indent="-179388" eaLnBrk="1" hangingPunct="1">
              <a:buFont typeface="Arial" pitchFamily="34" charset="0"/>
              <a:buChar char="•"/>
            </a:pPr>
            <a:r>
              <a:rPr lang="en-GB" altLang="ko-KR" dirty="0" smtClean="0"/>
              <a:t>If </a:t>
            </a:r>
            <a:r>
              <a:rPr lang="en-GB" altLang="ko-KR" dirty="0"/>
              <a:t>the Security capabilities included in the Security capability element sent by the requesting STA meets all the security policy of the responding </a:t>
            </a:r>
            <a:r>
              <a:rPr lang="en-GB" altLang="ko-KR" dirty="0" smtClean="0"/>
              <a:t>STA, </a:t>
            </a:r>
            <a:r>
              <a:rPr lang="en-GB" altLang="ko-KR" dirty="0"/>
              <a:t>and </a:t>
            </a:r>
            <a:endParaRPr lang="en-GB" altLang="ko-KR" dirty="0" smtClean="0"/>
          </a:p>
          <a:p>
            <a:pPr marL="579438" lvl="1" indent="-179388" eaLnBrk="1" hangingPunct="1">
              <a:buFont typeface="Arial" pitchFamily="34" charset="0"/>
              <a:buChar char="•"/>
            </a:pPr>
            <a:r>
              <a:rPr lang="en-GB" altLang="ko-KR" dirty="0" smtClean="0"/>
              <a:t>If the </a:t>
            </a:r>
            <a:r>
              <a:rPr lang="en-GB" altLang="ko-KR" dirty="0"/>
              <a:t>supported rates of the requesting STA indicated in the Supported rates element in the Probe Request frame supports all the rates in the </a:t>
            </a:r>
            <a:r>
              <a:rPr lang="en-GB" altLang="ko-KR" dirty="0" err="1"/>
              <a:t>BSSBasicRateSet</a:t>
            </a:r>
            <a:r>
              <a:rPr lang="en-GB" altLang="ko-KR" dirty="0"/>
              <a:t> parameter of the responding </a:t>
            </a:r>
            <a:r>
              <a:rPr lang="en-GB" altLang="ko-KR" dirty="0" smtClean="0"/>
              <a:t>STA</a:t>
            </a:r>
          </a:p>
          <a:p>
            <a:pPr marL="179388" indent="-179388" eaLnBrk="1" hangingPunct="1">
              <a:buFont typeface="Arial" pitchFamily="34" charset="0"/>
              <a:buChar char="•"/>
            </a:pPr>
            <a:endParaRPr lang="en-US" altLang="ko-KR" dirty="0" smtClean="0">
              <a:ea typeface="MS PGothic" pitchFamily="34" charset="-128"/>
            </a:endParaRPr>
          </a:p>
        </p:txBody>
      </p:sp>
      <p:sp>
        <p:nvSpPr>
          <p:cNvPr id="12"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13"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16</a:t>
            </a:fld>
            <a:endParaRPr lang="en-US" smtClean="0"/>
          </a:p>
        </p:txBody>
      </p:sp>
      <p:sp>
        <p:nvSpPr>
          <p:cNvPr id="1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Tree>
    <p:extLst>
      <p:ext uri="{BB962C8B-B14F-4D97-AF65-F5344CB8AC3E}">
        <p14:creationId xmlns:p14="http://schemas.microsoft.com/office/powerpoint/2010/main" val="35498759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723900" y="1370013"/>
            <a:ext cx="7772400" cy="5105400"/>
          </a:xfrm>
        </p:spPr>
        <p:txBody>
          <a:bodyPr/>
          <a:lstStyle/>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ko-KR" altLang="ko-KR"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179388" indent="-179388" eaLnBrk="1" hangingPunct="1">
              <a:buFont typeface="Arial" pitchFamily="34" charset="0"/>
              <a:buChar char="•"/>
            </a:pPr>
            <a:endParaRPr lang="en-US" altLang="ja-JP" dirty="0">
              <a:ea typeface="MS PGothic" pitchFamily="34" charset="-128"/>
            </a:endParaRPr>
          </a:p>
          <a:p>
            <a:pPr marL="0" indent="0" eaLnBrk="1" hangingPunct="1">
              <a:buNone/>
            </a:pPr>
            <a:endParaRPr lang="en-US" altLang="ja-JP" dirty="0">
              <a:ea typeface="MS PGothic" pitchFamily="34" charset="-128"/>
            </a:endParaRPr>
          </a:p>
        </p:txBody>
      </p:sp>
      <p:sp>
        <p:nvSpPr>
          <p:cNvPr id="8" name="Title 1"/>
          <p:cNvSpPr>
            <a:spLocks noGrp="1"/>
          </p:cNvSpPr>
          <p:nvPr>
            <p:ph type="title"/>
          </p:nvPr>
        </p:nvSpPr>
        <p:spPr>
          <a:xfrm>
            <a:off x="685800" y="685800"/>
            <a:ext cx="7772400" cy="1066800"/>
          </a:xfrm>
        </p:spPr>
        <p:txBody>
          <a:bodyPr/>
          <a:lstStyle/>
          <a:p>
            <a:r>
              <a:rPr lang="en-US" dirty="0" smtClean="0"/>
              <a:t>Filtering Preference Field – Subfields (2/3)</a:t>
            </a:r>
            <a:endParaRPr lang="en-US" dirty="0"/>
          </a:p>
        </p:txBody>
      </p:sp>
      <p:sp>
        <p:nvSpPr>
          <p:cNvPr id="11" name="Content Placeholder 2"/>
          <p:cNvSpPr txBox="1">
            <a:spLocks/>
          </p:cNvSpPr>
          <p:nvPr/>
        </p:nvSpPr>
        <p:spPr bwMode="auto">
          <a:xfrm>
            <a:off x="685800" y="1600200"/>
            <a:ext cx="77724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179388" indent="-179388" eaLnBrk="1" hangingPunct="1">
              <a:buFont typeface="Arial" pitchFamily="34" charset="0"/>
              <a:buChar char="•"/>
            </a:pPr>
            <a:r>
              <a:rPr lang="en-US" altLang="ko-KR" dirty="0" smtClean="0"/>
              <a:t>Meaning of the Require Security and Require No Security subfield</a:t>
            </a:r>
          </a:p>
          <a:p>
            <a:pPr marL="0" indent="0" eaLnBrk="1" hangingPunct="1">
              <a:buNone/>
            </a:pPr>
            <a:endParaRPr lang="en-US" altLang="ko-KR" sz="2000" dirty="0">
              <a:ea typeface="MS PGothic" pitchFamily="34" charset="-128"/>
            </a:endParaRPr>
          </a:p>
          <a:p>
            <a:pPr marL="0" indent="0" eaLnBrk="1" hangingPunct="1">
              <a:buNone/>
            </a:pPr>
            <a:endParaRPr lang="en-US" altLang="ko-KR" sz="2000" dirty="0" smtClean="0">
              <a:ea typeface="MS PGothic" pitchFamily="34" charset="-128"/>
            </a:endParaRPr>
          </a:p>
          <a:p>
            <a:pPr marL="0" indent="0" eaLnBrk="1" hangingPunct="1">
              <a:buNone/>
            </a:pPr>
            <a:endParaRPr lang="en-US" altLang="ko-KR" sz="2000" dirty="0">
              <a:ea typeface="MS PGothic" pitchFamily="34" charset="-128"/>
            </a:endParaRPr>
          </a:p>
          <a:p>
            <a:pPr marL="0" indent="0" eaLnBrk="1" hangingPunct="1">
              <a:buNone/>
            </a:pPr>
            <a:endParaRPr lang="en-US" altLang="ko-KR" sz="2000" dirty="0" smtClean="0">
              <a:ea typeface="MS PGothic" pitchFamily="34" charset="-128"/>
            </a:endParaRPr>
          </a:p>
          <a:p>
            <a:pPr marL="0" indent="0" eaLnBrk="1" hangingPunct="1">
              <a:buNone/>
            </a:pPr>
            <a:endParaRPr lang="en-US" altLang="ko-KR" sz="2000" dirty="0">
              <a:ea typeface="MS PGothic" pitchFamily="34" charset="-128"/>
            </a:endParaRPr>
          </a:p>
          <a:p>
            <a:pPr marL="0" indent="0" eaLnBrk="1" hangingPunct="1">
              <a:buNone/>
            </a:pPr>
            <a:endParaRPr lang="en-US" altLang="ko-KR" sz="2000" dirty="0" smtClean="0">
              <a:ea typeface="MS PGothic" pitchFamily="34" charset="-128"/>
            </a:endParaRPr>
          </a:p>
          <a:p>
            <a:pPr marL="0" indent="0" eaLnBrk="1" hangingPunct="1">
              <a:buNone/>
            </a:pPr>
            <a:endParaRPr lang="en-US" altLang="ko-KR" sz="2000" dirty="0" smtClean="0">
              <a:ea typeface="MS PGothic" pitchFamily="34" charset="-128"/>
            </a:endParaRPr>
          </a:p>
          <a:p>
            <a:pPr marL="0" indent="0" eaLnBrk="1" hangingPunct="1">
              <a:buNone/>
            </a:pPr>
            <a:endParaRPr lang="en-US" altLang="ko-KR" sz="2000" dirty="0">
              <a:ea typeface="MS PGothic" pitchFamily="34" charset="-128"/>
            </a:endParaRPr>
          </a:p>
          <a:p>
            <a:pPr marL="0" indent="0" eaLnBrk="1" hangingPunct="1">
              <a:buNone/>
            </a:pPr>
            <a:endParaRPr lang="en-US" altLang="ko-KR" sz="2000" dirty="0" smtClean="0">
              <a:ea typeface="MS PGothic" pitchFamily="34" charset="-128"/>
            </a:endParaRPr>
          </a:p>
          <a:p>
            <a:pPr marL="0" indent="0" eaLnBrk="1" hangingPunct="1">
              <a:buNone/>
            </a:pPr>
            <a:endParaRPr lang="en-US" altLang="ko-KR" sz="2000" dirty="0">
              <a:ea typeface="MS PGothic" pitchFamily="34" charset="-128"/>
            </a:endParaRPr>
          </a:p>
          <a:p>
            <a:pPr marL="0" indent="0" eaLnBrk="1" hangingPunct="1">
              <a:buNone/>
            </a:pPr>
            <a:endParaRPr lang="en-US" altLang="ko-KR" sz="2000" dirty="0" smtClean="0">
              <a:ea typeface="MS PGothic" pitchFamily="34" charset="-128"/>
            </a:endParaRPr>
          </a:p>
          <a:p>
            <a:pPr marL="0" indent="0" eaLnBrk="1" hangingPunct="1">
              <a:buNone/>
            </a:pPr>
            <a:endParaRPr lang="en-US" altLang="ko-KR" sz="2000" dirty="0">
              <a:ea typeface="MS PGothic" pitchFamily="34" charset="-128"/>
            </a:endParaRPr>
          </a:p>
          <a:p>
            <a:pPr marL="0" indent="0" eaLnBrk="1" hangingPunct="1">
              <a:buNone/>
            </a:pPr>
            <a:endParaRPr lang="en-US" altLang="ko-KR" sz="2000" dirty="0" smtClean="0">
              <a:ea typeface="MS PGothic" pitchFamily="34" charset="-128"/>
            </a:endParaRPr>
          </a:p>
          <a:p>
            <a:pPr marL="0" indent="0" eaLnBrk="1" hangingPunct="1">
              <a:buNone/>
            </a:pPr>
            <a:endParaRPr lang="en-US" altLang="ko-KR" sz="2000" dirty="0">
              <a:ea typeface="MS PGothic" pitchFamily="34" charset="-128"/>
            </a:endParaRPr>
          </a:p>
          <a:p>
            <a:pPr marL="0" indent="0" eaLnBrk="1" hangingPunct="1">
              <a:buNone/>
            </a:pPr>
            <a:endParaRPr lang="en-US" altLang="ko-KR" sz="2000" dirty="0" smtClean="0">
              <a:ea typeface="MS PGothic" pitchFamily="34" charset="-128"/>
            </a:endParaRPr>
          </a:p>
          <a:p>
            <a:pPr marL="0" indent="0" eaLnBrk="1" hangingPunct="1">
              <a:buNone/>
            </a:pPr>
            <a:endParaRPr lang="en-US" altLang="ko-KR" sz="2000" dirty="0">
              <a:ea typeface="MS PGothic" pitchFamily="34" charset="-128"/>
            </a:endParaRPr>
          </a:p>
          <a:p>
            <a:pPr marL="0" indent="0" eaLnBrk="1" hangingPunct="1">
              <a:buNone/>
            </a:pPr>
            <a:endParaRPr lang="en-US" altLang="ko-KR" sz="2000" dirty="0" smtClean="0">
              <a:ea typeface="MS PGothic" pitchFamily="34" charset="-128"/>
            </a:endParaRPr>
          </a:p>
          <a:p>
            <a:pPr marL="0" indent="0" eaLnBrk="1" hangingPunct="1">
              <a:buNone/>
            </a:pPr>
            <a:endParaRPr lang="en-US" altLang="ko-KR" sz="2000" dirty="0">
              <a:ea typeface="MS PGothic" pitchFamily="34" charset="-128"/>
            </a:endParaRPr>
          </a:p>
          <a:p>
            <a:pPr marL="0" indent="0" eaLnBrk="1" hangingPunct="1">
              <a:buNone/>
            </a:pPr>
            <a:endParaRPr lang="en-US" altLang="ko-KR" sz="2000" dirty="0" smtClean="0">
              <a:ea typeface="MS PGothic" pitchFamily="34" charset="-128"/>
            </a:endParaRPr>
          </a:p>
          <a:p>
            <a:pPr marL="0" indent="0" eaLnBrk="1" hangingPunct="1">
              <a:buNone/>
            </a:pPr>
            <a:endParaRPr lang="en-US" altLang="ko-KR" sz="2000" dirty="0" smtClean="0">
              <a:ea typeface="MS PGothic" pitchFamily="34" charset="-128"/>
            </a:endParaRPr>
          </a:p>
        </p:txBody>
      </p:sp>
      <p:graphicFrame>
        <p:nvGraphicFramePr>
          <p:cNvPr id="12" name="표 11"/>
          <p:cNvGraphicFramePr>
            <a:graphicFrameLocks noGrp="1"/>
          </p:cNvGraphicFramePr>
          <p:nvPr>
            <p:extLst>
              <p:ext uri="{D42A27DB-BD31-4B8C-83A1-F6EECF244321}">
                <p14:modId xmlns:p14="http://schemas.microsoft.com/office/powerpoint/2010/main" val="3109228490"/>
              </p:ext>
            </p:extLst>
          </p:nvPr>
        </p:nvGraphicFramePr>
        <p:xfrm>
          <a:off x="304800" y="2438402"/>
          <a:ext cx="8686801" cy="3291840"/>
        </p:xfrm>
        <a:graphic>
          <a:graphicData uri="http://schemas.openxmlformats.org/drawingml/2006/table">
            <a:tbl>
              <a:tblPr firstRow="1" firstCol="1" bandRow="1">
                <a:tableStyleId>{5C22544A-7EE6-4342-B048-85BDC9FD1C3A}</a:tableStyleId>
              </a:tblPr>
              <a:tblGrid>
                <a:gridCol w="1219200"/>
                <a:gridCol w="1531257"/>
                <a:gridCol w="5936344"/>
              </a:tblGrid>
              <a:tr h="488423">
                <a:tc>
                  <a:txBody>
                    <a:bodyPr/>
                    <a:lstStyle/>
                    <a:p>
                      <a:pPr>
                        <a:spcAft>
                          <a:spcPts val="0"/>
                        </a:spcAft>
                      </a:pPr>
                      <a:r>
                        <a:rPr lang="en-US" sz="1800" dirty="0">
                          <a:effectLst/>
                        </a:rPr>
                        <a:t>Require Security</a:t>
                      </a:r>
                      <a:endParaRPr lang="ko-KR" sz="1800" dirty="0">
                        <a:effectLst/>
                        <a:latin typeface="Times New Roman"/>
                        <a:ea typeface="MS Mincho"/>
                      </a:endParaRPr>
                    </a:p>
                  </a:txBody>
                  <a:tcPr marL="68580" marR="68580" marT="0" marB="0"/>
                </a:tc>
                <a:tc>
                  <a:txBody>
                    <a:bodyPr/>
                    <a:lstStyle/>
                    <a:p>
                      <a:pPr>
                        <a:spcAft>
                          <a:spcPts val="0"/>
                        </a:spcAft>
                      </a:pPr>
                      <a:r>
                        <a:rPr lang="en-US" sz="1800">
                          <a:effectLst/>
                        </a:rPr>
                        <a:t>Require No Security</a:t>
                      </a:r>
                      <a:endParaRPr lang="ko-KR" sz="1800">
                        <a:effectLst/>
                        <a:latin typeface="Times New Roman"/>
                        <a:ea typeface="MS Mincho"/>
                      </a:endParaRPr>
                    </a:p>
                  </a:txBody>
                  <a:tcPr marL="68580" marR="68580" marT="0" marB="0"/>
                </a:tc>
                <a:tc>
                  <a:txBody>
                    <a:bodyPr/>
                    <a:lstStyle/>
                    <a:p>
                      <a:pPr>
                        <a:spcAft>
                          <a:spcPts val="0"/>
                        </a:spcAft>
                      </a:pPr>
                      <a:r>
                        <a:rPr lang="en-US" sz="1800" dirty="0">
                          <a:effectLst/>
                        </a:rPr>
                        <a:t>Meaning</a:t>
                      </a:r>
                      <a:endParaRPr lang="ko-KR" sz="1800" dirty="0">
                        <a:effectLst/>
                        <a:latin typeface="Times New Roman"/>
                        <a:ea typeface="MS Mincho"/>
                      </a:endParaRPr>
                    </a:p>
                  </a:txBody>
                  <a:tcPr marL="68580" marR="68580" marT="0" marB="0"/>
                </a:tc>
              </a:tr>
              <a:tr h="488423">
                <a:tc>
                  <a:txBody>
                    <a:bodyPr/>
                    <a:lstStyle/>
                    <a:p>
                      <a:pPr>
                        <a:spcAft>
                          <a:spcPts val="0"/>
                        </a:spcAft>
                      </a:pPr>
                      <a:r>
                        <a:rPr lang="en-US" sz="1800" dirty="0">
                          <a:effectLst/>
                        </a:rPr>
                        <a:t>1</a:t>
                      </a:r>
                      <a:endParaRPr lang="ko-KR" sz="1800" dirty="0">
                        <a:effectLst/>
                        <a:latin typeface="Times New Roman"/>
                        <a:ea typeface="MS Mincho"/>
                      </a:endParaRPr>
                    </a:p>
                  </a:txBody>
                  <a:tcPr marL="68580" marR="68580" marT="0" marB="0"/>
                </a:tc>
                <a:tc>
                  <a:txBody>
                    <a:bodyPr/>
                    <a:lstStyle/>
                    <a:p>
                      <a:pPr>
                        <a:spcAft>
                          <a:spcPts val="0"/>
                        </a:spcAft>
                      </a:pPr>
                      <a:r>
                        <a:rPr lang="en-US" sz="1800" dirty="0">
                          <a:effectLst/>
                        </a:rPr>
                        <a:t>1</a:t>
                      </a:r>
                      <a:endParaRPr lang="ko-KR" sz="1800" dirty="0">
                        <a:effectLst/>
                        <a:latin typeface="Times New Roman"/>
                        <a:ea typeface="MS Mincho"/>
                      </a:endParaRPr>
                    </a:p>
                  </a:txBody>
                  <a:tcPr marL="68580" marR="68580" marT="0" marB="0"/>
                </a:tc>
                <a:tc>
                  <a:txBody>
                    <a:bodyPr/>
                    <a:lstStyle/>
                    <a:p>
                      <a:pPr>
                        <a:spcAft>
                          <a:spcPts val="0"/>
                        </a:spcAft>
                      </a:pPr>
                      <a:r>
                        <a:rPr lang="en-GB" sz="1800">
                          <a:effectLst/>
                          <a:latin typeface="+mn-lt"/>
                          <a:ea typeface="굴림체"/>
                        </a:rPr>
                        <a:t>. No Security Preference by the requesting STA.</a:t>
                      </a:r>
                      <a:endParaRPr lang="ko-KR" sz="1800">
                        <a:effectLst/>
                        <a:latin typeface="+mn-lt"/>
                        <a:ea typeface="MS Mincho"/>
                      </a:endParaRPr>
                    </a:p>
                    <a:p>
                      <a:pPr>
                        <a:spcAft>
                          <a:spcPts val="0"/>
                        </a:spcAft>
                      </a:pPr>
                      <a:r>
                        <a:rPr lang="en-GB" sz="1800">
                          <a:effectLst/>
                          <a:latin typeface="+mn-lt"/>
                          <a:ea typeface="맑은 고딕"/>
                        </a:rPr>
                        <a:t>. Security capability element shall be included in the CapabilityFilterInfo element.</a:t>
                      </a:r>
                      <a:endParaRPr lang="ko-KR" sz="1800">
                        <a:effectLst/>
                        <a:latin typeface="+mn-lt"/>
                        <a:ea typeface="MS Mincho"/>
                      </a:endParaRPr>
                    </a:p>
                  </a:txBody>
                  <a:tcPr marL="68580" marR="68580" marT="0" marB="0"/>
                </a:tc>
              </a:tr>
              <a:tr h="488423">
                <a:tc>
                  <a:txBody>
                    <a:bodyPr/>
                    <a:lstStyle/>
                    <a:p>
                      <a:pPr>
                        <a:spcAft>
                          <a:spcPts val="0"/>
                        </a:spcAft>
                      </a:pPr>
                      <a:r>
                        <a:rPr lang="en-US" sz="1800">
                          <a:effectLst/>
                        </a:rPr>
                        <a:t>1</a:t>
                      </a:r>
                      <a:endParaRPr lang="ko-KR" sz="1800">
                        <a:effectLst/>
                        <a:latin typeface="Times New Roman"/>
                        <a:ea typeface="MS Mincho"/>
                      </a:endParaRPr>
                    </a:p>
                  </a:txBody>
                  <a:tcPr marL="68580" marR="68580" marT="0" marB="0"/>
                </a:tc>
                <a:tc>
                  <a:txBody>
                    <a:bodyPr/>
                    <a:lstStyle/>
                    <a:p>
                      <a:pPr>
                        <a:spcAft>
                          <a:spcPts val="0"/>
                        </a:spcAft>
                      </a:pPr>
                      <a:r>
                        <a:rPr lang="en-US" sz="1800">
                          <a:effectLst/>
                        </a:rPr>
                        <a:t>0</a:t>
                      </a:r>
                      <a:endParaRPr lang="ko-KR" sz="1800">
                        <a:effectLst/>
                        <a:latin typeface="Times New Roman"/>
                        <a:ea typeface="MS Mincho"/>
                      </a:endParaRPr>
                    </a:p>
                  </a:txBody>
                  <a:tcPr marL="68580" marR="68580" marT="0" marB="0"/>
                </a:tc>
                <a:tc>
                  <a:txBody>
                    <a:bodyPr/>
                    <a:lstStyle/>
                    <a:p>
                      <a:pPr>
                        <a:spcAft>
                          <a:spcPts val="0"/>
                        </a:spcAft>
                      </a:pPr>
                      <a:r>
                        <a:rPr lang="en-US" sz="1800">
                          <a:effectLst/>
                          <a:latin typeface="+mn-lt"/>
                          <a:ea typeface="맑은 고딕"/>
                          <a:cs typeface="TimesNewRoman"/>
                        </a:rPr>
                        <a:t>. The requesting STA requires the use of the security options.</a:t>
                      </a:r>
                      <a:endParaRPr lang="ko-KR" sz="1800">
                        <a:effectLst/>
                        <a:latin typeface="+mn-lt"/>
                        <a:ea typeface="MS Mincho"/>
                      </a:endParaRPr>
                    </a:p>
                    <a:p>
                      <a:pPr>
                        <a:spcAft>
                          <a:spcPts val="0"/>
                        </a:spcAft>
                      </a:pPr>
                      <a:r>
                        <a:rPr lang="en-GB" sz="1800">
                          <a:effectLst/>
                          <a:latin typeface="+mn-lt"/>
                          <a:ea typeface="맑은 고딕"/>
                        </a:rPr>
                        <a:t>. Security capability element shall be included in the CapabilityFilterInfo element.</a:t>
                      </a:r>
                      <a:endParaRPr lang="ko-KR" sz="1800">
                        <a:effectLst/>
                        <a:latin typeface="+mn-lt"/>
                        <a:ea typeface="MS Mincho"/>
                      </a:endParaRPr>
                    </a:p>
                  </a:txBody>
                  <a:tcPr marL="68580" marR="68580" marT="0" marB="0"/>
                </a:tc>
              </a:tr>
              <a:tr h="488423">
                <a:tc>
                  <a:txBody>
                    <a:bodyPr/>
                    <a:lstStyle/>
                    <a:p>
                      <a:pPr>
                        <a:spcAft>
                          <a:spcPts val="0"/>
                        </a:spcAft>
                      </a:pPr>
                      <a:r>
                        <a:rPr lang="en-US" sz="1800">
                          <a:effectLst/>
                        </a:rPr>
                        <a:t>0</a:t>
                      </a:r>
                      <a:endParaRPr lang="ko-KR" sz="1800">
                        <a:effectLst/>
                        <a:latin typeface="Times New Roman"/>
                        <a:ea typeface="MS Mincho"/>
                      </a:endParaRPr>
                    </a:p>
                  </a:txBody>
                  <a:tcPr marL="68580" marR="68580" marT="0" marB="0"/>
                </a:tc>
                <a:tc>
                  <a:txBody>
                    <a:bodyPr/>
                    <a:lstStyle/>
                    <a:p>
                      <a:pPr>
                        <a:spcAft>
                          <a:spcPts val="0"/>
                        </a:spcAft>
                      </a:pPr>
                      <a:r>
                        <a:rPr lang="en-US" sz="1800">
                          <a:effectLst/>
                        </a:rPr>
                        <a:t>1</a:t>
                      </a:r>
                      <a:endParaRPr lang="ko-KR" sz="1800">
                        <a:effectLst/>
                        <a:latin typeface="Times New Roman"/>
                        <a:ea typeface="MS Mincho"/>
                      </a:endParaRPr>
                    </a:p>
                  </a:txBody>
                  <a:tcPr marL="68580" marR="68580" marT="0" marB="0"/>
                </a:tc>
                <a:tc>
                  <a:txBody>
                    <a:bodyPr/>
                    <a:lstStyle/>
                    <a:p>
                      <a:pPr>
                        <a:spcAft>
                          <a:spcPts val="0"/>
                        </a:spcAft>
                      </a:pPr>
                      <a:r>
                        <a:rPr lang="en-US" sz="1800">
                          <a:effectLst/>
                          <a:latin typeface="+mn-lt"/>
                          <a:ea typeface="맑은 고딕"/>
                          <a:cs typeface="TimesNewRoman"/>
                        </a:rPr>
                        <a:t>. The requesting STA requires no security options to be used.</a:t>
                      </a:r>
                      <a:endParaRPr lang="ko-KR" sz="1800">
                        <a:effectLst/>
                        <a:latin typeface="+mn-lt"/>
                        <a:ea typeface="MS Mincho"/>
                      </a:endParaRPr>
                    </a:p>
                    <a:p>
                      <a:pPr>
                        <a:spcAft>
                          <a:spcPts val="0"/>
                        </a:spcAft>
                      </a:pPr>
                      <a:r>
                        <a:rPr lang="en-GB" sz="1800">
                          <a:effectLst/>
                          <a:latin typeface="+mn-lt"/>
                          <a:ea typeface="맑은 고딕"/>
                        </a:rPr>
                        <a:t>. Security capability element may not be included in the CapabilityFilterInfo element.</a:t>
                      </a:r>
                      <a:endParaRPr lang="ko-KR" sz="1800">
                        <a:effectLst/>
                        <a:latin typeface="+mn-lt"/>
                        <a:ea typeface="MS Mincho"/>
                      </a:endParaRPr>
                    </a:p>
                  </a:txBody>
                  <a:tcPr marL="68580" marR="68580" marT="0" marB="0"/>
                </a:tc>
              </a:tr>
              <a:tr h="271346">
                <a:tc>
                  <a:txBody>
                    <a:bodyPr/>
                    <a:lstStyle/>
                    <a:p>
                      <a:pPr>
                        <a:spcAft>
                          <a:spcPts val="0"/>
                        </a:spcAft>
                      </a:pPr>
                      <a:r>
                        <a:rPr lang="en-US" sz="1800">
                          <a:effectLst/>
                        </a:rPr>
                        <a:t>0</a:t>
                      </a:r>
                      <a:endParaRPr lang="ko-KR" sz="1800">
                        <a:effectLst/>
                        <a:latin typeface="Times New Roman"/>
                        <a:ea typeface="MS Mincho"/>
                      </a:endParaRPr>
                    </a:p>
                  </a:txBody>
                  <a:tcPr marL="68580" marR="68580" marT="0" marB="0"/>
                </a:tc>
                <a:tc>
                  <a:txBody>
                    <a:bodyPr/>
                    <a:lstStyle/>
                    <a:p>
                      <a:pPr>
                        <a:spcAft>
                          <a:spcPts val="0"/>
                        </a:spcAft>
                      </a:pPr>
                      <a:r>
                        <a:rPr lang="en-US" sz="1800">
                          <a:effectLst/>
                        </a:rPr>
                        <a:t>0</a:t>
                      </a:r>
                      <a:endParaRPr lang="ko-KR" sz="1800">
                        <a:effectLst/>
                        <a:latin typeface="Times New Roman"/>
                        <a:ea typeface="MS Mincho"/>
                      </a:endParaRPr>
                    </a:p>
                  </a:txBody>
                  <a:tcPr marL="68580" marR="68580" marT="0" marB="0"/>
                </a:tc>
                <a:tc>
                  <a:txBody>
                    <a:bodyPr/>
                    <a:lstStyle/>
                    <a:p>
                      <a:pPr>
                        <a:spcAft>
                          <a:spcPts val="0"/>
                        </a:spcAft>
                      </a:pPr>
                      <a:r>
                        <a:rPr lang="en-US" sz="1800" dirty="0">
                          <a:effectLst/>
                          <a:latin typeface="+mn-lt"/>
                          <a:ea typeface="맑은 고딕"/>
                          <a:cs typeface="TimesNewRoman"/>
                        </a:rPr>
                        <a:t>. Reserved.</a:t>
                      </a:r>
                      <a:endParaRPr lang="ko-KR" sz="1800" dirty="0">
                        <a:effectLst/>
                        <a:latin typeface="+mn-lt"/>
                        <a:ea typeface="MS Mincho"/>
                      </a:endParaRPr>
                    </a:p>
                  </a:txBody>
                  <a:tcPr marL="68580" marR="68580" marT="0" marB="0"/>
                </a:tc>
              </a:tr>
            </a:tbl>
          </a:graphicData>
        </a:graphic>
      </p:graphicFrame>
      <p:sp>
        <p:nvSpPr>
          <p:cNvPr id="9"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10"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17</a:t>
            </a:fld>
            <a:endParaRPr lang="en-US" smtClean="0"/>
          </a:p>
        </p:txBody>
      </p:sp>
      <p:sp>
        <p:nvSpPr>
          <p:cNvPr id="13"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Tree>
    <p:extLst>
      <p:ext uri="{BB962C8B-B14F-4D97-AF65-F5344CB8AC3E}">
        <p14:creationId xmlns:p14="http://schemas.microsoft.com/office/powerpoint/2010/main" val="16150955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723900" y="1370013"/>
            <a:ext cx="7772400" cy="5105400"/>
          </a:xfrm>
        </p:spPr>
        <p:txBody>
          <a:bodyPr/>
          <a:lstStyle/>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ko-KR" altLang="ko-KR"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179388" indent="-179388" eaLnBrk="1" hangingPunct="1">
              <a:buFont typeface="Arial" pitchFamily="34" charset="0"/>
              <a:buChar char="•"/>
            </a:pPr>
            <a:endParaRPr lang="en-US" altLang="ja-JP" dirty="0">
              <a:ea typeface="MS PGothic" pitchFamily="34" charset="-128"/>
            </a:endParaRPr>
          </a:p>
          <a:p>
            <a:pPr marL="0" indent="0" eaLnBrk="1" hangingPunct="1">
              <a:buNone/>
            </a:pPr>
            <a:endParaRPr lang="en-US" altLang="ja-JP" dirty="0">
              <a:ea typeface="MS PGothic" pitchFamily="34" charset="-128"/>
            </a:endParaRPr>
          </a:p>
        </p:txBody>
      </p:sp>
      <p:sp>
        <p:nvSpPr>
          <p:cNvPr id="8" name="Title 1"/>
          <p:cNvSpPr>
            <a:spLocks noGrp="1"/>
          </p:cNvSpPr>
          <p:nvPr>
            <p:ph type="title"/>
          </p:nvPr>
        </p:nvSpPr>
        <p:spPr>
          <a:xfrm>
            <a:off x="685800" y="685800"/>
            <a:ext cx="7772400" cy="1066800"/>
          </a:xfrm>
        </p:spPr>
        <p:txBody>
          <a:bodyPr/>
          <a:lstStyle/>
          <a:p>
            <a:r>
              <a:rPr lang="en-US" dirty="0" smtClean="0"/>
              <a:t>Filtering Preference Field – Subfields (3/3)</a:t>
            </a:r>
            <a:endParaRPr lang="en-US" dirty="0"/>
          </a:p>
        </p:txBody>
      </p:sp>
      <p:sp>
        <p:nvSpPr>
          <p:cNvPr id="9" name="Content Placeholder 2"/>
          <p:cNvSpPr txBox="1">
            <a:spLocks/>
          </p:cNvSpPr>
          <p:nvPr/>
        </p:nvSpPr>
        <p:spPr bwMode="auto">
          <a:xfrm>
            <a:off x="685800" y="1600200"/>
            <a:ext cx="77724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179388" indent="-179388" eaLnBrk="1" hangingPunct="1">
              <a:buFont typeface="Arial" pitchFamily="34" charset="0"/>
              <a:buChar char="•"/>
            </a:pPr>
            <a:r>
              <a:rPr lang="en-US" altLang="ko-KR" dirty="0" smtClean="0"/>
              <a:t>Meaning of the </a:t>
            </a:r>
            <a:r>
              <a:rPr lang="en-GB" altLang="ko-KR" dirty="0"/>
              <a:t>the Require HT subfield, require VHT subfield, and Require non-HT </a:t>
            </a:r>
            <a:endParaRPr lang="en-US" altLang="ko-KR" dirty="0">
              <a:ea typeface="MS PGothic" pitchFamily="34" charset="-128"/>
            </a:endParaRPr>
          </a:p>
          <a:p>
            <a:pPr marL="0" indent="0" eaLnBrk="1" hangingPunct="1">
              <a:buNone/>
            </a:pPr>
            <a:endParaRPr lang="en-US" altLang="ko-KR" sz="2000" dirty="0" smtClean="0">
              <a:ea typeface="MS PGothic" pitchFamily="34" charset="-128"/>
            </a:endParaRPr>
          </a:p>
          <a:p>
            <a:pPr marL="0" indent="0" eaLnBrk="1" hangingPunct="1">
              <a:buNone/>
            </a:pPr>
            <a:endParaRPr lang="en-US" altLang="ko-KR" sz="2000" dirty="0">
              <a:ea typeface="MS PGothic" pitchFamily="34" charset="-128"/>
            </a:endParaRPr>
          </a:p>
          <a:p>
            <a:pPr marL="0" indent="0" eaLnBrk="1" hangingPunct="1">
              <a:buNone/>
            </a:pPr>
            <a:endParaRPr lang="en-US" altLang="ko-KR" sz="2000" dirty="0" smtClean="0">
              <a:ea typeface="MS PGothic" pitchFamily="34" charset="-128"/>
            </a:endParaRPr>
          </a:p>
          <a:p>
            <a:pPr marL="0" indent="0" eaLnBrk="1" hangingPunct="1">
              <a:buNone/>
            </a:pPr>
            <a:endParaRPr lang="en-US" altLang="ko-KR" sz="2000" dirty="0">
              <a:ea typeface="MS PGothic" pitchFamily="34" charset="-128"/>
            </a:endParaRPr>
          </a:p>
          <a:p>
            <a:pPr marL="0" indent="0" eaLnBrk="1" hangingPunct="1">
              <a:buNone/>
            </a:pPr>
            <a:endParaRPr lang="en-US" altLang="ko-KR" sz="2000" dirty="0" smtClean="0">
              <a:ea typeface="MS PGothic" pitchFamily="34" charset="-128"/>
            </a:endParaRPr>
          </a:p>
          <a:p>
            <a:pPr marL="0" indent="0" eaLnBrk="1" hangingPunct="1">
              <a:buNone/>
            </a:pPr>
            <a:endParaRPr lang="en-US" altLang="ko-KR" sz="2000" dirty="0" smtClean="0">
              <a:ea typeface="MS PGothic" pitchFamily="34" charset="-128"/>
            </a:endParaRPr>
          </a:p>
          <a:p>
            <a:pPr marL="0" indent="0" eaLnBrk="1" hangingPunct="1">
              <a:buNone/>
            </a:pPr>
            <a:endParaRPr lang="en-US" altLang="ko-KR" sz="2000" dirty="0">
              <a:ea typeface="MS PGothic" pitchFamily="34" charset="-128"/>
            </a:endParaRPr>
          </a:p>
          <a:p>
            <a:pPr marL="0" indent="0" eaLnBrk="1" hangingPunct="1">
              <a:buNone/>
            </a:pPr>
            <a:endParaRPr lang="en-US" altLang="ko-KR" sz="2000" dirty="0" smtClean="0">
              <a:ea typeface="MS PGothic" pitchFamily="34" charset="-128"/>
            </a:endParaRPr>
          </a:p>
          <a:p>
            <a:pPr marL="0" indent="0" eaLnBrk="1" hangingPunct="1">
              <a:buNone/>
            </a:pPr>
            <a:endParaRPr lang="en-US" altLang="ko-KR" sz="2000" dirty="0">
              <a:ea typeface="MS PGothic" pitchFamily="34" charset="-128"/>
            </a:endParaRPr>
          </a:p>
          <a:p>
            <a:pPr marL="0" indent="0" eaLnBrk="1" hangingPunct="1">
              <a:buNone/>
            </a:pPr>
            <a:endParaRPr lang="en-US" altLang="ko-KR" sz="2000" dirty="0" smtClean="0">
              <a:ea typeface="MS PGothic" pitchFamily="34" charset="-128"/>
            </a:endParaRPr>
          </a:p>
          <a:p>
            <a:pPr marL="0" indent="0" eaLnBrk="1" hangingPunct="1">
              <a:buNone/>
            </a:pPr>
            <a:endParaRPr lang="en-US" altLang="ko-KR" sz="2000" dirty="0">
              <a:ea typeface="MS PGothic" pitchFamily="34" charset="-128"/>
            </a:endParaRPr>
          </a:p>
          <a:p>
            <a:pPr marL="0" indent="0" eaLnBrk="1" hangingPunct="1">
              <a:buNone/>
            </a:pPr>
            <a:endParaRPr lang="en-US" altLang="ko-KR" sz="2000" dirty="0" smtClean="0">
              <a:ea typeface="MS PGothic" pitchFamily="34" charset="-128"/>
            </a:endParaRPr>
          </a:p>
          <a:p>
            <a:pPr marL="0" indent="0" eaLnBrk="1" hangingPunct="1">
              <a:buNone/>
            </a:pPr>
            <a:endParaRPr lang="en-US" altLang="ko-KR" sz="2000" dirty="0">
              <a:ea typeface="MS PGothic" pitchFamily="34" charset="-128"/>
            </a:endParaRPr>
          </a:p>
          <a:p>
            <a:pPr marL="0" indent="0" eaLnBrk="1" hangingPunct="1">
              <a:buNone/>
            </a:pPr>
            <a:endParaRPr lang="en-US" altLang="ko-KR" sz="2000" dirty="0" smtClean="0">
              <a:ea typeface="MS PGothic" pitchFamily="34" charset="-128"/>
            </a:endParaRPr>
          </a:p>
          <a:p>
            <a:pPr marL="0" indent="0" eaLnBrk="1" hangingPunct="1">
              <a:buNone/>
            </a:pPr>
            <a:endParaRPr lang="en-US" altLang="ko-KR" sz="2000" dirty="0">
              <a:ea typeface="MS PGothic" pitchFamily="34" charset="-128"/>
            </a:endParaRPr>
          </a:p>
          <a:p>
            <a:pPr marL="0" indent="0" eaLnBrk="1" hangingPunct="1">
              <a:buNone/>
            </a:pPr>
            <a:endParaRPr lang="en-US" altLang="ko-KR" sz="2000" dirty="0" smtClean="0">
              <a:ea typeface="MS PGothic" pitchFamily="34" charset="-128"/>
            </a:endParaRPr>
          </a:p>
          <a:p>
            <a:pPr marL="0" indent="0" eaLnBrk="1" hangingPunct="1">
              <a:buNone/>
            </a:pPr>
            <a:endParaRPr lang="en-US" altLang="ko-KR" sz="2000" dirty="0">
              <a:ea typeface="MS PGothic" pitchFamily="34" charset="-128"/>
            </a:endParaRPr>
          </a:p>
          <a:p>
            <a:pPr marL="0" indent="0" eaLnBrk="1" hangingPunct="1">
              <a:buNone/>
            </a:pPr>
            <a:endParaRPr lang="en-US" altLang="ko-KR" sz="2000" dirty="0" smtClean="0">
              <a:ea typeface="MS PGothic" pitchFamily="34" charset="-128"/>
            </a:endParaRPr>
          </a:p>
          <a:p>
            <a:pPr marL="0" indent="0" eaLnBrk="1" hangingPunct="1">
              <a:buNone/>
            </a:pPr>
            <a:endParaRPr lang="en-US" altLang="ko-KR" sz="2000" dirty="0" smtClean="0">
              <a:ea typeface="MS PGothic" pitchFamily="34" charset="-128"/>
            </a:endParaRPr>
          </a:p>
        </p:txBody>
      </p:sp>
      <p:graphicFrame>
        <p:nvGraphicFramePr>
          <p:cNvPr id="11" name="표 10"/>
          <p:cNvGraphicFramePr>
            <a:graphicFrameLocks noGrp="1"/>
          </p:cNvGraphicFramePr>
          <p:nvPr>
            <p:extLst>
              <p:ext uri="{D42A27DB-BD31-4B8C-83A1-F6EECF244321}">
                <p14:modId xmlns:p14="http://schemas.microsoft.com/office/powerpoint/2010/main" val="2983052883"/>
              </p:ext>
            </p:extLst>
          </p:nvPr>
        </p:nvGraphicFramePr>
        <p:xfrm>
          <a:off x="536098" y="2362200"/>
          <a:ext cx="8148003" cy="3985689"/>
        </p:xfrm>
        <a:graphic>
          <a:graphicData uri="http://schemas.openxmlformats.org/drawingml/2006/table">
            <a:tbl>
              <a:tblPr firstRow="1" firstCol="1" bandRow="1">
                <a:tableStyleId>{5C22544A-7EE6-4342-B048-85BDC9FD1C3A}</a:tableStyleId>
              </a:tblPr>
              <a:tblGrid>
                <a:gridCol w="1103334"/>
                <a:gridCol w="951368"/>
                <a:gridCol w="838200"/>
                <a:gridCol w="5255101"/>
              </a:tblGrid>
              <a:tr h="631541">
                <a:tc>
                  <a:txBody>
                    <a:bodyPr/>
                    <a:lstStyle/>
                    <a:p>
                      <a:pPr>
                        <a:spcAft>
                          <a:spcPts val="0"/>
                        </a:spcAft>
                      </a:pPr>
                      <a:r>
                        <a:rPr lang="en-US" sz="1600" dirty="0">
                          <a:effectLst/>
                        </a:rPr>
                        <a:t>Require HT</a:t>
                      </a:r>
                      <a:endParaRPr lang="ko-KR" sz="1600" dirty="0">
                        <a:effectLst/>
                        <a:latin typeface="Times New Roman"/>
                        <a:ea typeface="MS Mincho"/>
                      </a:endParaRPr>
                    </a:p>
                  </a:txBody>
                  <a:tcPr marL="68580" marR="68580" marT="0" marB="0"/>
                </a:tc>
                <a:tc>
                  <a:txBody>
                    <a:bodyPr/>
                    <a:lstStyle/>
                    <a:p>
                      <a:pPr>
                        <a:spcAft>
                          <a:spcPts val="0"/>
                        </a:spcAft>
                      </a:pPr>
                      <a:r>
                        <a:rPr lang="en-US" sz="1600" dirty="0">
                          <a:effectLst/>
                        </a:rPr>
                        <a:t>Require VHT</a:t>
                      </a:r>
                      <a:endParaRPr lang="ko-KR" sz="1600" dirty="0">
                        <a:effectLst/>
                        <a:latin typeface="Times New Roman"/>
                        <a:ea typeface="MS Mincho"/>
                      </a:endParaRPr>
                    </a:p>
                  </a:txBody>
                  <a:tcPr marL="68580" marR="68580" marT="0" marB="0"/>
                </a:tc>
                <a:tc>
                  <a:txBody>
                    <a:bodyPr/>
                    <a:lstStyle/>
                    <a:p>
                      <a:pPr>
                        <a:spcAft>
                          <a:spcPts val="0"/>
                        </a:spcAft>
                      </a:pPr>
                      <a:r>
                        <a:rPr lang="en-US" sz="1600">
                          <a:effectLst/>
                        </a:rPr>
                        <a:t>Require non-HT</a:t>
                      </a:r>
                      <a:endParaRPr lang="ko-KR" sz="1600">
                        <a:effectLst/>
                        <a:latin typeface="Times New Roman"/>
                        <a:ea typeface="MS Mincho"/>
                      </a:endParaRPr>
                    </a:p>
                  </a:txBody>
                  <a:tcPr marL="68580" marR="68580" marT="0" marB="0"/>
                </a:tc>
                <a:tc>
                  <a:txBody>
                    <a:bodyPr/>
                    <a:lstStyle/>
                    <a:p>
                      <a:pPr>
                        <a:spcAft>
                          <a:spcPts val="0"/>
                        </a:spcAft>
                      </a:pPr>
                      <a:r>
                        <a:rPr lang="en-US" sz="1600">
                          <a:effectLst/>
                        </a:rPr>
                        <a:t>Meaning</a:t>
                      </a:r>
                      <a:endParaRPr lang="ko-KR" sz="1600">
                        <a:effectLst/>
                        <a:latin typeface="Times New Roman"/>
                        <a:ea typeface="MS Mincho"/>
                      </a:endParaRPr>
                    </a:p>
                  </a:txBody>
                  <a:tcPr marL="68580" marR="68580" marT="0" marB="0"/>
                </a:tc>
              </a:tr>
              <a:tr h="350857">
                <a:tc>
                  <a:txBody>
                    <a:bodyPr/>
                    <a:lstStyle/>
                    <a:p>
                      <a:pPr>
                        <a:spcAft>
                          <a:spcPts val="0"/>
                        </a:spcAft>
                      </a:pPr>
                      <a:r>
                        <a:rPr lang="en-US" sz="1600">
                          <a:effectLst/>
                        </a:rPr>
                        <a:t>1</a:t>
                      </a:r>
                      <a:endParaRPr lang="ko-KR" sz="1600">
                        <a:effectLst/>
                        <a:latin typeface="Times New Roman"/>
                        <a:ea typeface="MS Mincho"/>
                      </a:endParaRPr>
                    </a:p>
                  </a:txBody>
                  <a:tcPr marL="68580" marR="68580" marT="0" marB="0"/>
                </a:tc>
                <a:tc>
                  <a:txBody>
                    <a:bodyPr/>
                    <a:lstStyle/>
                    <a:p>
                      <a:pPr>
                        <a:spcAft>
                          <a:spcPts val="0"/>
                        </a:spcAft>
                      </a:pPr>
                      <a:r>
                        <a:rPr lang="en-US" sz="1600" dirty="0">
                          <a:effectLst/>
                        </a:rPr>
                        <a:t>1</a:t>
                      </a:r>
                      <a:endParaRPr lang="ko-KR" sz="1600" dirty="0">
                        <a:effectLst/>
                        <a:latin typeface="Times New Roman"/>
                        <a:ea typeface="MS Mincho"/>
                      </a:endParaRPr>
                    </a:p>
                  </a:txBody>
                  <a:tcPr marL="68580" marR="68580" marT="0" marB="0"/>
                </a:tc>
                <a:tc>
                  <a:txBody>
                    <a:bodyPr/>
                    <a:lstStyle/>
                    <a:p>
                      <a:pPr>
                        <a:spcAft>
                          <a:spcPts val="0"/>
                        </a:spcAft>
                      </a:pPr>
                      <a:r>
                        <a:rPr lang="en-US" sz="1600" dirty="0">
                          <a:effectLst/>
                        </a:rPr>
                        <a:t>1</a:t>
                      </a:r>
                      <a:endParaRPr lang="ko-KR" sz="1600" dirty="0">
                        <a:effectLst/>
                        <a:latin typeface="Times New Roman"/>
                        <a:ea typeface="MS Mincho"/>
                      </a:endParaRPr>
                    </a:p>
                  </a:txBody>
                  <a:tcPr marL="68580" marR="68580" marT="0" marB="0"/>
                </a:tc>
                <a:tc>
                  <a:txBody>
                    <a:bodyPr/>
                    <a:lstStyle/>
                    <a:p>
                      <a:pPr>
                        <a:spcAft>
                          <a:spcPts val="0"/>
                        </a:spcAft>
                      </a:pPr>
                      <a:r>
                        <a:rPr lang="en-GB" sz="1600">
                          <a:effectLst/>
                        </a:rPr>
                        <a:t>No preference</a:t>
                      </a:r>
                      <a:endParaRPr lang="ko-KR" sz="1600">
                        <a:effectLst/>
                        <a:latin typeface="Times New Roman"/>
                        <a:ea typeface="MS Mincho"/>
                      </a:endParaRPr>
                    </a:p>
                  </a:txBody>
                  <a:tcPr marL="68580" marR="68580" marT="0" marB="0"/>
                </a:tc>
              </a:tr>
              <a:tr h="350857">
                <a:tc>
                  <a:txBody>
                    <a:bodyPr/>
                    <a:lstStyle/>
                    <a:p>
                      <a:pPr>
                        <a:spcAft>
                          <a:spcPts val="0"/>
                        </a:spcAft>
                      </a:pPr>
                      <a:r>
                        <a:rPr lang="en-US" sz="1600">
                          <a:effectLst/>
                        </a:rPr>
                        <a:t>1</a:t>
                      </a:r>
                      <a:endParaRPr lang="ko-KR" sz="1600">
                        <a:effectLst/>
                        <a:latin typeface="Times New Roman"/>
                        <a:ea typeface="MS Mincho"/>
                      </a:endParaRPr>
                    </a:p>
                  </a:txBody>
                  <a:tcPr marL="68580" marR="68580" marT="0" marB="0"/>
                </a:tc>
                <a:tc>
                  <a:txBody>
                    <a:bodyPr/>
                    <a:lstStyle/>
                    <a:p>
                      <a:pPr>
                        <a:spcAft>
                          <a:spcPts val="0"/>
                        </a:spcAft>
                      </a:pPr>
                      <a:r>
                        <a:rPr lang="en-US" sz="1600">
                          <a:effectLst/>
                        </a:rPr>
                        <a:t>0</a:t>
                      </a:r>
                      <a:endParaRPr lang="ko-KR" sz="1600">
                        <a:effectLst/>
                        <a:latin typeface="Times New Roman"/>
                        <a:ea typeface="MS Mincho"/>
                      </a:endParaRPr>
                    </a:p>
                  </a:txBody>
                  <a:tcPr marL="68580" marR="68580" marT="0" marB="0"/>
                </a:tc>
                <a:tc>
                  <a:txBody>
                    <a:bodyPr/>
                    <a:lstStyle/>
                    <a:p>
                      <a:pPr>
                        <a:spcAft>
                          <a:spcPts val="0"/>
                        </a:spcAft>
                      </a:pPr>
                      <a:r>
                        <a:rPr lang="en-US" sz="1600">
                          <a:effectLst/>
                        </a:rPr>
                        <a:t>0</a:t>
                      </a:r>
                      <a:endParaRPr lang="ko-KR" sz="1600">
                        <a:effectLst/>
                        <a:latin typeface="Times New Roman"/>
                        <a:ea typeface="MS Mincho"/>
                      </a:endParaRPr>
                    </a:p>
                  </a:txBody>
                  <a:tcPr marL="68580" marR="68580" marT="0" marB="0"/>
                </a:tc>
                <a:tc>
                  <a:txBody>
                    <a:bodyPr/>
                    <a:lstStyle/>
                    <a:p>
                      <a:pPr>
                        <a:spcAft>
                          <a:spcPts val="0"/>
                        </a:spcAft>
                      </a:pPr>
                      <a:r>
                        <a:rPr lang="en-US" sz="1600">
                          <a:effectLst/>
                        </a:rPr>
                        <a:t>The requesting STA requires to associate with only HT STAs</a:t>
                      </a:r>
                      <a:endParaRPr lang="ko-KR" sz="1600">
                        <a:effectLst/>
                        <a:latin typeface="Times New Roman"/>
                        <a:ea typeface="MS Mincho"/>
                      </a:endParaRPr>
                    </a:p>
                  </a:txBody>
                  <a:tcPr marL="68580" marR="68580" marT="0" marB="0"/>
                </a:tc>
              </a:tr>
              <a:tr h="350857">
                <a:tc>
                  <a:txBody>
                    <a:bodyPr/>
                    <a:lstStyle/>
                    <a:p>
                      <a:pPr>
                        <a:spcAft>
                          <a:spcPts val="0"/>
                        </a:spcAft>
                      </a:pPr>
                      <a:r>
                        <a:rPr lang="en-US" sz="1600">
                          <a:effectLst/>
                        </a:rPr>
                        <a:t>0</a:t>
                      </a:r>
                      <a:endParaRPr lang="ko-KR" sz="1600">
                        <a:effectLst/>
                        <a:latin typeface="Times New Roman"/>
                        <a:ea typeface="MS Mincho"/>
                      </a:endParaRPr>
                    </a:p>
                  </a:txBody>
                  <a:tcPr marL="68580" marR="68580" marT="0" marB="0"/>
                </a:tc>
                <a:tc>
                  <a:txBody>
                    <a:bodyPr/>
                    <a:lstStyle/>
                    <a:p>
                      <a:pPr>
                        <a:spcAft>
                          <a:spcPts val="0"/>
                        </a:spcAft>
                      </a:pPr>
                      <a:r>
                        <a:rPr lang="en-US" sz="1600">
                          <a:effectLst/>
                        </a:rPr>
                        <a:t>1</a:t>
                      </a:r>
                      <a:endParaRPr lang="ko-KR" sz="1600">
                        <a:effectLst/>
                        <a:latin typeface="Times New Roman"/>
                        <a:ea typeface="MS Mincho"/>
                      </a:endParaRPr>
                    </a:p>
                  </a:txBody>
                  <a:tcPr marL="68580" marR="68580" marT="0" marB="0"/>
                </a:tc>
                <a:tc>
                  <a:txBody>
                    <a:bodyPr/>
                    <a:lstStyle/>
                    <a:p>
                      <a:pPr>
                        <a:spcAft>
                          <a:spcPts val="0"/>
                        </a:spcAft>
                      </a:pPr>
                      <a:r>
                        <a:rPr lang="en-US" sz="1600">
                          <a:effectLst/>
                        </a:rPr>
                        <a:t>0</a:t>
                      </a:r>
                      <a:endParaRPr lang="ko-KR" sz="1600">
                        <a:effectLst/>
                        <a:latin typeface="Times New Roman"/>
                        <a:ea typeface="MS Mincho"/>
                      </a:endParaRPr>
                    </a:p>
                  </a:txBody>
                  <a:tcPr marL="68580" marR="68580" marT="0" marB="0"/>
                </a:tc>
                <a:tc>
                  <a:txBody>
                    <a:bodyPr/>
                    <a:lstStyle/>
                    <a:p>
                      <a:pPr>
                        <a:spcAft>
                          <a:spcPts val="0"/>
                        </a:spcAft>
                      </a:pPr>
                      <a:r>
                        <a:rPr lang="en-US" sz="1600" dirty="0">
                          <a:effectLst/>
                        </a:rPr>
                        <a:t>The requesting STA requires to associate with only VHT STAs</a:t>
                      </a:r>
                      <a:endParaRPr lang="ko-KR" sz="1600" dirty="0">
                        <a:effectLst/>
                        <a:latin typeface="Times New Roman"/>
                        <a:ea typeface="MS Mincho"/>
                      </a:endParaRPr>
                    </a:p>
                  </a:txBody>
                  <a:tcPr marL="68580" marR="68580" marT="0" marB="0"/>
                </a:tc>
              </a:tr>
              <a:tr h="350857">
                <a:tc>
                  <a:txBody>
                    <a:bodyPr/>
                    <a:lstStyle/>
                    <a:p>
                      <a:pPr>
                        <a:spcAft>
                          <a:spcPts val="0"/>
                        </a:spcAft>
                      </a:pPr>
                      <a:r>
                        <a:rPr lang="en-US" sz="1600">
                          <a:effectLst/>
                        </a:rPr>
                        <a:t>0</a:t>
                      </a:r>
                      <a:endParaRPr lang="ko-KR" sz="1600">
                        <a:effectLst/>
                        <a:latin typeface="Times New Roman"/>
                        <a:ea typeface="MS Mincho"/>
                      </a:endParaRPr>
                    </a:p>
                  </a:txBody>
                  <a:tcPr marL="68580" marR="68580" marT="0" marB="0"/>
                </a:tc>
                <a:tc>
                  <a:txBody>
                    <a:bodyPr/>
                    <a:lstStyle/>
                    <a:p>
                      <a:pPr>
                        <a:spcAft>
                          <a:spcPts val="0"/>
                        </a:spcAft>
                      </a:pPr>
                      <a:r>
                        <a:rPr lang="en-US" sz="1600">
                          <a:effectLst/>
                        </a:rPr>
                        <a:t>0</a:t>
                      </a:r>
                      <a:endParaRPr lang="ko-KR" sz="1600">
                        <a:effectLst/>
                        <a:latin typeface="Times New Roman"/>
                        <a:ea typeface="MS Mincho"/>
                      </a:endParaRPr>
                    </a:p>
                  </a:txBody>
                  <a:tcPr marL="68580" marR="68580" marT="0" marB="0"/>
                </a:tc>
                <a:tc>
                  <a:txBody>
                    <a:bodyPr/>
                    <a:lstStyle/>
                    <a:p>
                      <a:pPr>
                        <a:spcAft>
                          <a:spcPts val="0"/>
                        </a:spcAft>
                      </a:pPr>
                      <a:r>
                        <a:rPr lang="en-US" sz="1600">
                          <a:effectLst/>
                        </a:rPr>
                        <a:t>1</a:t>
                      </a:r>
                      <a:endParaRPr lang="ko-KR" sz="1600">
                        <a:effectLst/>
                        <a:latin typeface="Times New Roman"/>
                        <a:ea typeface="MS Mincho"/>
                      </a:endParaRPr>
                    </a:p>
                  </a:txBody>
                  <a:tcPr marL="68580" marR="68580" marT="0" marB="0"/>
                </a:tc>
                <a:tc>
                  <a:txBody>
                    <a:bodyPr/>
                    <a:lstStyle/>
                    <a:p>
                      <a:pPr>
                        <a:spcAft>
                          <a:spcPts val="0"/>
                        </a:spcAft>
                      </a:pPr>
                      <a:r>
                        <a:rPr lang="en-US" sz="1600" dirty="0">
                          <a:effectLst/>
                        </a:rPr>
                        <a:t>The requesting STA requires to associate with only non-HT STAs</a:t>
                      </a:r>
                      <a:endParaRPr lang="ko-KR" sz="1600" dirty="0">
                        <a:effectLst/>
                        <a:latin typeface="Times New Roman"/>
                        <a:ea typeface="MS Mincho"/>
                      </a:endParaRPr>
                    </a:p>
                  </a:txBody>
                  <a:tcPr marL="68580" marR="68580" marT="0" marB="0"/>
                </a:tc>
              </a:tr>
              <a:tr h="350857">
                <a:tc>
                  <a:txBody>
                    <a:bodyPr/>
                    <a:lstStyle/>
                    <a:p>
                      <a:pPr>
                        <a:spcAft>
                          <a:spcPts val="0"/>
                        </a:spcAft>
                      </a:pPr>
                      <a:r>
                        <a:rPr lang="en-GB" sz="1600">
                          <a:effectLst/>
                        </a:rPr>
                        <a:t>1</a:t>
                      </a:r>
                      <a:endParaRPr lang="ko-KR" sz="1600">
                        <a:effectLst/>
                        <a:latin typeface="Times New Roman"/>
                        <a:ea typeface="MS Mincho"/>
                      </a:endParaRPr>
                    </a:p>
                  </a:txBody>
                  <a:tcPr marL="68580" marR="68580" marT="0" marB="0"/>
                </a:tc>
                <a:tc>
                  <a:txBody>
                    <a:bodyPr/>
                    <a:lstStyle/>
                    <a:p>
                      <a:pPr>
                        <a:spcAft>
                          <a:spcPts val="0"/>
                        </a:spcAft>
                      </a:pPr>
                      <a:r>
                        <a:rPr lang="en-US" sz="1600">
                          <a:effectLst/>
                        </a:rPr>
                        <a:t>1</a:t>
                      </a:r>
                      <a:endParaRPr lang="ko-KR" sz="1600">
                        <a:effectLst/>
                        <a:latin typeface="Times New Roman"/>
                        <a:ea typeface="MS Mincho"/>
                      </a:endParaRPr>
                    </a:p>
                  </a:txBody>
                  <a:tcPr marL="68580" marR="68580" marT="0" marB="0"/>
                </a:tc>
                <a:tc>
                  <a:txBody>
                    <a:bodyPr/>
                    <a:lstStyle/>
                    <a:p>
                      <a:pPr>
                        <a:spcAft>
                          <a:spcPts val="0"/>
                        </a:spcAft>
                      </a:pPr>
                      <a:r>
                        <a:rPr lang="en-US" sz="1600">
                          <a:effectLst/>
                        </a:rPr>
                        <a:t>0</a:t>
                      </a:r>
                      <a:endParaRPr lang="ko-KR" sz="1600">
                        <a:effectLst/>
                        <a:latin typeface="Times New Roman"/>
                        <a:ea typeface="MS Mincho"/>
                      </a:endParaRPr>
                    </a:p>
                  </a:txBody>
                  <a:tcPr marL="68580" marR="68580" marT="0" marB="0"/>
                </a:tc>
                <a:tc>
                  <a:txBody>
                    <a:bodyPr/>
                    <a:lstStyle/>
                    <a:p>
                      <a:pPr>
                        <a:spcAft>
                          <a:spcPts val="0"/>
                        </a:spcAft>
                      </a:pPr>
                      <a:r>
                        <a:rPr lang="en-US" sz="1600" dirty="0">
                          <a:effectLst/>
                        </a:rPr>
                        <a:t>The requesting STA requires to associate with HT STAs or VHT STAs</a:t>
                      </a:r>
                      <a:endParaRPr lang="ko-KR" sz="1600" dirty="0">
                        <a:effectLst/>
                        <a:latin typeface="Times New Roman"/>
                        <a:ea typeface="MS Mincho"/>
                      </a:endParaRPr>
                    </a:p>
                  </a:txBody>
                  <a:tcPr marL="68580" marR="68580" marT="0" marB="0"/>
                </a:tc>
              </a:tr>
              <a:tr h="350857">
                <a:tc>
                  <a:txBody>
                    <a:bodyPr/>
                    <a:lstStyle/>
                    <a:p>
                      <a:pPr>
                        <a:spcAft>
                          <a:spcPts val="0"/>
                        </a:spcAft>
                      </a:pPr>
                      <a:r>
                        <a:rPr lang="en-US" sz="1600">
                          <a:effectLst/>
                        </a:rPr>
                        <a:t>1</a:t>
                      </a:r>
                      <a:endParaRPr lang="ko-KR" sz="1600">
                        <a:effectLst/>
                        <a:latin typeface="Times New Roman"/>
                        <a:ea typeface="MS Mincho"/>
                      </a:endParaRPr>
                    </a:p>
                  </a:txBody>
                  <a:tcPr marL="68580" marR="68580" marT="0" marB="0"/>
                </a:tc>
                <a:tc>
                  <a:txBody>
                    <a:bodyPr/>
                    <a:lstStyle/>
                    <a:p>
                      <a:pPr>
                        <a:spcAft>
                          <a:spcPts val="0"/>
                        </a:spcAft>
                      </a:pPr>
                      <a:r>
                        <a:rPr lang="en-US" sz="1600">
                          <a:effectLst/>
                        </a:rPr>
                        <a:t>0</a:t>
                      </a:r>
                      <a:endParaRPr lang="ko-KR" sz="1600">
                        <a:effectLst/>
                        <a:latin typeface="Times New Roman"/>
                        <a:ea typeface="MS Mincho"/>
                      </a:endParaRPr>
                    </a:p>
                  </a:txBody>
                  <a:tcPr marL="68580" marR="68580" marT="0" marB="0"/>
                </a:tc>
                <a:tc>
                  <a:txBody>
                    <a:bodyPr/>
                    <a:lstStyle/>
                    <a:p>
                      <a:pPr>
                        <a:spcAft>
                          <a:spcPts val="0"/>
                        </a:spcAft>
                      </a:pPr>
                      <a:r>
                        <a:rPr lang="en-US" sz="1600">
                          <a:effectLst/>
                        </a:rPr>
                        <a:t>1</a:t>
                      </a:r>
                      <a:endParaRPr lang="ko-KR" sz="1600">
                        <a:effectLst/>
                        <a:latin typeface="Times New Roman"/>
                        <a:ea typeface="MS Mincho"/>
                      </a:endParaRPr>
                    </a:p>
                  </a:txBody>
                  <a:tcPr marL="68580" marR="68580" marT="0" marB="0"/>
                </a:tc>
                <a:tc>
                  <a:txBody>
                    <a:bodyPr/>
                    <a:lstStyle/>
                    <a:p>
                      <a:pPr>
                        <a:spcAft>
                          <a:spcPts val="0"/>
                        </a:spcAft>
                      </a:pPr>
                      <a:r>
                        <a:rPr lang="en-US" sz="1600" dirty="0">
                          <a:effectLst/>
                        </a:rPr>
                        <a:t>The requesting STA requires to associate with HT STAs or non-HT STAs</a:t>
                      </a:r>
                      <a:endParaRPr lang="ko-KR" sz="1600" dirty="0">
                        <a:effectLst/>
                        <a:latin typeface="Times New Roman"/>
                        <a:ea typeface="MS Mincho"/>
                      </a:endParaRPr>
                    </a:p>
                  </a:txBody>
                  <a:tcPr marL="68580" marR="68580" marT="0" marB="0"/>
                </a:tc>
              </a:tr>
              <a:tr h="45383">
                <a:tc>
                  <a:txBody>
                    <a:bodyPr/>
                    <a:lstStyle/>
                    <a:p>
                      <a:pPr>
                        <a:spcAft>
                          <a:spcPts val="0"/>
                        </a:spcAft>
                      </a:pPr>
                      <a:r>
                        <a:rPr lang="en-US" sz="1600">
                          <a:effectLst/>
                        </a:rPr>
                        <a:t>0</a:t>
                      </a:r>
                      <a:endParaRPr lang="ko-KR" sz="1600">
                        <a:effectLst/>
                        <a:latin typeface="Times New Roman"/>
                        <a:ea typeface="MS Mincho"/>
                      </a:endParaRPr>
                    </a:p>
                  </a:txBody>
                  <a:tcPr marL="68580" marR="68580" marT="0" marB="0"/>
                </a:tc>
                <a:tc>
                  <a:txBody>
                    <a:bodyPr/>
                    <a:lstStyle/>
                    <a:p>
                      <a:pPr>
                        <a:spcAft>
                          <a:spcPts val="0"/>
                        </a:spcAft>
                      </a:pPr>
                      <a:r>
                        <a:rPr lang="en-US" sz="1600">
                          <a:effectLst/>
                        </a:rPr>
                        <a:t>1</a:t>
                      </a:r>
                      <a:endParaRPr lang="ko-KR" sz="1600">
                        <a:effectLst/>
                        <a:latin typeface="Times New Roman"/>
                        <a:ea typeface="MS Mincho"/>
                      </a:endParaRPr>
                    </a:p>
                  </a:txBody>
                  <a:tcPr marL="68580" marR="68580" marT="0" marB="0"/>
                </a:tc>
                <a:tc>
                  <a:txBody>
                    <a:bodyPr/>
                    <a:lstStyle/>
                    <a:p>
                      <a:pPr>
                        <a:spcAft>
                          <a:spcPts val="0"/>
                        </a:spcAft>
                      </a:pPr>
                      <a:r>
                        <a:rPr lang="en-US" sz="1600">
                          <a:effectLst/>
                        </a:rPr>
                        <a:t>1</a:t>
                      </a:r>
                      <a:endParaRPr lang="ko-KR" sz="1600">
                        <a:effectLst/>
                        <a:latin typeface="Times New Roman"/>
                        <a:ea typeface="MS Mincho"/>
                      </a:endParaRPr>
                    </a:p>
                  </a:txBody>
                  <a:tcPr marL="68580" marR="68580" marT="0" marB="0"/>
                </a:tc>
                <a:tc>
                  <a:txBody>
                    <a:bodyPr/>
                    <a:lstStyle/>
                    <a:p>
                      <a:pPr>
                        <a:spcAft>
                          <a:spcPts val="0"/>
                        </a:spcAft>
                      </a:pPr>
                      <a:r>
                        <a:rPr lang="en-US" sz="1600" dirty="0">
                          <a:effectLst/>
                        </a:rPr>
                        <a:t>The requesting STA requires to associate </a:t>
                      </a:r>
                      <a:r>
                        <a:rPr lang="en-US" sz="1600" dirty="0" smtClean="0">
                          <a:effectLst/>
                        </a:rPr>
                        <a:t>with VHT </a:t>
                      </a:r>
                      <a:r>
                        <a:rPr lang="en-US" sz="1600" dirty="0">
                          <a:effectLst/>
                        </a:rPr>
                        <a:t>STAs or non-HT STAs</a:t>
                      </a:r>
                      <a:endParaRPr lang="ko-KR" sz="1600" dirty="0">
                        <a:effectLst/>
                        <a:latin typeface="Times New Roman"/>
                        <a:ea typeface="MS Mincho"/>
                      </a:endParaRPr>
                    </a:p>
                  </a:txBody>
                  <a:tcPr marL="68580" marR="68580" marT="0" marB="0"/>
                </a:tc>
              </a:tr>
              <a:tr h="350857">
                <a:tc>
                  <a:txBody>
                    <a:bodyPr/>
                    <a:lstStyle/>
                    <a:p>
                      <a:pPr>
                        <a:spcAft>
                          <a:spcPts val="0"/>
                        </a:spcAft>
                      </a:pPr>
                      <a:r>
                        <a:rPr lang="en-US" sz="1600">
                          <a:effectLst/>
                        </a:rPr>
                        <a:t>0</a:t>
                      </a:r>
                      <a:endParaRPr lang="ko-KR" sz="1600">
                        <a:effectLst/>
                        <a:latin typeface="Times New Roman"/>
                        <a:ea typeface="MS Mincho"/>
                      </a:endParaRPr>
                    </a:p>
                  </a:txBody>
                  <a:tcPr marL="68580" marR="68580" marT="0" marB="0"/>
                </a:tc>
                <a:tc>
                  <a:txBody>
                    <a:bodyPr/>
                    <a:lstStyle/>
                    <a:p>
                      <a:pPr>
                        <a:spcAft>
                          <a:spcPts val="0"/>
                        </a:spcAft>
                      </a:pPr>
                      <a:r>
                        <a:rPr lang="en-US" sz="1600">
                          <a:effectLst/>
                        </a:rPr>
                        <a:t>0</a:t>
                      </a:r>
                      <a:endParaRPr lang="ko-KR" sz="1600">
                        <a:effectLst/>
                        <a:latin typeface="Times New Roman"/>
                        <a:ea typeface="MS Mincho"/>
                      </a:endParaRPr>
                    </a:p>
                  </a:txBody>
                  <a:tcPr marL="68580" marR="68580" marT="0" marB="0"/>
                </a:tc>
                <a:tc>
                  <a:txBody>
                    <a:bodyPr/>
                    <a:lstStyle/>
                    <a:p>
                      <a:pPr>
                        <a:spcAft>
                          <a:spcPts val="0"/>
                        </a:spcAft>
                      </a:pPr>
                      <a:r>
                        <a:rPr lang="en-US" sz="1600">
                          <a:effectLst/>
                        </a:rPr>
                        <a:t>0</a:t>
                      </a:r>
                      <a:endParaRPr lang="ko-KR" sz="1600">
                        <a:effectLst/>
                        <a:latin typeface="Times New Roman"/>
                        <a:ea typeface="MS Mincho"/>
                      </a:endParaRPr>
                    </a:p>
                  </a:txBody>
                  <a:tcPr marL="68580" marR="68580" marT="0" marB="0"/>
                </a:tc>
                <a:tc>
                  <a:txBody>
                    <a:bodyPr/>
                    <a:lstStyle/>
                    <a:p>
                      <a:pPr>
                        <a:spcAft>
                          <a:spcPts val="0"/>
                        </a:spcAft>
                      </a:pPr>
                      <a:r>
                        <a:rPr lang="en-US" sz="1600" dirty="0">
                          <a:effectLst/>
                        </a:rPr>
                        <a:t>Reserved</a:t>
                      </a:r>
                      <a:endParaRPr lang="ko-KR" sz="1600" dirty="0">
                        <a:effectLst/>
                        <a:latin typeface="Times New Roman"/>
                        <a:ea typeface="MS Mincho"/>
                      </a:endParaRPr>
                    </a:p>
                  </a:txBody>
                  <a:tcPr marL="68580" marR="68580" marT="0" marB="0"/>
                </a:tc>
              </a:tr>
            </a:tbl>
          </a:graphicData>
        </a:graphic>
      </p:graphicFrame>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12"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18</a:t>
            </a:fld>
            <a:endParaRPr lang="en-US" smtClean="0"/>
          </a:p>
        </p:txBody>
      </p:sp>
      <p:sp>
        <p:nvSpPr>
          <p:cNvPr id="13"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Tree>
    <p:extLst>
      <p:ext uri="{BB962C8B-B14F-4D97-AF65-F5344CB8AC3E}">
        <p14:creationId xmlns:p14="http://schemas.microsoft.com/office/powerpoint/2010/main" val="23096803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723900" y="1370013"/>
            <a:ext cx="7772400" cy="5105400"/>
          </a:xfrm>
        </p:spPr>
        <p:txBody>
          <a:bodyPr/>
          <a:lstStyle/>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ko-KR" altLang="ko-KR"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179388" indent="-179388" eaLnBrk="1" hangingPunct="1">
              <a:buFont typeface="Arial" pitchFamily="34" charset="0"/>
              <a:buChar char="•"/>
            </a:pPr>
            <a:endParaRPr lang="en-US" altLang="ja-JP" dirty="0">
              <a:ea typeface="MS PGothic" pitchFamily="34" charset="-128"/>
            </a:endParaRPr>
          </a:p>
          <a:p>
            <a:pPr marL="0" indent="0" eaLnBrk="1" hangingPunct="1">
              <a:buNone/>
            </a:pPr>
            <a:endParaRPr lang="en-US" altLang="ja-JP" dirty="0">
              <a:ea typeface="MS PGothic" pitchFamily="34" charset="-128"/>
            </a:endParaRPr>
          </a:p>
        </p:txBody>
      </p:sp>
      <p:sp>
        <p:nvSpPr>
          <p:cNvPr id="8" name="Title 1"/>
          <p:cNvSpPr>
            <a:spLocks noGrp="1"/>
          </p:cNvSpPr>
          <p:nvPr>
            <p:ph type="title"/>
          </p:nvPr>
        </p:nvSpPr>
        <p:spPr>
          <a:xfrm>
            <a:off x="685800" y="685800"/>
            <a:ext cx="7772400" cy="1066800"/>
          </a:xfrm>
        </p:spPr>
        <p:txBody>
          <a:bodyPr/>
          <a:lstStyle/>
          <a:p>
            <a:r>
              <a:rPr lang="en-US" dirty="0" smtClean="0"/>
              <a:t>Security capability element (1/2)</a:t>
            </a:r>
            <a:endParaRPr lang="en-US" dirty="0"/>
          </a:p>
        </p:txBody>
      </p:sp>
      <p:sp>
        <p:nvSpPr>
          <p:cNvPr id="11" name="Content Placeholder 2"/>
          <p:cNvSpPr txBox="1">
            <a:spLocks/>
          </p:cNvSpPr>
          <p:nvPr/>
        </p:nvSpPr>
        <p:spPr bwMode="auto">
          <a:xfrm>
            <a:off x="685800" y="3200400"/>
            <a:ext cx="77724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179388" indent="-179388" eaLnBrk="1" hangingPunct="1">
              <a:buFont typeface="Arial" pitchFamily="34" charset="0"/>
              <a:buChar char="•"/>
            </a:pPr>
            <a:endParaRPr lang="en-US" altLang="ko-KR" sz="2000" dirty="0" smtClean="0"/>
          </a:p>
          <a:p>
            <a:pPr marL="179388" indent="-179388" eaLnBrk="1" hangingPunct="1">
              <a:buFont typeface="Arial" pitchFamily="34" charset="0"/>
              <a:buChar char="•"/>
            </a:pPr>
            <a:endParaRPr lang="en-US" altLang="ko-KR" sz="2000" dirty="0"/>
          </a:p>
          <a:p>
            <a:pPr marL="179388" indent="-179388" eaLnBrk="1" hangingPunct="1">
              <a:buFont typeface="Arial" pitchFamily="34" charset="0"/>
              <a:buChar char="•"/>
            </a:pPr>
            <a:endParaRPr lang="en-US" altLang="ko-KR" sz="2000" dirty="0" smtClean="0"/>
          </a:p>
          <a:p>
            <a:pPr marL="179388" indent="-179388" eaLnBrk="1" hangingPunct="1">
              <a:buFont typeface="Arial" pitchFamily="34" charset="0"/>
              <a:buChar char="•"/>
            </a:pPr>
            <a:endParaRPr lang="en-US" altLang="ko-KR" sz="2000" dirty="0"/>
          </a:p>
          <a:p>
            <a:endParaRPr lang="en-GB" altLang="ko-KR" sz="1000" dirty="0" smtClean="0"/>
          </a:p>
          <a:p>
            <a:r>
              <a:rPr lang="en-GB" altLang="ko-KR" sz="2000" dirty="0" smtClean="0"/>
              <a:t>Security </a:t>
            </a:r>
            <a:r>
              <a:rPr lang="en-GB" altLang="ko-KR" sz="2000" dirty="0"/>
              <a:t>capability element specifies the security capability of the STAs that transmit Probe Request </a:t>
            </a:r>
            <a:r>
              <a:rPr lang="en-GB" altLang="ko-KR" sz="2000" dirty="0" smtClean="0"/>
              <a:t>frame</a:t>
            </a:r>
            <a:endParaRPr lang="en-GB" altLang="ko-KR" sz="2000" dirty="0"/>
          </a:p>
          <a:p>
            <a:r>
              <a:rPr lang="en-GB" altLang="ko-KR" sz="2000" dirty="0"/>
              <a:t>P</a:t>
            </a:r>
            <a:r>
              <a:rPr lang="en-GB" altLang="ko-KR" sz="2000" dirty="0" smtClean="0"/>
              <a:t>resent if Require Security bit is set</a:t>
            </a:r>
          </a:p>
        </p:txBody>
      </p:sp>
      <p:graphicFrame>
        <p:nvGraphicFramePr>
          <p:cNvPr id="12" name="표 11"/>
          <p:cNvGraphicFramePr>
            <a:graphicFrameLocks noGrp="1"/>
          </p:cNvGraphicFramePr>
          <p:nvPr>
            <p:extLst>
              <p:ext uri="{D42A27DB-BD31-4B8C-83A1-F6EECF244321}">
                <p14:modId xmlns:p14="http://schemas.microsoft.com/office/powerpoint/2010/main" val="1670605186"/>
              </p:ext>
            </p:extLst>
          </p:nvPr>
        </p:nvGraphicFramePr>
        <p:xfrm>
          <a:off x="533400" y="1524000"/>
          <a:ext cx="7924800" cy="1219200"/>
        </p:xfrm>
        <a:graphic>
          <a:graphicData uri="http://schemas.openxmlformats.org/drawingml/2006/table">
            <a:tbl>
              <a:tblPr firstRow="1" firstCol="1" bandRow="1">
                <a:tableStyleId>{5C22544A-7EE6-4342-B048-85BDC9FD1C3A}</a:tableStyleId>
              </a:tblPr>
              <a:tblGrid>
                <a:gridCol w="946054"/>
                <a:gridCol w="869267"/>
                <a:gridCol w="965743"/>
                <a:gridCol w="870251"/>
                <a:gridCol w="958852"/>
                <a:gridCol w="969680"/>
                <a:gridCol w="781651"/>
                <a:gridCol w="781651"/>
                <a:gridCol w="781651"/>
              </a:tblGrid>
              <a:tr h="914400">
                <a:tc>
                  <a:txBody>
                    <a:bodyPr/>
                    <a:lstStyle/>
                    <a:p>
                      <a:pPr>
                        <a:spcAft>
                          <a:spcPts val="0"/>
                        </a:spcAft>
                      </a:pPr>
                      <a:r>
                        <a:rPr lang="en-GB" sz="1600" dirty="0">
                          <a:effectLst/>
                        </a:rPr>
                        <a:t>Element ID</a:t>
                      </a:r>
                      <a:endParaRPr lang="ko-KR" sz="1600" dirty="0">
                        <a:effectLst/>
                        <a:latin typeface="Times New Roman"/>
                        <a:ea typeface="MS Mincho"/>
                      </a:endParaRPr>
                    </a:p>
                  </a:txBody>
                  <a:tcPr marL="68580" marR="68580" marT="0" marB="0"/>
                </a:tc>
                <a:tc>
                  <a:txBody>
                    <a:bodyPr/>
                    <a:lstStyle/>
                    <a:p>
                      <a:pPr>
                        <a:spcAft>
                          <a:spcPts val="0"/>
                        </a:spcAft>
                      </a:pPr>
                      <a:r>
                        <a:rPr lang="en-GB" sz="1600" dirty="0">
                          <a:effectLst/>
                        </a:rPr>
                        <a:t>Length</a:t>
                      </a:r>
                      <a:endParaRPr lang="ko-KR" sz="1600" dirty="0">
                        <a:effectLst/>
                        <a:latin typeface="Times New Roman"/>
                        <a:ea typeface="MS Mincho"/>
                      </a:endParaRPr>
                    </a:p>
                  </a:txBody>
                  <a:tcPr marL="68580" marR="68580" marT="0" marB="0"/>
                </a:tc>
                <a:tc>
                  <a:txBody>
                    <a:bodyPr/>
                    <a:lstStyle/>
                    <a:p>
                      <a:pPr>
                        <a:spcAft>
                          <a:spcPts val="0"/>
                        </a:spcAft>
                      </a:pPr>
                      <a:r>
                        <a:rPr lang="en-GB" sz="1600">
                          <a:effectLst/>
                        </a:rPr>
                        <a:t>Version</a:t>
                      </a:r>
                      <a:endParaRPr lang="ko-KR" sz="1600">
                        <a:effectLst/>
                        <a:latin typeface="Times New Roman"/>
                        <a:ea typeface="MS Mincho"/>
                      </a:endParaRPr>
                    </a:p>
                  </a:txBody>
                  <a:tcPr marL="68580" marR="68580" marT="0" marB="0"/>
                </a:tc>
                <a:tc>
                  <a:txBody>
                    <a:bodyPr/>
                    <a:lstStyle/>
                    <a:p>
                      <a:pPr>
                        <a:spcAft>
                          <a:spcPts val="0"/>
                        </a:spcAft>
                      </a:pPr>
                      <a:r>
                        <a:rPr lang="en-GB" sz="1600" dirty="0">
                          <a:effectLst/>
                        </a:rPr>
                        <a:t>Group Data Cipher Suite Count</a:t>
                      </a:r>
                      <a:endParaRPr lang="ko-KR" sz="1600" dirty="0">
                        <a:effectLst/>
                        <a:latin typeface="Times New Roman"/>
                        <a:ea typeface="MS Mincho"/>
                      </a:endParaRPr>
                    </a:p>
                  </a:txBody>
                  <a:tcPr marL="68580" marR="68580" marT="0" marB="0"/>
                </a:tc>
                <a:tc>
                  <a:txBody>
                    <a:bodyPr/>
                    <a:lstStyle/>
                    <a:p>
                      <a:pPr>
                        <a:spcAft>
                          <a:spcPts val="0"/>
                        </a:spcAft>
                      </a:pPr>
                      <a:r>
                        <a:rPr lang="en-GB" sz="1600">
                          <a:effectLst/>
                        </a:rPr>
                        <a:t>Group Data Cipher Suite List</a:t>
                      </a:r>
                      <a:endParaRPr lang="ko-KR" sz="1600">
                        <a:effectLst/>
                        <a:latin typeface="Times New Roman"/>
                        <a:ea typeface="MS Mincho"/>
                      </a:endParaRPr>
                    </a:p>
                  </a:txBody>
                  <a:tcPr marL="68580" marR="68580" marT="0" marB="0"/>
                </a:tc>
                <a:tc>
                  <a:txBody>
                    <a:bodyPr/>
                    <a:lstStyle/>
                    <a:p>
                      <a:pPr>
                        <a:spcAft>
                          <a:spcPts val="0"/>
                        </a:spcAft>
                      </a:pPr>
                      <a:r>
                        <a:rPr lang="en-GB" sz="1600">
                          <a:effectLst/>
                        </a:rPr>
                        <a:t>Pairwise Cipher Suite Count</a:t>
                      </a:r>
                      <a:endParaRPr lang="ko-KR" sz="1600">
                        <a:effectLst/>
                        <a:latin typeface="Times New Roman"/>
                        <a:ea typeface="MS Mincho"/>
                      </a:endParaRPr>
                    </a:p>
                  </a:txBody>
                  <a:tcPr marL="68580" marR="68580" marT="0" marB="0"/>
                </a:tc>
                <a:tc>
                  <a:txBody>
                    <a:bodyPr/>
                    <a:lstStyle/>
                    <a:p>
                      <a:pPr>
                        <a:spcAft>
                          <a:spcPts val="0"/>
                        </a:spcAft>
                      </a:pPr>
                      <a:r>
                        <a:rPr lang="en-GB" sz="1600">
                          <a:effectLst/>
                        </a:rPr>
                        <a:t>Pairwise Cipher Suite List</a:t>
                      </a:r>
                      <a:endParaRPr lang="ko-KR" sz="1600">
                        <a:effectLst/>
                        <a:latin typeface="Times New Roman"/>
                        <a:ea typeface="MS Mincho"/>
                      </a:endParaRPr>
                    </a:p>
                  </a:txBody>
                  <a:tcPr marL="68580" marR="68580" marT="0" marB="0"/>
                </a:tc>
                <a:tc>
                  <a:txBody>
                    <a:bodyPr/>
                    <a:lstStyle/>
                    <a:p>
                      <a:pPr>
                        <a:spcAft>
                          <a:spcPts val="0"/>
                        </a:spcAft>
                      </a:pPr>
                      <a:r>
                        <a:rPr lang="en-GB" sz="1600" dirty="0">
                          <a:effectLst/>
                        </a:rPr>
                        <a:t>AKM Suite Count</a:t>
                      </a:r>
                      <a:endParaRPr lang="ko-KR" sz="1600" dirty="0">
                        <a:effectLst/>
                        <a:latin typeface="Times New Roman"/>
                        <a:ea typeface="MS Mincho"/>
                      </a:endParaRPr>
                    </a:p>
                  </a:txBody>
                  <a:tcPr marL="68580" marR="68580" marT="0" marB="0"/>
                </a:tc>
                <a:tc>
                  <a:txBody>
                    <a:bodyPr/>
                    <a:lstStyle/>
                    <a:p>
                      <a:pPr>
                        <a:spcAft>
                          <a:spcPts val="0"/>
                        </a:spcAft>
                      </a:pPr>
                      <a:r>
                        <a:rPr lang="en-GB" sz="1600" dirty="0">
                          <a:effectLst/>
                        </a:rPr>
                        <a:t>AKM Suite List</a:t>
                      </a:r>
                      <a:endParaRPr lang="ko-KR" sz="1600" dirty="0">
                        <a:effectLst/>
                        <a:latin typeface="Times New Roman"/>
                        <a:ea typeface="MS Mincho"/>
                      </a:endParaRPr>
                    </a:p>
                  </a:txBody>
                  <a:tcPr marL="68580" marR="68580" marT="0" marB="0"/>
                </a:tc>
              </a:tr>
            </a:tbl>
          </a:graphicData>
        </a:graphic>
      </p:graphicFrame>
      <p:graphicFrame>
        <p:nvGraphicFramePr>
          <p:cNvPr id="13" name="표 12"/>
          <p:cNvGraphicFramePr>
            <a:graphicFrameLocks noGrp="1"/>
          </p:cNvGraphicFramePr>
          <p:nvPr>
            <p:extLst>
              <p:ext uri="{D42A27DB-BD31-4B8C-83A1-F6EECF244321}">
                <p14:modId xmlns:p14="http://schemas.microsoft.com/office/powerpoint/2010/main" val="2833280087"/>
              </p:ext>
            </p:extLst>
          </p:nvPr>
        </p:nvGraphicFramePr>
        <p:xfrm>
          <a:off x="533400" y="3200400"/>
          <a:ext cx="4076700" cy="975360"/>
        </p:xfrm>
        <a:graphic>
          <a:graphicData uri="http://schemas.openxmlformats.org/drawingml/2006/table">
            <a:tbl>
              <a:tblPr firstRow="1" firstCol="1" bandRow="1">
                <a:tableStyleId>{5C22544A-7EE6-4342-B048-85BDC9FD1C3A}</a:tableStyleId>
              </a:tblPr>
              <a:tblGrid>
                <a:gridCol w="1273152"/>
                <a:gridCol w="1379667"/>
                <a:gridCol w="1423881"/>
              </a:tblGrid>
              <a:tr h="914400">
                <a:tc>
                  <a:txBody>
                    <a:bodyPr/>
                    <a:lstStyle/>
                    <a:p>
                      <a:pPr>
                        <a:spcAft>
                          <a:spcPts val="0"/>
                        </a:spcAft>
                      </a:pPr>
                      <a:r>
                        <a:rPr lang="en-GB" sz="1600" dirty="0">
                          <a:effectLst/>
                        </a:rPr>
                        <a:t>RSN Capabilities</a:t>
                      </a:r>
                      <a:endParaRPr lang="ko-KR" sz="1600" dirty="0">
                        <a:effectLst/>
                        <a:latin typeface="Times New Roman"/>
                        <a:ea typeface="MS Mincho"/>
                      </a:endParaRPr>
                    </a:p>
                  </a:txBody>
                  <a:tcPr marL="68580" marR="68580" marT="0" marB="0"/>
                </a:tc>
                <a:tc>
                  <a:txBody>
                    <a:bodyPr/>
                    <a:lstStyle/>
                    <a:p>
                      <a:pPr>
                        <a:spcAft>
                          <a:spcPts val="0"/>
                        </a:spcAft>
                      </a:pPr>
                      <a:r>
                        <a:rPr lang="en-GB" sz="1600" dirty="0">
                          <a:effectLst/>
                        </a:rPr>
                        <a:t>Group Management Cipher Suite Count</a:t>
                      </a:r>
                      <a:endParaRPr lang="ko-KR" sz="1600" dirty="0">
                        <a:effectLst/>
                        <a:latin typeface="Times New Roman"/>
                        <a:ea typeface="MS Mincho"/>
                      </a:endParaRPr>
                    </a:p>
                  </a:txBody>
                  <a:tcPr marL="68580" marR="68580" marT="0" marB="0"/>
                </a:tc>
                <a:tc>
                  <a:txBody>
                    <a:bodyPr/>
                    <a:lstStyle/>
                    <a:p>
                      <a:pPr>
                        <a:spcAft>
                          <a:spcPts val="0"/>
                        </a:spcAft>
                      </a:pPr>
                      <a:r>
                        <a:rPr lang="en-GB" sz="1600" dirty="0">
                          <a:effectLst/>
                        </a:rPr>
                        <a:t>Group Management Cipher Suite List</a:t>
                      </a:r>
                      <a:endParaRPr lang="ko-KR" sz="1600" dirty="0">
                        <a:effectLst/>
                        <a:latin typeface="Times New Roman"/>
                        <a:ea typeface="MS Mincho"/>
                      </a:endParaRPr>
                    </a:p>
                  </a:txBody>
                  <a:tcPr marL="68580" marR="68580" marT="0" marB="0"/>
                </a:tc>
              </a:tr>
            </a:tbl>
          </a:graphicData>
        </a:graphic>
      </p:graphicFrame>
      <p:sp>
        <p:nvSpPr>
          <p:cNvPr id="14" name="Rectangle 2"/>
          <p:cNvSpPr>
            <a:spLocks noChangeArrowheads="1"/>
          </p:cNvSpPr>
          <p:nvPr/>
        </p:nvSpPr>
        <p:spPr bwMode="auto">
          <a:xfrm>
            <a:off x="152400" y="2819400"/>
            <a:ext cx="87630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dirty="0" smtClean="0">
                <a:solidFill>
                  <a:srgbClr val="008080"/>
                </a:solidFill>
                <a:latin typeface="Times New Roman" pitchFamily="18" charset="0"/>
                <a:ea typeface="MS Mincho" pitchFamily="49" charset="-128"/>
                <a:cs typeface="Times New Roman" pitchFamily="18" charset="0"/>
              </a:rPr>
              <a:t>Octet</a:t>
            </a: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s:       1              1              2             2              4 x m           2                   4</a:t>
            </a:r>
            <a:r>
              <a:rPr kumimoji="1" lang="en-GB" altLang="ko-KR" sz="1600" b="0" i="0" strike="noStrike" cap="none" normalizeH="0" dirty="0" smtClean="0">
                <a:ln>
                  <a:noFill/>
                </a:ln>
                <a:solidFill>
                  <a:srgbClr val="008080"/>
                </a:solidFill>
                <a:effectLst/>
                <a:latin typeface="Times New Roman" pitchFamily="18" charset="0"/>
                <a:ea typeface="MS Mincho" pitchFamily="49" charset="-128"/>
                <a:cs typeface="Times New Roman" pitchFamily="18" charset="0"/>
              </a:rPr>
              <a:t> x n   2              4 x o</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sp>
        <p:nvSpPr>
          <p:cNvPr id="15" name="Rectangle 2"/>
          <p:cNvSpPr>
            <a:spLocks noChangeArrowheads="1"/>
          </p:cNvSpPr>
          <p:nvPr/>
        </p:nvSpPr>
        <p:spPr bwMode="auto">
          <a:xfrm>
            <a:off x="76200" y="4114800"/>
            <a:ext cx="8763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1" latinLnBrk="1" hangingPunct="1"/>
            <a:r>
              <a:rPr kumimoji="1" lang="en-GB" altLang="ko-KR" sz="1600" dirty="0" smtClean="0">
                <a:solidFill>
                  <a:srgbClr val="008080"/>
                </a:solidFill>
                <a:latin typeface="Times New Roman" pitchFamily="18" charset="0"/>
                <a:ea typeface="MS Mincho" pitchFamily="49" charset="-128"/>
                <a:cs typeface="Times New Roman" pitchFamily="18" charset="0"/>
              </a:rPr>
              <a:t>Octet</a:t>
            </a: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s:</a:t>
            </a:r>
            <a:r>
              <a:rPr kumimoji="1" lang="en-GB" altLang="ko-KR" sz="1600" b="0" i="0" strike="noStrike" cap="none" normalizeH="0" dirty="0" smtClean="0">
                <a:ln>
                  <a:noFill/>
                </a:ln>
                <a:solidFill>
                  <a:srgbClr val="008080"/>
                </a:solidFill>
                <a:effectLst/>
                <a:latin typeface="Times New Roman" pitchFamily="18" charset="0"/>
                <a:ea typeface="MS Mincho" pitchFamily="49" charset="-128"/>
                <a:cs typeface="Times New Roman" pitchFamily="18" charset="0"/>
              </a:rPr>
              <a:t>    2                          2                       4 x p  </a:t>
            </a:r>
          </a:p>
          <a:p>
            <a:pPr lvl="0" eaLnBrk="1" latinLnBrk="1" hangingPunct="1"/>
            <a:r>
              <a:rPr lang="en-GB" altLang="ko-KR" dirty="0" smtClean="0"/>
              <a:t>m:</a:t>
            </a:r>
            <a:r>
              <a:rPr lang="en-US" altLang="ko-KR" dirty="0" smtClean="0"/>
              <a:t> </a:t>
            </a:r>
            <a:r>
              <a:rPr lang="en-US" altLang="ko-KR" dirty="0"/>
              <a:t>group data cipher suite count</a:t>
            </a:r>
            <a:r>
              <a:rPr lang="en-GB" altLang="ko-KR" dirty="0"/>
              <a:t>, </a:t>
            </a:r>
            <a:r>
              <a:rPr lang="en-GB" altLang="ko-KR" dirty="0" smtClean="0"/>
              <a:t>n:</a:t>
            </a:r>
            <a:r>
              <a:rPr lang="en-US" altLang="ko-KR" dirty="0" smtClean="0"/>
              <a:t> </a:t>
            </a:r>
            <a:r>
              <a:rPr lang="en-US" altLang="ko-KR" dirty="0"/>
              <a:t>pairwise cipher suite count, </a:t>
            </a:r>
            <a:r>
              <a:rPr lang="en-US" altLang="ko-KR" dirty="0" smtClean="0"/>
              <a:t>o: </a:t>
            </a:r>
            <a:r>
              <a:rPr lang="en-US" altLang="ko-KR" dirty="0"/>
              <a:t>AKM suite count, </a:t>
            </a:r>
            <a:r>
              <a:rPr lang="en-US" altLang="ko-KR" dirty="0" smtClean="0"/>
              <a:t>p: </a:t>
            </a:r>
            <a:r>
              <a:rPr lang="en-US" altLang="ko-KR" dirty="0"/>
              <a:t>group management cipher suite </a:t>
            </a:r>
            <a:r>
              <a:rPr lang="en-US" altLang="ko-KR" dirty="0" smtClean="0"/>
              <a:t>count</a:t>
            </a:r>
            <a:endParaRPr kumimoji="1" lang="en-GB" altLang="ko-KR" b="0" i="0" strike="noStrike" cap="none" normalizeH="0" baseline="0" dirty="0" smtClean="0">
              <a:ln>
                <a:noFill/>
              </a:ln>
              <a:solidFill>
                <a:schemeClr val="tx1"/>
              </a:solidFill>
              <a:effectLst/>
              <a:latin typeface="굴림" pitchFamily="50" charset="-127"/>
              <a:ea typeface="굴림" pitchFamily="50" charset="-127"/>
            </a:endParaRPr>
          </a:p>
        </p:txBody>
      </p:sp>
      <p:sp>
        <p:nvSpPr>
          <p:cNvPr id="16"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17" name="Foliennummernplatzhalter 5"/>
          <p:cNvSpPr>
            <a:spLocks noGrp="1"/>
          </p:cNvSpPr>
          <p:nvPr>
            <p:ph type="sldNum" sz="quarter" idx="12"/>
          </p:nvPr>
        </p:nvSpPr>
        <p:spPr>
          <a:xfrm>
            <a:off x="4344988" y="6475413"/>
            <a:ext cx="530225" cy="182562"/>
          </a:xfrm>
          <a:noFill/>
        </p:spPr>
        <p:txBody>
          <a:bodyPr/>
          <a:lstStyle/>
          <a:p>
            <a:r>
              <a:rPr lang="en-US" dirty="0" smtClean="0"/>
              <a:t>Slide </a:t>
            </a:r>
            <a:fld id="{2DBE7069-5AB7-BF49-BE5C-1250CA92399F}" type="slidenum">
              <a:rPr lang="en-US" smtClean="0"/>
              <a:pPr/>
              <a:t>19</a:t>
            </a:fld>
            <a:endParaRPr lang="en-US" dirty="0" smtClean="0"/>
          </a:p>
        </p:txBody>
      </p:sp>
      <p:sp>
        <p:nvSpPr>
          <p:cNvPr id="18"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Tree>
    <p:extLst>
      <p:ext uri="{BB962C8B-B14F-4D97-AF65-F5344CB8AC3E}">
        <p14:creationId xmlns:p14="http://schemas.microsoft.com/office/powerpoint/2010/main" val="4544260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r>
              <a:rPr lang="en-US" smtClean="0"/>
              <a:t>Slide </a:t>
            </a:r>
            <a:fld id="{D9B44F08-1720-5A43-9A02-16738D6080B6}" type="slidenum">
              <a:rPr lang="en-US" smtClean="0"/>
              <a:pPr>
                <a:defRPr/>
              </a:pPr>
              <a:t>2</a:t>
            </a:fld>
            <a:endParaRPr lang="en-US"/>
          </a:p>
        </p:txBody>
      </p:sp>
      <p:sp>
        <p:nvSpPr>
          <p:cNvPr id="5" name="Rectangle 2"/>
          <p:cNvSpPr>
            <a:spLocks noGrp="1" noChangeArrowheads="1"/>
          </p:cNvSpPr>
          <p:nvPr>
            <p:ph type="title"/>
          </p:nvPr>
        </p:nvSpPr>
        <p:spPr>
          <a:xfrm>
            <a:off x="685800" y="685800"/>
            <a:ext cx="7772400" cy="1066800"/>
          </a:xfrm>
        </p:spPr>
        <p:txBody>
          <a:bodyPr/>
          <a:lstStyle/>
          <a:p>
            <a:r>
              <a:rPr lang="en-US" dirty="0" smtClean="0"/>
              <a:t>Abstract</a:t>
            </a:r>
            <a:endParaRPr lang="en-US" dirty="0"/>
          </a:p>
        </p:txBody>
      </p:sp>
      <p:sp>
        <p:nvSpPr>
          <p:cNvPr id="6" name="Rectangle 3"/>
          <p:cNvSpPr txBox="1">
            <a:spLocks noChangeArrowheads="1"/>
          </p:cNvSpPr>
          <p:nvPr/>
        </p:nvSpPr>
        <p:spPr bwMode="auto">
          <a:xfrm>
            <a:off x="685800" y="16764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sz="2200" dirty="0" smtClean="0"/>
              <a:t>In active scanning, Probe Response can cause unnecessary packet exchange which increases the network traffic and causes link setup delay</a:t>
            </a:r>
          </a:p>
          <a:p>
            <a:r>
              <a:rPr lang="en-US" altLang="ko-KR" sz="2200" dirty="0" smtClean="0"/>
              <a:t>We propose the selective transmission of the Probe </a:t>
            </a:r>
            <a:r>
              <a:rPr lang="en-US" altLang="ko-KR" sz="2200" dirty="0"/>
              <a:t>Response </a:t>
            </a:r>
            <a:r>
              <a:rPr lang="en-US" altLang="ko-KR" sz="2200" dirty="0" smtClean="0"/>
              <a:t>frame to reduce the unnecessary Probe Response frame</a:t>
            </a:r>
          </a:p>
          <a:p>
            <a:pPr marL="0" indent="0">
              <a:buNone/>
            </a:pPr>
            <a:endParaRPr lang="en-US" sz="1100" dirty="0"/>
          </a:p>
          <a:p>
            <a:r>
              <a:rPr lang="en-US" sz="2200" dirty="0" smtClean="0"/>
              <a:t>Approach:</a:t>
            </a:r>
          </a:p>
          <a:p>
            <a:pPr lvl="1"/>
            <a:r>
              <a:rPr lang="en-US" sz="2200" b="1" dirty="0" smtClean="0"/>
              <a:t>Filter the Probe Response frame by the responding AP based on Capabilities and Preferences of the STA that has sent the Probe Request frame</a:t>
            </a:r>
          </a:p>
          <a:p>
            <a:pPr lvl="2"/>
            <a:r>
              <a:rPr lang="en-GB" altLang="ko-KR" sz="2000" b="1" dirty="0" smtClean="0"/>
              <a:t>can </a:t>
            </a:r>
            <a:r>
              <a:rPr lang="en-GB" altLang="ko-KR" sz="2000" b="1" dirty="0"/>
              <a:t>reduce the traffic caused by Probe Response </a:t>
            </a:r>
            <a:r>
              <a:rPr lang="en-GB" altLang="ko-KR" sz="2000" b="1" dirty="0" smtClean="0"/>
              <a:t>frames</a:t>
            </a:r>
          </a:p>
          <a:p>
            <a:pPr lvl="2"/>
            <a:r>
              <a:rPr lang="en-GB" altLang="ko-KR" sz="2000" b="1" dirty="0"/>
              <a:t>h</a:t>
            </a:r>
            <a:r>
              <a:rPr lang="en-GB" altLang="ko-KR" sz="2000" b="1" dirty="0" smtClean="0"/>
              <a:t>elps the selection of appropriate </a:t>
            </a:r>
            <a:r>
              <a:rPr lang="en-GB" altLang="ko-KR" sz="2000" b="1" dirty="0"/>
              <a:t>STAs to be </a:t>
            </a:r>
            <a:r>
              <a:rPr lang="en-GB" altLang="ko-KR" sz="2000" b="1" dirty="0" smtClean="0"/>
              <a:t>associated</a:t>
            </a:r>
          </a:p>
          <a:p>
            <a:pPr lvl="1"/>
            <a:endParaRPr lang="en-US" sz="1400" dirty="0" smtClean="0"/>
          </a:p>
          <a:p>
            <a:pPr marL="457200" lvl="1" indent="0">
              <a:buNone/>
            </a:pPr>
            <a:endParaRPr lang="en-US" sz="1400" dirty="0" smtClean="0"/>
          </a:p>
          <a:p>
            <a:endParaRPr lang="en-GB" sz="1800" dirty="0"/>
          </a:p>
        </p:txBody>
      </p:sp>
      <p:sp>
        <p:nvSpPr>
          <p:cNvPr id="7" name="Fußzeilenplatzhalter 4"/>
          <p:cNvSpPr txBox="1">
            <a:spLocks/>
          </p:cNvSpPr>
          <p:nvPr/>
        </p:nvSpPr>
        <p:spPr bwMode="auto">
          <a:xfrm>
            <a:off x="7239000" y="6477000"/>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8"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Tree>
    <p:extLst>
      <p:ext uri="{BB962C8B-B14F-4D97-AF65-F5344CB8AC3E}">
        <p14:creationId xmlns:p14="http://schemas.microsoft.com/office/powerpoint/2010/main" val="5227606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723900" y="1370013"/>
            <a:ext cx="7772400" cy="5105400"/>
          </a:xfrm>
        </p:spPr>
        <p:txBody>
          <a:bodyPr/>
          <a:lstStyle/>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ko-KR" altLang="ko-KR"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179388" indent="-179388" eaLnBrk="1" hangingPunct="1">
              <a:buFont typeface="Arial" pitchFamily="34" charset="0"/>
              <a:buChar char="•"/>
            </a:pPr>
            <a:endParaRPr lang="en-US" altLang="ja-JP" dirty="0">
              <a:ea typeface="MS PGothic" pitchFamily="34" charset="-128"/>
            </a:endParaRPr>
          </a:p>
          <a:p>
            <a:pPr marL="0" indent="0" eaLnBrk="1" hangingPunct="1">
              <a:buNone/>
            </a:pPr>
            <a:endParaRPr lang="en-US" altLang="ja-JP" dirty="0">
              <a:ea typeface="MS PGothic" pitchFamily="34" charset="-128"/>
            </a:endParaRPr>
          </a:p>
        </p:txBody>
      </p:sp>
      <p:sp>
        <p:nvSpPr>
          <p:cNvPr id="9" name="Title 1"/>
          <p:cNvSpPr>
            <a:spLocks noGrp="1"/>
          </p:cNvSpPr>
          <p:nvPr>
            <p:ph type="title"/>
          </p:nvPr>
        </p:nvSpPr>
        <p:spPr>
          <a:xfrm>
            <a:off x="685800" y="685800"/>
            <a:ext cx="7772400" cy="1066800"/>
          </a:xfrm>
        </p:spPr>
        <p:txBody>
          <a:bodyPr/>
          <a:lstStyle/>
          <a:p>
            <a:r>
              <a:rPr lang="en-US" dirty="0" smtClean="0"/>
              <a:t>Security capability element (2/2)</a:t>
            </a:r>
            <a:endParaRPr lang="en-US" dirty="0"/>
          </a:p>
        </p:txBody>
      </p:sp>
      <p:sp>
        <p:nvSpPr>
          <p:cNvPr id="10" name="Content Placeholder 2"/>
          <p:cNvSpPr txBox="1">
            <a:spLocks/>
          </p:cNvSpPr>
          <p:nvPr/>
        </p:nvSpPr>
        <p:spPr bwMode="auto">
          <a:xfrm>
            <a:off x="458788" y="1219200"/>
            <a:ext cx="77724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indent="0" eaLnBrk="1" hangingPunct="1">
              <a:buNone/>
            </a:pPr>
            <a:endParaRPr lang="en-US" altLang="ko-KR" sz="2000" dirty="0"/>
          </a:p>
          <a:p>
            <a:r>
              <a:rPr lang="en-GB" altLang="ko-KR" sz="2000" dirty="0"/>
              <a:t>Almost identical to RSN IE, but </a:t>
            </a:r>
            <a:r>
              <a:rPr lang="en-US" altLang="ko-KR" sz="2000" dirty="0"/>
              <a:t>multiple Group Data Cipher Suite and Group Management Cipher Suite can be </a:t>
            </a:r>
            <a:r>
              <a:rPr lang="en-US" altLang="ko-KR" sz="2000" dirty="0" smtClean="0"/>
              <a:t>indicated</a:t>
            </a:r>
            <a:endParaRPr lang="en-GB" altLang="ko-KR" sz="2000" dirty="0" smtClean="0"/>
          </a:p>
          <a:p>
            <a:pPr lvl="1"/>
            <a:r>
              <a:rPr lang="en-GB" altLang="ko-KR" sz="1800" dirty="0" smtClean="0"/>
              <a:t>Version</a:t>
            </a:r>
            <a:r>
              <a:rPr lang="en-GB" altLang="ko-KR" sz="1800" dirty="0"/>
              <a:t>, Pairwise Cipher Suite Count, Pairwise Cipher Suit List, AKM Suite Count, AKM Suite List, RSN Capabilities fields are the same fields used in the RSN element</a:t>
            </a:r>
            <a:endParaRPr lang="ko-KR" altLang="ko-KR" sz="1800" dirty="0"/>
          </a:p>
          <a:p>
            <a:pPr lvl="1"/>
            <a:r>
              <a:rPr lang="en-US" altLang="ko-KR" sz="1800" dirty="0"/>
              <a:t>The Group Data Cipher Suite Count </a:t>
            </a:r>
            <a:r>
              <a:rPr lang="en-US" altLang="ko-KR" sz="1800" dirty="0" smtClean="0"/>
              <a:t>field: </a:t>
            </a:r>
            <a:r>
              <a:rPr lang="en-US" altLang="ko-KR" sz="1800" dirty="0"/>
              <a:t>the number of Group data cipher suite selectors that are contained in the Group Data Cipher Suite List </a:t>
            </a:r>
            <a:r>
              <a:rPr lang="en-US" altLang="ko-KR" sz="1800" dirty="0" smtClean="0"/>
              <a:t>field</a:t>
            </a:r>
          </a:p>
          <a:p>
            <a:pPr lvl="1"/>
            <a:r>
              <a:rPr lang="en-US" altLang="ko-KR" sz="1800" dirty="0" smtClean="0"/>
              <a:t>The </a:t>
            </a:r>
            <a:r>
              <a:rPr lang="en-US" altLang="ko-KR" sz="1800" dirty="0"/>
              <a:t>Group Management Cipher Suite </a:t>
            </a:r>
            <a:r>
              <a:rPr lang="en-US" altLang="ko-KR" sz="1800" dirty="0" smtClean="0"/>
              <a:t>Count: </a:t>
            </a:r>
            <a:r>
              <a:rPr lang="en-US" altLang="ko-KR" sz="1800" dirty="0"/>
              <a:t>the number of Group management cipher suite selectors that are contained in the Group Management Cipher Suite List </a:t>
            </a:r>
            <a:r>
              <a:rPr lang="en-US" altLang="ko-KR" sz="1800" dirty="0" smtClean="0"/>
              <a:t>field</a:t>
            </a:r>
            <a:endParaRPr lang="en-US" altLang="ko-KR" sz="2000" dirty="0" smtClean="0"/>
          </a:p>
          <a:p>
            <a:r>
              <a:rPr lang="en-US" altLang="ko-KR" sz="2000" dirty="0" smtClean="0"/>
              <a:t>If </a:t>
            </a:r>
            <a:r>
              <a:rPr lang="en-US" altLang="ko-KR" sz="2000" dirty="0"/>
              <a:t>the requesting STA supports a Cipher Suite but if it does not want to use it with the STAs that it wants to transmit Probe Request frame, then it may not include it in the Security capability </a:t>
            </a:r>
            <a:r>
              <a:rPr lang="en-US" altLang="ko-KR" sz="2000" dirty="0" smtClean="0"/>
              <a:t>element</a:t>
            </a:r>
            <a:endParaRPr lang="ko-KR" altLang="ko-KR" sz="2000" dirty="0"/>
          </a:p>
        </p:txBody>
      </p:sp>
      <p:sp>
        <p:nvSpPr>
          <p:cNvPr id="11"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12"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20</a:t>
            </a:fld>
            <a:endParaRPr lang="en-US" smtClean="0"/>
          </a:p>
        </p:txBody>
      </p:sp>
      <p:sp>
        <p:nvSpPr>
          <p:cNvPr id="7"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Tree>
    <p:extLst>
      <p:ext uri="{BB962C8B-B14F-4D97-AF65-F5344CB8AC3E}">
        <p14:creationId xmlns:p14="http://schemas.microsoft.com/office/powerpoint/2010/main" val="36192935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내용 개체 틀 1"/>
          <p:cNvGraphicFramePr>
            <a:graphicFrameLocks noGrp="1"/>
          </p:cNvGraphicFramePr>
          <p:nvPr>
            <p:ph idx="1"/>
            <p:extLst>
              <p:ext uri="{D42A27DB-BD31-4B8C-83A1-F6EECF244321}">
                <p14:modId xmlns:p14="http://schemas.microsoft.com/office/powerpoint/2010/main" val="471970859"/>
              </p:ext>
            </p:extLst>
          </p:nvPr>
        </p:nvGraphicFramePr>
        <p:xfrm>
          <a:off x="685801" y="1981200"/>
          <a:ext cx="7848599" cy="806548"/>
        </p:xfrm>
        <a:graphic>
          <a:graphicData uri="http://schemas.openxmlformats.org/drawingml/2006/table">
            <a:tbl>
              <a:tblPr firstRow="1" firstCol="1" bandRow="1" bandCol="1">
                <a:tableStyleId>{5C22544A-7EE6-4342-B048-85BDC9FD1C3A}</a:tableStyleId>
              </a:tblPr>
              <a:tblGrid>
                <a:gridCol w="914399"/>
                <a:gridCol w="2118982"/>
                <a:gridCol w="4815218"/>
              </a:tblGrid>
              <a:tr h="257908">
                <a:tc>
                  <a:txBody>
                    <a:bodyPr/>
                    <a:lstStyle/>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de-DE" sz="1600" dirty="0">
                          <a:effectLst/>
                        </a:rPr>
                        <a:t> Order</a:t>
                      </a:r>
                      <a:endParaRPr lang="ko-KR" sz="1600" dirty="0">
                        <a:effectLst/>
                        <a:latin typeface="Times New Roman"/>
                        <a:ea typeface="MS Mincho"/>
                      </a:endParaRPr>
                    </a:p>
                  </a:txBody>
                  <a:tcPr marL="68580" marR="68580" marT="0" marB="0"/>
                </a:tc>
                <a:tc>
                  <a:txBody>
                    <a:bodyPr/>
                    <a:lstStyle/>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de-DE" sz="1600">
                          <a:effectLst/>
                        </a:rPr>
                        <a:t>Information</a:t>
                      </a:r>
                      <a:endParaRPr lang="ko-KR" sz="1600">
                        <a:effectLst/>
                        <a:latin typeface="Times New Roman"/>
                        <a:ea typeface="MS Mincho"/>
                      </a:endParaRPr>
                    </a:p>
                  </a:txBody>
                  <a:tcPr marL="68580" marR="68580" marT="0" marB="0"/>
                </a:tc>
                <a:tc>
                  <a:txBody>
                    <a:bodyPr/>
                    <a:lstStyle/>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de-DE" sz="1600">
                          <a:effectLst/>
                        </a:rPr>
                        <a:t>Notes</a:t>
                      </a:r>
                      <a:endParaRPr lang="ko-KR" sz="1600">
                        <a:effectLst/>
                        <a:latin typeface="Times New Roman"/>
                        <a:ea typeface="MS Mincho"/>
                      </a:endParaRPr>
                    </a:p>
                  </a:txBody>
                  <a:tcPr marL="68580" marR="68580" marT="0" marB="0"/>
                </a:tc>
              </a:tr>
              <a:tr h="515815">
                <a:tc>
                  <a:txBody>
                    <a:bodyPr/>
                    <a:lstStyle/>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de-DE" sz="1800">
                          <a:effectLst/>
                          <a:latin typeface="+mj-lt"/>
                          <a:ea typeface="맑은 고딕"/>
                        </a:rPr>
                        <a:t>Xx</a:t>
                      </a:r>
                      <a:endParaRPr lang="ko-KR" sz="1800">
                        <a:effectLst/>
                        <a:latin typeface="+mj-lt"/>
                        <a:ea typeface="MS Mincho"/>
                      </a:endParaRPr>
                    </a:p>
                  </a:txBody>
                  <a:tcPr marL="68580" marR="68580" marT="0" marB="0"/>
                </a:tc>
                <a:tc>
                  <a:txBody>
                    <a:bodyPr/>
                    <a:lstStyle/>
                    <a:p>
                      <a:pPr>
                        <a:spcAft>
                          <a:spcPts val="0"/>
                        </a:spcAft>
                      </a:pPr>
                      <a:r>
                        <a:rPr lang="en-GB" sz="1800">
                          <a:effectLst/>
                          <a:latin typeface="+mj-lt"/>
                          <a:ea typeface="맑은 고딕"/>
                          <a:cs typeface="TimesNewRoman"/>
                        </a:rPr>
                        <a:t>CapabilityFilterInfo</a:t>
                      </a:r>
                      <a:endParaRPr lang="ko-KR" sz="1800">
                        <a:effectLst/>
                        <a:latin typeface="+mj-lt"/>
                        <a:ea typeface="MS Mincho"/>
                      </a:endParaRPr>
                    </a:p>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de-DE" sz="1800">
                          <a:solidFill>
                            <a:srgbClr val="000000"/>
                          </a:solidFill>
                          <a:effectLst/>
                          <a:latin typeface="+mj-lt"/>
                          <a:ea typeface="맑은 고딕"/>
                        </a:rPr>
                        <a:t> </a:t>
                      </a:r>
                      <a:endParaRPr lang="ko-KR" sz="1800">
                        <a:effectLst/>
                        <a:latin typeface="+mj-lt"/>
                        <a:ea typeface="MS Mincho"/>
                      </a:endParaRPr>
                    </a:p>
                  </a:txBody>
                  <a:tcPr marL="68580" marR="68580" marT="0" marB="0"/>
                </a:tc>
                <a:tc>
                  <a:txBody>
                    <a:bodyPr/>
                    <a:lstStyle/>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800" dirty="0">
                          <a:effectLst/>
                          <a:latin typeface="+mj-lt"/>
                          <a:ea typeface="MS Mincho"/>
                          <a:cs typeface="TimesNewRoman"/>
                        </a:rPr>
                        <a:t>The </a:t>
                      </a:r>
                      <a:r>
                        <a:rPr lang="en-US" sz="1800" dirty="0" err="1">
                          <a:effectLst/>
                          <a:latin typeface="+mj-lt"/>
                          <a:ea typeface="맑은 고딕"/>
                          <a:cs typeface="TimesNewRoman"/>
                        </a:rPr>
                        <a:t>CapabilityFilterInfo</a:t>
                      </a:r>
                      <a:r>
                        <a:rPr lang="en-US" sz="1800" dirty="0">
                          <a:effectLst/>
                          <a:latin typeface="+mj-lt"/>
                          <a:ea typeface="MS Mincho"/>
                          <a:cs typeface="TimesNewRoman"/>
                        </a:rPr>
                        <a:t> element is present only if</a:t>
                      </a:r>
                      <a:r>
                        <a:rPr lang="en-US" sz="1800" dirty="0">
                          <a:effectLst/>
                          <a:latin typeface="+mj-lt"/>
                          <a:ea typeface="맑은 고딕"/>
                          <a:cs typeface="TimesNewRoman"/>
                        </a:rPr>
                        <a:t> </a:t>
                      </a:r>
                      <a:r>
                        <a:rPr lang="en-US" sz="1800" dirty="0">
                          <a:effectLst/>
                          <a:latin typeface="+mj-lt"/>
                          <a:ea typeface="MS Mincho"/>
                          <a:cs typeface="TimesNewRoman"/>
                        </a:rPr>
                        <a:t>dot11</a:t>
                      </a:r>
                      <a:r>
                        <a:rPr lang="en-US" sz="1800" dirty="0">
                          <a:effectLst/>
                          <a:latin typeface="+mj-lt"/>
                          <a:ea typeface="맑은 고딕"/>
                          <a:cs typeface="TimesNewRoman"/>
                        </a:rPr>
                        <a:t>FILS</a:t>
                      </a:r>
                      <a:r>
                        <a:rPr lang="en-US" sz="1800" dirty="0">
                          <a:effectLst/>
                          <a:latin typeface="+mj-lt"/>
                          <a:ea typeface="MS Mincho"/>
                          <a:cs typeface="TimesNewRoman"/>
                        </a:rPr>
                        <a:t>Activated is true</a:t>
                      </a:r>
                      <a:r>
                        <a:rPr lang="en-GB" sz="1800" dirty="0">
                          <a:effectLst/>
                          <a:latin typeface="+mj-lt"/>
                          <a:ea typeface="MS Mincho"/>
                          <a:cs typeface="Times New Roman"/>
                        </a:rPr>
                        <a:t> </a:t>
                      </a:r>
                      <a:r>
                        <a:rPr lang="en-US" sz="1800" dirty="0">
                          <a:effectLst/>
                          <a:latin typeface="+mj-lt"/>
                          <a:ea typeface="MS Mincho"/>
                          <a:cs typeface="TimesNewRoman"/>
                        </a:rPr>
                        <a:t>.</a:t>
                      </a:r>
                      <a:endParaRPr lang="ko-KR" sz="1800" dirty="0">
                        <a:effectLst/>
                        <a:latin typeface="+mj-lt"/>
                        <a:ea typeface="MS Mincho"/>
                      </a:endParaRPr>
                    </a:p>
                  </a:txBody>
                  <a:tcPr marL="68580" marR="68580" marT="0" marB="0"/>
                </a:tc>
              </a:tr>
            </a:tbl>
          </a:graphicData>
        </a:graphic>
      </p:graphicFrame>
      <p:sp>
        <p:nvSpPr>
          <p:cNvPr id="7" name="Title 1"/>
          <p:cNvSpPr>
            <a:spLocks noGrp="1"/>
          </p:cNvSpPr>
          <p:nvPr>
            <p:ph type="title"/>
          </p:nvPr>
        </p:nvSpPr>
        <p:spPr>
          <a:xfrm>
            <a:off x="685800" y="685800"/>
            <a:ext cx="7772400" cy="1066800"/>
          </a:xfrm>
        </p:spPr>
        <p:txBody>
          <a:bodyPr/>
          <a:lstStyle/>
          <a:p>
            <a:r>
              <a:rPr lang="en-US" dirty="0" smtClean="0"/>
              <a:t>Probe Request Frame</a:t>
            </a:r>
            <a:endParaRPr lang="en-US" dirty="0"/>
          </a:p>
        </p:txBody>
      </p:sp>
      <p:sp>
        <p:nvSpPr>
          <p:cNvPr id="6"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8"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21</a:t>
            </a:fld>
            <a:endParaRPr lang="en-US" smtClean="0"/>
          </a:p>
        </p:txBody>
      </p:sp>
      <p:sp>
        <p:nvSpPr>
          <p:cNvPr id="9" name="Content Placeholder 2"/>
          <p:cNvSpPr txBox="1">
            <a:spLocks/>
          </p:cNvSpPr>
          <p:nvPr/>
        </p:nvSpPr>
        <p:spPr bwMode="auto">
          <a:xfrm>
            <a:off x="533400" y="2819400"/>
            <a:ext cx="77724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indent="0" eaLnBrk="1" hangingPunct="1">
              <a:buNone/>
            </a:pPr>
            <a:endParaRPr lang="en-US" altLang="ko-KR" sz="2000" dirty="0"/>
          </a:p>
          <a:p>
            <a:r>
              <a:rPr lang="en-GB" altLang="ko-KR" dirty="0" smtClean="0"/>
              <a:t>Simple extension to existing Probe Request frame</a:t>
            </a:r>
          </a:p>
          <a:p>
            <a:r>
              <a:rPr lang="en-GB" altLang="ko-KR" dirty="0" smtClean="0"/>
              <a:t>Probe Response frame is not modified</a:t>
            </a:r>
          </a:p>
        </p:txBody>
      </p:sp>
      <p:sp>
        <p:nvSpPr>
          <p:cNvPr id="10"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Tree>
    <p:extLst>
      <p:ext uri="{BB962C8B-B14F-4D97-AF65-F5344CB8AC3E}">
        <p14:creationId xmlns:p14="http://schemas.microsoft.com/office/powerpoint/2010/main" val="30444045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723900" y="1370013"/>
            <a:ext cx="7772400" cy="5105400"/>
          </a:xfrm>
        </p:spPr>
        <p:txBody>
          <a:bodyPr/>
          <a:lstStyle/>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ko-KR" altLang="ko-KR"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179388" indent="-179388" eaLnBrk="1" hangingPunct="1">
              <a:buFont typeface="Arial" pitchFamily="34" charset="0"/>
              <a:buChar char="•"/>
            </a:pPr>
            <a:endParaRPr lang="en-US" altLang="ja-JP" dirty="0">
              <a:ea typeface="MS PGothic" pitchFamily="34" charset="-128"/>
            </a:endParaRPr>
          </a:p>
          <a:p>
            <a:pPr marL="0" indent="0" eaLnBrk="1" hangingPunct="1">
              <a:buNone/>
            </a:pPr>
            <a:endParaRPr lang="en-US" altLang="ja-JP" dirty="0">
              <a:ea typeface="MS PGothic" pitchFamily="34" charset="-128"/>
            </a:endParaRPr>
          </a:p>
        </p:txBody>
      </p:sp>
      <p:sp>
        <p:nvSpPr>
          <p:cNvPr id="10" name="Title 1"/>
          <p:cNvSpPr>
            <a:spLocks noGrp="1"/>
          </p:cNvSpPr>
          <p:nvPr>
            <p:ph type="title"/>
          </p:nvPr>
        </p:nvSpPr>
        <p:spPr>
          <a:xfrm>
            <a:off x="685800" y="685800"/>
            <a:ext cx="7772400" cy="1066800"/>
          </a:xfrm>
        </p:spPr>
        <p:txBody>
          <a:bodyPr/>
          <a:lstStyle/>
          <a:p>
            <a:r>
              <a:rPr lang="en-US" dirty="0" smtClean="0"/>
              <a:t>Sending a Probe Response (1/4)</a:t>
            </a:r>
            <a:endParaRPr lang="en-US" dirty="0"/>
          </a:p>
        </p:txBody>
      </p:sp>
      <p:sp>
        <p:nvSpPr>
          <p:cNvPr id="11" name="Content Placeholder 2"/>
          <p:cNvSpPr txBox="1">
            <a:spLocks/>
          </p:cNvSpPr>
          <p:nvPr/>
        </p:nvSpPr>
        <p:spPr bwMode="auto">
          <a:xfrm>
            <a:off x="458788" y="914400"/>
            <a:ext cx="77724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indent="0" eaLnBrk="1" hangingPunct="1">
              <a:buNone/>
            </a:pPr>
            <a:endParaRPr lang="en-US" altLang="ko-KR" sz="2000" dirty="0"/>
          </a:p>
          <a:p>
            <a:r>
              <a:rPr lang="en-GB" altLang="ko-KR" sz="1800" dirty="0" smtClean="0"/>
              <a:t>The STA responds with a Probe Response only if:</a:t>
            </a:r>
            <a:endParaRPr lang="ko-KR" altLang="ko-KR" sz="1800" dirty="0"/>
          </a:p>
          <a:p>
            <a:pPr lvl="0">
              <a:buAutoNum type="alphaLcParenR"/>
            </a:pPr>
            <a:r>
              <a:rPr lang="en-US" altLang="ko-KR" sz="1800" b="0" dirty="0" smtClean="0"/>
              <a:t>Filter </a:t>
            </a:r>
            <a:r>
              <a:rPr lang="en-US" altLang="ko-KR" sz="1800" b="0" dirty="0"/>
              <a:t>Request subfield in the </a:t>
            </a:r>
            <a:r>
              <a:rPr lang="en-US" altLang="ko-KR" sz="1800" b="0" dirty="0" err="1"/>
              <a:t>CapabilityFilterInfo</a:t>
            </a:r>
            <a:r>
              <a:rPr lang="en-US" altLang="ko-KR" sz="1800" b="0" dirty="0"/>
              <a:t> element is set to 0 or if b) and c) are </a:t>
            </a:r>
            <a:r>
              <a:rPr lang="en-US" altLang="ko-KR" sz="1800" b="0" dirty="0" smtClean="0"/>
              <a:t>satisfied</a:t>
            </a:r>
          </a:p>
          <a:p>
            <a:pPr marL="0" lvl="0" indent="0">
              <a:buNone/>
            </a:pPr>
            <a:r>
              <a:rPr lang="en-US" altLang="ko-KR" sz="1800" b="0" dirty="0" smtClean="0"/>
              <a:t>b) Filter </a:t>
            </a:r>
            <a:r>
              <a:rPr lang="en-US" altLang="ko-KR" sz="1800" b="0" dirty="0"/>
              <a:t>Request subfield </a:t>
            </a:r>
            <a:r>
              <a:rPr lang="en-US" altLang="ko-KR" sz="1800" b="0" dirty="0" smtClean="0"/>
              <a:t>is </a:t>
            </a:r>
            <a:r>
              <a:rPr lang="en-US" altLang="ko-KR" sz="1800" b="0" dirty="0"/>
              <a:t>set to 1 and</a:t>
            </a:r>
            <a:endParaRPr lang="ko-KR" altLang="ko-KR" sz="1800" b="0" dirty="0"/>
          </a:p>
          <a:p>
            <a:pPr lvl="0">
              <a:buFont typeface="+mj-lt"/>
              <a:buAutoNum type="arabicPeriod"/>
            </a:pPr>
            <a:r>
              <a:rPr lang="en-US" altLang="ko-KR" sz="1600" b="0" dirty="0" smtClean="0"/>
              <a:t>The </a:t>
            </a:r>
            <a:r>
              <a:rPr lang="en-US" altLang="ko-KR" sz="1600" b="0" dirty="0"/>
              <a:t>responding STA satisfies the security processing preferences specified in Require Security subfield and Require No security subfield in </a:t>
            </a:r>
            <a:r>
              <a:rPr lang="en-US" altLang="ko-KR" sz="1600" b="0" dirty="0" err="1" smtClean="0"/>
              <a:t>CapabilityFilterInfo</a:t>
            </a:r>
            <a:r>
              <a:rPr lang="en-US" altLang="ko-KR" sz="1600" b="0" dirty="0" smtClean="0"/>
              <a:t> element, and</a:t>
            </a:r>
          </a:p>
          <a:p>
            <a:pPr lvl="0">
              <a:buFont typeface="+mj-lt"/>
              <a:buAutoNum type="arabicPeriod"/>
            </a:pPr>
            <a:r>
              <a:rPr lang="en-US" altLang="ko-KR" sz="1600" b="0" dirty="0" smtClean="0"/>
              <a:t>The </a:t>
            </a:r>
            <a:r>
              <a:rPr lang="en-US" altLang="ko-KR" sz="1600" b="0" dirty="0"/>
              <a:t>responding STA satisfies the preferences specified in Require </a:t>
            </a:r>
            <a:r>
              <a:rPr lang="en-US" altLang="ko-KR" sz="1600" b="0" dirty="0" smtClean="0"/>
              <a:t>HT, </a:t>
            </a:r>
            <a:r>
              <a:rPr lang="en-US" altLang="ko-KR" sz="1600" b="0" dirty="0"/>
              <a:t>Require </a:t>
            </a:r>
            <a:r>
              <a:rPr lang="en-US" altLang="ko-KR" sz="1600" b="0" dirty="0" smtClean="0"/>
              <a:t>VHT, </a:t>
            </a:r>
            <a:r>
              <a:rPr lang="en-US" altLang="ko-KR" sz="1600" b="0" dirty="0"/>
              <a:t>and Require non-HT subfield in the </a:t>
            </a:r>
            <a:r>
              <a:rPr lang="en-US" altLang="ko-KR" sz="1600" b="0" dirty="0" err="1"/>
              <a:t>CapabilityFilterInfo</a:t>
            </a:r>
            <a:r>
              <a:rPr lang="en-US" altLang="ko-KR" sz="1600" b="0" dirty="0"/>
              <a:t> </a:t>
            </a:r>
            <a:r>
              <a:rPr lang="en-US" altLang="ko-KR" sz="1600" b="0" dirty="0" smtClean="0"/>
              <a:t>element, and</a:t>
            </a:r>
          </a:p>
          <a:p>
            <a:pPr lvl="0">
              <a:buFont typeface="+mj-lt"/>
              <a:buAutoNum type="arabicPeriod"/>
            </a:pPr>
            <a:r>
              <a:rPr lang="en-US" altLang="ko-KR" sz="1600" b="0" dirty="0" smtClean="0"/>
              <a:t>The </a:t>
            </a:r>
            <a:r>
              <a:rPr lang="en-US" altLang="ko-KR" sz="1600" b="0" dirty="0"/>
              <a:t>security capabilities of the requesting STA satisfies the security policy of the responding STA when the Require Security subfield is set to 1 and Require No Security subfield is set to </a:t>
            </a:r>
            <a:r>
              <a:rPr lang="en-US" altLang="ko-KR" sz="1600" b="0" dirty="0" smtClean="0"/>
              <a:t>0</a:t>
            </a:r>
          </a:p>
          <a:p>
            <a:pPr lvl="1">
              <a:buFontTx/>
              <a:buChar char="-"/>
            </a:pPr>
            <a:r>
              <a:rPr lang="en-US" altLang="ko-KR" sz="1500" b="0" dirty="0" smtClean="0"/>
              <a:t>If </a:t>
            </a:r>
            <a:r>
              <a:rPr lang="en-US" altLang="ko-KR" sz="1500" b="0" dirty="0"/>
              <a:t>both the Require Security </a:t>
            </a:r>
            <a:r>
              <a:rPr lang="en-US" altLang="ko-KR" sz="1500" b="0" dirty="0" smtClean="0"/>
              <a:t>subfield/Require </a:t>
            </a:r>
            <a:r>
              <a:rPr lang="en-US" altLang="ko-KR" sz="1500" b="0" dirty="0"/>
              <a:t>No Security subfield are </a:t>
            </a:r>
            <a:r>
              <a:rPr lang="en-US" altLang="ko-KR" sz="1500" b="0" dirty="0" smtClean="0"/>
              <a:t>set </a:t>
            </a:r>
            <a:r>
              <a:rPr lang="en-US" altLang="ko-KR" sz="1500" b="0" dirty="0"/>
              <a:t>to 1, and if the responding STA chooses to use security processing with the requesting STA, then the responding STA responds with Probe Response frame only if the security capabilities of the requesting STA satisfies the security policy of the responding </a:t>
            </a:r>
            <a:r>
              <a:rPr lang="en-US" altLang="ko-KR" sz="1500" b="0" dirty="0" smtClean="0"/>
              <a:t>STA, and the condition 1 </a:t>
            </a:r>
            <a:r>
              <a:rPr lang="en-US" altLang="ko-KR" sz="1500" b="0" dirty="0"/>
              <a:t>and </a:t>
            </a:r>
            <a:r>
              <a:rPr lang="en-US" altLang="ko-KR" sz="1500" b="0" dirty="0" smtClean="0"/>
              <a:t>2 </a:t>
            </a:r>
            <a:r>
              <a:rPr lang="en-US" altLang="ko-KR" sz="1500" b="0" dirty="0"/>
              <a:t>are </a:t>
            </a:r>
            <a:r>
              <a:rPr lang="en-US" altLang="ko-KR" sz="1500" b="0" dirty="0" smtClean="0"/>
              <a:t>met </a:t>
            </a:r>
          </a:p>
          <a:p>
            <a:pPr lvl="1">
              <a:buFontTx/>
              <a:buChar char="-"/>
            </a:pPr>
            <a:r>
              <a:rPr lang="en-US" altLang="ko-KR" sz="1500" b="0" dirty="0" smtClean="0"/>
              <a:t>If </a:t>
            </a:r>
            <a:r>
              <a:rPr lang="en-US" altLang="ko-KR" sz="1500" b="0" dirty="0"/>
              <a:t>both the Require Security </a:t>
            </a:r>
            <a:r>
              <a:rPr lang="en-US" altLang="ko-KR" sz="1500" b="0" dirty="0" smtClean="0"/>
              <a:t>subfield/Require </a:t>
            </a:r>
            <a:r>
              <a:rPr lang="en-US" altLang="ko-KR" sz="1500" b="0" dirty="0"/>
              <a:t>No Security subfield are both set to 1, and if the responding STA does not choose to use security processing with the requesting STA, then the responding STA responds with Probe Response </a:t>
            </a:r>
            <a:r>
              <a:rPr lang="en-US" altLang="ko-KR" sz="1500" b="0" dirty="0" smtClean="0"/>
              <a:t>frame if the condition 1 and 2 are met</a:t>
            </a:r>
            <a:endParaRPr lang="ko-KR" altLang="ko-KR" sz="1500" b="0" dirty="0"/>
          </a:p>
        </p:txBody>
      </p:sp>
      <p:sp>
        <p:nvSpPr>
          <p:cNvPr id="12"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13"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22</a:t>
            </a:fld>
            <a:endParaRPr lang="en-US" smtClean="0"/>
          </a:p>
        </p:txBody>
      </p:sp>
      <p:sp>
        <p:nvSpPr>
          <p:cNvPr id="7"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Tree>
    <p:extLst>
      <p:ext uri="{BB962C8B-B14F-4D97-AF65-F5344CB8AC3E}">
        <p14:creationId xmlns:p14="http://schemas.microsoft.com/office/powerpoint/2010/main" val="42603506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a:spLocks noGrp="1"/>
          </p:cNvSpPr>
          <p:nvPr>
            <p:ph idx="1"/>
          </p:nvPr>
        </p:nvSpPr>
        <p:spPr>
          <a:xfrm>
            <a:off x="723900" y="1370013"/>
            <a:ext cx="7772400" cy="5105400"/>
          </a:xfrm>
        </p:spPr>
        <p:txBody>
          <a:bodyPr/>
          <a:lstStyle/>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ko-KR" altLang="ko-KR"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179388" indent="-179388" eaLnBrk="1" hangingPunct="1">
              <a:buFont typeface="Arial" pitchFamily="34" charset="0"/>
              <a:buChar char="•"/>
            </a:pPr>
            <a:endParaRPr lang="en-US" altLang="ja-JP" dirty="0">
              <a:ea typeface="MS PGothic" pitchFamily="34" charset="-128"/>
            </a:endParaRPr>
          </a:p>
          <a:p>
            <a:pPr marL="0" indent="0" eaLnBrk="1" hangingPunct="1">
              <a:buNone/>
            </a:pPr>
            <a:endParaRPr lang="en-US" altLang="ja-JP" dirty="0">
              <a:ea typeface="MS PGothic" pitchFamily="34" charset="-128"/>
            </a:endParaRPr>
          </a:p>
        </p:txBody>
      </p:sp>
      <p:sp>
        <p:nvSpPr>
          <p:cNvPr id="11" name="Title 1"/>
          <p:cNvSpPr>
            <a:spLocks noGrp="1"/>
          </p:cNvSpPr>
          <p:nvPr>
            <p:ph type="title"/>
          </p:nvPr>
        </p:nvSpPr>
        <p:spPr>
          <a:xfrm>
            <a:off x="685800" y="685800"/>
            <a:ext cx="7772400" cy="1066800"/>
          </a:xfrm>
        </p:spPr>
        <p:txBody>
          <a:bodyPr/>
          <a:lstStyle/>
          <a:p>
            <a:r>
              <a:rPr lang="en-US" dirty="0" smtClean="0"/>
              <a:t>Sending a Probe Response (2/4)</a:t>
            </a:r>
            <a:endParaRPr lang="en-US" dirty="0"/>
          </a:p>
        </p:txBody>
      </p:sp>
      <p:sp>
        <p:nvSpPr>
          <p:cNvPr id="12" name="Content Placeholder 2"/>
          <p:cNvSpPr txBox="1">
            <a:spLocks/>
          </p:cNvSpPr>
          <p:nvPr/>
        </p:nvSpPr>
        <p:spPr bwMode="auto">
          <a:xfrm>
            <a:off x="458788" y="1524000"/>
            <a:ext cx="77724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indent="0">
              <a:buNone/>
            </a:pPr>
            <a:endParaRPr lang="en-US" altLang="ko-KR" sz="1800" b="0" dirty="0" smtClean="0"/>
          </a:p>
          <a:p>
            <a:pPr marL="0" indent="0">
              <a:buNone/>
            </a:pPr>
            <a:r>
              <a:rPr lang="en-US" altLang="ko-KR" sz="1800" b="0" dirty="0" smtClean="0"/>
              <a:t>c) Filter </a:t>
            </a:r>
            <a:r>
              <a:rPr lang="en-US" altLang="ko-KR" sz="1800" b="0" dirty="0"/>
              <a:t>Request subfield in the </a:t>
            </a:r>
            <a:r>
              <a:rPr lang="en-US" altLang="ko-KR" sz="1800" b="0" dirty="0" err="1"/>
              <a:t>CapabilityFilterInfo</a:t>
            </a:r>
            <a:r>
              <a:rPr lang="en-US" altLang="ko-KR" sz="1800" b="0" dirty="0"/>
              <a:t> element is set to 1 and the supported rates of the requesting STA indicated in the Supported rates element in the Probe Request frame supports all the rates in the </a:t>
            </a:r>
            <a:r>
              <a:rPr lang="en-US" altLang="ko-KR" sz="1800" b="0" dirty="0" err="1"/>
              <a:t>BSSBasicRateSet</a:t>
            </a:r>
            <a:r>
              <a:rPr lang="en-US" altLang="ko-KR" sz="1800" b="0" dirty="0"/>
              <a:t> parameter of the responding </a:t>
            </a:r>
            <a:r>
              <a:rPr lang="en-US" altLang="ko-KR" sz="1800" b="0" dirty="0" smtClean="0"/>
              <a:t>STA</a:t>
            </a:r>
            <a:endParaRPr lang="ko-KR" altLang="ko-KR" sz="1800" b="0" dirty="0"/>
          </a:p>
          <a:p>
            <a:pPr marL="0" lvl="0" indent="0">
              <a:buNone/>
            </a:pPr>
            <a:r>
              <a:rPr lang="en-US" altLang="ko-KR" sz="1800" b="0" i="1" dirty="0" smtClean="0">
                <a:sym typeface="Wingdings" pitchFamily="2" charset="2"/>
              </a:rPr>
              <a:t>(Note: c) is based on 10.3.5.3 AP association receipt procedures:</a:t>
            </a:r>
          </a:p>
          <a:p>
            <a:pPr marL="0" lvl="0" indent="0">
              <a:buNone/>
            </a:pPr>
            <a:r>
              <a:rPr lang="en-US" altLang="ko-KR" sz="1800" b="0" i="1" dirty="0" smtClean="0">
                <a:sym typeface="Wingdings" pitchFamily="2" charset="2"/>
              </a:rPr>
              <a:t>“The SME shall refuse an association request from a STA that does not support all the rates in the </a:t>
            </a:r>
            <a:r>
              <a:rPr lang="en-US" altLang="ko-KR" sz="1800" b="0" i="1" dirty="0" err="1" smtClean="0">
                <a:sym typeface="Wingdings" pitchFamily="2" charset="2"/>
              </a:rPr>
              <a:t>BSSBasicRateSet</a:t>
            </a:r>
            <a:r>
              <a:rPr lang="en-US" altLang="ko-KR" sz="1800" b="0" i="1" dirty="0" smtClean="0">
                <a:sym typeface="Wingdings" pitchFamily="2" charset="2"/>
              </a:rPr>
              <a:t> parameter”)</a:t>
            </a:r>
            <a:endParaRPr lang="en-US" altLang="ko-KR" sz="1800" b="0" i="1" dirty="0" smtClean="0"/>
          </a:p>
          <a:p>
            <a:pPr marL="0" lvl="0" indent="0">
              <a:buNone/>
            </a:pPr>
            <a:endParaRPr lang="en-US" altLang="ko-KR" sz="1800" b="0" dirty="0" smtClean="0"/>
          </a:p>
          <a:p>
            <a:pPr eaLnBrk="1" hangingPunct="1"/>
            <a:r>
              <a:rPr lang="en-GB" altLang="ko-KR" sz="2000" dirty="0" smtClean="0"/>
              <a:t>If </a:t>
            </a:r>
            <a:r>
              <a:rPr lang="en-GB" altLang="ko-KR" sz="2000" dirty="0"/>
              <a:t>the responding STA decide that it cannot accept the requesting STAs because of some reasons, such as high load of the responding STA, then it does not respond with Probe Response frame to prevent the association of the requesting </a:t>
            </a:r>
            <a:r>
              <a:rPr lang="en-GB" altLang="ko-KR" sz="2000" dirty="0" smtClean="0"/>
              <a:t>STAs</a:t>
            </a:r>
          </a:p>
          <a:p>
            <a:pPr lvl="1" eaLnBrk="1" hangingPunct="1"/>
            <a:r>
              <a:rPr lang="en-GB" altLang="ko-KR" sz="1800" dirty="0" smtClean="0"/>
              <a:t>How </a:t>
            </a:r>
            <a:r>
              <a:rPr lang="en-GB" altLang="ko-KR" sz="1800" dirty="0"/>
              <a:t>to decide whether the STA can accept the association request or not is out of scope of this </a:t>
            </a:r>
            <a:r>
              <a:rPr lang="en-GB" altLang="ko-KR" sz="1800" dirty="0" smtClean="0"/>
              <a:t>standard</a:t>
            </a:r>
          </a:p>
          <a:p>
            <a:pPr eaLnBrk="1" hangingPunct="1">
              <a:buFontTx/>
              <a:buChar char="-"/>
            </a:pPr>
            <a:endParaRPr lang="ko-KR" altLang="ko-KR" sz="2000" dirty="0"/>
          </a:p>
          <a:p>
            <a:pPr marL="0" indent="0" eaLnBrk="1" hangingPunct="1">
              <a:buNone/>
            </a:pPr>
            <a:endParaRPr lang="en-US" altLang="ko-KR" sz="2000" dirty="0"/>
          </a:p>
        </p:txBody>
      </p:sp>
      <p:sp>
        <p:nvSpPr>
          <p:cNvPr id="13"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14"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23</a:t>
            </a:fld>
            <a:endParaRPr lang="en-US" smtClean="0"/>
          </a:p>
        </p:txBody>
      </p:sp>
      <p:sp>
        <p:nvSpPr>
          <p:cNvPr id="7"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Tree>
    <p:extLst>
      <p:ext uri="{BB962C8B-B14F-4D97-AF65-F5344CB8AC3E}">
        <p14:creationId xmlns:p14="http://schemas.microsoft.com/office/powerpoint/2010/main" val="1245826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a:spLocks noGrp="1"/>
          </p:cNvSpPr>
          <p:nvPr>
            <p:ph idx="1"/>
          </p:nvPr>
        </p:nvSpPr>
        <p:spPr>
          <a:xfrm>
            <a:off x="723900" y="1370013"/>
            <a:ext cx="7772400" cy="5105400"/>
          </a:xfrm>
        </p:spPr>
        <p:txBody>
          <a:bodyPr/>
          <a:lstStyle/>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ko-KR" altLang="ko-KR"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179388" indent="-179388" eaLnBrk="1" hangingPunct="1">
              <a:buFont typeface="Arial" pitchFamily="34" charset="0"/>
              <a:buChar char="•"/>
            </a:pPr>
            <a:endParaRPr lang="en-US" altLang="ja-JP" dirty="0">
              <a:ea typeface="MS PGothic" pitchFamily="34" charset="-128"/>
            </a:endParaRPr>
          </a:p>
          <a:p>
            <a:pPr marL="0" indent="0" eaLnBrk="1" hangingPunct="1">
              <a:buNone/>
            </a:pPr>
            <a:endParaRPr lang="en-US" altLang="ja-JP" dirty="0">
              <a:ea typeface="MS PGothic" pitchFamily="34" charset="-128"/>
            </a:endParaRPr>
          </a:p>
        </p:txBody>
      </p:sp>
      <p:sp>
        <p:nvSpPr>
          <p:cNvPr id="11" name="Title 1"/>
          <p:cNvSpPr>
            <a:spLocks noGrp="1"/>
          </p:cNvSpPr>
          <p:nvPr>
            <p:ph type="title"/>
          </p:nvPr>
        </p:nvSpPr>
        <p:spPr>
          <a:xfrm>
            <a:off x="685800" y="685800"/>
            <a:ext cx="7772400" cy="1066800"/>
          </a:xfrm>
        </p:spPr>
        <p:txBody>
          <a:bodyPr/>
          <a:lstStyle/>
          <a:p>
            <a:r>
              <a:rPr lang="en-US" dirty="0" smtClean="0"/>
              <a:t>Sending a Probe Response (3/4)</a:t>
            </a:r>
            <a:endParaRPr lang="en-US" dirty="0"/>
          </a:p>
        </p:txBody>
      </p:sp>
      <p:sp>
        <p:nvSpPr>
          <p:cNvPr id="12" name="Content Placeholder 2"/>
          <p:cNvSpPr txBox="1">
            <a:spLocks/>
          </p:cNvSpPr>
          <p:nvPr/>
        </p:nvSpPr>
        <p:spPr bwMode="auto">
          <a:xfrm>
            <a:off x="458788" y="1447800"/>
            <a:ext cx="77724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sz="2000" dirty="0" smtClean="0"/>
              <a:t>The </a:t>
            </a:r>
            <a:r>
              <a:rPr lang="en-US" altLang="ko-KR" sz="2000" dirty="0"/>
              <a:t>security capabilities of the requesting STA does not satisfy the security policy of the responding STA </a:t>
            </a:r>
            <a:r>
              <a:rPr lang="en-US" altLang="ko-KR" sz="2000" dirty="0" smtClean="0"/>
              <a:t>if</a:t>
            </a:r>
            <a:endParaRPr lang="en-US" altLang="ko-KR" sz="800" dirty="0" smtClean="0"/>
          </a:p>
          <a:p>
            <a:pPr lvl="1"/>
            <a:r>
              <a:rPr lang="en-US" altLang="ko-KR" sz="1800" dirty="0" smtClean="0"/>
              <a:t>The </a:t>
            </a:r>
            <a:r>
              <a:rPr lang="en-US" altLang="ko-KR" sz="1800" dirty="0" smtClean="0"/>
              <a:t>responding STA is an AP and Group Data Cipher Suite or Pairwise Cipher Suite or AKM Suite or Group Management Cipher Suite that are required by the AP is not included in the Security capability element, or</a:t>
            </a:r>
          </a:p>
          <a:p>
            <a:pPr lvl="1"/>
            <a:r>
              <a:rPr lang="en-US" altLang="ko-KR" sz="1800" dirty="0" smtClean="0"/>
              <a:t>The </a:t>
            </a:r>
            <a:r>
              <a:rPr lang="en-US" altLang="ko-KR" sz="1800" dirty="0"/>
              <a:t>responding STA is an AP, and the AP supports CCMP or the AP is an HT STA, and the requesting STA is an HT STA but it supports only old cipher suite such as TKIP or WEP-40 or WEP-104, </a:t>
            </a:r>
            <a:r>
              <a:rPr lang="en-US" altLang="ko-KR" sz="1800" dirty="0" smtClean="0"/>
              <a:t>or</a:t>
            </a:r>
          </a:p>
          <a:p>
            <a:pPr lvl="1"/>
            <a:r>
              <a:rPr lang="en-US" altLang="ko-KR" sz="1800" dirty="0" smtClean="0"/>
              <a:t>The </a:t>
            </a:r>
            <a:r>
              <a:rPr lang="en-US" altLang="ko-KR" sz="1800" dirty="0"/>
              <a:t>responding STA is an AP and the AP is RSNA-enabled and wants to use RSNA with the requesting STA, but the values of MFPC and MFPR in the RSN capabilities included in the Security capability element sent by the requesting STA are not suitable for the AP to associate with the requesting STA, </a:t>
            </a:r>
            <a:r>
              <a:rPr lang="en-US" altLang="ko-KR" sz="1800" dirty="0" smtClean="0"/>
              <a:t>or</a:t>
            </a:r>
          </a:p>
          <a:p>
            <a:pPr lvl="1"/>
            <a:r>
              <a:rPr lang="en-US" altLang="ko-KR" sz="1800" dirty="0" smtClean="0"/>
              <a:t>The </a:t>
            </a:r>
            <a:r>
              <a:rPr lang="en-US" altLang="ko-KR" sz="1800" dirty="0"/>
              <a:t>responding STA is an IBSS STA and the requesting STA and the responding STA do not support a common subset of pairwise cipher suites or a common single group cipher suite or common AKM Suite, or</a:t>
            </a:r>
            <a:endParaRPr lang="ko-KR" altLang="ko-KR" sz="1800" dirty="0"/>
          </a:p>
          <a:p>
            <a:pPr marL="857250" lvl="1" indent="-400050">
              <a:buAutoNum type="romanLcParenBoth"/>
            </a:pPr>
            <a:endParaRPr lang="en-US" altLang="ko-KR" sz="1600" b="1" dirty="0" smtClean="0"/>
          </a:p>
        </p:txBody>
      </p:sp>
      <p:sp>
        <p:nvSpPr>
          <p:cNvPr id="13"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14"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24</a:t>
            </a:fld>
            <a:endParaRPr lang="en-US" smtClean="0"/>
          </a:p>
        </p:txBody>
      </p:sp>
      <p:sp>
        <p:nvSpPr>
          <p:cNvPr id="7"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Tree>
    <p:extLst>
      <p:ext uri="{BB962C8B-B14F-4D97-AF65-F5344CB8AC3E}">
        <p14:creationId xmlns:p14="http://schemas.microsoft.com/office/powerpoint/2010/main" val="41304174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a:spLocks noGrp="1"/>
          </p:cNvSpPr>
          <p:nvPr>
            <p:ph idx="1"/>
          </p:nvPr>
        </p:nvSpPr>
        <p:spPr>
          <a:xfrm>
            <a:off x="723900" y="1370013"/>
            <a:ext cx="7772400" cy="5105400"/>
          </a:xfrm>
        </p:spPr>
        <p:txBody>
          <a:bodyPr/>
          <a:lstStyle/>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ko-KR" altLang="ko-KR"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179388" indent="-179388" eaLnBrk="1" hangingPunct="1">
              <a:buFont typeface="Arial" pitchFamily="34" charset="0"/>
              <a:buChar char="•"/>
            </a:pPr>
            <a:endParaRPr lang="en-US" altLang="ja-JP" dirty="0">
              <a:ea typeface="MS PGothic" pitchFamily="34" charset="-128"/>
            </a:endParaRPr>
          </a:p>
          <a:p>
            <a:pPr marL="0" indent="0" eaLnBrk="1" hangingPunct="1">
              <a:buNone/>
            </a:pPr>
            <a:endParaRPr lang="en-US" altLang="ja-JP" dirty="0">
              <a:ea typeface="MS PGothic" pitchFamily="34" charset="-128"/>
            </a:endParaRPr>
          </a:p>
        </p:txBody>
      </p:sp>
      <p:sp>
        <p:nvSpPr>
          <p:cNvPr id="11" name="Title 1"/>
          <p:cNvSpPr>
            <a:spLocks noGrp="1"/>
          </p:cNvSpPr>
          <p:nvPr>
            <p:ph type="title"/>
          </p:nvPr>
        </p:nvSpPr>
        <p:spPr>
          <a:xfrm>
            <a:off x="685800" y="685800"/>
            <a:ext cx="7772400" cy="1066800"/>
          </a:xfrm>
        </p:spPr>
        <p:txBody>
          <a:bodyPr/>
          <a:lstStyle/>
          <a:p>
            <a:r>
              <a:rPr lang="en-US" dirty="0" smtClean="0"/>
              <a:t>Sending a Probe Response (4/4)</a:t>
            </a:r>
            <a:endParaRPr lang="en-US" dirty="0"/>
          </a:p>
        </p:txBody>
      </p:sp>
      <p:sp>
        <p:nvSpPr>
          <p:cNvPr id="12" name="Content Placeholder 2"/>
          <p:cNvSpPr txBox="1">
            <a:spLocks/>
          </p:cNvSpPr>
          <p:nvPr/>
        </p:nvSpPr>
        <p:spPr bwMode="auto">
          <a:xfrm>
            <a:off x="458788" y="1524000"/>
            <a:ext cx="77724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lvl="0">
              <a:buFontTx/>
              <a:buChar char="-"/>
            </a:pPr>
            <a:r>
              <a:rPr lang="en-US" altLang="ko-KR" sz="1800" b="0" dirty="0" smtClean="0"/>
              <a:t>The </a:t>
            </a:r>
            <a:r>
              <a:rPr lang="en-US" altLang="ko-KR" sz="1800" b="0" dirty="0"/>
              <a:t>responding STA is an IBSS STA, and the responding IBSS STA supports CCMP or the responding IBSS STA is an HT STA, and the requesting STA is an HT STA but it supports only old cipher suite such as TKIP or WEP-40 or WEP-104, </a:t>
            </a:r>
            <a:r>
              <a:rPr lang="en-US" altLang="ko-KR" sz="1800" b="0" dirty="0" smtClean="0"/>
              <a:t>or</a:t>
            </a:r>
          </a:p>
          <a:p>
            <a:pPr lvl="0">
              <a:buFontTx/>
              <a:buChar char="-"/>
            </a:pPr>
            <a:r>
              <a:rPr lang="en-US" altLang="ko-KR" sz="1800" b="0" dirty="0" smtClean="0"/>
              <a:t>The </a:t>
            </a:r>
            <a:r>
              <a:rPr lang="en-US" altLang="ko-KR" sz="1800" b="0" dirty="0"/>
              <a:t>responding STA is an IBSS STA and the STA is RSNA-enabled and wants to use RSNA with the requesting STA, but the values of MFPC and MFPR in the RSN capabilities included in the Security capability element sent by the requesting STA are not suitable for the responding IBSS STA to associate with the requesting STA, </a:t>
            </a:r>
            <a:r>
              <a:rPr lang="en-US" altLang="ko-KR" sz="1800" b="0" dirty="0" smtClean="0"/>
              <a:t>or</a:t>
            </a:r>
          </a:p>
          <a:p>
            <a:pPr lvl="0">
              <a:buFontTx/>
              <a:buChar char="-"/>
            </a:pPr>
            <a:r>
              <a:rPr lang="en-US" altLang="ko-KR" sz="1800" b="0" dirty="0" smtClean="0"/>
              <a:t>The </a:t>
            </a:r>
            <a:r>
              <a:rPr lang="en-US" altLang="ko-KR" sz="1800" b="0" dirty="0"/>
              <a:t>responding STA is a Mesh STA and the requesting STA and the responding Mesh STA do not support a common subset of pairwise cipher suites or a common single group cipher suite, </a:t>
            </a:r>
            <a:r>
              <a:rPr lang="en-US" altLang="ko-KR" sz="1800" b="0" dirty="0" smtClean="0"/>
              <a:t>or</a:t>
            </a:r>
          </a:p>
          <a:p>
            <a:pPr lvl="0">
              <a:buFontTx/>
              <a:buChar char="-"/>
            </a:pPr>
            <a:r>
              <a:rPr lang="en-US" altLang="ko-KR" sz="1800" b="0" dirty="0" smtClean="0"/>
              <a:t>The </a:t>
            </a:r>
            <a:r>
              <a:rPr lang="en-US" altLang="ko-KR" sz="1800" b="0" dirty="0"/>
              <a:t>responding STA is a Mesh STA and the requesting STA supports only old cipher suite such as TKIP or WEP-40 or WEP-104 as a pairwise cipher suite or a group cipher suite</a:t>
            </a:r>
            <a:r>
              <a:rPr lang="en-US" altLang="ko-KR" sz="1800" b="0" dirty="0" smtClean="0"/>
              <a:t>.</a:t>
            </a:r>
            <a:r>
              <a:rPr lang="en-US" altLang="ko-KR" dirty="0" smtClean="0"/>
              <a:t> </a:t>
            </a:r>
            <a:endParaRPr lang="en-US" altLang="ko-KR" dirty="0" smtClean="0"/>
          </a:p>
          <a:p>
            <a:pPr marL="0" indent="0">
              <a:buNone/>
            </a:pPr>
            <a:r>
              <a:rPr lang="en-US" altLang="ko-KR" sz="1800" b="0" i="1" dirty="0" smtClean="0"/>
              <a:t>(Note: slide 24~25 are based </a:t>
            </a:r>
            <a:r>
              <a:rPr lang="en-US" altLang="ko-KR" sz="1800" b="0" i="1" dirty="0"/>
              <a:t>on 11.5.3 RSNA policy selection in an ESS, </a:t>
            </a:r>
            <a:r>
              <a:rPr lang="en-US" altLang="ko-KR" sz="1800" b="0" i="1" dirty="0" smtClean="0"/>
              <a:t>11.5.5 RSNA policy selection in an IBSS, and 11.5.7 RSNA policy selection in an MBSS)</a:t>
            </a:r>
            <a:endParaRPr lang="en-US" altLang="ko-KR" sz="1800" b="0" i="1" dirty="0"/>
          </a:p>
          <a:p>
            <a:pPr lvl="0">
              <a:buFontTx/>
              <a:buChar char="-"/>
            </a:pPr>
            <a:endParaRPr lang="ko-KR" altLang="ko-KR" dirty="0" smtClean="0"/>
          </a:p>
          <a:p>
            <a:pPr marL="0" indent="0" eaLnBrk="1" hangingPunct="1">
              <a:buNone/>
            </a:pPr>
            <a:endParaRPr lang="ko-KR" altLang="ko-KR" sz="2000" dirty="0" smtClean="0"/>
          </a:p>
          <a:p>
            <a:pPr marL="0" indent="0" eaLnBrk="1" hangingPunct="1">
              <a:buNone/>
            </a:pPr>
            <a:endParaRPr lang="en-US" altLang="ko-KR" sz="2000" dirty="0"/>
          </a:p>
        </p:txBody>
      </p:sp>
      <p:sp>
        <p:nvSpPr>
          <p:cNvPr id="13"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14"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25</a:t>
            </a:fld>
            <a:endParaRPr lang="en-US" smtClean="0"/>
          </a:p>
        </p:txBody>
      </p:sp>
      <p:sp>
        <p:nvSpPr>
          <p:cNvPr id="7"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Tree>
    <p:extLst>
      <p:ext uri="{BB962C8B-B14F-4D97-AF65-F5344CB8AC3E}">
        <p14:creationId xmlns:p14="http://schemas.microsoft.com/office/powerpoint/2010/main" val="24497100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2400" cy="1066800"/>
          </a:xfrm>
        </p:spPr>
        <p:txBody>
          <a:bodyPr/>
          <a:lstStyle/>
          <a:p>
            <a:r>
              <a:rPr lang="en-US" dirty="0" smtClean="0"/>
              <a:t>Selective Scanning</a:t>
            </a:r>
            <a:endParaRPr lang="en-US" dirty="0"/>
          </a:p>
        </p:txBody>
      </p:sp>
      <p:sp>
        <p:nvSpPr>
          <p:cNvPr id="9" name="Content Placeholder 2"/>
          <p:cNvSpPr>
            <a:spLocks noGrp="1"/>
          </p:cNvSpPr>
          <p:nvPr>
            <p:ph idx="1"/>
          </p:nvPr>
        </p:nvSpPr>
        <p:spPr>
          <a:xfrm>
            <a:off x="685800" y="1676400"/>
            <a:ext cx="7772400" cy="4648200"/>
          </a:xfrm>
        </p:spPr>
        <p:txBody>
          <a:bodyPr/>
          <a:lstStyle/>
          <a:p>
            <a:pPr marL="179388" indent="-179388" eaLnBrk="1" hangingPunct="1">
              <a:buFont typeface="Arial" pitchFamily="34" charset="0"/>
              <a:buChar char="•"/>
            </a:pPr>
            <a:r>
              <a:rPr lang="en-US" altLang="ko-KR" sz="2000" dirty="0" smtClean="0">
                <a:ea typeface="MS PGothic" pitchFamily="34" charset="-128"/>
              </a:rPr>
              <a:t>AP Channel Report element is included in Probe Response Frame</a:t>
            </a:r>
            <a:r>
              <a:rPr lang="ko-KR" altLang="en-US" sz="2000" dirty="0">
                <a:ea typeface="MS PGothic" pitchFamily="34" charset="-128"/>
              </a:rPr>
              <a:t> </a:t>
            </a:r>
            <a:endParaRPr lang="en-US" altLang="ko-KR" sz="2000" dirty="0">
              <a:ea typeface="MS PGothic" pitchFamily="34" charset="-128"/>
            </a:endParaRPr>
          </a:p>
          <a:p>
            <a:pPr marL="579438" lvl="1" indent="-179388" eaLnBrk="1" hangingPunct="1">
              <a:buFont typeface="Arial" pitchFamily="34" charset="0"/>
              <a:buChar char="•"/>
            </a:pPr>
            <a:r>
              <a:rPr lang="en-GB" altLang="ko-KR" sz="1800" b="1" dirty="0" smtClean="0"/>
              <a:t>AP </a:t>
            </a:r>
            <a:r>
              <a:rPr lang="en-GB" altLang="ko-KR" sz="1800" b="1" dirty="0"/>
              <a:t>Channel Report element contains a list of channels in an operating class where a STA is likely to find an AP, excluding the AP transmitting the AP Channel Report (From 802.11 </a:t>
            </a:r>
            <a:r>
              <a:rPr lang="en-US" altLang="ko-KR" sz="1800" b="1" dirty="0" err="1"/>
              <a:t>Revmb</a:t>
            </a:r>
            <a:r>
              <a:rPr lang="en-US" altLang="ko-KR" sz="1800" b="1" dirty="0" smtClean="0"/>
              <a:t>)</a:t>
            </a:r>
            <a:endParaRPr lang="en-GB" altLang="ko-KR" sz="1800" b="1" dirty="0" smtClean="0"/>
          </a:p>
          <a:p>
            <a:pPr marL="0" indent="0" eaLnBrk="1" hangingPunct="1">
              <a:buNone/>
            </a:pPr>
            <a:r>
              <a:rPr lang="en-GB" altLang="ko-KR" sz="2000" dirty="0" smtClean="0">
                <a:sym typeface="Wingdings" pitchFamily="2" charset="2"/>
              </a:rPr>
              <a:t>: I</a:t>
            </a:r>
            <a:r>
              <a:rPr lang="en-GB" altLang="ko-KR" sz="2000" dirty="0" smtClean="0"/>
              <a:t>t can help </a:t>
            </a:r>
            <a:r>
              <a:rPr lang="en-GB" altLang="ko-KR" sz="2000" dirty="0"/>
              <a:t>to perform selective channel </a:t>
            </a:r>
            <a:r>
              <a:rPr lang="en-GB" altLang="ko-KR" sz="2000" dirty="0" smtClean="0"/>
              <a:t>scanning </a:t>
            </a:r>
          </a:p>
          <a:p>
            <a:pPr marL="179388" indent="-179388" eaLnBrk="1" hangingPunct="1">
              <a:buFont typeface="Arial" pitchFamily="34" charset="0"/>
              <a:buChar char="•"/>
            </a:pPr>
            <a:endParaRPr lang="en-US" altLang="ko-KR" sz="2000" dirty="0" smtClean="0"/>
          </a:p>
          <a:p>
            <a:pPr marL="179388" indent="-179388" eaLnBrk="1" hangingPunct="1">
              <a:buFont typeface="Arial" pitchFamily="34" charset="0"/>
              <a:buChar char="•"/>
            </a:pPr>
            <a:r>
              <a:rPr lang="en-US" altLang="ko-KR" sz="2000" dirty="0" smtClean="0"/>
              <a:t>If </a:t>
            </a:r>
            <a:r>
              <a:rPr lang="en-US" altLang="ko-KR" sz="2000" dirty="0"/>
              <a:t>AP Channel Report element is included in the received probe responses, then a channel in the </a:t>
            </a:r>
            <a:r>
              <a:rPr lang="en-US" altLang="ko-KR" sz="2000" dirty="0" err="1"/>
              <a:t>ChannelList</a:t>
            </a:r>
            <a:r>
              <a:rPr lang="en-US" altLang="ko-KR" sz="2000" dirty="0"/>
              <a:t> that is also included in the AP Channel Report element that is not scanned yet may be selected as the next channel to be </a:t>
            </a:r>
            <a:r>
              <a:rPr lang="en-US" altLang="ko-KR" sz="2000" dirty="0" smtClean="0"/>
              <a:t>scanned</a:t>
            </a:r>
          </a:p>
          <a:p>
            <a:pPr marL="579438" lvl="1" indent="-179388" eaLnBrk="1" hangingPunct="1">
              <a:buFont typeface="Arial" pitchFamily="34" charset="0"/>
              <a:buChar char="•"/>
            </a:pPr>
            <a:r>
              <a:rPr lang="en-US" altLang="ko-KR" sz="1800" b="1" dirty="0" smtClean="0"/>
              <a:t>The </a:t>
            </a:r>
            <a:r>
              <a:rPr lang="en-US" altLang="ko-KR" sz="1800" b="1" dirty="0"/>
              <a:t>AP Channel Report element included in the most recently received probe response is used.</a:t>
            </a:r>
            <a:endParaRPr lang="en-US" altLang="ja-JP" sz="1800" b="1" dirty="0">
              <a:solidFill>
                <a:schemeClr val="tx1"/>
              </a:solidFill>
              <a:ea typeface="MS PGothic" pitchFamily="34" charset="-128"/>
            </a:endParaRPr>
          </a:p>
          <a:p>
            <a:pPr marL="179388" indent="-179388" eaLnBrk="1" hangingPunct="1">
              <a:buFont typeface="Arial" pitchFamily="34" charset="0"/>
              <a:buChar char="•"/>
            </a:pPr>
            <a:endParaRPr lang="en-US" altLang="ja-JP" sz="2000" dirty="0" smtClean="0">
              <a:ea typeface="MS PGothic" pitchFamily="34" charset="-128"/>
            </a:endParaRPr>
          </a:p>
          <a:p>
            <a:pPr marL="179388" indent="-179388" eaLnBrk="1" hangingPunct="1">
              <a:buFont typeface="Arial" pitchFamily="34" charset="0"/>
              <a:buChar char="•"/>
            </a:pPr>
            <a:endParaRPr lang="en-US" altLang="ja-JP" sz="2000" dirty="0">
              <a:solidFill>
                <a:schemeClr val="tx1"/>
              </a:solidFill>
              <a:ea typeface="MS PGothic" pitchFamily="34" charset="-128"/>
            </a:endParaRPr>
          </a:p>
          <a:p>
            <a:pPr marL="179388" indent="-179388" eaLnBrk="1" hangingPunct="1">
              <a:buFont typeface="Arial" pitchFamily="34" charset="0"/>
              <a:buChar char="•"/>
            </a:pPr>
            <a:endParaRPr lang="en-US" altLang="ja-JP" sz="2000" dirty="0" smtClean="0">
              <a:ea typeface="MS PGothic" pitchFamily="34" charset="-128"/>
            </a:endParaRPr>
          </a:p>
          <a:p>
            <a:pPr marL="0" indent="0" eaLnBrk="1" hangingPunct="1">
              <a:buNone/>
            </a:pPr>
            <a:endParaRPr lang="en-US" altLang="ja-JP" sz="2000" dirty="0">
              <a:ea typeface="MS PGothic" pitchFamily="34" charset="-128"/>
            </a:endParaRPr>
          </a:p>
        </p:txBody>
      </p:sp>
      <p:sp>
        <p:nvSpPr>
          <p:cNvPr id="5"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8"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26</a:t>
            </a:fld>
            <a:endParaRPr lang="en-US" smtClean="0"/>
          </a:p>
        </p:txBody>
      </p:sp>
      <p:sp>
        <p:nvSpPr>
          <p:cNvPr id="6"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Tree>
    <p:extLst>
      <p:ext uri="{BB962C8B-B14F-4D97-AF65-F5344CB8AC3E}">
        <p14:creationId xmlns:p14="http://schemas.microsoft.com/office/powerpoint/2010/main" val="20427113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a:spLocks noGrp="1"/>
          </p:cNvSpPr>
          <p:nvPr>
            <p:ph type="title"/>
          </p:nvPr>
        </p:nvSpPr>
        <p:spPr>
          <a:xfrm>
            <a:off x="685800" y="685800"/>
            <a:ext cx="7772400" cy="1066800"/>
          </a:xfrm>
        </p:spPr>
        <p:txBody>
          <a:bodyPr/>
          <a:lstStyle/>
          <a:p>
            <a:r>
              <a:rPr lang="en-US" altLang="ko-KR" dirty="0"/>
              <a:t>Selective </a:t>
            </a:r>
            <a:r>
              <a:rPr lang="en-US" altLang="ko-KR" dirty="0" smtClean="0"/>
              <a:t>Probe Response &amp; Selective Scan</a:t>
            </a:r>
            <a:endParaRPr lang="en-US" dirty="0"/>
          </a:p>
        </p:txBody>
      </p:sp>
      <p:sp>
        <p:nvSpPr>
          <p:cNvPr id="119" name="TextBox 118"/>
          <p:cNvSpPr txBox="1"/>
          <p:nvPr/>
        </p:nvSpPr>
        <p:spPr>
          <a:xfrm>
            <a:off x="508370" y="1219200"/>
            <a:ext cx="5001122" cy="523220"/>
          </a:xfrm>
          <a:prstGeom prst="rect">
            <a:avLst/>
          </a:prstGeom>
          <a:noFill/>
        </p:spPr>
        <p:txBody>
          <a:bodyPr wrap="square" rtlCol="0">
            <a:spAutoFit/>
          </a:bodyPr>
          <a:lstStyle/>
          <a:p>
            <a:endParaRPr lang="en-US" altLang="ko-KR" dirty="0" smtClean="0"/>
          </a:p>
          <a:p>
            <a:endParaRPr lang="ko-KR" altLang="en-US" sz="1600" dirty="0"/>
          </a:p>
        </p:txBody>
      </p:sp>
      <p:grpSp>
        <p:nvGrpSpPr>
          <p:cNvPr id="38" name="그룹 37"/>
          <p:cNvGrpSpPr/>
          <p:nvPr/>
        </p:nvGrpSpPr>
        <p:grpSpPr>
          <a:xfrm>
            <a:off x="543081" y="1710557"/>
            <a:ext cx="8462036" cy="4825417"/>
            <a:chOff x="683568" y="302459"/>
            <a:chExt cx="8462036" cy="5985955"/>
          </a:xfrm>
        </p:grpSpPr>
        <p:sp>
          <p:nvSpPr>
            <p:cNvPr id="39" name="正方形/長方形 7"/>
            <p:cNvSpPr>
              <a:spLocks noChangeArrowheads="1"/>
            </p:cNvSpPr>
            <p:nvPr/>
          </p:nvSpPr>
          <p:spPr bwMode="auto">
            <a:xfrm>
              <a:off x="3277245" y="302459"/>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1-1</a:t>
              </a:r>
            </a:p>
          </p:txBody>
        </p:sp>
        <p:cxnSp>
          <p:nvCxnSpPr>
            <p:cNvPr id="40" name="直線コネクタ 33"/>
            <p:cNvCxnSpPr>
              <a:cxnSpLocks noChangeShapeType="1"/>
              <a:stCxn id="39" idx="2"/>
            </p:cNvCxnSpPr>
            <p:nvPr/>
          </p:nvCxnSpPr>
          <p:spPr bwMode="auto">
            <a:xfrm flipH="1">
              <a:off x="3564582" y="591384"/>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1" name="正方形/長方形 34"/>
            <p:cNvSpPr>
              <a:spLocks noChangeArrowheads="1"/>
            </p:cNvSpPr>
            <p:nvPr/>
          </p:nvSpPr>
          <p:spPr bwMode="auto">
            <a:xfrm>
              <a:off x="4141142"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1-2</a:t>
              </a:r>
              <a:endParaRPr kumimoji="0" lang="ja-JP" altLang="en-US" sz="800" dirty="0">
                <a:solidFill>
                  <a:schemeClr val="tx1"/>
                </a:solidFill>
              </a:endParaRPr>
            </a:p>
          </p:txBody>
        </p:sp>
        <p:cxnSp>
          <p:nvCxnSpPr>
            <p:cNvPr id="42" name="直線コネクタ 35"/>
            <p:cNvCxnSpPr>
              <a:cxnSpLocks noChangeShapeType="1"/>
              <a:stCxn id="41" idx="2"/>
            </p:cNvCxnSpPr>
            <p:nvPr/>
          </p:nvCxnSpPr>
          <p:spPr bwMode="auto">
            <a:xfrm>
              <a:off x="4429273" y="591384"/>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3" name="正方形/長方形 36"/>
            <p:cNvSpPr>
              <a:spLocks noChangeArrowheads="1"/>
            </p:cNvSpPr>
            <p:nvPr/>
          </p:nvSpPr>
          <p:spPr bwMode="auto">
            <a:xfrm>
              <a:off x="4933230"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1-3</a:t>
              </a:r>
              <a:endParaRPr kumimoji="0" lang="ja-JP" altLang="en-US" sz="800" dirty="0">
                <a:solidFill>
                  <a:schemeClr val="tx1"/>
                </a:solidFill>
              </a:endParaRPr>
            </a:p>
          </p:txBody>
        </p:sp>
        <p:cxnSp>
          <p:nvCxnSpPr>
            <p:cNvPr id="44" name="直線コネクタ 37"/>
            <p:cNvCxnSpPr>
              <a:cxnSpLocks noChangeShapeType="1"/>
              <a:stCxn id="43" idx="2"/>
            </p:cNvCxnSpPr>
            <p:nvPr/>
          </p:nvCxnSpPr>
          <p:spPr bwMode="auto">
            <a:xfrm flipH="1">
              <a:off x="5220567" y="591384"/>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5" name="正方形/長方形 38"/>
            <p:cNvSpPr>
              <a:spLocks noChangeArrowheads="1"/>
            </p:cNvSpPr>
            <p:nvPr/>
          </p:nvSpPr>
          <p:spPr bwMode="auto">
            <a:xfrm>
              <a:off x="5725318" y="30245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a:t>
              </a:r>
              <a:endParaRPr kumimoji="0" lang="ja-JP" altLang="en-US" sz="800" dirty="0">
                <a:solidFill>
                  <a:schemeClr val="tx1"/>
                </a:solidFill>
              </a:endParaRPr>
            </a:p>
          </p:txBody>
        </p:sp>
        <p:cxnSp>
          <p:nvCxnSpPr>
            <p:cNvPr id="46" name="直線コネクタ 39"/>
            <p:cNvCxnSpPr>
              <a:cxnSpLocks noChangeShapeType="1"/>
              <a:stCxn id="45" idx="2"/>
            </p:cNvCxnSpPr>
            <p:nvPr/>
          </p:nvCxnSpPr>
          <p:spPr bwMode="auto">
            <a:xfrm flipH="1">
              <a:off x="6013449" y="59138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7" name="正方形/長方形 40"/>
            <p:cNvSpPr>
              <a:spLocks noChangeArrowheads="1"/>
            </p:cNvSpPr>
            <p:nvPr/>
          </p:nvSpPr>
          <p:spPr bwMode="auto">
            <a:xfrm>
              <a:off x="6877446" y="30245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1-n</a:t>
              </a:r>
              <a:endParaRPr kumimoji="0" lang="ja-JP" altLang="en-US" sz="800" dirty="0">
                <a:solidFill>
                  <a:schemeClr val="tx1"/>
                </a:solidFill>
              </a:endParaRPr>
            </a:p>
          </p:txBody>
        </p:sp>
        <p:cxnSp>
          <p:nvCxnSpPr>
            <p:cNvPr id="48" name="直線コネクタ 41"/>
            <p:cNvCxnSpPr>
              <a:cxnSpLocks noChangeShapeType="1"/>
              <a:stCxn id="47" idx="2"/>
            </p:cNvCxnSpPr>
            <p:nvPr/>
          </p:nvCxnSpPr>
          <p:spPr bwMode="auto">
            <a:xfrm flipH="1">
              <a:off x="7165577" y="59138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9" name="正方形/長方形 42"/>
            <p:cNvSpPr>
              <a:spLocks noChangeArrowheads="1"/>
            </p:cNvSpPr>
            <p:nvPr/>
          </p:nvSpPr>
          <p:spPr bwMode="auto">
            <a:xfrm>
              <a:off x="683568"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STA</a:t>
              </a:r>
              <a:endParaRPr kumimoji="0" lang="ja-JP" altLang="en-US" sz="800" dirty="0">
                <a:solidFill>
                  <a:schemeClr val="tx1"/>
                </a:solidFill>
              </a:endParaRPr>
            </a:p>
          </p:txBody>
        </p:sp>
        <p:cxnSp>
          <p:nvCxnSpPr>
            <p:cNvPr id="50" name="直線コネクタ 43"/>
            <p:cNvCxnSpPr>
              <a:cxnSpLocks noChangeShapeType="1"/>
              <a:stCxn id="49" idx="2"/>
            </p:cNvCxnSpPr>
            <p:nvPr/>
          </p:nvCxnSpPr>
          <p:spPr bwMode="auto">
            <a:xfrm>
              <a:off x="971699" y="591384"/>
              <a:ext cx="796" cy="569703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 name="直線矢印コネクタ 53"/>
            <p:cNvCxnSpPr>
              <a:cxnSpLocks noChangeShapeType="1"/>
            </p:cNvCxnSpPr>
            <p:nvPr/>
          </p:nvCxnSpPr>
          <p:spPr bwMode="auto">
            <a:xfrm>
              <a:off x="972493" y="807284"/>
              <a:ext cx="259278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 name="直線矢印コネクタ 55"/>
            <p:cNvCxnSpPr>
              <a:cxnSpLocks noChangeShapeType="1"/>
            </p:cNvCxnSpPr>
            <p:nvPr/>
          </p:nvCxnSpPr>
          <p:spPr bwMode="auto">
            <a:xfrm>
              <a:off x="3565277" y="807284"/>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3" name="直線矢印コネクタ 57"/>
            <p:cNvCxnSpPr>
              <a:cxnSpLocks noChangeShapeType="1"/>
            </p:cNvCxnSpPr>
            <p:nvPr/>
          </p:nvCxnSpPr>
          <p:spPr bwMode="auto">
            <a:xfrm>
              <a:off x="4286002" y="807284"/>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4" name="直線矢印コネクタ 59"/>
            <p:cNvCxnSpPr>
              <a:cxnSpLocks noChangeShapeType="1"/>
            </p:cNvCxnSpPr>
            <p:nvPr/>
          </p:nvCxnSpPr>
          <p:spPr bwMode="auto">
            <a:xfrm>
              <a:off x="5005139" y="807284"/>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5" name="直線矢印コネクタ 61"/>
            <p:cNvCxnSpPr>
              <a:cxnSpLocks noChangeShapeType="1"/>
            </p:cNvCxnSpPr>
            <p:nvPr/>
          </p:nvCxnSpPr>
          <p:spPr bwMode="auto">
            <a:xfrm>
              <a:off x="5725864" y="807284"/>
              <a:ext cx="143971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6" name="直線矢印コネクタ 63"/>
            <p:cNvCxnSpPr>
              <a:cxnSpLocks noChangeShapeType="1"/>
            </p:cNvCxnSpPr>
            <p:nvPr/>
          </p:nvCxnSpPr>
          <p:spPr bwMode="auto">
            <a:xfrm flipH="1">
              <a:off x="972493" y="951747"/>
              <a:ext cx="259208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7" name="直線矢印コネクタ 69"/>
            <p:cNvCxnSpPr>
              <a:cxnSpLocks noChangeShapeType="1"/>
            </p:cNvCxnSpPr>
            <p:nvPr/>
          </p:nvCxnSpPr>
          <p:spPr bwMode="auto">
            <a:xfrm flipH="1">
              <a:off x="972494" y="1167647"/>
              <a:ext cx="5040955"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8" name="正方形/長方形 7"/>
            <p:cNvSpPr>
              <a:spLocks noChangeArrowheads="1"/>
            </p:cNvSpPr>
            <p:nvPr/>
          </p:nvSpPr>
          <p:spPr bwMode="auto">
            <a:xfrm>
              <a:off x="3709293" y="2454289"/>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3-1</a:t>
              </a:r>
            </a:p>
          </p:txBody>
        </p:sp>
        <p:cxnSp>
          <p:nvCxnSpPr>
            <p:cNvPr id="59" name="直線コネクタ 33"/>
            <p:cNvCxnSpPr>
              <a:cxnSpLocks noChangeShapeType="1"/>
              <a:stCxn id="58" idx="2"/>
            </p:cNvCxnSpPr>
            <p:nvPr/>
          </p:nvCxnSpPr>
          <p:spPr bwMode="auto">
            <a:xfrm flipH="1">
              <a:off x="3996630" y="2743214"/>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0" name="正方形/長方形 34"/>
            <p:cNvSpPr>
              <a:spLocks noChangeArrowheads="1"/>
            </p:cNvSpPr>
            <p:nvPr/>
          </p:nvSpPr>
          <p:spPr bwMode="auto">
            <a:xfrm>
              <a:off x="4573190" y="245428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3-2</a:t>
              </a:r>
              <a:endParaRPr kumimoji="0" lang="ja-JP" altLang="en-US" sz="800" dirty="0">
                <a:solidFill>
                  <a:schemeClr val="tx1"/>
                </a:solidFill>
              </a:endParaRPr>
            </a:p>
          </p:txBody>
        </p:sp>
        <p:cxnSp>
          <p:nvCxnSpPr>
            <p:cNvPr id="61" name="直線コネクタ 35"/>
            <p:cNvCxnSpPr>
              <a:cxnSpLocks noChangeShapeType="1"/>
              <a:stCxn id="60" idx="2"/>
            </p:cNvCxnSpPr>
            <p:nvPr/>
          </p:nvCxnSpPr>
          <p:spPr bwMode="auto">
            <a:xfrm>
              <a:off x="4861321" y="2743214"/>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2" name="正方形/長方形 36"/>
            <p:cNvSpPr>
              <a:spLocks noChangeArrowheads="1"/>
            </p:cNvSpPr>
            <p:nvPr/>
          </p:nvSpPr>
          <p:spPr bwMode="auto">
            <a:xfrm>
              <a:off x="5365278" y="245428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3-3</a:t>
              </a:r>
              <a:endParaRPr kumimoji="0" lang="ja-JP" altLang="en-US" sz="800" dirty="0">
                <a:solidFill>
                  <a:schemeClr val="tx1"/>
                </a:solidFill>
              </a:endParaRPr>
            </a:p>
          </p:txBody>
        </p:sp>
        <p:cxnSp>
          <p:nvCxnSpPr>
            <p:cNvPr id="63" name="直線コネクタ 37"/>
            <p:cNvCxnSpPr>
              <a:cxnSpLocks noChangeShapeType="1"/>
              <a:stCxn id="62" idx="2"/>
            </p:cNvCxnSpPr>
            <p:nvPr/>
          </p:nvCxnSpPr>
          <p:spPr bwMode="auto">
            <a:xfrm flipH="1">
              <a:off x="5652615" y="2743214"/>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4" name="正方形/長方形 38"/>
            <p:cNvSpPr>
              <a:spLocks noChangeArrowheads="1"/>
            </p:cNvSpPr>
            <p:nvPr/>
          </p:nvSpPr>
          <p:spPr bwMode="auto">
            <a:xfrm>
              <a:off x="6157366" y="245428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a:t>
              </a:r>
              <a:endParaRPr kumimoji="0" lang="ja-JP" altLang="en-US" sz="800" dirty="0">
                <a:solidFill>
                  <a:schemeClr val="tx1"/>
                </a:solidFill>
              </a:endParaRPr>
            </a:p>
          </p:txBody>
        </p:sp>
        <p:cxnSp>
          <p:nvCxnSpPr>
            <p:cNvPr id="65" name="直線コネクタ 39"/>
            <p:cNvCxnSpPr>
              <a:cxnSpLocks noChangeShapeType="1"/>
              <a:stCxn id="64" idx="2"/>
            </p:cNvCxnSpPr>
            <p:nvPr/>
          </p:nvCxnSpPr>
          <p:spPr bwMode="auto">
            <a:xfrm flipH="1">
              <a:off x="6445497" y="274321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6" name="正方形/長方形 40"/>
            <p:cNvSpPr>
              <a:spLocks noChangeArrowheads="1"/>
            </p:cNvSpPr>
            <p:nvPr/>
          </p:nvSpPr>
          <p:spPr bwMode="auto">
            <a:xfrm>
              <a:off x="7453510" y="245428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3-n</a:t>
              </a:r>
              <a:endParaRPr kumimoji="0" lang="ja-JP" altLang="en-US" sz="800" dirty="0">
                <a:solidFill>
                  <a:schemeClr val="tx1"/>
                </a:solidFill>
              </a:endParaRPr>
            </a:p>
          </p:txBody>
        </p:sp>
        <p:cxnSp>
          <p:nvCxnSpPr>
            <p:cNvPr id="67" name="直線コネクタ 41"/>
            <p:cNvCxnSpPr>
              <a:cxnSpLocks noChangeShapeType="1"/>
              <a:stCxn id="66" idx="2"/>
            </p:cNvCxnSpPr>
            <p:nvPr/>
          </p:nvCxnSpPr>
          <p:spPr bwMode="auto">
            <a:xfrm flipH="1">
              <a:off x="7741641" y="274321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68" name="直線矢印コネクタ 53"/>
            <p:cNvCxnSpPr>
              <a:cxnSpLocks noChangeShapeType="1"/>
            </p:cNvCxnSpPr>
            <p:nvPr/>
          </p:nvCxnSpPr>
          <p:spPr bwMode="auto">
            <a:xfrm>
              <a:off x="972495" y="2959114"/>
              <a:ext cx="302483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9" name="直線矢印コネクタ 55"/>
            <p:cNvCxnSpPr>
              <a:cxnSpLocks noChangeShapeType="1"/>
            </p:cNvCxnSpPr>
            <p:nvPr/>
          </p:nvCxnSpPr>
          <p:spPr bwMode="auto">
            <a:xfrm>
              <a:off x="3997325" y="2959114"/>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0" name="直線矢印コネクタ 57"/>
            <p:cNvCxnSpPr>
              <a:cxnSpLocks noChangeShapeType="1"/>
            </p:cNvCxnSpPr>
            <p:nvPr/>
          </p:nvCxnSpPr>
          <p:spPr bwMode="auto">
            <a:xfrm>
              <a:off x="4718050" y="2959114"/>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1" name="直線矢印コネクタ 59"/>
            <p:cNvCxnSpPr>
              <a:cxnSpLocks noChangeShapeType="1"/>
            </p:cNvCxnSpPr>
            <p:nvPr/>
          </p:nvCxnSpPr>
          <p:spPr bwMode="auto">
            <a:xfrm>
              <a:off x="5437187" y="2959114"/>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2" name="直線矢印コネクタ 61"/>
            <p:cNvCxnSpPr>
              <a:cxnSpLocks noChangeShapeType="1"/>
            </p:cNvCxnSpPr>
            <p:nvPr/>
          </p:nvCxnSpPr>
          <p:spPr bwMode="auto">
            <a:xfrm>
              <a:off x="6157912" y="2959114"/>
              <a:ext cx="158372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4" name="直線矢印コネクタ 72"/>
            <p:cNvCxnSpPr>
              <a:cxnSpLocks noChangeShapeType="1"/>
            </p:cNvCxnSpPr>
            <p:nvPr/>
          </p:nvCxnSpPr>
          <p:spPr bwMode="auto">
            <a:xfrm flipH="1">
              <a:off x="972495" y="3390914"/>
              <a:ext cx="6769146" cy="0"/>
            </a:xfrm>
            <a:prstGeom prst="straightConnector1">
              <a:avLst/>
            </a:prstGeom>
            <a:noFill/>
            <a:ln w="9525" algn="ctr">
              <a:solidFill>
                <a:schemeClr val="tx1"/>
              </a:solidFill>
              <a:prstDash val="sysDot"/>
              <a:round/>
              <a:headEnd/>
              <a:tailEnd type="arrow" w="med" len="med"/>
            </a:ln>
            <a:extLst>
              <a:ext uri="{909E8E84-426E-40DD-AFC4-6F175D3DCCD1}">
                <a14:hiddenFill xmlns:a14="http://schemas.microsoft.com/office/drawing/2010/main">
                  <a:noFill/>
                </a14:hiddenFill>
              </a:ext>
            </a:extLst>
          </p:spPr>
        </p:cxnSp>
        <p:cxnSp>
          <p:nvCxnSpPr>
            <p:cNvPr id="75" name="직선 연결선 74"/>
            <p:cNvCxnSpPr/>
            <p:nvPr/>
          </p:nvCxnSpPr>
          <p:spPr>
            <a:xfrm>
              <a:off x="6445720" y="446921"/>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76" name="직선 연결선 75"/>
            <p:cNvCxnSpPr/>
            <p:nvPr/>
          </p:nvCxnSpPr>
          <p:spPr>
            <a:xfrm>
              <a:off x="6985410" y="2615978"/>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77" name="正方形/長方形 7"/>
            <p:cNvSpPr>
              <a:spLocks noChangeArrowheads="1"/>
            </p:cNvSpPr>
            <p:nvPr/>
          </p:nvSpPr>
          <p:spPr bwMode="auto">
            <a:xfrm>
              <a:off x="4141341" y="4550931"/>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5-1</a:t>
              </a:r>
            </a:p>
          </p:txBody>
        </p:sp>
        <p:cxnSp>
          <p:nvCxnSpPr>
            <p:cNvPr id="78" name="直線コネクタ 33"/>
            <p:cNvCxnSpPr>
              <a:cxnSpLocks noChangeShapeType="1"/>
              <a:stCxn id="77" idx="2"/>
            </p:cNvCxnSpPr>
            <p:nvPr/>
          </p:nvCxnSpPr>
          <p:spPr bwMode="auto">
            <a:xfrm flipH="1">
              <a:off x="4428678" y="4839856"/>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79" name="正方形/長方形 34"/>
            <p:cNvSpPr>
              <a:spLocks noChangeArrowheads="1"/>
            </p:cNvSpPr>
            <p:nvPr/>
          </p:nvSpPr>
          <p:spPr bwMode="auto">
            <a:xfrm>
              <a:off x="5005238" y="4550931"/>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5-2</a:t>
              </a:r>
              <a:endParaRPr kumimoji="0" lang="ja-JP" altLang="en-US" sz="800" dirty="0">
                <a:solidFill>
                  <a:schemeClr val="tx1"/>
                </a:solidFill>
              </a:endParaRPr>
            </a:p>
          </p:txBody>
        </p:sp>
        <p:cxnSp>
          <p:nvCxnSpPr>
            <p:cNvPr id="80" name="直線コネクタ 35"/>
            <p:cNvCxnSpPr>
              <a:cxnSpLocks noChangeShapeType="1"/>
              <a:stCxn id="79" idx="2"/>
            </p:cNvCxnSpPr>
            <p:nvPr/>
          </p:nvCxnSpPr>
          <p:spPr bwMode="auto">
            <a:xfrm>
              <a:off x="5293369" y="4839856"/>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82" name="正方形/長方形 36"/>
            <p:cNvSpPr>
              <a:spLocks noChangeArrowheads="1"/>
            </p:cNvSpPr>
            <p:nvPr/>
          </p:nvSpPr>
          <p:spPr bwMode="auto">
            <a:xfrm>
              <a:off x="5797326" y="4550931"/>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5-3</a:t>
              </a:r>
              <a:endParaRPr kumimoji="0" lang="ja-JP" altLang="en-US" sz="800" dirty="0">
                <a:solidFill>
                  <a:schemeClr val="tx1"/>
                </a:solidFill>
              </a:endParaRPr>
            </a:p>
          </p:txBody>
        </p:sp>
        <p:cxnSp>
          <p:nvCxnSpPr>
            <p:cNvPr id="83" name="直線コネクタ 37"/>
            <p:cNvCxnSpPr>
              <a:cxnSpLocks noChangeShapeType="1"/>
              <a:stCxn id="82" idx="2"/>
            </p:cNvCxnSpPr>
            <p:nvPr/>
          </p:nvCxnSpPr>
          <p:spPr bwMode="auto">
            <a:xfrm flipH="1">
              <a:off x="6084663" y="4839856"/>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84" name="正方形/長方形 38"/>
            <p:cNvSpPr>
              <a:spLocks noChangeArrowheads="1"/>
            </p:cNvSpPr>
            <p:nvPr/>
          </p:nvSpPr>
          <p:spPr bwMode="auto">
            <a:xfrm>
              <a:off x="6589414" y="4550931"/>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a:t>
              </a:r>
              <a:endParaRPr kumimoji="0" lang="ja-JP" altLang="en-US" sz="800" dirty="0">
                <a:solidFill>
                  <a:schemeClr val="tx1"/>
                </a:solidFill>
              </a:endParaRPr>
            </a:p>
          </p:txBody>
        </p:sp>
        <p:cxnSp>
          <p:nvCxnSpPr>
            <p:cNvPr id="85" name="直線コネクタ 39"/>
            <p:cNvCxnSpPr>
              <a:cxnSpLocks noChangeShapeType="1"/>
              <a:stCxn id="84" idx="2"/>
            </p:cNvCxnSpPr>
            <p:nvPr/>
          </p:nvCxnSpPr>
          <p:spPr bwMode="auto">
            <a:xfrm flipH="1">
              <a:off x="6877545" y="4839856"/>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21" name="正方形/長方形 40"/>
            <p:cNvSpPr>
              <a:spLocks noChangeArrowheads="1"/>
            </p:cNvSpPr>
            <p:nvPr/>
          </p:nvSpPr>
          <p:spPr bwMode="auto">
            <a:xfrm>
              <a:off x="7885558" y="4550931"/>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5-n</a:t>
              </a:r>
              <a:endParaRPr kumimoji="0" lang="ja-JP" altLang="en-US" sz="800" dirty="0">
                <a:solidFill>
                  <a:schemeClr val="tx1"/>
                </a:solidFill>
              </a:endParaRPr>
            </a:p>
          </p:txBody>
        </p:sp>
        <p:cxnSp>
          <p:nvCxnSpPr>
            <p:cNvPr id="122" name="直線コネクタ 41"/>
            <p:cNvCxnSpPr>
              <a:cxnSpLocks noChangeShapeType="1"/>
              <a:stCxn id="121" idx="2"/>
            </p:cNvCxnSpPr>
            <p:nvPr/>
          </p:nvCxnSpPr>
          <p:spPr bwMode="auto">
            <a:xfrm flipH="1">
              <a:off x="8173689" y="4839856"/>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23" name="直線矢印コネクタ 53"/>
            <p:cNvCxnSpPr>
              <a:cxnSpLocks noChangeShapeType="1"/>
            </p:cNvCxnSpPr>
            <p:nvPr/>
          </p:nvCxnSpPr>
          <p:spPr bwMode="auto">
            <a:xfrm>
              <a:off x="972495" y="5055756"/>
              <a:ext cx="3456878"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4" name="直線矢印コネクタ 55"/>
            <p:cNvCxnSpPr>
              <a:cxnSpLocks noChangeShapeType="1"/>
            </p:cNvCxnSpPr>
            <p:nvPr/>
          </p:nvCxnSpPr>
          <p:spPr bwMode="auto">
            <a:xfrm>
              <a:off x="4429373" y="5055756"/>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5" name="直線矢印コネクタ 57"/>
            <p:cNvCxnSpPr>
              <a:cxnSpLocks noChangeShapeType="1"/>
            </p:cNvCxnSpPr>
            <p:nvPr/>
          </p:nvCxnSpPr>
          <p:spPr bwMode="auto">
            <a:xfrm>
              <a:off x="5150098" y="5055756"/>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6" name="直線矢印コネクタ 59"/>
            <p:cNvCxnSpPr>
              <a:cxnSpLocks noChangeShapeType="1"/>
            </p:cNvCxnSpPr>
            <p:nvPr/>
          </p:nvCxnSpPr>
          <p:spPr bwMode="auto">
            <a:xfrm>
              <a:off x="5869235" y="5055756"/>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7" name="直線矢印コネクタ 61"/>
            <p:cNvCxnSpPr>
              <a:cxnSpLocks noChangeShapeType="1"/>
            </p:cNvCxnSpPr>
            <p:nvPr/>
          </p:nvCxnSpPr>
          <p:spPr bwMode="auto">
            <a:xfrm>
              <a:off x="6589960" y="5055756"/>
              <a:ext cx="158372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9" name="直線矢印コネクタ 69"/>
            <p:cNvCxnSpPr>
              <a:cxnSpLocks noChangeShapeType="1"/>
            </p:cNvCxnSpPr>
            <p:nvPr/>
          </p:nvCxnSpPr>
          <p:spPr bwMode="auto">
            <a:xfrm flipH="1">
              <a:off x="972495" y="5416119"/>
              <a:ext cx="590505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30" name="직선 연결선 129"/>
            <p:cNvCxnSpPr/>
            <p:nvPr/>
          </p:nvCxnSpPr>
          <p:spPr>
            <a:xfrm>
              <a:off x="7417458" y="4712620"/>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131" name="テキスト ボックス 28"/>
            <p:cNvSpPr txBox="1">
              <a:spLocks noChangeArrowheads="1"/>
            </p:cNvSpPr>
            <p:nvPr/>
          </p:nvSpPr>
          <p:spPr bwMode="auto">
            <a:xfrm>
              <a:off x="1114426" y="590491"/>
              <a:ext cx="4682900" cy="30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1 </a:t>
              </a:r>
            </a:p>
          </p:txBody>
        </p:sp>
        <p:sp>
          <p:nvSpPr>
            <p:cNvPr id="132" name="TextBox 131"/>
            <p:cNvSpPr txBox="1"/>
            <p:nvPr/>
          </p:nvSpPr>
          <p:spPr>
            <a:xfrm>
              <a:off x="8180114" y="561063"/>
              <a:ext cx="771365" cy="246221"/>
            </a:xfrm>
            <a:prstGeom prst="rect">
              <a:avLst/>
            </a:prstGeom>
            <a:noFill/>
          </p:spPr>
          <p:txBody>
            <a:bodyPr wrap="none" rtlCol="0">
              <a:spAutoFit/>
            </a:bodyPr>
            <a:lstStyle/>
            <a:p>
              <a:r>
                <a:rPr lang="en-US" altLang="ko-KR" sz="1000" dirty="0" smtClean="0"/>
                <a:t>Channel 1</a:t>
              </a:r>
              <a:endParaRPr lang="ko-KR" altLang="en-US" sz="1000" dirty="0"/>
            </a:p>
          </p:txBody>
        </p:sp>
        <p:sp>
          <p:nvSpPr>
            <p:cNvPr id="133" name="テキスト ボックス 28"/>
            <p:cNvSpPr txBox="1">
              <a:spLocks noChangeArrowheads="1"/>
            </p:cNvSpPr>
            <p:nvPr/>
          </p:nvSpPr>
          <p:spPr bwMode="auto">
            <a:xfrm>
              <a:off x="1043608" y="2750731"/>
              <a:ext cx="4465884" cy="30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3</a:t>
              </a:r>
            </a:p>
          </p:txBody>
        </p:sp>
        <p:sp>
          <p:nvSpPr>
            <p:cNvPr id="134" name="テキスト ボックス 28"/>
            <p:cNvSpPr txBox="1">
              <a:spLocks noChangeArrowheads="1"/>
            </p:cNvSpPr>
            <p:nvPr/>
          </p:nvSpPr>
          <p:spPr bwMode="auto">
            <a:xfrm>
              <a:off x="1043607" y="4838963"/>
              <a:ext cx="4609007" cy="30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a:t>
              </a:r>
            </a:p>
          </p:txBody>
        </p:sp>
        <p:sp>
          <p:nvSpPr>
            <p:cNvPr id="135" name="TextBox 134"/>
            <p:cNvSpPr txBox="1"/>
            <p:nvPr/>
          </p:nvSpPr>
          <p:spPr>
            <a:xfrm>
              <a:off x="8220247" y="2822739"/>
              <a:ext cx="708848" cy="305438"/>
            </a:xfrm>
            <a:prstGeom prst="rect">
              <a:avLst/>
            </a:prstGeom>
            <a:noFill/>
          </p:spPr>
          <p:txBody>
            <a:bodyPr wrap="none" rtlCol="0">
              <a:spAutoFit/>
            </a:bodyPr>
            <a:lstStyle/>
            <a:p>
              <a:r>
                <a:rPr lang="en-US" altLang="ko-KR" sz="1000" dirty="0" smtClean="0"/>
                <a:t>Channel 6</a:t>
              </a:r>
            </a:p>
          </p:txBody>
        </p:sp>
        <p:sp>
          <p:nvSpPr>
            <p:cNvPr id="136" name="TextBox 135"/>
            <p:cNvSpPr txBox="1"/>
            <p:nvPr/>
          </p:nvSpPr>
          <p:spPr>
            <a:xfrm>
              <a:off x="8372635" y="5148545"/>
              <a:ext cx="772969" cy="305438"/>
            </a:xfrm>
            <a:prstGeom prst="rect">
              <a:avLst/>
            </a:prstGeom>
            <a:noFill/>
          </p:spPr>
          <p:txBody>
            <a:bodyPr wrap="none" rtlCol="0">
              <a:spAutoFit/>
            </a:bodyPr>
            <a:lstStyle/>
            <a:p>
              <a:r>
                <a:rPr lang="en-US" altLang="ko-KR" sz="1000" dirty="0" smtClean="0"/>
                <a:t>Channel 11</a:t>
              </a:r>
            </a:p>
          </p:txBody>
        </p:sp>
        <p:cxnSp>
          <p:nvCxnSpPr>
            <p:cNvPr id="138" name="직선 연결선 137"/>
            <p:cNvCxnSpPr/>
            <p:nvPr/>
          </p:nvCxnSpPr>
          <p:spPr>
            <a:xfrm>
              <a:off x="683568" y="807284"/>
              <a:ext cx="288032" cy="0"/>
            </a:xfrm>
            <a:prstGeom prst="line">
              <a:avLst/>
            </a:prstGeom>
          </p:spPr>
          <p:style>
            <a:lnRef idx="1">
              <a:schemeClr val="accent1"/>
            </a:lnRef>
            <a:fillRef idx="0">
              <a:schemeClr val="accent1"/>
            </a:fillRef>
            <a:effectRef idx="0">
              <a:schemeClr val="accent1"/>
            </a:effectRef>
            <a:fontRef idx="minor">
              <a:schemeClr val="tx1"/>
            </a:fontRef>
          </p:style>
        </p:cxnSp>
        <p:sp>
          <p:nvSpPr>
            <p:cNvPr id="139" name="テキスト ボックス 28"/>
            <p:cNvSpPr txBox="1">
              <a:spLocks noChangeArrowheads="1"/>
            </p:cNvSpPr>
            <p:nvPr/>
          </p:nvSpPr>
          <p:spPr bwMode="auto">
            <a:xfrm>
              <a:off x="2531368" y="878523"/>
              <a:ext cx="1752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140" name="テキスト ボックス 28"/>
            <p:cNvSpPr txBox="1">
              <a:spLocks noChangeArrowheads="1"/>
            </p:cNvSpPr>
            <p:nvPr/>
          </p:nvSpPr>
          <p:spPr bwMode="auto">
            <a:xfrm>
              <a:off x="2915816" y="3068960"/>
              <a:ext cx="1752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141" name="テキスト ボックス 28"/>
            <p:cNvSpPr txBox="1">
              <a:spLocks noChangeArrowheads="1"/>
            </p:cNvSpPr>
            <p:nvPr/>
          </p:nvSpPr>
          <p:spPr bwMode="auto">
            <a:xfrm>
              <a:off x="2112982" y="5415027"/>
              <a:ext cx="1752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142" name="テキスト ボックス 28"/>
            <p:cNvSpPr txBox="1">
              <a:spLocks noChangeArrowheads="1"/>
            </p:cNvSpPr>
            <p:nvPr/>
          </p:nvSpPr>
          <p:spPr bwMode="auto">
            <a:xfrm>
              <a:off x="4716016" y="1124744"/>
              <a:ext cx="1752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143" name="テキスト ボックス 28"/>
            <p:cNvSpPr txBox="1">
              <a:spLocks noChangeArrowheads="1"/>
            </p:cNvSpPr>
            <p:nvPr/>
          </p:nvSpPr>
          <p:spPr bwMode="auto">
            <a:xfrm>
              <a:off x="5725318" y="3398803"/>
              <a:ext cx="2087042" cy="30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smtClean="0">
                  <a:solidFill>
                    <a:srgbClr val="FF0000"/>
                  </a:solidFill>
                </a:rPr>
                <a:t>No response</a:t>
              </a:r>
            </a:p>
          </p:txBody>
        </p:sp>
        <p:sp>
          <p:nvSpPr>
            <p:cNvPr id="145" name="TextBox 144"/>
            <p:cNvSpPr txBox="1"/>
            <p:nvPr/>
          </p:nvSpPr>
          <p:spPr>
            <a:xfrm>
              <a:off x="5292080" y="3645024"/>
              <a:ext cx="3379387" cy="649057"/>
            </a:xfrm>
            <a:prstGeom prst="rect">
              <a:avLst/>
            </a:prstGeom>
            <a:noFill/>
          </p:spPr>
          <p:txBody>
            <a:bodyPr wrap="none" rtlCol="0">
              <a:spAutoFit/>
            </a:bodyPr>
            <a:lstStyle/>
            <a:p>
              <a:r>
                <a:rPr lang="en-US" altLang="ko-KR" sz="1400" dirty="0" smtClean="0">
                  <a:solidFill>
                    <a:srgbClr val="FF0000"/>
                  </a:solidFill>
                </a:rPr>
                <a:t>Check the Preference and Capability</a:t>
              </a:r>
              <a:r>
                <a:rPr lang="en-US" altLang="ko-KR" sz="1400" dirty="0">
                  <a:solidFill>
                    <a:srgbClr val="FF0000"/>
                  </a:solidFill>
                </a:rPr>
                <a:t> </a:t>
              </a:r>
              <a:r>
                <a:rPr lang="en-US" altLang="ko-KR" sz="1400" dirty="0" smtClean="0">
                  <a:solidFill>
                    <a:srgbClr val="FF0000"/>
                  </a:solidFill>
                </a:rPr>
                <a:t>of The </a:t>
              </a:r>
            </a:p>
            <a:p>
              <a:r>
                <a:rPr lang="en-US" altLang="ko-KR" sz="1400" dirty="0" smtClean="0">
                  <a:solidFill>
                    <a:srgbClr val="FF0000"/>
                  </a:solidFill>
                </a:rPr>
                <a:t>Requesting STA in the Probe Response</a:t>
              </a:r>
            </a:p>
          </p:txBody>
        </p:sp>
        <p:sp>
          <p:nvSpPr>
            <p:cNvPr id="147" name="TextBox 146"/>
            <p:cNvSpPr txBox="1"/>
            <p:nvPr/>
          </p:nvSpPr>
          <p:spPr>
            <a:xfrm>
              <a:off x="7642495" y="1699647"/>
              <a:ext cx="1231427" cy="496339"/>
            </a:xfrm>
            <a:prstGeom prst="rect">
              <a:avLst/>
            </a:prstGeom>
            <a:noFill/>
          </p:spPr>
          <p:txBody>
            <a:bodyPr wrap="none" rtlCol="0">
              <a:spAutoFit/>
            </a:bodyPr>
            <a:lstStyle/>
            <a:p>
              <a:r>
                <a:rPr lang="en-US" altLang="ko-KR" sz="1000" dirty="0" smtClean="0"/>
                <a:t>Selective Scanning </a:t>
              </a:r>
            </a:p>
            <a:p>
              <a:r>
                <a:rPr lang="en-US" altLang="ko-KR" sz="1000" dirty="0" smtClean="0"/>
                <a:t>Of the Channel</a:t>
              </a:r>
            </a:p>
          </p:txBody>
        </p:sp>
        <p:cxnSp>
          <p:nvCxnSpPr>
            <p:cNvPr id="148" name="직선 화살표 연결선 147"/>
            <p:cNvCxnSpPr/>
            <p:nvPr/>
          </p:nvCxnSpPr>
          <p:spPr>
            <a:xfrm>
              <a:off x="8951479" y="446921"/>
              <a:ext cx="0" cy="22962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9" name="직선 화살표 연결선 148"/>
            <p:cNvCxnSpPr/>
            <p:nvPr/>
          </p:nvCxnSpPr>
          <p:spPr>
            <a:xfrm flipH="1">
              <a:off x="8951479" y="2996952"/>
              <a:ext cx="3422" cy="20882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86"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8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27</a:t>
            </a:fld>
            <a:endParaRPr lang="en-US" smtClean="0"/>
          </a:p>
        </p:txBody>
      </p:sp>
      <p:sp>
        <p:nvSpPr>
          <p:cNvPr id="88"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Tree>
    <p:extLst>
      <p:ext uri="{BB962C8B-B14F-4D97-AF65-F5344CB8AC3E}">
        <p14:creationId xmlns:p14="http://schemas.microsoft.com/office/powerpoint/2010/main" val="36528595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685800" y="685800"/>
            <a:ext cx="7772400" cy="1066800"/>
          </a:xfrm>
        </p:spPr>
        <p:txBody>
          <a:bodyPr/>
          <a:lstStyle/>
          <a:p>
            <a:r>
              <a:rPr lang="en-US" dirty="0" smtClean="0"/>
              <a:t>Conclusion</a:t>
            </a:r>
            <a:endParaRPr lang="en-US" dirty="0"/>
          </a:p>
        </p:txBody>
      </p:sp>
      <p:sp>
        <p:nvSpPr>
          <p:cNvPr id="7" name="Rectangle 3"/>
          <p:cNvSpPr txBox="1">
            <a:spLocks noChangeArrowheads="1"/>
          </p:cNvSpPr>
          <p:nvPr/>
        </p:nvSpPr>
        <p:spPr bwMode="auto">
          <a:xfrm>
            <a:off x="685800" y="15240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In </a:t>
            </a:r>
            <a:r>
              <a:rPr lang="en-US" altLang="ko-KR" dirty="0"/>
              <a:t>active scanning, Probe Response can cause unnecessary packet </a:t>
            </a:r>
            <a:r>
              <a:rPr lang="en-US" altLang="ko-KR" dirty="0" smtClean="0"/>
              <a:t>exchange</a:t>
            </a:r>
          </a:p>
          <a:p>
            <a:r>
              <a:rPr lang="en-US" altLang="ko-KR" dirty="0"/>
              <a:t>We </a:t>
            </a:r>
            <a:r>
              <a:rPr lang="en-US" altLang="ko-KR" dirty="0" smtClean="0"/>
              <a:t>proposed </a:t>
            </a:r>
            <a:r>
              <a:rPr lang="en-US" altLang="ko-KR" dirty="0"/>
              <a:t>the selective transmission of the Probe Response frame to reduce the unnecessary Probe Response </a:t>
            </a:r>
            <a:r>
              <a:rPr lang="en-US" altLang="ko-KR" dirty="0" smtClean="0"/>
              <a:t>frame</a:t>
            </a:r>
            <a:endParaRPr lang="en-US" dirty="0"/>
          </a:p>
          <a:p>
            <a:r>
              <a:rPr lang="en-US" dirty="0" smtClean="0"/>
              <a:t>In this proposal:</a:t>
            </a:r>
          </a:p>
          <a:p>
            <a:pPr lvl="1"/>
            <a:r>
              <a:rPr lang="en-US" altLang="ko-KR" b="1" dirty="0" smtClean="0"/>
              <a:t>Filter </a:t>
            </a:r>
            <a:r>
              <a:rPr lang="en-US" altLang="ko-KR" b="1" dirty="0"/>
              <a:t>the Probe Response frame send by the AP using Capability and Preferences of the STA that has sent the Probe Request frame</a:t>
            </a:r>
          </a:p>
          <a:p>
            <a:pPr lvl="1"/>
            <a:r>
              <a:rPr lang="en-GB" altLang="ko-KR" b="1" dirty="0"/>
              <a:t>Selective transmission of the probe </a:t>
            </a:r>
            <a:r>
              <a:rPr lang="en-GB" altLang="ko-KR" b="1" dirty="0" smtClean="0"/>
              <a:t>response </a:t>
            </a:r>
            <a:r>
              <a:rPr lang="en-GB" altLang="ko-KR" b="1" dirty="0"/>
              <a:t>helps to reduce the traffic caused by Probe Response frames, and also helps to select appropriate STAs to be associated with</a:t>
            </a:r>
          </a:p>
          <a:p>
            <a:pPr lvl="1"/>
            <a:r>
              <a:rPr lang="en-GB" altLang="ko-KR" b="1" dirty="0"/>
              <a:t>Selective Scanning of the channels </a:t>
            </a:r>
            <a:r>
              <a:rPr lang="en-GB" altLang="ko-KR" b="1" dirty="0" smtClean="0"/>
              <a:t>based on the channel information can </a:t>
            </a:r>
            <a:r>
              <a:rPr lang="en-GB" altLang="ko-KR" b="1" dirty="0"/>
              <a:t>reduce the scanning time</a:t>
            </a:r>
            <a:endParaRPr lang="en-US" altLang="ko-KR" b="1" dirty="0"/>
          </a:p>
          <a:p>
            <a:pPr lvl="1"/>
            <a:endParaRPr lang="en-US" dirty="0" smtClean="0"/>
          </a:p>
          <a:p>
            <a:pPr marL="457200" lvl="1" indent="0">
              <a:buNone/>
            </a:pPr>
            <a:endParaRPr lang="en-US" sz="1400" dirty="0" smtClean="0"/>
          </a:p>
          <a:p>
            <a:endParaRPr lang="en-GB" sz="1800" dirty="0"/>
          </a:p>
        </p:txBody>
      </p:sp>
      <p:sp>
        <p:nvSpPr>
          <p:cNvPr id="8"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9"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28</a:t>
            </a:fld>
            <a:endParaRPr lang="en-US" smtClean="0"/>
          </a:p>
        </p:txBody>
      </p:sp>
      <p:sp>
        <p:nvSpPr>
          <p:cNvPr id="10"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Tree>
    <p:extLst>
      <p:ext uri="{BB962C8B-B14F-4D97-AF65-F5344CB8AC3E}">
        <p14:creationId xmlns:p14="http://schemas.microsoft.com/office/powerpoint/2010/main" val="32302891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a:spLocks noGrp="1"/>
          </p:cNvSpPr>
          <p:nvPr>
            <p:ph type="title"/>
          </p:nvPr>
        </p:nvSpPr>
        <p:spPr>
          <a:xfrm>
            <a:off x="685800" y="685800"/>
            <a:ext cx="7772400" cy="1066800"/>
          </a:xfrm>
        </p:spPr>
        <p:txBody>
          <a:bodyPr/>
          <a:lstStyle/>
          <a:p>
            <a:r>
              <a:rPr lang="en-US" altLang="ja-JP" smtClean="0"/>
              <a:t>Conformance w/ Tgai PAR &amp; 5C </a:t>
            </a:r>
          </a:p>
        </p:txBody>
      </p:sp>
      <p:graphicFrame>
        <p:nvGraphicFramePr>
          <p:cNvPr id="6" name="Tabelle 6"/>
          <p:cNvGraphicFramePr>
            <a:graphicFrameLocks noGrp="1"/>
          </p:cNvGraphicFramePr>
          <p:nvPr>
            <p:extLst>
              <p:ext uri="{D42A27DB-BD31-4B8C-83A1-F6EECF244321}">
                <p14:modId xmlns:p14="http://schemas.microsoft.com/office/powerpoint/2010/main" val="3261688960"/>
              </p:ext>
            </p:extLst>
          </p:nvPr>
        </p:nvGraphicFramePr>
        <p:xfrm>
          <a:off x="685800" y="1905000"/>
          <a:ext cx="7772400" cy="3733801"/>
        </p:xfrm>
        <a:graphic>
          <a:graphicData uri="http://schemas.openxmlformats.org/drawingml/2006/table">
            <a:tbl>
              <a:tblPr/>
              <a:tblGrid>
                <a:gridCol w="5848539"/>
                <a:gridCol w="1923861"/>
              </a:tblGrid>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rgbClr val="FFFFFF"/>
                          </a:solidFill>
                          <a:effectLst/>
                          <a:latin typeface="Times New Roman" charset="0"/>
                          <a:ea typeface="ＭＳ Ｐゴシック" charset="-128"/>
                        </a:rPr>
                        <a:t>Conformance Question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smtClean="0">
                          <a:ln>
                            <a:noFill/>
                          </a:ln>
                          <a:solidFill>
                            <a:srgbClr val="FFFFFF"/>
                          </a:solidFill>
                          <a:effectLst/>
                          <a:latin typeface="Times New Roman" charset="0"/>
                          <a:ea typeface="ＭＳ Ｐゴシック" charset="-128"/>
                        </a:rPr>
                        <a:t>Response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826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degrade the security offered by Robust Security Network Association (RSNA) already defined in 802.11?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change the MAC SAP interface?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require or introduce a change to the 802.1 architecture?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channel access mechanism?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PHY?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0625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Which of the following link set-up phases is addressed by the proposal?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 AP Discovery (2) Network Discovery (3) Link (re-)establishment / exchange of security related messages (4) Higher layer aspects, e.g. IP address assignment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3</a:t>
            </a:fld>
            <a:endParaRPr lang="en-US" smtClean="0"/>
          </a:p>
        </p:txBody>
      </p:sp>
      <p:sp>
        <p:nvSpPr>
          <p:cNvPr id="8"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Tree>
    <p:extLst>
      <p:ext uri="{BB962C8B-B14F-4D97-AF65-F5344CB8AC3E}">
        <p14:creationId xmlns:p14="http://schemas.microsoft.com/office/powerpoint/2010/main" val="17085362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itle 1"/>
          <p:cNvSpPr>
            <a:spLocks noGrp="1"/>
          </p:cNvSpPr>
          <p:nvPr>
            <p:ph type="title"/>
          </p:nvPr>
        </p:nvSpPr>
        <p:spPr>
          <a:xfrm>
            <a:off x="685800" y="685800"/>
            <a:ext cx="7772400" cy="1066800"/>
          </a:xfrm>
        </p:spPr>
        <p:txBody>
          <a:bodyPr/>
          <a:lstStyle/>
          <a:p>
            <a:r>
              <a:rPr lang="en-US" dirty="0" smtClean="0"/>
              <a:t>Selective Probe Response</a:t>
            </a:r>
            <a:r>
              <a:rPr lang="en-US" dirty="0" smtClean="0"/>
              <a:t> </a:t>
            </a:r>
            <a:r>
              <a:rPr lang="en-US" dirty="0" smtClean="0"/>
              <a:t>- Background</a:t>
            </a:r>
            <a:endParaRPr lang="en-US" dirty="0"/>
          </a:p>
        </p:txBody>
      </p:sp>
      <p:sp>
        <p:nvSpPr>
          <p:cNvPr id="79" name="Content Placeholder 2"/>
          <p:cNvSpPr>
            <a:spLocks noGrp="1"/>
          </p:cNvSpPr>
          <p:nvPr>
            <p:ph idx="1"/>
          </p:nvPr>
        </p:nvSpPr>
        <p:spPr>
          <a:xfrm>
            <a:off x="685800" y="1676400"/>
            <a:ext cx="7772400" cy="4648200"/>
          </a:xfrm>
        </p:spPr>
        <p:txBody>
          <a:bodyPr/>
          <a:lstStyle/>
          <a:p>
            <a:pPr marL="179388" indent="-179388" eaLnBrk="1" hangingPunct="1">
              <a:buFont typeface="Arial" pitchFamily="34" charset="0"/>
              <a:buChar char="•"/>
            </a:pPr>
            <a:r>
              <a:rPr lang="en-US" altLang="ja-JP" dirty="0" smtClean="0">
                <a:solidFill>
                  <a:schemeClr val="tx1"/>
                </a:solidFill>
                <a:ea typeface="MS PGothic" pitchFamily="34" charset="-128"/>
              </a:rPr>
              <a:t>To discover the AP to associate, a STA transmits Probe Request in Broadcast with wildcard SSID</a:t>
            </a:r>
            <a:r>
              <a:rPr lang="en-US" altLang="ja-JP" u="sng" dirty="0" smtClean="0">
                <a:solidFill>
                  <a:schemeClr val="tx1"/>
                </a:solidFill>
                <a:ea typeface="MS PGothic" pitchFamily="34" charset="-128"/>
              </a:rPr>
              <a:t> </a:t>
            </a:r>
          </a:p>
          <a:p>
            <a:pPr marL="179388" indent="-179388" eaLnBrk="1" hangingPunct="1">
              <a:buFont typeface="Arial" pitchFamily="34" charset="0"/>
              <a:buChar char="•"/>
            </a:pPr>
            <a:r>
              <a:rPr lang="en-US" altLang="ja-JP" dirty="0" smtClean="0">
                <a:solidFill>
                  <a:schemeClr val="tx1"/>
                </a:solidFill>
                <a:ea typeface="MS PGothic" pitchFamily="34" charset="-128"/>
              </a:rPr>
              <a:t>APs transmit Probe Response </a:t>
            </a:r>
          </a:p>
          <a:p>
            <a:pPr eaLnBrk="1" hangingPunct="1">
              <a:buFont typeface="Wingdings"/>
              <a:buChar char="à"/>
            </a:pPr>
            <a:r>
              <a:rPr lang="en-US" altLang="ja-JP" dirty="0">
                <a:ea typeface="MS PGothic" pitchFamily="34" charset="-128"/>
                <a:sym typeface="Wingdings" pitchFamily="2" charset="2"/>
              </a:rPr>
              <a:t>T</a:t>
            </a:r>
            <a:r>
              <a:rPr lang="en-US" altLang="ja-JP" dirty="0" smtClean="0">
                <a:solidFill>
                  <a:schemeClr val="tx1"/>
                </a:solidFill>
                <a:ea typeface="MS PGothic" pitchFamily="34" charset="-128"/>
                <a:sym typeface="Wingdings" pitchFamily="2" charset="2"/>
              </a:rPr>
              <a:t>oo many probe responses: Need to reduce the unnecessary Probe response </a:t>
            </a:r>
          </a:p>
          <a:p>
            <a:pPr eaLnBrk="1" hangingPunct="1"/>
            <a:r>
              <a:rPr lang="en-US" altLang="ja-JP" dirty="0" smtClean="0">
                <a:ea typeface="MS PGothic" pitchFamily="34" charset="-128"/>
                <a:sym typeface="Wingdings" pitchFamily="2" charset="2"/>
              </a:rPr>
              <a:t>APs respond to the Probe Response even if the requesting STA cannot or will not associate with the AP</a:t>
            </a:r>
          </a:p>
          <a:p>
            <a:pPr lvl="1" eaLnBrk="1" hangingPunct="1"/>
            <a:r>
              <a:rPr lang="en-US" altLang="ja-JP" dirty="0" smtClean="0">
                <a:ea typeface="MS PGothic" pitchFamily="34" charset="-128"/>
                <a:sym typeface="Wingdings" pitchFamily="2" charset="2"/>
              </a:rPr>
              <a:t>Due to the lack of the capability of the STA, or </a:t>
            </a:r>
          </a:p>
          <a:p>
            <a:pPr lvl="1" eaLnBrk="1" hangingPunct="1"/>
            <a:r>
              <a:rPr lang="en-US" altLang="ja-JP" dirty="0" smtClean="0">
                <a:ea typeface="MS PGothic" pitchFamily="34" charset="-128"/>
                <a:sym typeface="Wingdings" pitchFamily="2" charset="2"/>
              </a:rPr>
              <a:t>The STA does not want to use certain capability</a:t>
            </a:r>
          </a:p>
          <a:p>
            <a:pPr marL="457200" lvl="1" indent="0" eaLnBrk="1" hangingPunct="1">
              <a:buNone/>
            </a:pPr>
            <a:r>
              <a:rPr lang="en-US" altLang="ja-JP" dirty="0" smtClean="0">
                <a:ea typeface="MS PGothic" pitchFamily="34" charset="-128"/>
                <a:sym typeface="Wingdings" pitchFamily="2" charset="2"/>
              </a:rPr>
              <a:t> Sending Probe Response to such STAs is not necessary</a:t>
            </a:r>
            <a:endParaRPr lang="en-US" altLang="ja-JP" dirty="0">
              <a:ea typeface="MS PGothic" pitchFamily="34" charset="-128"/>
              <a:sym typeface="Wingdings" pitchFamily="2" charset="2"/>
            </a:endParaRPr>
          </a:p>
          <a:p>
            <a:pPr marL="457200" lvl="1" indent="0" eaLnBrk="1" hangingPunct="1">
              <a:buNone/>
            </a:pPr>
            <a:endParaRPr lang="en-US" altLang="ja-JP" dirty="0" smtClean="0">
              <a:solidFill>
                <a:srgbClr val="FF0000"/>
              </a:solidFill>
              <a:ea typeface="MS PGothic" pitchFamily="34" charset="-128"/>
            </a:endParaRPr>
          </a:p>
        </p:txBody>
      </p:sp>
      <p:sp>
        <p:nvSpPr>
          <p:cNvPr id="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5"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4</a:t>
            </a:fld>
            <a:endParaRPr lang="en-US" smtClean="0"/>
          </a:p>
        </p:txBody>
      </p:sp>
      <p:sp>
        <p:nvSpPr>
          <p:cNvPr id="6"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Tree>
    <p:extLst>
      <p:ext uri="{BB962C8B-B14F-4D97-AF65-F5344CB8AC3E}">
        <p14:creationId xmlns:p14="http://schemas.microsoft.com/office/powerpoint/2010/main" val="21024668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그룹 4"/>
          <p:cNvGrpSpPr/>
          <p:nvPr/>
        </p:nvGrpSpPr>
        <p:grpSpPr>
          <a:xfrm>
            <a:off x="683568" y="1447800"/>
            <a:ext cx="8460432" cy="5144246"/>
            <a:chOff x="683568" y="302459"/>
            <a:chExt cx="8460432" cy="6197897"/>
          </a:xfrm>
        </p:grpSpPr>
        <p:sp>
          <p:nvSpPr>
            <p:cNvPr id="6" name="正方形/長方形 7"/>
            <p:cNvSpPr>
              <a:spLocks noChangeArrowheads="1"/>
            </p:cNvSpPr>
            <p:nvPr/>
          </p:nvSpPr>
          <p:spPr bwMode="auto">
            <a:xfrm>
              <a:off x="3277245" y="302459"/>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1-1</a:t>
              </a:r>
            </a:p>
          </p:txBody>
        </p:sp>
        <p:cxnSp>
          <p:nvCxnSpPr>
            <p:cNvPr id="7" name="直線コネクタ 33"/>
            <p:cNvCxnSpPr>
              <a:cxnSpLocks noChangeShapeType="1"/>
              <a:stCxn id="6" idx="2"/>
            </p:cNvCxnSpPr>
            <p:nvPr/>
          </p:nvCxnSpPr>
          <p:spPr bwMode="auto">
            <a:xfrm flipH="1">
              <a:off x="3564582" y="591384"/>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8" name="正方形/長方形 34"/>
            <p:cNvSpPr>
              <a:spLocks noChangeArrowheads="1"/>
            </p:cNvSpPr>
            <p:nvPr/>
          </p:nvSpPr>
          <p:spPr bwMode="auto">
            <a:xfrm>
              <a:off x="4141142"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1-2</a:t>
              </a:r>
              <a:endParaRPr kumimoji="0" lang="ja-JP" altLang="en-US" sz="800" dirty="0">
                <a:solidFill>
                  <a:schemeClr val="tx1"/>
                </a:solidFill>
              </a:endParaRPr>
            </a:p>
          </p:txBody>
        </p:sp>
        <p:cxnSp>
          <p:nvCxnSpPr>
            <p:cNvPr id="9" name="直線コネクタ 35"/>
            <p:cNvCxnSpPr>
              <a:cxnSpLocks noChangeShapeType="1"/>
              <a:stCxn id="8" idx="2"/>
            </p:cNvCxnSpPr>
            <p:nvPr/>
          </p:nvCxnSpPr>
          <p:spPr bwMode="auto">
            <a:xfrm>
              <a:off x="4429273" y="591384"/>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0" name="正方形/長方形 36"/>
            <p:cNvSpPr>
              <a:spLocks noChangeArrowheads="1"/>
            </p:cNvSpPr>
            <p:nvPr/>
          </p:nvSpPr>
          <p:spPr bwMode="auto">
            <a:xfrm>
              <a:off x="4933230"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1-3</a:t>
              </a:r>
              <a:endParaRPr kumimoji="0" lang="ja-JP" altLang="en-US" sz="800" dirty="0">
                <a:solidFill>
                  <a:schemeClr val="tx1"/>
                </a:solidFill>
              </a:endParaRPr>
            </a:p>
          </p:txBody>
        </p:sp>
        <p:cxnSp>
          <p:nvCxnSpPr>
            <p:cNvPr id="11" name="直線コネクタ 37"/>
            <p:cNvCxnSpPr>
              <a:cxnSpLocks noChangeShapeType="1"/>
              <a:stCxn id="10" idx="2"/>
            </p:cNvCxnSpPr>
            <p:nvPr/>
          </p:nvCxnSpPr>
          <p:spPr bwMode="auto">
            <a:xfrm flipH="1">
              <a:off x="5220567" y="591384"/>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2" name="正方形/長方形 38"/>
            <p:cNvSpPr>
              <a:spLocks noChangeArrowheads="1"/>
            </p:cNvSpPr>
            <p:nvPr/>
          </p:nvSpPr>
          <p:spPr bwMode="auto">
            <a:xfrm>
              <a:off x="5725318" y="30245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a:t>
              </a:r>
              <a:endParaRPr kumimoji="0" lang="ja-JP" altLang="en-US" sz="800" dirty="0">
                <a:solidFill>
                  <a:schemeClr val="tx1"/>
                </a:solidFill>
              </a:endParaRPr>
            </a:p>
          </p:txBody>
        </p:sp>
        <p:cxnSp>
          <p:nvCxnSpPr>
            <p:cNvPr id="13" name="直線コネクタ 39"/>
            <p:cNvCxnSpPr>
              <a:cxnSpLocks noChangeShapeType="1"/>
              <a:stCxn id="12" idx="2"/>
            </p:cNvCxnSpPr>
            <p:nvPr/>
          </p:nvCxnSpPr>
          <p:spPr bwMode="auto">
            <a:xfrm flipH="1">
              <a:off x="6013449" y="59138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4" name="正方形/長方形 40"/>
            <p:cNvSpPr>
              <a:spLocks noChangeArrowheads="1"/>
            </p:cNvSpPr>
            <p:nvPr/>
          </p:nvSpPr>
          <p:spPr bwMode="auto">
            <a:xfrm>
              <a:off x="6877446" y="30245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1-n</a:t>
              </a:r>
              <a:endParaRPr kumimoji="0" lang="ja-JP" altLang="en-US" sz="800" dirty="0">
                <a:solidFill>
                  <a:schemeClr val="tx1"/>
                </a:solidFill>
              </a:endParaRPr>
            </a:p>
          </p:txBody>
        </p:sp>
        <p:cxnSp>
          <p:nvCxnSpPr>
            <p:cNvPr id="15" name="直線コネクタ 41"/>
            <p:cNvCxnSpPr>
              <a:cxnSpLocks noChangeShapeType="1"/>
              <a:stCxn id="14" idx="2"/>
            </p:cNvCxnSpPr>
            <p:nvPr/>
          </p:nvCxnSpPr>
          <p:spPr bwMode="auto">
            <a:xfrm flipH="1">
              <a:off x="7165577" y="59138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6" name="正方形/長方形 42"/>
            <p:cNvSpPr>
              <a:spLocks noChangeArrowheads="1"/>
            </p:cNvSpPr>
            <p:nvPr/>
          </p:nvSpPr>
          <p:spPr bwMode="auto">
            <a:xfrm>
              <a:off x="683568"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STA</a:t>
              </a:r>
              <a:endParaRPr kumimoji="0" lang="ja-JP" altLang="en-US" sz="800" dirty="0">
                <a:solidFill>
                  <a:schemeClr val="tx1"/>
                </a:solidFill>
              </a:endParaRPr>
            </a:p>
          </p:txBody>
        </p:sp>
        <p:cxnSp>
          <p:nvCxnSpPr>
            <p:cNvPr id="17" name="直線コネクタ 43"/>
            <p:cNvCxnSpPr>
              <a:cxnSpLocks noChangeShapeType="1"/>
              <a:stCxn id="16" idx="2"/>
            </p:cNvCxnSpPr>
            <p:nvPr/>
          </p:nvCxnSpPr>
          <p:spPr bwMode="auto">
            <a:xfrm>
              <a:off x="971699" y="591384"/>
              <a:ext cx="796" cy="569703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8" name="直線矢印コネクタ 53"/>
            <p:cNvCxnSpPr>
              <a:cxnSpLocks noChangeShapeType="1"/>
            </p:cNvCxnSpPr>
            <p:nvPr/>
          </p:nvCxnSpPr>
          <p:spPr bwMode="auto">
            <a:xfrm>
              <a:off x="972493" y="807284"/>
              <a:ext cx="259278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9" name="直線矢印コネクタ 55"/>
            <p:cNvCxnSpPr>
              <a:cxnSpLocks noChangeShapeType="1"/>
            </p:cNvCxnSpPr>
            <p:nvPr/>
          </p:nvCxnSpPr>
          <p:spPr bwMode="auto">
            <a:xfrm>
              <a:off x="3565277" y="807284"/>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 name="直線矢印コネクタ 57"/>
            <p:cNvCxnSpPr>
              <a:cxnSpLocks noChangeShapeType="1"/>
            </p:cNvCxnSpPr>
            <p:nvPr/>
          </p:nvCxnSpPr>
          <p:spPr bwMode="auto">
            <a:xfrm>
              <a:off x="4286002" y="807284"/>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1" name="直線矢印コネクタ 59"/>
            <p:cNvCxnSpPr>
              <a:cxnSpLocks noChangeShapeType="1"/>
            </p:cNvCxnSpPr>
            <p:nvPr/>
          </p:nvCxnSpPr>
          <p:spPr bwMode="auto">
            <a:xfrm>
              <a:off x="5005139" y="807284"/>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2" name="直線矢印コネクタ 61"/>
            <p:cNvCxnSpPr>
              <a:cxnSpLocks noChangeShapeType="1"/>
            </p:cNvCxnSpPr>
            <p:nvPr/>
          </p:nvCxnSpPr>
          <p:spPr bwMode="auto">
            <a:xfrm>
              <a:off x="5725864" y="807284"/>
              <a:ext cx="143971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3" name="直線矢印コネクタ 63"/>
            <p:cNvCxnSpPr>
              <a:cxnSpLocks noChangeShapeType="1"/>
            </p:cNvCxnSpPr>
            <p:nvPr/>
          </p:nvCxnSpPr>
          <p:spPr bwMode="auto">
            <a:xfrm flipH="1">
              <a:off x="972493" y="951747"/>
              <a:ext cx="259208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4" name="直線矢印コネクタ 64"/>
            <p:cNvCxnSpPr>
              <a:cxnSpLocks noChangeShapeType="1"/>
            </p:cNvCxnSpPr>
            <p:nvPr/>
          </p:nvCxnSpPr>
          <p:spPr bwMode="auto">
            <a:xfrm flipH="1">
              <a:off x="972494" y="1023184"/>
              <a:ext cx="345757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5" name="直線矢印コネクタ 67"/>
            <p:cNvCxnSpPr>
              <a:cxnSpLocks noChangeShapeType="1"/>
            </p:cNvCxnSpPr>
            <p:nvPr/>
          </p:nvCxnSpPr>
          <p:spPr bwMode="auto">
            <a:xfrm flipH="1">
              <a:off x="972493" y="1094622"/>
              <a:ext cx="424807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6" name="直線矢印コネクタ 69"/>
            <p:cNvCxnSpPr>
              <a:cxnSpLocks noChangeShapeType="1"/>
            </p:cNvCxnSpPr>
            <p:nvPr/>
          </p:nvCxnSpPr>
          <p:spPr bwMode="auto">
            <a:xfrm flipH="1">
              <a:off x="972494" y="1167647"/>
              <a:ext cx="5040955"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7" name="直線矢印コネクタ 72"/>
            <p:cNvCxnSpPr>
              <a:cxnSpLocks noChangeShapeType="1"/>
            </p:cNvCxnSpPr>
            <p:nvPr/>
          </p:nvCxnSpPr>
          <p:spPr bwMode="auto">
            <a:xfrm flipH="1">
              <a:off x="972495" y="1239084"/>
              <a:ext cx="619308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8" name="正方形/長方形 7"/>
            <p:cNvSpPr>
              <a:spLocks noChangeArrowheads="1"/>
            </p:cNvSpPr>
            <p:nvPr/>
          </p:nvSpPr>
          <p:spPr bwMode="auto">
            <a:xfrm>
              <a:off x="3709293" y="2454289"/>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3-1</a:t>
              </a:r>
            </a:p>
          </p:txBody>
        </p:sp>
        <p:cxnSp>
          <p:nvCxnSpPr>
            <p:cNvPr id="29" name="直線コネクタ 33"/>
            <p:cNvCxnSpPr>
              <a:cxnSpLocks noChangeShapeType="1"/>
              <a:stCxn id="28" idx="2"/>
            </p:cNvCxnSpPr>
            <p:nvPr/>
          </p:nvCxnSpPr>
          <p:spPr bwMode="auto">
            <a:xfrm flipH="1">
              <a:off x="3996630" y="2743214"/>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0" name="正方形/長方形 34"/>
            <p:cNvSpPr>
              <a:spLocks noChangeArrowheads="1"/>
            </p:cNvSpPr>
            <p:nvPr/>
          </p:nvSpPr>
          <p:spPr bwMode="auto">
            <a:xfrm>
              <a:off x="4573190" y="245428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3-2</a:t>
              </a:r>
              <a:endParaRPr kumimoji="0" lang="ja-JP" altLang="en-US" sz="800" dirty="0">
                <a:solidFill>
                  <a:schemeClr val="tx1"/>
                </a:solidFill>
              </a:endParaRPr>
            </a:p>
          </p:txBody>
        </p:sp>
        <p:cxnSp>
          <p:nvCxnSpPr>
            <p:cNvPr id="31" name="直線コネクタ 35"/>
            <p:cNvCxnSpPr>
              <a:cxnSpLocks noChangeShapeType="1"/>
              <a:stCxn id="30" idx="2"/>
            </p:cNvCxnSpPr>
            <p:nvPr/>
          </p:nvCxnSpPr>
          <p:spPr bwMode="auto">
            <a:xfrm>
              <a:off x="4861321" y="2743214"/>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2" name="正方形/長方形 36"/>
            <p:cNvSpPr>
              <a:spLocks noChangeArrowheads="1"/>
            </p:cNvSpPr>
            <p:nvPr/>
          </p:nvSpPr>
          <p:spPr bwMode="auto">
            <a:xfrm>
              <a:off x="5365278" y="245428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3-3</a:t>
              </a:r>
              <a:endParaRPr kumimoji="0" lang="ja-JP" altLang="en-US" sz="800" dirty="0">
                <a:solidFill>
                  <a:schemeClr val="tx1"/>
                </a:solidFill>
              </a:endParaRPr>
            </a:p>
          </p:txBody>
        </p:sp>
        <p:cxnSp>
          <p:nvCxnSpPr>
            <p:cNvPr id="33" name="直線コネクタ 37"/>
            <p:cNvCxnSpPr>
              <a:cxnSpLocks noChangeShapeType="1"/>
              <a:stCxn id="32" idx="2"/>
            </p:cNvCxnSpPr>
            <p:nvPr/>
          </p:nvCxnSpPr>
          <p:spPr bwMode="auto">
            <a:xfrm flipH="1">
              <a:off x="5652615" y="2743214"/>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4" name="正方形/長方形 38"/>
            <p:cNvSpPr>
              <a:spLocks noChangeArrowheads="1"/>
            </p:cNvSpPr>
            <p:nvPr/>
          </p:nvSpPr>
          <p:spPr bwMode="auto">
            <a:xfrm>
              <a:off x="6157366" y="245428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a:t>
              </a:r>
              <a:endParaRPr kumimoji="0" lang="ja-JP" altLang="en-US" sz="800" dirty="0">
                <a:solidFill>
                  <a:schemeClr val="tx1"/>
                </a:solidFill>
              </a:endParaRPr>
            </a:p>
          </p:txBody>
        </p:sp>
        <p:cxnSp>
          <p:nvCxnSpPr>
            <p:cNvPr id="35" name="直線コネクタ 39"/>
            <p:cNvCxnSpPr>
              <a:cxnSpLocks noChangeShapeType="1"/>
              <a:stCxn id="34" idx="2"/>
            </p:cNvCxnSpPr>
            <p:nvPr/>
          </p:nvCxnSpPr>
          <p:spPr bwMode="auto">
            <a:xfrm flipH="1">
              <a:off x="6445497" y="274321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6" name="正方形/長方形 40"/>
            <p:cNvSpPr>
              <a:spLocks noChangeArrowheads="1"/>
            </p:cNvSpPr>
            <p:nvPr/>
          </p:nvSpPr>
          <p:spPr bwMode="auto">
            <a:xfrm>
              <a:off x="7453510" y="245428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3-n</a:t>
              </a:r>
              <a:endParaRPr kumimoji="0" lang="ja-JP" altLang="en-US" sz="800" dirty="0">
                <a:solidFill>
                  <a:schemeClr val="tx1"/>
                </a:solidFill>
              </a:endParaRPr>
            </a:p>
          </p:txBody>
        </p:sp>
        <p:cxnSp>
          <p:nvCxnSpPr>
            <p:cNvPr id="37" name="直線コネクタ 41"/>
            <p:cNvCxnSpPr>
              <a:cxnSpLocks noChangeShapeType="1"/>
              <a:stCxn id="36" idx="2"/>
            </p:cNvCxnSpPr>
            <p:nvPr/>
          </p:nvCxnSpPr>
          <p:spPr bwMode="auto">
            <a:xfrm flipH="1">
              <a:off x="7741641" y="274321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8" name="直線矢印コネクタ 53"/>
            <p:cNvCxnSpPr>
              <a:cxnSpLocks noChangeShapeType="1"/>
            </p:cNvCxnSpPr>
            <p:nvPr/>
          </p:nvCxnSpPr>
          <p:spPr bwMode="auto">
            <a:xfrm>
              <a:off x="972495" y="2959114"/>
              <a:ext cx="302483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9" name="直線矢印コネクタ 55"/>
            <p:cNvCxnSpPr>
              <a:cxnSpLocks noChangeShapeType="1"/>
            </p:cNvCxnSpPr>
            <p:nvPr/>
          </p:nvCxnSpPr>
          <p:spPr bwMode="auto">
            <a:xfrm>
              <a:off x="3997325" y="2959114"/>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0" name="直線矢印コネクタ 57"/>
            <p:cNvCxnSpPr>
              <a:cxnSpLocks noChangeShapeType="1"/>
            </p:cNvCxnSpPr>
            <p:nvPr/>
          </p:nvCxnSpPr>
          <p:spPr bwMode="auto">
            <a:xfrm>
              <a:off x="4718050" y="2959114"/>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1" name="直線矢印コネクタ 59"/>
            <p:cNvCxnSpPr>
              <a:cxnSpLocks noChangeShapeType="1"/>
            </p:cNvCxnSpPr>
            <p:nvPr/>
          </p:nvCxnSpPr>
          <p:spPr bwMode="auto">
            <a:xfrm>
              <a:off x="5437187" y="2959114"/>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2" name="直線矢印コネクタ 61"/>
            <p:cNvCxnSpPr>
              <a:cxnSpLocks noChangeShapeType="1"/>
            </p:cNvCxnSpPr>
            <p:nvPr/>
          </p:nvCxnSpPr>
          <p:spPr bwMode="auto">
            <a:xfrm>
              <a:off x="6157912" y="2959114"/>
              <a:ext cx="158372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3" name="直線矢印コネクタ 63"/>
            <p:cNvCxnSpPr>
              <a:cxnSpLocks noChangeShapeType="1"/>
            </p:cNvCxnSpPr>
            <p:nvPr/>
          </p:nvCxnSpPr>
          <p:spPr bwMode="auto">
            <a:xfrm flipH="1">
              <a:off x="972495" y="3103577"/>
              <a:ext cx="3024136"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4" name="直線矢印コネクタ 64"/>
            <p:cNvCxnSpPr>
              <a:cxnSpLocks noChangeShapeType="1"/>
            </p:cNvCxnSpPr>
            <p:nvPr/>
          </p:nvCxnSpPr>
          <p:spPr bwMode="auto">
            <a:xfrm flipH="1">
              <a:off x="972495" y="3175014"/>
              <a:ext cx="388962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5" name="直線矢印コネクタ 67"/>
            <p:cNvCxnSpPr>
              <a:cxnSpLocks noChangeShapeType="1"/>
            </p:cNvCxnSpPr>
            <p:nvPr/>
          </p:nvCxnSpPr>
          <p:spPr bwMode="auto">
            <a:xfrm flipH="1">
              <a:off x="972495" y="3246452"/>
              <a:ext cx="468012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6" name="直線矢印コネクタ 69"/>
            <p:cNvCxnSpPr>
              <a:cxnSpLocks noChangeShapeType="1"/>
            </p:cNvCxnSpPr>
            <p:nvPr/>
          </p:nvCxnSpPr>
          <p:spPr bwMode="auto">
            <a:xfrm flipH="1">
              <a:off x="972495" y="3319477"/>
              <a:ext cx="547300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7" name="直線矢印コネクタ 72"/>
            <p:cNvCxnSpPr>
              <a:cxnSpLocks noChangeShapeType="1"/>
            </p:cNvCxnSpPr>
            <p:nvPr/>
          </p:nvCxnSpPr>
          <p:spPr bwMode="auto">
            <a:xfrm flipH="1">
              <a:off x="972495" y="3390914"/>
              <a:ext cx="6769146"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8" name="직선 연결선 47"/>
            <p:cNvCxnSpPr/>
            <p:nvPr/>
          </p:nvCxnSpPr>
          <p:spPr>
            <a:xfrm>
              <a:off x="6445720" y="446921"/>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49" name="직선 연결선 48"/>
            <p:cNvCxnSpPr/>
            <p:nvPr/>
          </p:nvCxnSpPr>
          <p:spPr>
            <a:xfrm>
              <a:off x="6985410" y="2615978"/>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50" name="正方形/長方形 7"/>
            <p:cNvSpPr>
              <a:spLocks noChangeArrowheads="1"/>
            </p:cNvSpPr>
            <p:nvPr/>
          </p:nvSpPr>
          <p:spPr bwMode="auto">
            <a:xfrm>
              <a:off x="4141341" y="4550931"/>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5-1</a:t>
              </a:r>
            </a:p>
          </p:txBody>
        </p:sp>
        <p:cxnSp>
          <p:nvCxnSpPr>
            <p:cNvPr id="51" name="直線コネクタ 33"/>
            <p:cNvCxnSpPr>
              <a:cxnSpLocks noChangeShapeType="1"/>
              <a:stCxn id="50" idx="2"/>
            </p:cNvCxnSpPr>
            <p:nvPr/>
          </p:nvCxnSpPr>
          <p:spPr bwMode="auto">
            <a:xfrm flipH="1">
              <a:off x="4428678" y="4839856"/>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2" name="正方形/長方形 34"/>
            <p:cNvSpPr>
              <a:spLocks noChangeArrowheads="1"/>
            </p:cNvSpPr>
            <p:nvPr/>
          </p:nvSpPr>
          <p:spPr bwMode="auto">
            <a:xfrm>
              <a:off x="5005238" y="4550931"/>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5-2</a:t>
              </a:r>
              <a:endParaRPr kumimoji="0" lang="ja-JP" altLang="en-US" sz="800" dirty="0">
                <a:solidFill>
                  <a:schemeClr val="tx1"/>
                </a:solidFill>
              </a:endParaRPr>
            </a:p>
          </p:txBody>
        </p:sp>
        <p:cxnSp>
          <p:nvCxnSpPr>
            <p:cNvPr id="53" name="直線コネクタ 35"/>
            <p:cNvCxnSpPr>
              <a:cxnSpLocks noChangeShapeType="1"/>
              <a:stCxn id="52" idx="2"/>
            </p:cNvCxnSpPr>
            <p:nvPr/>
          </p:nvCxnSpPr>
          <p:spPr bwMode="auto">
            <a:xfrm>
              <a:off x="5293369" y="4839856"/>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4" name="正方形/長方形 36"/>
            <p:cNvSpPr>
              <a:spLocks noChangeArrowheads="1"/>
            </p:cNvSpPr>
            <p:nvPr/>
          </p:nvSpPr>
          <p:spPr bwMode="auto">
            <a:xfrm>
              <a:off x="5797326" y="4550931"/>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5-3</a:t>
              </a:r>
              <a:endParaRPr kumimoji="0" lang="ja-JP" altLang="en-US" sz="800" dirty="0">
                <a:solidFill>
                  <a:schemeClr val="tx1"/>
                </a:solidFill>
              </a:endParaRPr>
            </a:p>
          </p:txBody>
        </p:sp>
        <p:cxnSp>
          <p:nvCxnSpPr>
            <p:cNvPr id="55" name="直線コネクタ 37"/>
            <p:cNvCxnSpPr>
              <a:cxnSpLocks noChangeShapeType="1"/>
              <a:stCxn id="54" idx="2"/>
            </p:cNvCxnSpPr>
            <p:nvPr/>
          </p:nvCxnSpPr>
          <p:spPr bwMode="auto">
            <a:xfrm flipH="1">
              <a:off x="6084663" y="4839856"/>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6" name="正方形/長方形 38"/>
            <p:cNvSpPr>
              <a:spLocks noChangeArrowheads="1"/>
            </p:cNvSpPr>
            <p:nvPr/>
          </p:nvSpPr>
          <p:spPr bwMode="auto">
            <a:xfrm>
              <a:off x="6589414" y="4550931"/>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a:t>
              </a:r>
              <a:endParaRPr kumimoji="0" lang="ja-JP" altLang="en-US" sz="800" dirty="0">
                <a:solidFill>
                  <a:schemeClr val="tx1"/>
                </a:solidFill>
              </a:endParaRPr>
            </a:p>
          </p:txBody>
        </p:sp>
        <p:cxnSp>
          <p:nvCxnSpPr>
            <p:cNvPr id="57" name="直線コネクタ 39"/>
            <p:cNvCxnSpPr>
              <a:cxnSpLocks noChangeShapeType="1"/>
              <a:stCxn id="56" idx="2"/>
            </p:cNvCxnSpPr>
            <p:nvPr/>
          </p:nvCxnSpPr>
          <p:spPr bwMode="auto">
            <a:xfrm flipH="1">
              <a:off x="6877545" y="4839856"/>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8" name="正方形/長方形 40"/>
            <p:cNvSpPr>
              <a:spLocks noChangeArrowheads="1"/>
            </p:cNvSpPr>
            <p:nvPr/>
          </p:nvSpPr>
          <p:spPr bwMode="auto">
            <a:xfrm>
              <a:off x="7885558" y="4550931"/>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5-n</a:t>
              </a:r>
              <a:endParaRPr kumimoji="0" lang="ja-JP" altLang="en-US" sz="800" dirty="0">
                <a:solidFill>
                  <a:schemeClr val="tx1"/>
                </a:solidFill>
              </a:endParaRPr>
            </a:p>
          </p:txBody>
        </p:sp>
        <p:cxnSp>
          <p:nvCxnSpPr>
            <p:cNvPr id="59" name="直線コネクタ 41"/>
            <p:cNvCxnSpPr>
              <a:cxnSpLocks noChangeShapeType="1"/>
              <a:stCxn id="58" idx="2"/>
            </p:cNvCxnSpPr>
            <p:nvPr/>
          </p:nvCxnSpPr>
          <p:spPr bwMode="auto">
            <a:xfrm flipH="1">
              <a:off x="8173689" y="4839856"/>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60" name="直線矢印コネクタ 53"/>
            <p:cNvCxnSpPr>
              <a:cxnSpLocks noChangeShapeType="1"/>
            </p:cNvCxnSpPr>
            <p:nvPr/>
          </p:nvCxnSpPr>
          <p:spPr bwMode="auto">
            <a:xfrm>
              <a:off x="972495" y="5055756"/>
              <a:ext cx="3456878"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1" name="直線矢印コネクタ 55"/>
            <p:cNvCxnSpPr>
              <a:cxnSpLocks noChangeShapeType="1"/>
            </p:cNvCxnSpPr>
            <p:nvPr/>
          </p:nvCxnSpPr>
          <p:spPr bwMode="auto">
            <a:xfrm>
              <a:off x="4429373" y="5055756"/>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2" name="直線矢印コネクタ 57"/>
            <p:cNvCxnSpPr>
              <a:cxnSpLocks noChangeShapeType="1"/>
            </p:cNvCxnSpPr>
            <p:nvPr/>
          </p:nvCxnSpPr>
          <p:spPr bwMode="auto">
            <a:xfrm>
              <a:off x="5150098" y="5055756"/>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3" name="直線矢印コネクタ 59"/>
            <p:cNvCxnSpPr>
              <a:cxnSpLocks noChangeShapeType="1"/>
            </p:cNvCxnSpPr>
            <p:nvPr/>
          </p:nvCxnSpPr>
          <p:spPr bwMode="auto">
            <a:xfrm>
              <a:off x="5869235" y="5055756"/>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4" name="直線矢印コネクタ 61"/>
            <p:cNvCxnSpPr>
              <a:cxnSpLocks noChangeShapeType="1"/>
            </p:cNvCxnSpPr>
            <p:nvPr/>
          </p:nvCxnSpPr>
          <p:spPr bwMode="auto">
            <a:xfrm>
              <a:off x="6589960" y="5055756"/>
              <a:ext cx="158372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5" name="直線矢印コネクタ 63"/>
            <p:cNvCxnSpPr>
              <a:cxnSpLocks noChangeShapeType="1"/>
            </p:cNvCxnSpPr>
            <p:nvPr/>
          </p:nvCxnSpPr>
          <p:spPr bwMode="auto">
            <a:xfrm flipH="1">
              <a:off x="972495" y="5200219"/>
              <a:ext cx="345618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6" name="直線矢印コネクタ 64"/>
            <p:cNvCxnSpPr>
              <a:cxnSpLocks noChangeShapeType="1"/>
            </p:cNvCxnSpPr>
            <p:nvPr/>
          </p:nvCxnSpPr>
          <p:spPr bwMode="auto">
            <a:xfrm flipH="1">
              <a:off x="971699" y="5271656"/>
              <a:ext cx="4322466" cy="4006"/>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7" name="直線矢印コネクタ 67"/>
            <p:cNvCxnSpPr>
              <a:cxnSpLocks noChangeShapeType="1"/>
            </p:cNvCxnSpPr>
            <p:nvPr/>
          </p:nvCxnSpPr>
          <p:spPr bwMode="auto">
            <a:xfrm flipH="1">
              <a:off x="972495" y="5343094"/>
              <a:ext cx="5112168"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8" name="直線矢印コネクタ 69"/>
            <p:cNvCxnSpPr>
              <a:cxnSpLocks noChangeShapeType="1"/>
            </p:cNvCxnSpPr>
            <p:nvPr/>
          </p:nvCxnSpPr>
          <p:spPr bwMode="auto">
            <a:xfrm flipH="1">
              <a:off x="972495" y="5416119"/>
              <a:ext cx="590505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9" name="直線矢印コネクタ 72"/>
            <p:cNvCxnSpPr>
              <a:cxnSpLocks noChangeShapeType="1"/>
            </p:cNvCxnSpPr>
            <p:nvPr/>
          </p:nvCxnSpPr>
          <p:spPr bwMode="auto">
            <a:xfrm flipH="1">
              <a:off x="972495" y="5487556"/>
              <a:ext cx="720119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0" name="직선 연결선 69"/>
            <p:cNvCxnSpPr/>
            <p:nvPr/>
          </p:nvCxnSpPr>
          <p:spPr>
            <a:xfrm>
              <a:off x="7417458" y="4712620"/>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71" name="テキスト ボックス 28"/>
            <p:cNvSpPr txBox="1">
              <a:spLocks noChangeArrowheads="1"/>
            </p:cNvSpPr>
            <p:nvPr/>
          </p:nvSpPr>
          <p:spPr bwMode="auto">
            <a:xfrm>
              <a:off x="1114426" y="590491"/>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1 (broadcast, wildcard SSID)</a:t>
              </a:r>
            </a:p>
          </p:txBody>
        </p:sp>
        <p:sp>
          <p:nvSpPr>
            <p:cNvPr id="72" name="TextBox 71"/>
            <p:cNvSpPr txBox="1"/>
            <p:nvPr/>
          </p:nvSpPr>
          <p:spPr>
            <a:xfrm>
              <a:off x="8180114" y="561063"/>
              <a:ext cx="771365" cy="246221"/>
            </a:xfrm>
            <a:prstGeom prst="rect">
              <a:avLst/>
            </a:prstGeom>
            <a:noFill/>
          </p:spPr>
          <p:txBody>
            <a:bodyPr wrap="none" rtlCol="0">
              <a:spAutoFit/>
            </a:bodyPr>
            <a:lstStyle/>
            <a:p>
              <a:r>
                <a:rPr lang="en-US" altLang="ko-KR" sz="1000" dirty="0" smtClean="0"/>
                <a:t>Channel 1</a:t>
              </a:r>
              <a:endParaRPr lang="ko-KR" altLang="en-US" sz="1000" dirty="0"/>
            </a:p>
          </p:txBody>
        </p:sp>
        <p:sp>
          <p:nvSpPr>
            <p:cNvPr id="73" name="TextBox 72"/>
            <p:cNvSpPr txBox="1"/>
            <p:nvPr/>
          </p:nvSpPr>
          <p:spPr>
            <a:xfrm>
              <a:off x="8172400" y="1496398"/>
              <a:ext cx="816249" cy="400110"/>
            </a:xfrm>
            <a:prstGeom prst="rect">
              <a:avLst/>
            </a:prstGeom>
            <a:noFill/>
          </p:spPr>
          <p:txBody>
            <a:bodyPr wrap="none" rtlCol="0">
              <a:spAutoFit/>
            </a:bodyPr>
            <a:lstStyle/>
            <a:p>
              <a:r>
                <a:rPr lang="en-US" altLang="ko-KR" sz="1000" dirty="0" smtClean="0"/>
                <a:t>Channel 2 </a:t>
              </a:r>
            </a:p>
            <a:p>
              <a:r>
                <a:rPr lang="en-US" altLang="ko-KR" sz="1000" dirty="0" smtClean="0"/>
                <a:t>(idle)</a:t>
              </a:r>
              <a:endParaRPr lang="ko-KR" altLang="en-US" sz="1000" dirty="0"/>
            </a:p>
          </p:txBody>
        </p:sp>
        <p:sp>
          <p:nvSpPr>
            <p:cNvPr id="74" name="テキスト ボックス 28"/>
            <p:cNvSpPr txBox="1">
              <a:spLocks noChangeArrowheads="1"/>
            </p:cNvSpPr>
            <p:nvPr/>
          </p:nvSpPr>
          <p:spPr bwMode="auto">
            <a:xfrm>
              <a:off x="1043608" y="2750731"/>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3 (broadcast, wildcard SSID)</a:t>
              </a:r>
            </a:p>
          </p:txBody>
        </p:sp>
        <p:sp>
          <p:nvSpPr>
            <p:cNvPr id="75" name="テキスト ボックス 28"/>
            <p:cNvSpPr txBox="1">
              <a:spLocks noChangeArrowheads="1"/>
            </p:cNvSpPr>
            <p:nvPr/>
          </p:nvSpPr>
          <p:spPr bwMode="auto">
            <a:xfrm>
              <a:off x="1043608" y="4838963"/>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5 (broadcast, wildcard SSID)</a:t>
              </a:r>
            </a:p>
          </p:txBody>
        </p:sp>
        <p:cxnSp>
          <p:nvCxnSpPr>
            <p:cNvPr id="76" name="直線矢印コネクタ 53"/>
            <p:cNvCxnSpPr>
              <a:cxnSpLocks noChangeShapeType="1"/>
            </p:cNvCxnSpPr>
            <p:nvPr/>
          </p:nvCxnSpPr>
          <p:spPr bwMode="auto">
            <a:xfrm>
              <a:off x="971600" y="2031420"/>
              <a:ext cx="6194077"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77" name="テキスト ボックス 28"/>
            <p:cNvSpPr txBox="1">
              <a:spLocks noChangeArrowheads="1"/>
            </p:cNvSpPr>
            <p:nvPr/>
          </p:nvSpPr>
          <p:spPr bwMode="auto">
            <a:xfrm>
              <a:off x="1113533" y="1814627"/>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2 (broadcast, wildcard SSID)</a:t>
              </a:r>
            </a:p>
          </p:txBody>
        </p:sp>
        <p:cxnSp>
          <p:nvCxnSpPr>
            <p:cNvPr id="78" name="直線矢印コネクタ 53"/>
            <p:cNvCxnSpPr>
              <a:cxnSpLocks noChangeShapeType="1"/>
            </p:cNvCxnSpPr>
            <p:nvPr/>
          </p:nvCxnSpPr>
          <p:spPr bwMode="auto">
            <a:xfrm>
              <a:off x="971600" y="4233471"/>
              <a:ext cx="6194077"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79" name="テキスト ボックス 28"/>
            <p:cNvSpPr txBox="1">
              <a:spLocks noChangeArrowheads="1"/>
            </p:cNvSpPr>
            <p:nvPr/>
          </p:nvSpPr>
          <p:spPr bwMode="auto">
            <a:xfrm>
              <a:off x="1113533" y="4016678"/>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4 (broadcast, wildcard SSID)</a:t>
              </a:r>
            </a:p>
          </p:txBody>
        </p:sp>
        <p:cxnSp>
          <p:nvCxnSpPr>
            <p:cNvPr id="80" name="直線矢印コネクタ 53"/>
            <p:cNvCxnSpPr>
              <a:cxnSpLocks noChangeShapeType="1"/>
            </p:cNvCxnSpPr>
            <p:nvPr/>
          </p:nvCxnSpPr>
          <p:spPr bwMode="auto">
            <a:xfrm>
              <a:off x="1124000" y="6135876"/>
              <a:ext cx="6194077"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81" name="テキスト ボックス 28"/>
            <p:cNvSpPr txBox="1">
              <a:spLocks noChangeArrowheads="1"/>
            </p:cNvSpPr>
            <p:nvPr/>
          </p:nvSpPr>
          <p:spPr bwMode="auto">
            <a:xfrm>
              <a:off x="1265933" y="5919083"/>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n (broadcast, wildcard SSID)</a:t>
              </a:r>
            </a:p>
          </p:txBody>
        </p:sp>
        <p:cxnSp>
          <p:nvCxnSpPr>
            <p:cNvPr id="82" name="직선 연결선 81"/>
            <p:cNvCxnSpPr/>
            <p:nvPr/>
          </p:nvCxnSpPr>
          <p:spPr>
            <a:xfrm>
              <a:off x="2736391" y="5631051"/>
              <a:ext cx="0" cy="28803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8220247" y="2822739"/>
              <a:ext cx="771365" cy="246221"/>
            </a:xfrm>
            <a:prstGeom prst="rect">
              <a:avLst/>
            </a:prstGeom>
            <a:noFill/>
          </p:spPr>
          <p:txBody>
            <a:bodyPr wrap="none" rtlCol="0">
              <a:spAutoFit/>
            </a:bodyPr>
            <a:lstStyle/>
            <a:p>
              <a:r>
                <a:rPr lang="en-US" altLang="ko-KR" sz="1000" dirty="0" smtClean="0"/>
                <a:t>Channel 3</a:t>
              </a:r>
            </a:p>
          </p:txBody>
        </p:sp>
        <p:sp>
          <p:nvSpPr>
            <p:cNvPr id="84" name="TextBox 83"/>
            <p:cNvSpPr txBox="1"/>
            <p:nvPr/>
          </p:nvSpPr>
          <p:spPr>
            <a:xfrm>
              <a:off x="8372635" y="5148545"/>
              <a:ext cx="771365" cy="246221"/>
            </a:xfrm>
            <a:prstGeom prst="rect">
              <a:avLst/>
            </a:prstGeom>
            <a:noFill/>
          </p:spPr>
          <p:txBody>
            <a:bodyPr wrap="none" rtlCol="0">
              <a:spAutoFit/>
            </a:bodyPr>
            <a:lstStyle/>
            <a:p>
              <a:r>
                <a:rPr lang="en-US" altLang="ko-KR" sz="1000" dirty="0" smtClean="0"/>
                <a:t>Channel 5</a:t>
              </a:r>
            </a:p>
          </p:txBody>
        </p:sp>
        <p:sp>
          <p:nvSpPr>
            <p:cNvPr id="85" name="TextBox 84"/>
            <p:cNvSpPr txBox="1"/>
            <p:nvPr/>
          </p:nvSpPr>
          <p:spPr>
            <a:xfrm>
              <a:off x="8371374" y="3893567"/>
              <a:ext cx="771365" cy="400110"/>
            </a:xfrm>
            <a:prstGeom prst="rect">
              <a:avLst/>
            </a:prstGeom>
            <a:noFill/>
          </p:spPr>
          <p:txBody>
            <a:bodyPr wrap="none" rtlCol="0">
              <a:spAutoFit/>
            </a:bodyPr>
            <a:lstStyle/>
            <a:p>
              <a:r>
                <a:rPr lang="en-US" altLang="ko-KR" sz="1000" dirty="0" smtClean="0"/>
                <a:t>Channel 4</a:t>
              </a:r>
            </a:p>
            <a:p>
              <a:r>
                <a:rPr lang="en-US" altLang="ko-KR" sz="1000" dirty="0" smtClean="0"/>
                <a:t>(idle)</a:t>
              </a:r>
            </a:p>
          </p:txBody>
        </p:sp>
        <p:sp>
          <p:nvSpPr>
            <p:cNvPr id="86" name="TextBox 85"/>
            <p:cNvSpPr txBox="1"/>
            <p:nvPr/>
          </p:nvSpPr>
          <p:spPr>
            <a:xfrm>
              <a:off x="8344920" y="6042193"/>
              <a:ext cx="771365" cy="246221"/>
            </a:xfrm>
            <a:prstGeom prst="rect">
              <a:avLst/>
            </a:prstGeom>
            <a:noFill/>
          </p:spPr>
          <p:txBody>
            <a:bodyPr wrap="none" rtlCol="0">
              <a:spAutoFit/>
            </a:bodyPr>
            <a:lstStyle/>
            <a:p>
              <a:r>
                <a:rPr lang="en-US" altLang="ko-KR" sz="1000" dirty="0" smtClean="0"/>
                <a:t>Channel n</a:t>
              </a:r>
            </a:p>
          </p:txBody>
        </p:sp>
        <p:cxnSp>
          <p:nvCxnSpPr>
            <p:cNvPr id="87" name="직선 연결선 86"/>
            <p:cNvCxnSpPr/>
            <p:nvPr/>
          </p:nvCxnSpPr>
          <p:spPr>
            <a:xfrm>
              <a:off x="8680250" y="5621653"/>
              <a:ext cx="0" cy="28803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93" name="テキスト ボックス 28"/>
            <p:cNvSpPr txBox="1">
              <a:spLocks noChangeArrowheads="1"/>
            </p:cNvSpPr>
            <p:nvPr/>
          </p:nvSpPr>
          <p:spPr bwMode="auto">
            <a:xfrm>
              <a:off x="1960582" y="1044025"/>
              <a:ext cx="1752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a:p>
              <a:pPr eaLnBrk="0" hangingPunct="0">
                <a:buClr>
                  <a:srgbClr val="000000"/>
                </a:buClr>
                <a:buSzPct val="100000"/>
                <a:buFont typeface="Times New Roman" pitchFamily="18" charset="0"/>
                <a:buNone/>
              </a:pPr>
              <a:r>
                <a:rPr lang="en-US" altLang="ja-JP" sz="1000" dirty="0"/>
                <a:t> </a:t>
              </a:r>
              <a:r>
                <a:rPr lang="en-US" altLang="ja-JP" sz="1000" dirty="0" smtClean="0"/>
                <a:t> .</a:t>
              </a:r>
            </a:p>
            <a:p>
              <a:pPr eaLnBrk="0" hangingPunct="0">
                <a:buClr>
                  <a:srgbClr val="000000"/>
                </a:buClr>
                <a:buSzPct val="100000"/>
                <a:buFont typeface="Times New Roman" pitchFamily="18" charset="0"/>
                <a:buNone/>
              </a:pPr>
              <a:r>
                <a:rPr kumimoji="0" lang="en-US" altLang="ja-JP" sz="1000" dirty="0">
                  <a:solidFill>
                    <a:schemeClr val="tx1"/>
                  </a:solidFill>
                </a:rPr>
                <a:t> </a:t>
              </a:r>
              <a:r>
                <a:rPr kumimoji="0" lang="en-US" altLang="ja-JP" sz="1000" dirty="0" smtClean="0">
                  <a:solidFill>
                    <a:schemeClr val="tx1"/>
                  </a:solidFill>
                </a:rPr>
                <a:t> .</a:t>
              </a:r>
            </a:p>
            <a:p>
              <a:pPr eaLnBrk="0" hangingPunct="0">
                <a:buClr>
                  <a:srgbClr val="000000"/>
                </a:buClr>
                <a:buSzPct val="100000"/>
                <a:buFont typeface="Times New Roman" pitchFamily="18" charset="0"/>
                <a:buNone/>
              </a:pPr>
              <a:r>
                <a:rPr lang="en-US" altLang="ja-JP" sz="1000" dirty="0"/>
                <a:t> </a:t>
              </a:r>
              <a:r>
                <a:rPr lang="en-US" altLang="ja-JP" sz="1000" dirty="0" smtClean="0"/>
                <a:t> .</a:t>
              </a:r>
              <a:endParaRPr kumimoji="0" lang="ja-JP" altLang="en-US" sz="1000" dirty="0">
                <a:solidFill>
                  <a:schemeClr val="tx1"/>
                </a:solidFill>
              </a:endParaRPr>
            </a:p>
          </p:txBody>
        </p:sp>
        <p:sp>
          <p:nvSpPr>
            <p:cNvPr id="94" name="テキスト ボックス 28"/>
            <p:cNvSpPr txBox="1">
              <a:spLocks noChangeArrowheads="1"/>
            </p:cNvSpPr>
            <p:nvPr/>
          </p:nvSpPr>
          <p:spPr bwMode="auto">
            <a:xfrm>
              <a:off x="1979712" y="2937138"/>
              <a:ext cx="1752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a:p>
              <a:pPr eaLnBrk="0" hangingPunct="0">
                <a:buClr>
                  <a:srgbClr val="000000"/>
                </a:buClr>
                <a:buSzPct val="100000"/>
                <a:buFont typeface="Times New Roman" pitchFamily="18" charset="0"/>
                <a:buNone/>
              </a:pPr>
              <a:r>
                <a:rPr lang="en-US" altLang="ja-JP" sz="1000" dirty="0"/>
                <a:t> </a:t>
              </a:r>
              <a:r>
                <a:rPr lang="en-US" altLang="ja-JP" sz="1000" dirty="0" smtClean="0"/>
                <a:t> .</a:t>
              </a:r>
            </a:p>
            <a:p>
              <a:pPr eaLnBrk="0" hangingPunct="0">
                <a:buClr>
                  <a:srgbClr val="000000"/>
                </a:buClr>
                <a:buSzPct val="100000"/>
                <a:buFont typeface="Times New Roman" pitchFamily="18" charset="0"/>
                <a:buNone/>
              </a:pPr>
              <a:r>
                <a:rPr kumimoji="0" lang="en-US" altLang="ja-JP" sz="1000" dirty="0">
                  <a:solidFill>
                    <a:schemeClr val="tx1"/>
                  </a:solidFill>
                </a:rPr>
                <a:t> </a:t>
              </a:r>
              <a:r>
                <a:rPr kumimoji="0" lang="en-US" altLang="ja-JP" sz="1000" dirty="0" smtClean="0">
                  <a:solidFill>
                    <a:schemeClr val="tx1"/>
                  </a:solidFill>
                </a:rPr>
                <a:t> .</a:t>
              </a:r>
            </a:p>
            <a:p>
              <a:pPr eaLnBrk="0" hangingPunct="0">
                <a:buClr>
                  <a:srgbClr val="000000"/>
                </a:buClr>
                <a:buSzPct val="100000"/>
                <a:buFont typeface="Times New Roman" pitchFamily="18" charset="0"/>
                <a:buNone/>
              </a:pPr>
              <a:r>
                <a:rPr lang="en-US" altLang="ja-JP" sz="1000" dirty="0"/>
                <a:t> </a:t>
              </a:r>
              <a:r>
                <a:rPr lang="en-US" altLang="ja-JP" sz="1000" dirty="0" smtClean="0"/>
                <a:t> .</a:t>
              </a:r>
              <a:endParaRPr kumimoji="0" lang="ja-JP" altLang="en-US" sz="1000" dirty="0">
                <a:solidFill>
                  <a:schemeClr val="tx1"/>
                </a:solidFill>
              </a:endParaRPr>
            </a:p>
          </p:txBody>
        </p:sp>
        <p:sp>
          <p:nvSpPr>
            <p:cNvPr id="95" name="テキスト ボックス 28"/>
            <p:cNvSpPr txBox="1">
              <a:spLocks noChangeArrowheads="1"/>
            </p:cNvSpPr>
            <p:nvPr/>
          </p:nvSpPr>
          <p:spPr bwMode="auto">
            <a:xfrm>
              <a:off x="2112982" y="5445224"/>
              <a:ext cx="1752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a:p>
              <a:pPr eaLnBrk="0" hangingPunct="0">
                <a:buClr>
                  <a:srgbClr val="000000"/>
                </a:buClr>
                <a:buSzPct val="100000"/>
                <a:buFont typeface="Times New Roman" pitchFamily="18" charset="0"/>
                <a:buNone/>
              </a:pPr>
              <a:r>
                <a:rPr lang="en-US" altLang="ja-JP" sz="1000" dirty="0"/>
                <a:t> </a:t>
              </a:r>
              <a:r>
                <a:rPr lang="en-US" altLang="ja-JP" sz="1000" dirty="0" smtClean="0"/>
                <a:t> .</a:t>
              </a:r>
            </a:p>
            <a:p>
              <a:pPr eaLnBrk="0" hangingPunct="0">
                <a:buClr>
                  <a:srgbClr val="000000"/>
                </a:buClr>
                <a:buSzPct val="100000"/>
                <a:buFont typeface="Times New Roman" pitchFamily="18" charset="0"/>
                <a:buNone/>
              </a:pPr>
              <a:r>
                <a:rPr kumimoji="0" lang="en-US" altLang="ja-JP" sz="1000" dirty="0">
                  <a:solidFill>
                    <a:schemeClr val="tx1"/>
                  </a:solidFill>
                </a:rPr>
                <a:t> </a:t>
              </a:r>
              <a:r>
                <a:rPr kumimoji="0" lang="en-US" altLang="ja-JP" sz="1000" dirty="0" smtClean="0">
                  <a:solidFill>
                    <a:schemeClr val="tx1"/>
                  </a:solidFill>
                </a:rPr>
                <a:t> .</a:t>
              </a:r>
            </a:p>
            <a:p>
              <a:pPr eaLnBrk="0" hangingPunct="0">
                <a:buClr>
                  <a:srgbClr val="000000"/>
                </a:buClr>
                <a:buSzPct val="100000"/>
                <a:buFont typeface="Times New Roman" pitchFamily="18" charset="0"/>
                <a:buNone/>
              </a:pPr>
              <a:r>
                <a:rPr lang="en-US" altLang="ja-JP" sz="1000" dirty="0"/>
                <a:t> </a:t>
              </a:r>
              <a:r>
                <a:rPr lang="en-US" altLang="ja-JP" sz="1000" dirty="0" smtClean="0"/>
                <a:t> .</a:t>
              </a:r>
              <a:endParaRPr kumimoji="0" lang="ja-JP" altLang="en-US" sz="1000" dirty="0">
                <a:solidFill>
                  <a:schemeClr val="tx1"/>
                </a:solidFill>
              </a:endParaRPr>
            </a:p>
          </p:txBody>
        </p:sp>
        <p:sp>
          <p:nvSpPr>
            <p:cNvPr id="97" name="TextBox 96"/>
            <p:cNvSpPr txBox="1"/>
            <p:nvPr/>
          </p:nvSpPr>
          <p:spPr>
            <a:xfrm>
              <a:off x="8189111" y="2014229"/>
              <a:ext cx="726481" cy="852876"/>
            </a:xfrm>
            <a:prstGeom prst="rect">
              <a:avLst/>
            </a:prstGeom>
            <a:noFill/>
          </p:spPr>
          <p:txBody>
            <a:bodyPr wrap="none" rtlCol="0">
              <a:spAutoFit/>
            </a:bodyPr>
            <a:lstStyle/>
            <a:p>
              <a:r>
                <a:rPr lang="en-US" altLang="ko-KR" sz="1000" dirty="0" smtClean="0"/>
                <a:t>Sequential</a:t>
              </a:r>
            </a:p>
            <a:p>
              <a:r>
                <a:rPr lang="en-US" altLang="ko-KR" sz="1000" dirty="0" smtClean="0"/>
                <a:t>Scanning</a:t>
              </a:r>
            </a:p>
            <a:p>
              <a:r>
                <a:rPr lang="en-US" altLang="ko-KR" sz="1000" dirty="0" smtClean="0"/>
                <a:t>Of all </a:t>
              </a:r>
            </a:p>
            <a:p>
              <a:r>
                <a:rPr lang="en-US" altLang="ko-KR" sz="1000" dirty="0" smtClean="0"/>
                <a:t>Channels</a:t>
              </a:r>
            </a:p>
          </p:txBody>
        </p:sp>
        <p:cxnSp>
          <p:nvCxnSpPr>
            <p:cNvPr id="98" name="직선 화살표 연결선 97"/>
            <p:cNvCxnSpPr/>
            <p:nvPr/>
          </p:nvCxnSpPr>
          <p:spPr>
            <a:xfrm>
              <a:off x="8951479" y="446921"/>
              <a:ext cx="0" cy="60534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99" name="Title 1"/>
          <p:cNvSpPr>
            <a:spLocks noGrp="1"/>
          </p:cNvSpPr>
          <p:nvPr>
            <p:ph type="title"/>
          </p:nvPr>
        </p:nvSpPr>
        <p:spPr>
          <a:xfrm>
            <a:off x="685800" y="685800"/>
            <a:ext cx="7772400" cy="1066800"/>
          </a:xfrm>
        </p:spPr>
        <p:txBody>
          <a:bodyPr/>
          <a:lstStyle/>
          <a:p>
            <a:r>
              <a:rPr lang="en-US" dirty="0" smtClean="0"/>
              <a:t>Active </a:t>
            </a:r>
            <a:r>
              <a:rPr lang="en-US" dirty="0" smtClean="0"/>
              <a:t>Scanning - Problem</a:t>
            </a:r>
            <a:endParaRPr lang="en-US" dirty="0"/>
          </a:p>
        </p:txBody>
      </p:sp>
      <p:sp>
        <p:nvSpPr>
          <p:cNvPr id="10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101"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5</a:t>
            </a:fld>
            <a:endParaRPr lang="en-US" smtClean="0"/>
          </a:p>
        </p:txBody>
      </p:sp>
      <p:sp>
        <p:nvSpPr>
          <p:cNvPr id="2" name="TextBox 1"/>
          <p:cNvSpPr txBox="1"/>
          <p:nvPr/>
        </p:nvSpPr>
        <p:spPr>
          <a:xfrm>
            <a:off x="4276036" y="2325469"/>
            <a:ext cx="2658164" cy="646331"/>
          </a:xfrm>
          <a:prstGeom prst="rect">
            <a:avLst/>
          </a:prstGeom>
          <a:noFill/>
        </p:spPr>
        <p:txBody>
          <a:bodyPr wrap="none" rtlCol="0">
            <a:spAutoFit/>
          </a:bodyPr>
          <a:lstStyle/>
          <a:p>
            <a:r>
              <a:rPr lang="en-US" altLang="ko-KR" dirty="0" smtClean="0">
                <a:solidFill>
                  <a:srgbClr val="FF0000"/>
                </a:solidFill>
              </a:rPr>
              <a:t>APs r</a:t>
            </a:r>
            <a:r>
              <a:rPr lang="en-US" altLang="ko-KR" dirty="0" smtClean="0">
                <a:solidFill>
                  <a:srgbClr val="FF0000"/>
                </a:solidFill>
              </a:rPr>
              <a:t>espond </a:t>
            </a:r>
            <a:r>
              <a:rPr lang="en-US" altLang="ko-KR" dirty="0" smtClean="0">
                <a:solidFill>
                  <a:srgbClr val="FF0000"/>
                </a:solidFill>
              </a:rPr>
              <a:t>to the Probe Request </a:t>
            </a:r>
          </a:p>
          <a:p>
            <a:r>
              <a:rPr lang="en-US" altLang="ko-KR" dirty="0">
                <a:solidFill>
                  <a:srgbClr val="FF0000"/>
                </a:solidFill>
              </a:rPr>
              <a:t>a</a:t>
            </a:r>
            <a:r>
              <a:rPr lang="en-US" altLang="ko-KR" dirty="0" smtClean="0">
                <a:solidFill>
                  <a:srgbClr val="FF0000"/>
                </a:solidFill>
              </a:rPr>
              <a:t>lthough </a:t>
            </a:r>
            <a:r>
              <a:rPr lang="en-US" altLang="ko-KR" dirty="0" smtClean="0">
                <a:solidFill>
                  <a:srgbClr val="FF0000"/>
                </a:solidFill>
              </a:rPr>
              <a:t>the STA cannot associate with </a:t>
            </a:r>
            <a:endParaRPr lang="en-US" altLang="ko-KR" dirty="0" smtClean="0">
              <a:solidFill>
                <a:srgbClr val="FF0000"/>
              </a:solidFill>
            </a:endParaRPr>
          </a:p>
          <a:p>
            <a:r>
              <a:rPr lang="en-US" altLang="ko-KR" dirty="0">
                <a:solidFill>
                  <a:srgbClr val="FF0000"/>
                </a:solidFill>
              </a:rPr>
              <a:t>s</a:t>
            </a:r>
            <a:r>
              <a:rPr lang="en-US" altLang="ko-KR" dirty="0" smtClean="0">
                <a:solidFill>
                  <a:srgbClr val="FF0000"/>
                </a:solidFill>
              </a:rPr>
              <a:t>ome of </a:t>
            </a:r>
            <a:r>
              <a:rPr lang="en-US" altLang="ko-KR" dirty="0" smtClean="0">
                <a:solidFill>
                  <a:srgbClr val="FF0000"/>
                </a:solidFill>
              </a:rPr>
              <a:t>the APs</a:t>
            </a:r>
            <a:endParaRPr lang="ko-KR" altLang="en-US" dirty="0">
              <a:solidFill>
                <a:srgbClr val="FF0000"/>
              </a:solidFill>
            </a:endParaRPr>
          </a:p>
        </p:txBody>
      </p:sp>
      <p:sp>
        <p:nvSpPr>
          <p:cNvPr id="96"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Tree>
    <p:extLst>
      <p:ext uri="{BB962C8B-B14F-4D97-AF65-F5344CB8AC3E}">
        <p14:creationId xmlns:p14="http://schemas.microsoft.com/office/powerpoint/2010/main" val="12517137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85800"/>
            <a:ext cx="7772400" cy="1066800"/>
          </a:xfrm>
        </p:spPr>
        <p:txBody>
          <a:bodyPr/>
          <a:lstStyle/>
          <a:p>
            <a:r>
              <a:rPr lang="en-US" dirty="0" smtClean="0"/>
              <a:t>Selective Transmission – Approach (1/2)</a:t>
            </a:r>
            <a:endParaRPr lang="en-US" dirty="0"/>
          </a:p>
        </p:txBody>
      </p:sp>
      <p:sp>
        <p:nvSpPr>
          <p:cNvPr id="6" name="직사각형 5"/>
          <p:cNvSpPr/>
          <p:nvPr/>
        </p:nvSpPr>
        <p:spPr>
          <a:xfrm>
            <a:off x="360362" y="1676400"/>
            <a:ext cx="8707437" cy="4154984"/>
          </a:xfrm>
          <a:prstGeom prst="rect">
            <a:avLst/>
          </a:prstGeom>
        </p:spPr>
        <p:txBody>
          <a:bodyPr wrap="square">
            <a:spAutoFit/>
          </a:bodyPr>
          <a:lstStyle/>
          <a:p>
            <a:pPr marL="179388" indent="-179388" eaLnBrk="1" hangingPunct="1">
              <a:buFont typeface="Arial" pitchFamily="34" charset="0"/>
              <a:buChar char="•"/>
            </a:pPr>
            <a:r>
              <a:rPr lang="en-US" altLang="ko-KR" sz="2400" b="1" dirty="0" smtClean="0">
                <a:latin typeface="+mj-lt"/>
              </a:rPr>
              <a:t>Filtering </a:t>
            </a:r>
            <a:r>
              <a:rPr lang="en-US" altLang="ko-KR" sz="2400" b="1" dirty="0">
                <a:latin typeface="+mj-lt"/>
              </a:rPr>
              <a:t>Information </a:t>
            </a:r>
            <a:r>
              <a:rPr lang="en-US" altLang="ko-KR" sz="2400" b="1" dirty="0" smtClean="0">
                <a:latin typeface="+mj-lt"/>
              </a:rPr>
              <a:t>including Capabilities </a:t>
            </a:r>
            <a:r>
              <a:rPr lang="en-US" altLang="ko-KR" sz="2400" b="1" dirty="0">
                <a:latin typeface="+mj-lt"/>
              </a:rPr>
              <a:t>and </a:t>
            </a:r>
            <a:r>
              <a:rPr lang="en-US" altLang="ko-KR" sz="2400" b="1" dirty="0" smtClean="0">
                <a:latin typeface="+mj-lt"/>
              </a:rPr>
              <a:t>Preferences </a:t>
            </a:r>
            <a:r>
              <a:rPr lang="en-US" altLang="ko-KR" sz="2400" b="1" dirty="0">
                <a:latin typeface="+mj-lt"/>
              </a:rPr>
              <a:t>of the STA is included in the Probe Request </a:t>
            </a:r>
            <a:r>
              <a:rPr lang="en-US" altLang="ko-KR" sz="2400" b="1" dirty="0" smtClean="0">
                <a:latin typeface="+mj-lt"/>
              </a:rPr>
              <a:t>frame</a:t>
            </a:r>
          </a:p>
          <a:p>
            <a:pPr marL="179388" indent="-179388" eaLnBrk="1" hangingPunct="1">
              <a:buFont typeface="Arial" pitchFamily="34" charset="0"/>
              <a:buChar char="•"/>
            </a:pPr>
            <a:r>
              <a:rPr lang="en-US" altLang="ko-KR" sz="2400" b="1" dirty="0" smtClean="0">
                <a:latin typeface="+mj-lt"/>
              </a:rPr>
              <a:t>The Responding APs or STAs can </a:t>
            </a:r>
            <a:r>
              <a:rPr lang="en-US" altLang="ko-KR" sz="2400" b="1" dirty="0">
                <a:latin typeface="+mj-lt"/>
              </a:rPr>
              <a:t>check the </a:t>
            </a:r>
            <a:r>
              <a:rPr lang="en-US" altLang="ko-KR" sz="2400" b="1" dirty="0" smtClean="0">
                <a:latin typeface="+mj-lt"/>
              </a:rPr>
              <a:t>capabilities </a:t>
            </a:r>
            <a:r>
              <a:rPr lang="en-US" altLang="ko-KR" sz="2400" b="1" dirty="0">
                <a:latin typeface="+mj-lt"/>
              </a:rPr>
              <a:t>and preferences of the STA that transmitted the Probe </a:t>
            </a:r>
            <a:r>
              <a:rPr lang="en-US" altLang="ko-KR" sz="2400" b="1" dirty="0" smtClean="0">
                <a:latin typeface="+mj-lt"/>
              </a:rPr>
              <a:t>Request</a:t>
            </a:r>
          </a:p>
          <a:p>
            <a:pPr lvl="1" eaLnBrk="1" hangingPunct="1"/>
            <a:endParaRPr lang="en-US" altLang="ko-KR" sz="2400" b="1" dirty="0" smtClean="0">
              <a:latin typeface="+mj-lt"/>
            </a:endParaRPr>
          </a:p>
          <a:p>
            <a:pPr marL="636588" lvl="1" indent="-179388" eaLnBrk="1" hangingPunct="1">
              <a:buFont typeface="Arial" pitchFamily="34" charset="0"/>
              <a:buChar char="•"/>
            </a:pPr>
            <a:r>
              <a:rPr lang="en-US" altLang="ko-KR" sz="2400" b="1" dirty="0"/>
              <a:t>Capability </a:t>
            </a:r>
            <a:r>
              <a:rPr lang="en-US" altLang="ko-KR" sz="2400" b="1" dirty="0" smtClean="0"/>
              <a:t>information </a:t>
            </a:r>
            <a:r>
              <a:rPr lang="en-US" altLang="ko-KR" sz="2400" b="1" dirty="0"/>
              <a:t>such as security capability including RSN capability is included in the Probe Request </a:t>
            </a:r>
            <a:r>
              <a:rPr lang="en-US" altLang="ko-KR" sz="2400" b="1" dirty="0" smtClean="0"/>
              <a:t>frame</a:t>
            </a:r>
          </a:p>
          <a:p>
            <a:pPr marL="636588" lvl="1" indent="-179388" eaLnBrk="1" hangingPunct="1">
              <a:buFont typeface="Arial" pitchFamily="34" charset="0"/>
              <a:buChar char="•"/>
            </a:pPr>
            <a:r>
              <a:rPr lang="en-US" altLang="ko-KR" sz="2400" b="1" dirty="0" smtClean="0">
                <a:latin typeface="+mj-lt"/>
              </a:rPr>
              <a:t>Preference information such as </a:t>
            </a:r>
            <a:r>
              <a:rPr lang="en-US" altLang="ko-KR" sz="2400" b="1" dirty="0"/>
              <a:t>request for security processing, or request for no security processing or request for associate with HT, VHT, or non-HT STA </a:t>
            </a:r>
            <a:r>
              <a:rPr lang="en-US" altLang="ko-KR" sz="2400" b="1" dirty="0" smtClean="0"/>
              <a:t>is included in the Probe Request frame</a:t>
            </a:r>
            <a:endParaRPr lang="en-US" altLang="ko-KR" sz="2400" b="1" dirty="0"/>
          </a:p>
        </p:txBody>
      </p:sp>
      <p:sp>
        <p:nvSpPr>
          <p:cNvPr id="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6</a:t>
            </a:fld>
            <a:endParaRPr lang="en-US" smtClean="0"/>
          </a:p>
        </p:txBody>
      </p:sp>
      <p:sp>
        <p:nvSpPr>
          <p:cNvPr id="8"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Tree>
    <p:extLst>
      <p:ext uri="{BB962C8B-B14F-4D97-AF65-F5344CB8AC3E}">
        <p14:creationId xmlns:p14="http://schemas.microsoft.com/office/powerpoint/2010/main" val="11886897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85800"/>
            <a:ext cx="7772400" cy="1066800"/>
          </a:xfrm>
        </p:spPr>
        <p:txBody>
          <a:bodyPr/>
          <a:lstStyle/>
          <a:p>
            <a:r>
              <a:rPr lang="en-US" altLang="ko-KR" dirty="0"/>
              <a:t>Selective Transmission </a:t>
            </a:r>
            <a:r>
              <a:rPr lang="en-US" altLang="ko-KR" dirty="0" smtClean="0"/>
              <a:t>– Approach (2/2)</a:t>
            </a:r>
            <a:endParaRPr lang="en-US" dirty="0"/>
          </a:p>
        </p:txBody>
      </p:sp>
      <p:sp>
        <p:nvSpPr>
          <p:cNvPr id="6" name="직사각형 5"/>
          <p:cNvSpPr/>
          <p:nvPr/>
        </p:nvSpPr>
        <p:spPr>
          <a:xfrm>
            <a:off x="360362" y="1676400"/>
            <a:ext cx="8707437" cy="4708981"/>
          </a:xfrm>
          <a:prstGeom prst="rect">
            <a:avLst/>
          </a:prstGeom>
        </p:spPr>
        <p:txBody>
          <a:bodyPr wrap="square">
            <a:spAutoFit/>
          </a:bodyPr>
          <a:lstStyle/>
          <a:p>
            <a:pPr marL="914400" lvl="1" indent="-457200" eaLnBrk="1" hangingPunct="1">
              <a:buAutoNum type="arabicParenBoth"/>
            </a:pPr>
            <a:r>
              <a:rPr lang="en-US" altLang="ko-KR" sz="2400" b="1" dirty="0" smtClean="0"/>
              <a:t>If </a:t>
            </a:r>
            <a:r>
              <a:rPr lang="en-US" altLang="ko-KR" sz="2400" b="1" dirty="0"/>
              <a:t>the </a:t>
            </a:r>
            <a:r>
              <a:rPr lang="en-US" altLang="ko-KR" sz="2400" b="1" dirty="0" smtClean="0"/>
              <a:t>preferences </a:t>
            </a:r>
            <a:r>
              <a:rPr lang="en-US" altLang="ko-KR" sz="2400" b="1" dirty="0"/>
              <a:t>of the STA </a:t>
            </a:r>
            <a:r>
              <a:rPr lang="en-US" altLang="ko-KR" sz="2400" b="1" dirty="0" smtClean="0"/>
              <a:t>cannot </a:t>
            </a:r>
            <a:r>
              <a:rPr lang="en-US" altLang="ko-KR" sz="2400" b="1" dirty="0"/>
              <a:t>be satisfied by </a:t>
            </a:r>
            <a:r>
              <a:rPr lang="en-US" altLang="ko-KR" sz="2400" b="1" dirty="0" smtClean="0"/>
              <a:t>the</a:t>
            </a:r>
          </a:p>
          <a:p>
            <a:pPr lvl="1" eaLnBrk="1" hangingPunct="1"/>
            <a:r>
              <a:rPr lang="en-US" altLang="ko-KR" sz="2400" b="1" dirty="0"/>
              <a:t> </a:t>
            </a:r>
            <a:r>
              <a:rPr lang="en-US" altLang="ko-KR" sz="2400" b="1" dirty="0" smtClean="0"/>
              <a:t>     </a:t>
            </a:r>
            <a:r>
              <a:rPr lang="en-US" altLang="ko-KR" sz="2400" b="1" dirty="0"/>
              <a:t>responding </a:t>
            </a:r>
            <a:r>
              <a:rPr lang="en-US" altLang="ko-KR" sz="2400" b="1" dirty="0" smtClean="0"/>
              <a:t>APs, or</a:t>
            </a:r>
            <a:endParaRPr lang="en-US" altLang="ko-KR" sz="2400" b="1" dirty="0" smtClean="0">
              <a:latin typeface="+mj-lt"/>
            </a:endParaRPr>
          </a:p>
          <a:p>
            <a:pPr lvl="1" eaLnBrk="1" hangingPunct="1"/>
            <a:r>
              <a:rPr lang="en-US" altLang="ko-KR" sz="2400" b="1" dirty="0" smtClean="0">
                <a:latin typeface="+mj-lt"/>
              </a:rPr>
              <a:t>(2) If </a:t>
            </a:r>
            <a:r>
              <a:rPr lang="en-US" altLang="ko-KR" sz="2400" b="1" dirty="0">
                <a:latin typeface="+mj-lt"/>
              </a:rPr>
              <a:t>the </a:t>
            </a:r>
            <a:r>
              <a:rPr lang="en-US" altLang="ko-KR" sz="2400" b="1" dirty="0" smtClean="0">
                <a:latin typeface="+mj-lt"/>
              </a:rPr>
              <a:t>capabilities </a:t>
            </a:r>
            <a:r>
              <a:rPr lang="en-US" altLang="ko-KR" sz="2400" b="1" dirty="0">
                <a:latin typeface="+mj-lt"/>
              </a:rPr>
              <a:t>of the STAs that transmit Probe </a:t>
            </a:r>
            <a:r>
              <a:rPr lang="en-US" altLang="ko-KR" sz="2400" b="1" dirty="0" smtClean="0">
                <a:latin typeface="+mj-lt"/>
              </a:rPr>
              <a:t>Request</a:t>
            </a:r>
          </a:p>
          <a:p>
            <a:pPr lvl="1" eaLnBrk="1" hangingPunct="1"/>
            <a:r>
              <a:rPr lang="en-US" altLang="ko-KR" sz="2400" b="1" dirty="0">
                <a:latin typeface="+mj-lt"/>
              </a:rPr>
              <a:t> </a:t>
            </a:r>
            <a:r>
              <a:rPr lang="en-US" altLang="ko-KR" sz="2400" b="1" dirty="0" smtClean="0">
                <a:latin typeface="+mj-lt"/>
              </a:rPr>
              <a:t>    </a:t>
            </a:r>
            <a:r>
              <a:rPr lang="en-US" altLang="ko-KR" sz="2400" b="1" dirty="0">
                <a:latin typeface="+mj-lt"/>
              </a:rPr>
              <a:t>frame cannot fulfill the security policy of the </a:t>
            </a:r>
            <a:r>
              <a:rPr lang="en-US" altLang="ko-KR" sz="2400" b="1" dirty="0" smtClean="0">
                <a:latin typeface="+mj-lt"/>
              </a:rPr>
              <a:t>APs that</a:t>
            </a:r>
          </a:p>
          <a:p>
            <a:pPr lvl="1" eaLnBrk="1" hangingPunct="1"/>
            <a:r>
              <a:rPr lang="en-US" altLang="ko-KR" sz="2400" b="1" dirty="0">
                <a:latin typeface="+mj-lt"/>
              </a:rPr>
              <a:t> </a:t>
            </a:r>
            <a:r>
              <a:rPr lang="en-US" altLang="ko-KR" sz="2400" b="1" dirty="0" smtClean="0">
                <a:latin typeface="+mj-lt"/>
              </a:rPr>
              <a:t>    receive </a:t>
            </a:r>
            <a:r>
              <a:rPr lang="en-US" altLang="ko-KR" sz="2400" b="1" dirty="0">
                <a:latin typeface="+mj-lt"/>
              </a:rPr>
              <a:t>the Probe Request </a:t>
            </a:r>
            <a:r>
              <a:rPr lang="en-US" altLang="ko-KR" sz="2400" b="1" dirty="0" smtClean="0">
                <a:latin typeface="+mj-lt"/>
              </a:rPr>
              <a:t>frame, or </a:t>
            </a:r>
          </a:p>
          <a:p>
            <a:pPr lvl="1" eaLnBrk="1" hangingPunct="1"/>
            <a:r>
              <a:rPr lang="en-US" altLang="ko-KR" sz="2400" b="1" dirty="0" smtClean="0">
                <a:latin typeface="+mj-lt"/>
              </a:rPr>
              <a:t>(3) </a:t>
            </a:r>
            <a:r>
              <a:rPr lang="en-US" altLang="ko-KR" sz="2400" b="1" dirty="0">
                <a:latin typeface="+mj-lt"/>
              </a:rPr>
              <a:t>T</a:t>
            </a:r>
            <a:r>
              <a:rPr lang="en-US" altLang="ko-KR" sz="2400" b="1" dirty="0" smtClean="0">
                <a:latin typeface="+mj-lt"/>
              </a:rPr>
              <a:t>he responding AP </a:t>
            </a:r>
            <a:r>
              <a:rPr lang="en-US" altLang="ko-KR" sz="2400" b="1" dirty="0">
                <a:latin typeface="+mj-lt"/>
              </a:rPr>
              <a:t>cannot accept the STA because of the AP’s current </a:t>
            </a:r>
            <a:r>
              <a:rPr lang="en-US" altLang="ko-KR" sz="2400" b="1" dirty="0" smtClean="0">
                <a:latin typeface="+mj-lt"/>
              </a:rPr>
              <a:t>condition (e.g., high Load)</a:t>
            </a:r>
          </a:p>
          <a:p>
            <a:pPr marL="800100" lvl="1" indent="-342900" eaLnBrk="1" hangingPunct="1">
              <a:buFont typeface="Wingdings"/>
              <a:buChar char="à"/>
            </a:pPr>
            <a:r>
              <a:rPr lang="en-US" altLang="ko-KR" sz="2000" b="1" dirty="0" smtClean="0">
                <a:latin typeface="+mj-lt"/>
              </a:rPr>
              <a:t>The responding </a:t>
            </a:r>
            <a:r>
              <a:rPr lang="en-US" altLang="ko-KR" sz="2000" b="1" dirty="0" smtClean="0">
                <a:latin typeface="+mj-lt"/>
              </a:rPr>
              <a:t>APs </a:t>
            </a:r>
            <a:r>
              <a:rPr lang="en-US" altLang="ko-KR" sz="2000" b="1" dirty="0" smtClean="0">
                <a:latin typeface="+mj-lt"/>
              </a:rPr>
              <a:t>do </a:t>
            </a:r>
            <a:r>
              <a:rPr lang="en-US" altLang="ko-KR" sz="2000" b="1" dirty="0">
                <a:latin typeface="+mj-lt"/>
              </a:rPr>
              <a:t>not </a:t>
            </a:r>
            <a:r>
              <a:rPr lang="en-US" altLang="ko-KR" sz="2000" b="1" dirty="0" smtClean="0">
                <a:latin typeface="+mj-lt"/>
              </a:rPr>
              <a:t>transmit </a:t>
            </a:r>
            <a:r>
              <a:rPr lang="en-US" altLang="ko-KR" sz="2000" b="1" dirty="0">
                <a:latin typeface="+mj-lt"/>
              </a:rPr>
              <a:t>Probe Response </a:t>
            </a:r>
            <a:r>
              <a:rPr lang="en-US" altLang="ko-KR" sz="2000" b="1" dirty="0" smtClean="0">
                <a:latin typeface="+mj-lt"/>
              </a:rPr>
              <a:t>frame</a:t>
            </a:r>
          </a:p>
          <a:p>
            <a:pPr marL="800100" lvl="1" indent="-342900" eaLnBrk="1" hangingPunct="1">
              <a:buFont typeface="Arial" pitchFamily="34" charset="0"/>
              <a:buChar char="•"/>
            </a:pPr>
            <a:r>
              <a:rPr lang="en-US" altLang="ko-KR" sz="2000" b="1" dirty="0" smtClean="0">
                <a:latin typeface="+mj-lt"/>
              </a:rPr>
              <a:t>reduces unnecessary Probe Response</a:t>
            </a:r>
          </a:p>
          <a:p>
            <a:pPr marL="800100" lvl="1" indent="-342900" eaLnBrk="1" hangingPunct="1">
              <a:buFont typeface="Arial" pitchFamily="34" charset="0"/>
              <a:buChar char="•"/>
            </a:pPr>
            <a:r>
              <a:rPr lang="en-US" altLang="ko-KR" sz="2000" b="1" dirty="0" smtClean="0">
                <a:latin typeface="+mj-lt"/>
              </a:rPr>
              <a:t>helps selection of AP to associate</a:t>
            </a:r>
            <a:endParaRPr lang="en-US" altLang="ko-KR" sz="2400" b="1" dirty="0" smtClean="0">
              <a:latin typeface="+mj-lt"/>
            </a:endParaRPr>
          </a:p>
          <a:p>
            <a:pPr marL="179388" indent="-179388" eaLnBrk="1" hangingPunct="1">
              <a:buFont typeface="Arial" pitchFamily="34" charset="0"/>
              <a:buChar char="•"/>
            </a:pPr>
            <a:r>
              <a:rPr lang="en-GB" altLang="ko-KR" sz="2400" b="1" dirty="0" smtClean="0"/>
              <a:t>AP Channel Report element received in the probe responses during the active scanning can be used to help the selection of the next channel to be scanned</a:t>
            </a:r>
            <a:endParaRPr lang="ko-KR" altLang="ko-KR" sz="2400" b="1" dirty="0" smtClean="0">
              <a:latin typeface="+mj-lt"/>
            </a:endParaRPr>
          </a:p>
        </p:txBody>
      </p:sp>
      <p:sp>
        <p:nvSpPr>
          <p:cNvPr id="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7</a:t>
            </a:fld>
            <a:endParaRPr lang="en-US" smtClean="0"/>
          </a:p>
        </p:txBody>
      </p:sp>
      <p:sp>
        <p:nvSpPr>
          <p:cNvPr id="8"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Tree>
    <p:extLst>
      <p:ext uri="{BB962C8B-B14F-4D97-AF65-F5344CB8AC3E}">
        <p14:creationId xmlns:p14="http://schemas.microsoft.com/office/powerpoint/2010/main" val="32598378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685800" y="1524000"/>
            <a:ext cx="7772400" cy="4648200"/>
          </a:xfrm>
        </p:spPr>
        <p:txBody>
          <a:bodyPr/>
          <a:lstStyle/>
          <a:p>
            <a:pPr marL="179388" indent="-179388" eaLnBrk="1" hangingPunct="1">
              <a:buFont typeface="Arial" pitchFamily="34" charset="0"/>
              <a:buChar char="•"/>
            </a:pPr>
            <a:r>
              <a:rPr lang="en-US" altLang="ja-JP" sz="2000" dirty="0" smtClean="0">
                <a:ea typeface="MS PGothic" pitchFamily="34" charset="-128"/>
              </a:rPr>
              <a:t>No </a:t>
            </a:r>
            <a:r>
              <a:rPr lang="en-US" altLang="ja-JP" sz="2000" dirty="0">
                <a:ea typeface="MS PGothic" pitchFamily="34" charset="-128"/>
              </a:rPr>
              <a:t>Response to the STAs that cannot fulfill the </a:t>
            </a:r>
            <a:r>
              <a:rPr lang="en-US" altLang="ja-JP" sz="2000" dirty="0" smtClean="0">
                <a:ea typeface="MS PGothic" pitchFamily="34" charset="-128"/>
              </a:rPr>
              <a:t>responding AP’s </a:t>
            </a:r>
            <a:r>
              <a:rPr lang="en-US" altLang="ja-JP" sz="2000" dirty="0">
                <a:ea typeface="MS PGothic" pitchFamily="34" charset="-128"/>
              </a:rPr>
              <a:t>capability </a:t>
            </a:r>
            <a:r>
              <a:rPr lang="en-US" altLang="ja-JP" sz="2000" dirty="0" smtClean="0">
                <a:ea typeface="MS PGothic" pitchFamily="34" charset="-128"/>
              </a:rPr>
              <a:t>requirement or if the responding AP cannot satisfy the preference of the STAs</a:t>
            </a:r>
          </a:p>
          <a:p>
            <a:pPr marL="179388" indent="-179388" eaLnBrk="1" hangingPunct="1">
              <a:buFont typeface="Arial" pitchFamily="34" charset="0"/>
              <a:buChar char="•"/>
            </a:pPr>
            <a:r>
              <a:rPr lang="en-US" altLang="ko-KR" sz="2000" dirty="0">
                <a:ea typeface="MS PGothic" pitchFamily="34" charset="-128"/>
              </a:rPr>
              <a:t>If the </a:t>
            </a:r>
            <a:r>
              <a:rPr lang="en-US" altLang="ko-KR" sz="2000" dirty="0" smtClean="0">
                <a:ea typeface="MS PGothic" pitchFamily="34" charset="-128"/>
              </a:rPr>
              <a:t>responding AP </a:t>
            </a:r>
            <a:r>
              <a:rPr lang="en-US" altLang="ko-KR" sz="2000" dirty="0">
                <a:ea typeface="MS PGothic" pitchFamily="34" charset="-128"/>
              </a:rPr>
              <a:t>cannot accept the new STA because of its own </a:t>
            </a:r>
            <a:r>
              <a:rPr lang="en-US" altLang="ko-KR" sz="2000" dirty="0" smtClean="0">
                <a:ea typeface="MS PGothic" pitchFamily="34" charset="-128"/>
              </a:rPr>
              <a:t>reasons, </a:t>
            </a:r>
            <a:r>
              <a:rPr lang="en-US" altLang="ko-KR" sz="2000" dirty="0">
                <a:ea typeface="MS PGothic" pitchFamily="34" charset="-128"/>
              </a:rPr>
              <a:t>such as high </a:t>
            </a:r>
            <a:r>
              <a:rPr lang="en-US" altLang="ko-KR" sz="2000" dirty="0" smtClean="0">
                <a:ea typeface="MS PGothic" pitchFamily="34" charset="-128"/>
              </a:rPr>
              <a:t>load</a:t>
            </a:r>
            <a:r>
              <a:rPr lang="en-US" altLang="ko-KR" sz="2000" dirty="0">
                <a:ea typeface="MS PGothic" pitchFamily="34" charset="-128"/>
              </a:rPr>
              <a:t>, it can disallow the association by not responding the Probe </a:t>
            </a:r>
            <a:r>
              <a:rPr lang="en-US" altLang="ko-KR" sz="2000" dirty="0" smtClean="0">
                <a:ea typeface="MS PGothic" pitchFamily="34" charset="-128"/>
              </a:rPr>
              <a:t>Request</a:t>
            </a:r>
          </a:p>
          <a:p>
            <a:pPr marL="0" indent="0" eaLnBrk="1" hangingPunct="1">
              <a:buNone/>
            </a:pPr>
            <a:endParaRPr lang="en-US" altLang="ja-JP" sz="1000" dirty="0" smtClean="0">
              <a:ea typeface="MS PGothic" pitchFamily="34" charset="-128"/>
            </a:endParaRPr>
          </a:p>
          <a:p>
            <a:pPr marL="179388" indent="-179388" eaLnBrk="1" hangingPunct="1">
              <a:buFont typeface="Arial" pitchFamily="34" charset="0"/>
              <a:buChar char="•"/>
            </a:pPr>
            <a:r>
              <a:rPr lang="en-US" altLang="ja-JP" u="sng" dirty="0" smtClean="0">
                <a:ea typeface="MS PGothic" pitchFamily="34" charset="-128"/>
              </a:rPr>
              <a:t>Solution: Add </a:t>
            </a:r>
            <a:r>
              <a:rPr lang="en-US" altLang="ja-JP" u="sng" dirty="0" err="1" smtClean="0">
                <a:ea typeface="MS PGothic" pitchFamily="34" charset="-128"/>
              </a:rPr>
              <a:t>CapabilityFilterInfo</a:t>
            </a:r>
            <a:r>
              <a:rPr lang="en-US" altLang="ja-JP" u="sng" dirty="0" smtClean="0">
                <a:ea typeface="MS PGothic" pitchFamily="34" charset="-128"/>
              </a:rPr>
              <a:t> </a:t>
            </a:r>
            <a:r>
              <a:rPr lang="en-US" altLang="ko-KR" u="sng" dirty="0" smtClean="0">
                <a:ea typeface="MS PGothic" pitchFamily="34" charset="-128"/>
              </a:rPr>
              <a:t>to</a:t>
            </a:r>
            <a:r>
              <a:rPr lang="ko-KR" altLang="en-US" u="sng" dirty="0" smtClean="0">
                <a:ea typeface="MS PGothic" pitchFamily="34" charset="-128"/>
              </a:rPr>
              <a:t> </a:t>
            </a:r>
            <a:r>
              <a:rPr lang="en-US" altLang="ko-KR" u="sng" dirty="0" smtClean="0">
                <a:ea typeface="MS PGothic" pitchFamily="34" charset="-128"/>
              </a:rPr>
              <a:t>Probe Request</a:t>
            </a:r>
          </a:p>
          <a:p>
            <a:pPr marL="179388" indent="-179388" eaLnBrk="1" hangingPunct="1">
              <a:buFont typeface="Arial" pitchFamily="34" charset="0"/>
              <a:buChar char="•"/>
            </a:pPr>
            <a:r>
              <a:rPr lang="en-US" altLang="ko-KR" sz="2000" b="1" dirty="0" err="1" smtClean="0">
                <a:ea typeface="MS PGothic" pitchFamily="34" charset="-128"/>
              </a:rPr>
              <a:t>CapabilityFilterInfo</a:t>
            </a:r>
            <a:r>
              <a:rPr lang="en-US" altLang="ko-KR" sz="2000" b="1" dirty="0" smtClean="0">
                <a:ea typeface="MS PGothic" pitchFamily="34" charset="-128"/>
              </a:rPr>
              <a:t> IE contains Security capability element including security capabilities of the Requesting STA </a:t>
            </a:r>
          </a:p>
          <a:p>
            <a:pPr marL="579438" lvl="1" indent="-179388" eaLnBrk="1" hangingPunct="1">
              <a:buFont typeface="Arial" pitchFamily="34" charset="0"/>
              <a:buChar char="•"/>
            </a:pPr>
            <a:r>
              <a:rPr lang="en-US" altLang="ko-KR" sz="1800" b="1" dirty="0" smtClean="0">
                <a:ea typeface="MS PGothic" pitchFamily="34" charset="-128"/>
                <a:sym typeface="Wingdings" pitchFamily="2" charset="2"/>
              </a:rPr>
              <a:t>AP can check the security capabilities of the Requesting STAs</a:t>
            </a:r>
          </a:p>
          <a:p>
            <a:pPr marL="179388" indent="-179388" eaLnBrk="1" hangingPunct="1">
              <a:buFont typeface="Arial" pitchFamily="34" charset="0"/>
              <a:buChar char="•"/>
            </a:pPr>
            <a:r>
              <a:rPr lang="en-US" altLang="ko-KR" sz="2000" b="1" dirty="0" err="1" smtClean="0">
                <a:ea typeface="MS PGothic" pitchFamily="34" charset="-128"/>
                <a:sym typeface="Wingdings" pitchFamily="2" charset="2"/>
              </a:rPr>
              <a:t>CapabilityFilterInfo</a:t>
            </a:r>
            <a:r>
              <a:rPr lang="en-US" altLang="ko-KR" sz="2000" b="1" dirty="0" smtClean="0">
                <a:ea typeface="MS PGothic" pitchFamily="34" charset="-128"/>
                <a:sym typeface="Wingdings" pitchFamily="2" charset="2"/>
              </a:rPr>
              <a:t> IE contains Filtering Preference element including </a:t>
            </a:r>
            <a:r>
              <a:rPr lang="en-US" altLang="ko-KR" sz="2000" dirty="0">
                <a:ea typeface="MS PGothic" pitchFamily="34" charset="-128"/>
                <a:sym typeface="Wingdings" pitchFamily="2" charset="2"/>
              </a:rPr>
              <a:t>p</a:t>
            </a:r>
            <a:r>
              <a:rPr lang="en-US" altLang="ko-KR" sz="2000" b="1" dirty="0" smtClean="0">
                <a:ea typeface="MS PGothic" pitchFamily="34" charset="-128"/>
                <a:sym typeface="Wingdings" pitchFamily="2" charset="2"/>
              </a:rPr>
              <a:t>references of the STA to the responding AP</a:t>
            </a:r>
          </a:p>
          <a:p>
            <a:pPr marL="579438" lvl="1" indent="-179388" eaLnBrk="1" hangingPunct="1">
              <a:buFont typeface="Arial" pitchFamily="34" charset="0"/>
              <a:buChar char="•"/>
            </a:pPr>
            <a:r>
              <a:rPr lang="en-US" altLang="ko-KR" sz="1800" b="1" dirty="0" smtClean="0">
                <a:ea typeface="MS PGothic" pitchFamily="34" charset="-128"/>
                <a:sym typeface="Wingdings" pitchFamily="2" charset="2"/>
              </a:rPr>
              <a:t>Includes request of Security processing or request to associate HT, VHT, or non-HT STA, </a:t>
            </a:r>
            <a:r>
              <a:rPr lang="en-US" altLang="ko-KR" sz="1800" b="1" dirty="0" err="1" smtClean="0">
                <a:ea typeface="MS PGothic" pitchFamily="34" charset="-128"/>
                <a:sym typeface="Wingdings" pitchFamily="2" charset="2"/>
              </a:rPr>
              <a:t>etc</a:t>
            </a:r>
            <a:endParaRPr lang="en-US" altLang="ko-KR" sz="1800" b="1" dirty="0" smtClean="0">
              <a:ea typeface="MS PGothic" pitchFamily="34" charset="-128"/>
            </a:endParaRPr>
          </a:p>
        </p:txBody>
      </p:sp>
      <p:sp>
        <p:nvSpPr>
          <p:cNvPr id="8" name="Title 1"/>
          <p:cNvSpPr>
            <a:spLocks noGrp="1"/>
          </p:cNvSpPr>
          <p:nvPr>
            <p:ph type="title"/>
          </p:nvPr>
        </p:nvSpPr>
        <p:spPr>
          <a:xfrm>
            <a:off x="685800" y="685800"/>
            <a:ext cx="7772400" cy="1066800"/>
          </a:xfrm>
        </p:spPr>
        <p:txBody>
          <a:bodyPr/>
          <a:lstStyle/>
          <a:p>
            <a:r>
              <a:rPr lang="en-US" dirty="0" smtClean="0"/>
              <a:t>Capability and Preference based Filtering</a:t>
            </a:r>
            <a:endParaRPr lang="en-US" dirty="0"/>
          </a:p>
        </p:txBody>
      </p:sp>
      <p:sp>
        <p:nvSpPr>
          <p:cNvPr id="5" name="Fußzeilenplatzhalter 4"/>
          <p:cNvSpPr txBox="1">
            <a:spLocks/>
          </p:cNvSpPr>
          <p:nvPr/>
        </p:nvSpPr>
        <p:spPr bwMode="auto">
          <a:xfrm>
            <a:off x="7231081" y="6477000"/>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9" name="Foliennummernplatzhalter 5"/>
          <p:cNvSpPr txBox="1">
            <a:spLocks/>
          </p:cNvSpPr>
          <p:nvPr/>
        </p:nvSpPr>
        <p:spPr bwMode="auto">
          <a:xfrm>
            <a:off x="4343400" y="6477000"/>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Slide </a:t>
            </a:r>
            <a:fld id="{2DBE7069-5AB7-BF49-BE5C-1250CA92399F}" type="slidenum">
              <a:rPr lang="en-US" smtClean="0"/>
              <a:pPr/>
              <a:t>8</a:t>
            </a:fld>
            <a:endParaRPr lang="en-US" smtClean="0"/>
          </a:p>
        </p:txBody>
      </p:sp>
      <p:sp>
        <p:nvSpPr>
          <p:cNvPr id="6"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Tree>
    <p:extLst>
      <p:ext uri="{BB962C8B-B14F-4D97-AF65-F5344CB8AC3E}">
        <p14:creationId xmlns:p14="http://schemas.microsoft.com/office/powerpoint/2010/main" val="10830824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685800" y="1524000"/>
            <a:ext cx="7772400" cy="4648200"/>
          </a:xfrm>
        </p:spPr>
        <p:txBody>
          <a:bodyPr/>
          <a:lstStyle/>
          <a:p>
            <a:pPr marL="179388" indent="-179388" eaLnBrk="1" hangingPunct="1">
              <a:buFont typeface="Arial" pitchFamily="34" charset="0"/>
              <a:buChar char="•"/>
            </a:pPr>
            <a:r>
              <a:rPr lang="en-US" altLang="ko-KR" dirty="0" smtClean="0">
                <a:ea typeface="MS PGothic" pitchFamily="34" charset="-128"/>
                <a:sym typeface="Wingdings" pitchFamily="2" charset="2"/>
              </a:rPr>
              <a:t>Reduces the Probe Response traffic</a:t>
            </a:r>
          </a:p>
          <a:p>
            <a:pPr marL="579438" lvl="1" indent="-179388" eaLnBrk="1" hangingPunct="1">
              <a:buFont typeface="Arial" pitchFamily="34" charset="0"/>
              <a:buChar char="•"/>
            </a:pPr>
            <a:r>
              <a:rPr lang="en-US" altLang="ko-KR" sz="2400" dirty="0" smtClean="0">
                <a:ea typeface="MS PGothic" pitchFamily="34" charset="-128"/>
                <a:sym typeface="Wingdings" pitchFamily="2" charset="2"/>
              </a:rPr>
              <a:t>filter the Probe Response because the STA cannot be associated with the responding AP</a:t>
            </a:r>
          </a:p>
          <a:p>
            <a:pPr lvl="2" indent="-342900" eaLnBrk="1" hangingPunct="1">
              <a:buFont typeface="Wingdings"/>
              <a:buChar char="à"/>
            </a:pPr>
            <a:r>
              <a:rPr lang="en-US" altLang="ko-KR" sz="2200" dirty="0" smtClean="0">
                <a:ea typeface="MS PGothic" pitchFamily="34" charset="-128"/>
                <a:sym typeface="Wingdings" pitchFamily="2" charset="2"/>
              </a:rPr>
              <a:t>No reason to transmit Probe Response frame</a:t>
            </a:r>
          </a:p>
          <a:p>
            <a:pPr marL="742950" lvl="2" indent="0" eaLnBrk="1" hangingPunct="1">
              <a:buNone/>
            </a:pPr>
            <a:endParaRPr lang="en-US" altLang="ko-KR" sz="2200" dirty="0" smtClean="0">
              <a:ea typeface="MS PGothic" pitchFamily="34" charset="-128"/>
              <a:sym typeface="Wingdings" pitchFamily="2" charset="2"/>
            </a:endParaRPr>
          </a:p>
          <a:p>
            <a:pPr marL="179388" indent="-179388" eaLnBrk="1" hangingPunct="1">
              <a:buFont typeface="Arial" pitchFamily="34" charset="0"/>
              <a:buChar char="•"/>
            </a:pPr>
            <a:r>
              <a:rPr lang="en-US" altLang="ko-KR" dirty="0" smtClean="0">
                <a:ea typeface="MS PGothic" pitchFamily="34" charset="-128"/>
                <a:sym typeface="Wingdings" pitchFamily="2" charset="2"/>
              </a:rPr>
              <a:t>Prevent the association of the STAs that cannot be accepted by the responding AP</a:t>
            </a:r>
          </a:p>
          <a:p>
            <a:pPr marL="179388" indent="-179388" eaLnBrk="1" hangingPunct="1">
              <a:buFont typeface="Arial" pitchFamily="34" charset="0"/>
              <a:buChar char="•"/>
            </a:pPr>
            <a:r>
              <a:rPr lang="en-US" altLang="ko-KR" dirty="0" smtClean="0">
                <a:ea typeface="MS PGothic" pitchFamily="34" charset="-128"/>
                <a:sym typeface="Wingdings" pitchFamily="2" charset="2"/>
              </a:rPr>
              <a:t>Helps the association process by enabling the STA to choose the appropriate APs that can be associated with the STA</a:t>
            </a:r>
          </a:p>
          <a:p>
            <a:pPr marL="579438" lvl="1" indent="-179388" eaLnBrk="1" hangingPunct="1">
              <a:buFont typeface="Arial" pitchFamily="34" charset="0"/>
              <a:buChar char="•"/>
            </a:pPr>
            <a:r>
              <a:rPr lang="en-US" altLang="ko-KR" dirty="0" smtClean="0">
                <a:ea typeface="MS PGothic" pitchFamily="34" charset="-128"/>
                <a:sym typeface="Wingdings" pitchFamily="2" charset="2"/>
              </a:rPr>
              <a:t>If the STA cannot be associated with the responding AP, Probe Response is not received   association with the AP is prohibited</a:t>
            </a:r>
            <a:endParaRPr lang="en-US" altLang="ko-KR" dirty="0" smtClean="0">
              <a:ea typeface="MS PGothic" pitchFamily="34" charset="-128"/>
            </a:endParaRPr>
          </a:p>
        </p:txBody>
      </p:sp>
      <p:sp>
        <p:nvSpPr>
          <p:cNvPr id="7" name="Title 1"/>
          <p:cNvSpPr>
            <a:spLocks noGrp="1"/>
          </p:cNvSpPr>
          <p:nvPr>
            <p:ph type="title"/>
          </p:nvPr>
        </p:nvSpPr>
        <p:spPr>
          <a:xfrm>
            <a:off x="685800" y="685800"/>
            <a:ext cx="7772400" cy="1066800"/>
          </a:xfrm>
        </p:spPr>
        <p:txBody>
          <a:bodyPr/>
          <a:lstStyle/>
          <a:p>
            <a:r>
              <a:rPr lang="en-US" dirty="0" smtClean="0"/>
              <a:t>Benefits of the Filtering</a:t>
            </a:r>
            <a:endParaRPr lang="en-US" dirty="0"/>
          </a:p>
        </p:txBody>
      </p:sp>
      <p:sp>
        <p:nvSpPr>
          <p:cNvPr id="8"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9"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9</a:t>
            </a:fld>
            <a:endParaRPr lang="en-US" smtClean="0"/>
          </a:p>
        </p:txBody>
      </p:sp>
      <p:sp>
        <p:nvSpPr>
          <p:cNvPr id="10"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Tree>
    <p:extLst>
      <p:ext uri="{BB962C8B-B14F-4D97-AF65-F5344CB8AC3E}">
        <p14:creationId xmlns:p14="http://schemas.microsoft.com/office/powerpoint/2010/main" val="31963149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emmelman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802-11-Submission-emmelmann.pot</Template>
  <TotalTime>1596</TotalTime>
  <Words>3464</Words>
  <Application>Microsoft Office PowerPoint</Application>
  <PresentationFormat>화면 슬라이드 쇼(4:3)</PresentationFormat>
  <Paragraphs>670</Paragraphs>
  <Slides>28</Slides>
  <Notes>13</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28</vt:i4>
      </vt:variant>
    </vt:vector>
  </HeadingPairs>
  <TitlesOfParts>
    <vt:vector size="30" baseType="lpstr">
      <vt:lpstr>802-11-Submission-emmelmann</vt:lpstr>
      <vt:lpstr>Document</vt:lpstr>
      <vt:lpstr>Selective transmission of the Probe Response </vt:lpstr>
      <vt:lpstr>Abstract</vt:lpstr>
      <vt:lpstr>Conformance w/ Tgai PAR &amp; 5C </vt:lpstr>
      <vt:lpstr>Selective Probe Response - Background</vt:lpstr>
      <vt:lpstr>Active Scanning - Problem</vt:lpstr>
      <vt:lpstr>Selective Transmission – Approach (1/2)</vt:lpstr>
      <vt:lpstr>Selective Transmission – Approach (2/2)</vt:lpstr>
      <vt:lpstr>Capability and Preference based Filtering</vt:lpstr>
      <vt:lpstr>Benefits of the Filtering</vt:lpstr>
      <vt:lpstr>Selective Probe Response – Example (1/2)</vt:lpstr>
      <vt:lpstr>Selective Probe Response – Example (2/2)</vt:lpstr>
      <vt:lpstr>MLME-SCAN.request()</vt:lpstr>
      <vt:lpstr>MLME-SCAN.request()</vt:lpstr>
      <vt:lpstr>CapabilityFilterInfo element</vt:lpstr>
      <vt:lpstr>Filtering Preference Field</vt:lpstr>
      <vt:lpstr>Filtering Preference Field – Subfields (1/3)</vt:lpstr>
      <vt:lpstr>Filtering Preference Field – Subfields (2/3)</vt:lpstr>
      <vt:lpstr>Filtering Preference Field – Subfields (3/3)</vt:lpstr>
      <vt:lpstr>Security capability element (1/2)</vt:lpstr>
      <vt:lpstr>Security capability element (2/2)</vt:lpstr>
      <vt:lpstr>Probe Request Frame</vt:lpstr>
      <vt:lpstr>Sending a Probe Response (1/4)</vt:lpstr>
      <vt:lpstr>Sending a Probe Response (2/4)</vt:lpstr>
      <vt:lpstr>Sending a Probe Response (3/4)</vt:lpstr>
      <vt:lpstr>Sending a Probe Response (4/4)</vt:lpstr>
      <vt:lpstr>Selective Scanning</vt:lpstr>
      <vt:lpstr>Selective Probe Response &amp; Selective Scan</vt:lpstr>
      <vt:lpstr>Conclusion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selective transmission</dc:title>
  <dc:creator>이재승</dc:creator>
  <cp:lastModifiedBy>이재승</cp:lastModifiedBy>
  <cp:revision>270</cp:revision>
  <cp:lastPrinted>1998-02-10T13:28:06Z</cp:lastPrinted>
  <dcterms:created xsi:type="dcterms:W3CDTF">2011-09-19T08:13:06Z</dcterms:created>
  <dcterms:modified xsi:type="dcterms:W3CDTF">2012-01-17T10:50:01Z</dcterms:modified>
</cp:coreProperties>
</file>