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338" r:id="rId3"/>
    <p:sldId id="339" r:id="rId4"/>
    <p:sldId id="340" r:id="rId5"/>
    <p:sldId id="334" r:id="rId6"/>
    <p:sldId id="321" r:id="rId7"/>
    <p:sldId id="322" r:id="rId8"/>
    <p:sldId id="288" r:id="rId9"/>
    <p:sldId id="335" r:id="rId10"/>
    <p:sldId id="341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8" autoAdjust="0"/>
    <p:restoredTop sz="89562" autoAdjust="0"/>
  </p:normalViewPr>
  <p:slideViewPr>
    <p:cSldViewPr>
      <p:cViewPr>
        <p:scale>
          <a:sx n="89" d="100"/>
          <a:sy n="89" d="100"/>
        </p:scale>
        <p:origin x="-306" y="-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06"/>
    </p:cViewPr>
  </p:sorterViewPr>
  <p:notesViewPr>
    <p:cSldViewPr>
      <p:cViewPr varScale="1">
        <p:scale>
          <a:sx n="95" d="100"/>
          <a:sy n="95" d="100"/>
        </p:scale>
        <p:origin x="-1338" y="-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52892" y="175081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de-DE" dirty="0" smtClean="0"/>
              <a:t>doc.: IEEE 802.11-12/0061r0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104195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 smtClean="0"/>
              <a:t>January</a:t>
            </a:r>
            <a:r>
              <a:rPr lang="de-DE" dirty="0" smtClean="0"/>
              <a:t> 2012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06994" y="8982075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092C86F7-A631-9742-A3F5-1936D26B84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9310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08817" y="8985250"/>
            <a:ext cx="177292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4BB338F-19F4-FA4C-A4D9-F99FF1D680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83698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640388" y="98425"/>
            <a:ext cx="641350" cy="212725"/>
          </a:xfrm>
          <a:prstGeom prst="rect">
            <a:avLst/>
          </a:prstGeom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8425"/>
            <a:ext cx="827088" cy="212725"/>
          </a:xfrm>
          <a:prstGeom prst="rect">
            <a:avLst/>
          </a:prstGeom>
          <a:noFill/>
        </p:spPr>
        <p:txBody>
          <a:bodyPr/>
          <a:lstStyle/>
          <a:p>
            <a:r>
              <a:rPr lang="de-DE" dirty="0" smtClean="0"/>
              <a:t>December 2011</a:t>
            </a:r>
            <a:endParaRPr lang="en-US" dirty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>
              <a:defRPr/>
            </a:pPr>
            <a:r>
              <a:rPr lang="de-DE" altLang="ko-KR" dirty="0"/>
              <a:t>Jae Seung Lee, ETRI</a:t>
            </a:r>
            <a:endParaRPr lang="en-US" altLang="ko-KR" dirty="0"/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ABC7EC48-FD2F-024E-B5BD-645C5E8E3B65}" type="slidenum">
              <a:rPr lang="en-US"/>
              <a:pPr/>
              <a:t>1</a:t>
            </a:fld>
            <a:endParaRPr lang="en-US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4BB338F-19F4-FA4C-A4D9-F99FF1D6809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190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4BB338F-19F4-FA4C-A4D9-F99FF1D6809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033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4BB338F-19F4-FA4C-A4D9-F99FF1D6809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5894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4BB338F-19F4-FA4C-A4D9-F99FF1D6809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816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0271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December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32669" y="6475413"/>
            <a:ext cx="131125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Jae Seung Lee, ETRI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6889227-7690-9443-A71D-D6AEB97BA4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0271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December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 smtClean="0"/>
              <a:t>Jae Seung Lee, ETRI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C45743F-F980-0C4F-874E-7FB126A3E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0271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December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 smtClean="0"/>
              <a:t>Jae Seung Lee, ETRI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CB54B2B-057B-B745-95CD-13AABCB675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9B44F08-1720-5A43-9A02-16738D6080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0271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December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32669" y="6475413"/>
            <a:ext cx="131125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Jae Seung Lee, ETRI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1C5AC-7288-DF4E-B3A7-9F31E9EDEA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0271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December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 smtClean="0"/>
              <a:t>Jae Seung Lee, ETRI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4CD6510-46FE-344C-B970-D595D67B5F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0271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December 2011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 smtClean="0"/>
              <a:t>Jae Seung Lee, ETRI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DE51C8-E5FB-AE40-9E37-99F2FE25B4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0271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December 2011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 smtClean="0"/>
              <a:t>Jae Seung Lee, ETRI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6CC07E-E79B-F442-82B3-26D265A200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0271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December 2011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 smtClean="0"/>
              <a:t>Jae Seung Lee, ETRI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EFDA945-0F86-6545-9375-934CD2C0C1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0271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December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32669" y="6475413"/>
            <a:ext cx="131125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Jae Seung Lee, ETRI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356A2BC-7DFB-4541-BB4A-D3A86E5327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0271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December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 smtClean="0"/>
              <a:t>Jae Seung Lee, ETRI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F92505-38EE-1248-8358-3FA23EE06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027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de-DE" dirty="0" smtClean="0"/>
              <a:t>December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de-DE" dirty="0" smtClean="0"/>
              <a:t>Jae Seung Lee, ETRI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33D4934-E486-E243-9A1A-6801639CF2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802.11-12/0061r0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__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7232669" y="6475413"/>
            <a:ext cx="1311256" cy="184666"/>
          </a:xfrm>
          <a:noFill/>
        </p:spPr>
        <p:txBody>
          <a:bodyPr/>
          <a:lstStyle/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15365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2DBE7069-5AB7-BF49-BE5C-1250CA92399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53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ko-KR" dirty="0" smtClean="0"/>
              <a:t>Probe Response frame transmission interval</a:t>
            </a:r>
            <a:endParaRPr lang="en-US" dirty="0"/>
          </a:p>
        </p:txBody>
      </p:sp>
      <p:sp>
        <p:nvSpPr>
          <p:cNvPr id="1536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2011-01-12</a:t>
            </a:r>
            <a:endParaRPr lang="en-US" sz="2000" b="0" dirty="0"/>
          </a:p>
        </p:txBody>
      </p:sp>
      <p:graphicFrame>
        <p:nvGraphicFramePr>
          <p:cNvPr id="2" name="개체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4409505"/>
              </p:ext>
            </p:extLst>
          </p:nvPr>
        </p:nvGraphicFramePr>
        <p:xfrm>
          <a:off x="236538" y="2205038"/>
          <a:ext cx="8628062" cy="4884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Document" r:id="rId5" imgW="7201241" imgH="4079105" progId="Word.Document.8">
                  <p:embed/>
                </p:oleObj>
              </mc:Choice>
              <mc:Fallback>
                <p:oleObj name="Document" r:id="rId5" imgW="7201241" imgH="4079105" progId="Word.Document.8">
                  <p:embed/>
                  <p:pic>
                    <p:nvPicPr>
                      <p:cNvPr id="0" name="개체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538" y="2205038"/>
                        <a:ext cx="8628062" cy="4884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슬라이드 번호 개체 틀 3"/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GB" altLang="ko-KR" dirty="0" smtClean="0"/>
              <a:t>Probe Response after </a:t>
            </a:r>
            <a:r>
              <a:rPr lang="en-GB" altLang="ko-KR" dirty="0"/>
              <a:t>the </a:t>
            </a:r>
            <a:r>
              <a:rPr lang="en-GB" altLang="ko-KR" dirty="0" err="1"/>
              <a:t>MaxChannelTime</a:t>
            </a:r>
            <a:r>
              <a:rPr lang="en-GB" altLang="ko-KR" dirty="0"/>
              <a:t> </a:t>
            </a:r>
            <a:r>
              <a:rPr lang="en-GB" altLang="ko-KR" dirty="0" smtClean="0"/>
              <a:t>can </a:t>
            </a:r>
            <a:r>
              <a:rPr lang="en-GB" altLang="ko-KR" dirty="0"/>
              <a:t>cause Probe Response </a:t>
            </a:r>
            <a:r>
              <a:rPr lang="en-GB" altLang="ko-KR" dirty="0" smtClean="0"/>
              <a:t>flooding</a:t>
            </a:r>
          </a:p>
          <a:p>
            <a:r>
              <a:rPr lang="en-US" dirty="0" smtClean="0"/>
              <a:t>In this proposal:</a:t>
            </a:r>
          </a:p>
          <a:p>
            <a:pPr lvl="1"/>
            <a:r>
              <a:rPr lang="en-US" altLang="ko-KR" b="1" dirty="0" err="1" smtClean="0">
                <a:latin typeface="+mj-lt"/>
              </a:rPr>
              <a:t>ProbeResponse</a:t>
            </a:r>
            <a:r>
              <a:rPr lang="en-US" altLang="ko-KR" b="1" dirty="0" smtClean="0">
                <a:latin typeface="+mj-lt"/>
              </a:rPr>
              <a:t> </a:t>
            </a:r>
            <a:r>
              <a:rPr lang="en-US" altLang="ko-KR" b="1" dirty="0">
                <a:latin typeface="+mj-lt"/>
              </a:rPr>
              <a:t>deadline interval is included in the Probe Request </a:t>
            </a:r>
            <a:r>
              <a:rPr lang="en-US" altLang="ko-KR" b="1" dirty="0" smtClean="0">
                <a:latin typeface="+mj-lt"/>
              </a:rPr>
              <a:t>frame</a:t>
            </a:r>
          </a:p>
          <a:p>
            <a:pPr lvl="1"/>
            <a:r>
              <a:rPr lang="en-US" altLang="ko-KR" b="1" dirty="0" smtClean="0">
                <a:latin typeface="+mj-lt"/>
              </a:rPr>
              <a:t>The </a:t>
            </a:r>
            <a:r>
              <a:rPr lang="en-US" altLang="ko-KR" b="1" dirty="0">
                <a:latin typeface="+mj-lt"/>
              </a:rPr>
              <a:t>STA does not transmit or retransmit Probe Response frame to the transmitter after </a:t>
            </a:r>
            <a:r>
              <a:rPr lang="en-US" altLang="ko-KR" b="1" dirty="0" smtClean="0">
                <a:latin typeface="+mj-lt"/>
              </a:rPr>
              <a:t>the </a:t>
            </a:r>
            <a:r>
              <a:rPr lang="en-US" altLang="ko-KR" b="1" dirty="0" err="1">
                <a:latin typeface="+mj-lt"/>
              </a:rPr>
              <a:t>ProbeResponse</a:t>
            </a:r>
            <a:r>
              <a:rPr lang="en-US" altLang="ko-KR" b="1" dirty="0">
                <a:latin typeface="+mj-lt"/>
              </a:rPr>
              <a:t> deadline </a:t>
            </a:r>
            <a:r>
              <a:rPr lang="en-US" altLang="ko-KR" b="1" dirty="0" smtClean="0">
                <a:latin typeface="+mj-lt"/>
              </a:rPr>
              <a:t>interval</a:t>
            </a:r>
            <a:endParaRPr lang="en-US" altLang="ko-KR" b="1" dirty="0">
              <a:sym typeface="Wingdings" pitchFamily="2" charset="2"/>
            </a:endParaRPr>
          </a:p>
          <a:p>
            <a:pPr lvl="1"/>
            <a:r>
              <a:rPr lang="en-US" altLang="ko-KR" b="1" dirty="0" smtClean="0">
                <a:sym typeface="Wingdings" pitchFamily="2" charset="2"/>
              </a:rPr>
              <a:t>Just a small </a:t>
            </a:r>
            <a:r>
              <a:rPr lang="en-US" altLang="ko-KR" b="1" dirty="0">
                <a:sym typeface="Wingdings" pitchFamily="2" charset="2"/>
              </a:rPr>
              <a:t>extension </a:t>
            </a:r>
            <a:r>
              <a:rPr lang="en-US" altLang="ko-KR" b="1" dirty="0" smtClean="0">
                <a:sym typeface="Wingdings" pitchFamily="2" charset="2"/>
              </a:rPr>
              <a:t>to </a:t>
            </a:r>
            <a:r>
              <a:rPr lang="en-US" altLang="ko-KR" b="1" dirty="0">
                <a:sym typeface="Wingdings" pitchFamily="2" charset="2"/>
              </a:rPr>
              <a:t>the </a:t>
            </a:r>
            <a:r>
              <a:rPr lang="en-US" altLang="ko-KR" b="1" dirty="0" smtClean="0">
                <a:sym typeface="Wingdings" pitchFamily="2" charset="2"/>
              </a:rPr>
              <a:t>existing </a:t>
            </a:r>
            <a:r>
              <a:rPr lang="en-US" altLang="ko-KR" b="1" dirty="0">
                <a:sym typeface="Wingdings" pitchFamily="2" charset="2"/>
              </a:rPr>
              <a:t>Probe Request frame but effectively </a:t>
            </a:r>
            <a:r>
              <a:rPr lang="en-US" altLang="ko-KR" b="1" dirty="0" smtClean="0">
                <a:sym typeface="Wingdings" pitchFamily="2" charset="2"/>
              </a:rPr>
              <a:t>reduces </a:t>
            </a:r>
            <a:r>
              <a:rPr lang="en-US" altLang="ko-KR" b="1" dirty="0">
                <a:sym typeface="Wingdings" pitchFamily="2" charset="2"/>
              </a:rPr>
              <a:t>the flooding </a:t>
            </a:r>
            <a:r>
              <a:rPr lang="en-US" altLang="ko-KR" b="1" dirty="0" smtClean="0">
                <a:sym typeface="Wingdings" pitchFamily="2" charset="2"/>
              </a:rPr>
              <a:t>problem</a:t>
            </a:r>
          </a:p>
          <a:p>
            <a:pPr lvl="1"/>
            <a:r>
              <a:rPr lang="en-US" altLang="ko-KR" b="1" dirty="0" smtClean="0">
                <a:sym typeface="Wingdings" pitchFamily="2" charset="2"/>
              </a:rPr>
              <a:t>Used </a:t>
            </a:r>
            <a:r>
              <a:rPr lang="en-US" altLang="ko-KR" b="1" dirty="0">
                <a:sym typeface="Wingdings" pitchFamily="2" charset="2"/>
              </a:rPr>
              <a:t>existing Timeout Interval element – No need to </a:t>
            </a:r>
            <a:r>
              <a:rPr lang="en-US" altLang="ko-KR" b="1" dirty="0" smtClean="0">
                <a:sym typeface="Wingdings" pitchFamily="2" charset="2"/>
              </a:rPr>
              <a:t>define new IE</a:t>
            </a:r>
          </a:p>
          <a:p>
            <a:pPr lvl="1"/>
            <a:r>
              <a:rPr lang="en-US" altLang="ko-KR" b="1" dirty="0" smtClean="0">
                <a:sym typeface="Wingdings" pitchFamily="2" charset="2"/>
              </a:rPr>
              <a:t>No </a:t>
            </a:r>
            <a:r>
              <a:rPr lang="en-US" altLang="ko-KR" b="1" dirty="0">
                <a:sym typeface="Wingdings" pitchFamily="2" charset="2"/>
              </a:rPr>
              <a:t>additional frame is sent by the requesting STA </a:t>
            </a:r>
            <a:r>
              <a:rPr lang="en-US" altLang="ko-KR" b="1" dirty="0" smtClean="0">
                <a:sym typeface="Wingdings" pitchFamily="2" charset="2"/>
              </a:rPr>
              <a:t>to </a:t>
            </a:r>
            <a:r>
              <a:rPr lang="en-US" altLang="ko-KR" b="1" dirty="0">
                <a:sym typeface="Wingdings" pitchFamily="2" charset="2"/>
              </a:rPr>
              <a:t>stop the responder to keep transmitting </a:t>
            </a:r>
            <a:r>
              <a:rPr lang="en-US" altLang="ko-KR" b="1" dirty="0" smtClean="0">
                <a:sym typeface="Wingdings" pitchFamily="2" charset="2"/>
              </a:rPr>
              <a:t> the </a:t>
            </a:r>
            <a:r>
              <a:rPr lang="en-US" altLang="ko-KR" b="1" dirty="0">
                <a:sym typeface="Wingdings" pitchFamily="2" charset="2"/>
              </a:rPr>
              <a:t>Probe Response frame</a:t>
            </a:r>
          </a:p>
          <a:p>
            <a:pPr lvl="1"/>
            <a:endParaRPr lang="en-US" altLang="ko-KR" sz="2400" b="1" dirty="0" smtClean="0">
              <a:sym typeface="Wingdings" pitchFamily="2" charset="2"/>
            </a:endParaRPr>
          </a:p>
          <a:p>
            <a:pPr lvl="1"/>
            <a:endParaRPr lang="en-US" sz="1400" dirty="0" smtClean="0"/>
          </a:p>
          <a:p>
            <a:pPr marL="457200" lvl="1" indent="0">
              <a:buNone/>
            </a:pPr>
            <a:endParaRPr lang="en-US" sz="1400" dirty="0" smtClean="0"/>
          </a:p>
          <a:p>
            <a:endParaRPr lang="en-GB" sz="1800" dirty="0"/>
          </a:p>
        </p:txBody>
      </p:sp>
      <p:sp>
        <p:nvSpPr>
          <p:cNvPr id="8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35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85800" y="15240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GB" sz="2000" dirty="0" smtClean="0"/>
              <a:t>Scanning time is one of the major cause of the delay in initial Link Setup</a:t>
            </a:r>
            <a:endParaRPr lang="en-GB" sz="2000" dirty="0"/>
          </a:p>
          <a:p>
            <a:pPr lvl="1"/>
            <a:r>
              <a:rPr lang="en-GB" altLang="ko-KR" sz="1800" b="1" dirty="0" smtClean="0"/>
              <a:t>In </a:t>
            </a:r>
            <a:r>
              <a:rPr lang="en-GB" altLang="ko-KR" sz="1800" b="1" dirty="0"/>
              <a:t>active scanning, STA sends a probe request to the broadcast destination address, and receives the Probe Response during </a:t>
            </a:r>
            <a:r>
              <a:rPr lang="en-GB" altLang="ko-KR" sz="1800" b="1" dirty="0" err="1"/>
              <a:t>MaxChannelTime</a:t>
            </a:r>
            <a:r>
              <a:rPr lang="en-GB" altLang="ko-KR" sz="1800" b="1" dirty="0"/>
              <a:t>. </a:t>
            </a:r>
            <a:endParaRPr lang="en-GB" altLang="ko-KR" sz="1800" b="1" dirty="0" smtClean="0"/>
          </a:p>
          <a:p>
            <a:pPr lvl="1"/>
            <a:r>
              <a:rPr lang="en-GB" sz="1800" b="1" dirty="0" smtClean="0"/>
              <a:t>But </a:t>
            </a:r>
            <a:r>
              <a:rPr lang="en-GB" altLang="ko-KR" sz="1800" b="1" dirty="0"/>
              <a:t>the responding STAs may send the response frame after the </a:t>
            </a:r>
            <a:r>
              <a:rPr lang="en-GB" altLang="ko-KR" sz="1800" b="1" dirty="0" err="1" smtClean="0"/>
              <a:t>MaxChannelTime</a:t>
            </a:r>
            <a:r>
              <a:rPr lang="en-GB" altLang="ko-KR" sz="1800" b="1" dirty="0" smtClean="0"/>
              <a:t> and it can cause Probe Response flooding</a:t>
            </a:r>
            <a:endParaRPr lang="en-US" sz="1800" b="1" dirty="0" smtClean="0"/>
          </a:p>
          <a:p>
            <a:r>
              <a:rPr lang="en-US" altLang="ko-KR" sz="2000" dirty="0"/>
              <a:t>This proposal focuses on reducing the overhead of active scanning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sz="2000" dirty="0" smtClean="0"/>
              <a:t>Approach:</a:t>
            </a:r>
          </a:p>
          <a:p>
            <a:pPr lvl="1"/>
            <a:r>
              <a:rPr lang="en-GB" altLang="ko-KR" b="1" dirty="0" smtClean="0">
                <a:latin typeface="+mj-lt"/>
                <a:ea typeface="+mn-ea"/>
              </a:rPr>
              <a:t>Include </a:t>
            </a:r>
            <a:r>
              <a:rPr lang="en-GB" altLang="ko-KR" b="1" dirty="0" err="1" smtClean="0">
                <a:latin typeface="+mj-lt"/>
                <a:ea typeface="+mn-ea"/>
              </a:rPr>
              <a:t>ProbeResponse</a:t>
            </a:r>
            <a:r>
              <a:rPr lang="en-GB" altLang="ko-KR" b="1" dirty="0" smtClean="0">
                <a:latin typeface="+mj-lt"/>
                <a:ea typeface="+mn-ea"/>
              </a:rPr>
              <a:t> </a:t>
            </a:r>
            <a:r>
              <a:rPr lang="en-GB" altLang="ko-KR" b="1" dirty="0">
                <a:latin typeface="+mj-lt"/>
                <a:ea typeface="+mn-ea"/>
              </a:rPr>
              <a:t>deadline interval </a:t>
            </a:r>
            <a:r>
              <a:rPr lang="en-GB" altLang="ko-KR" b="1" dirty="0" smtClean="0">
                <a:latin typeface="+mj-lt"/>
                <a:ea typeface="+mn-ea"/>
              </a:rPr>
              <a:t>in </a:t>
            </a:r>
            <a:r>
              <a:rPr lang="en-GB" altLang="ko-KR" b="1" dirty="0">
                <a:latin typeface="+mj-lt"/>
                <a:ea typeface="+mn-ea"/>
              </a:rPr>
              <a:t>the Probe Request </a:t>
            </a:r>
            <a:r>
              <a:rPr lang="en-GB" altLang="ko-KR" b="1" dirty="0" smtClean="0">
                <a:latin typeface="+mj-lt"/>
                <a:ea typeface="+mn-ea"/>
              </a:rPr>
              <a:t>frame</a:t>
            </a:r>
          </a:p>
          <a:p>
            <a:pPr lvl="1"/>
            <a:r>
              <a:rPr lang="en-GB" altLang="ko-KR" b="1" dirty="0">
                <a:latin typeface="+mj-lt"/>
                <a:ea typeface="+mn-ea"/>
              </a:rPr>
              <a:t>The STA does not transmit or retransmit Probe Response frame to the transmitter after the time limit specified in the </a:t>
            </a:r>
            <a:r>
              <a:rPr lang="en-GB" altLang="ko-KR" b="1" dirty="0" err="1">
                <a:latin typeface="+mj-lt"/>
                <a:ea typeface="+mn-ea"/>
              </a:rPr>
              <a:t>ProbeResponse</a:t>
            </a:r>
            <a:r>
              <a:rPr lang="en-GB" altLang="ko-KR" b="1" dirty="0">
                <a:latin typeface="+mj-lt"/>
                <a:ea typeface="+mn-ea"/>
              </a:rPr>
              <a:t> deadline interval</a:t>
            </a:r>
            <a:endParaRPr lang="en-US" b="1" dirty="0" smtClean="0">
              <a:latin typeface="+mj-lt"/>
              <a:ea typeface="+mn-ea"/>
            </a:endParaRPr>
          </a:p>
          <a:p>
            <a:pPr marL="457200" lvl="1" indent="0">
              <a:buNone/>
            </a:pPr>
            <a:endParaRPr lang="en-US" sz="1400" dirty="0" smtClean="0"/>
          </a:p>
          <a:p>
            <a:endParaRPr lang="en-GB" sz="1800" dirty="0"/>
          </a:p>
        </p:txBody>
      </p:sp>
      <p:sp>
        <p:nvSpPr>
          <p:cNvPr id="4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DBE7069-5AB7-BF49-BE5C-1250CA92399F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9744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ja-JP" smtClean="0"/>
              <a:t>Conformance w/ Tgai PAR &amp; 5C </a:t>
            </a:r>
          </a:p>
        </p:txBody>
      </p:sp>
      <p:graphicFrame>
        <p:nvGraphicFramePr>
          <p:cNvPr id="6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576716"/>
              </p:ext>
            </p:extLst>
          </p:nvPr>
        </p:nvGraphicFramePr>
        <p:xfrm>
          <a:off x="685800" y="1905000"/>
          <a:ext cx="7772400" cy="3733801"/>
        </p:xfrm>
        <a:graphic>
          <a:graphicData uri="http://schemas.openxmlformats.org/drawingml/2006/table">
            <a:tbl>
              <a:tblPr/>
              <a:tblGrid>
                <a:gridCol w="5848539"/>
                <a:gridCol w="1923861"/>
              </a:tblGrid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Conformance Question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Response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826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degrade the security offered by Robust Security Network Association (RSNA) already defined in 802.11?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change the MAC SAP interface?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require or introduce a change to the 802.1 architecture?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introduce a change in the channel access mechanism?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introduce a change in the PHY?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062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Which of the following link set-up phases is addressed by the proposal?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(1) AP Discovery (2) Network Discovery (3) Link (re-)establishment / exchange of security related messages (4) Higher layer aspects, e.g. IP address assignment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  <p:sp>
        <p:nvSpPr>
          <p:cNvPr id="4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DBE7069-5AB7-BF49-BE5C-1250CA92399F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5808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Efficient Active Scanning – Problem (1/2)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pPr marL="179388" indent="-179388" eaLnBrk="1" hangingPunct="1">
              <a:buFont typeface="Arial" pitchFamily="34" charset="0"/>
              <a:buChar char="•"/>
            </a:pPr>
            <a:r>
              <a:rPr lang="en-US" altLang="ko-KR" dirty="0" smtClean="0"/>
              <a:t>STA </a:t>
            </a:r>
            <a:r>
              <a:rPr lang="en-US" altLang="ko-KR" dirty="0"/>
              <a:t>sends a probe </a:t>
            </a:r>
            <a:r>
              <a:rPr lang="en-US" altLang="ko-KR" dirty="0" smtClean="0"/>
              <a:t>request to the broadcast destination address, and </a:t>
            </a:r>
            <a:r>
              <a:rPr lang="en-US" altLang="ko-KR" dirty="0"/>
              <a:t>receives the Probe Response during </a:t>
            </a:r>
            <a:r>
              <a:rPr lang="en-US" altLang="ko-KR" dirty="0" err="1" smtClean="0"/>
              <a:t>MaxChannelTime</a:t>
            </a:r>
            <a:endParaRPr lang="en-US" altLang="ko-KR" dirty="0" smtClean="0"/>
          </a:p>
          <a:p>
            <a:pPr marL="579438" lvl="1" indent="-179388" eaLnBrk="1" hangingPunct="1">
              <a:buFont typeface="Arial" pitchFamily="34" charset="0"/>
              <a:buChar char="•"/>
            </a:pPr>
            <a:r>
              <a:rPr lang="en-US" altLang="ko-KR" b="1" dirty="0" smtClean="0"/>
              <a:t>If </a:t>
            </a:r>
            <a:r>
              <a:rPr lang="en-US" altLang="ko-KR" b="1" dirty="0"/>
              <a:t>the </a:t>
            </a:r>
            <a:r>
              <a:rPr lang="en-US" altLang="ko-KR" b="1" dirty="0" err="1"/>
              <a:t>MaxChannelTime</a:t>
            </a:r>
            <a:r>
              <a:rPr lang="en-US" altLang="ko-KR" b="1" dirty="0"/>
              <a:t> has elapsed, then the STA scans the next channel, so the STA cannot receive the Probe Response in the previous channel after the </a:t>
            </a:r>
            <a:r>
              <a:rPr lang="en-US" altLang="ko-KR" b="1" dirty="0" err="1" smtClean="0"/>
              <a:t>MaxChannelTime</a:t>
            </a:r>
            <a:endParaRPr lang="en-US" altLang="ko-KR" b="1" dirty="0"/>
          </a:p>
          <a:p>
            <a:pPr marL="579438" lvl="1" indent="-179388" eaLnBrk="1" hangingPunct="1">
              <a:buFont typeface="Arial" pitchFamily="34" charset="0"/>
              <a:buChar char="•"/>
            </a:pPr>
            <a:r>
              <a:rPr lang="en-US" altLang="ko-KR" b="1" dirty="0"/>
              <a:t>T</a:t>
            </a:r>
            <a:r>
              <a:rPr lang="en-US" altLang="ko-KR" b="1" dirty="0" smtClean="0"/>
              <a:t>he </a:t>
            </a:r>
            <a:r>
              <a:rPr lang="en-US" altLang="ko-KR" b="1" dirty="0"/>
              <a:t>responding STAs may send the response frame after the </a:t>
            </a:r>
            <a:r>
              <a:rPr lang="en-US" altLang="ko-KR" b="1" dirty="0" err="1"/>
              <a:t>MaxChannelTime</a:t>
            </a:r>
            <a:r>
              <a:rPr lang="en-US" altLang="ko-KR" b="1" dirty="0"/>
              <a:t>, and since it cannot be received by the requesting STA and cannot be acknowledged, the STA keep sending the Probe </a:t>
            </a:r>
            <a:r>
              <a:rPr lang="en-US" altLang="ko-KR" b="1" dirty="0" smtClean="0"/>
              <a:t>response</a:t>
            </a:r>
          </a:p>
          <a:p>
            <a:pPr lvl="0"/>
            <a:r>
              <a:rPr lang="en-US" altLang="ko-KR" dirty="0" smtClean="0">
                <a:solidFill>
                  <a:srgbClr val="FF0000"/>
                </a:solidFill>
              </a:rPr>
              <a:t>It </a:t>
            </a:r>
            <a:r>
              <a:rPr lang="en-US" altLang="ko-KR" dirty="0">
                <a:solidFill>
                  <a:srgbClr val="FF0000"/>
                </a:solidFill>
              </a:rPr>
              <a:t>will cause Probe Response frame flooding </a:t>
            </a:r>
            <a:r>
              <a:rPr lang="en-US" altLang="ko-KR" dirty="0"/>
              <a:t>and severely increase the network traffic and reduce the initial link setup </a:t>
            </a:r>
            <a:r>
              <a:rPr lang="en-US" altLang="ko-KR" dirty="0" smtClean="0"/>
              <a:t>time</a:t>
            </a:r>
            <a:endParaRPr lang="ko-KR" altLang="ko-KR" dirty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ja-JP" dirty="0" smtClean="0">
              <a:solidFill>
                <a:srgbClr val="FF0000"/>
              </a:solidFill>
              <a:ea typeface="MS PGothic" pitchFamily="34" charset="-128"/>
            </a:endParaRPr>
          </a:p>
        </p:txBody>
      </p:sp>
      <p:sp>
        <p:nvSpPr>
          <p:cNvPr id="11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76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Probe Response flooding – Problem (2/2)</a:t>
            </a:r>
            <a:endParaRPr lang="en-US" dirty="0"/>
          </a:p>
        </p:txBody>
      </p:sp>
      <p:grpSp>
        <p:nvGrpSpPr>
          <p:cNvPr id="6" name="그룹 5"/>
          <p:cNvGrpSpPr/>
          <p:nvPr/>
        </p:nvGrpSpPr>
        <p:grpSpPr>
          <a:xfrm>
            <a:off x="-12395" y="1472602"/>
            <a:ext cx="9048891" cy="5309198"/>
            <a:chOff x="-12395" y="302459"/>
            <a:chExt cx="9048891" cy="6491523"/>
          </a:xfrm>
        </p:grpSpPr>
        <p:sp>
          <p:nvSpPr>
            <p:cNvPr id="7" name="正方形/長方形 7"/>
            <p:cNvSpPr>
              <a:spLocks noChangeArrowheads="1"/>
            </p:cNvSpPr>
            <p:nvPr/>
          </p:nvSpPr>
          <p:spPr bwMode="auto">
            <a:xfrm>
              <a:off x="3277245" y="302459"/>
              <a:ext cx="574675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AP 1-1</a:t>
              </a:r>
            </a:p>
          </p:txBody>
        </p:sp>
        <p:cxnSp>
          <p:nvCxnSpPr>
            <p:cNvPr id="8" name="直線コネクタ 33"/>
            <p:cNvCxnSpPr>
              <a:cxnSpLocks noChangeShapeType="1"/>
              <a:stCxn id="7" idx="2"/>
            </p:cNvCxnSpPr>
            <p:nvPr/>
          </p:nvCxnSpPr>
          <p:spPr bwMode="auto">
            <a:xfrm>
              <a:off x="3564583" y="591384"/>
              <a:ext cx="694" cy="5357896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" name="正方形/長方形 34"/>
            <p:cNvSpPr>
              <a:spLocks noChangeArrowheads="1"/>
            </p:cNvSpPr>
            <p:nvPr/>
          </p:nvSpPr>
          <p:spPr bwMode="auto">
            <a:xfrm>
              <a:off x="4141142" y="302459"/>
              <a:ext cx="576262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AP 1-2</a:t>
              </a:r>
              <a:endParaRPr kumimoji="0" lang="ja-JP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10" name="直線コネクタ 35"/>
            <p:cNvCxnSpPr>
              <a:cxnSpLocks noChangeShapeType="1"/>
              <a:stCxn id="9" idx="2"/>
            </p:cNvCxnSpPr>
            <p:nvPr/>
          </p:nvCxnSpPr>
          <p:spPr bwMode="auto">
            <a:xfrm>
              <a:off x="4429273" y="591384"/>
              <a:ext cx="0" cy="5357896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" name="正方形/長方形 36"/>
            <p:cNvSpPr>
              <a:spLocks noChangeArrowheads="1"/>
            </p:cNvSpPr>
            <p:nvPr/>
          </p:nvSpPr>
          <p:spPr bwMode="auto">
            <a:xfrm>
              <a:off x="4788024" y="302459"/>
              <a:ext cx="576262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AP 1-3</a:t>
              </a:r>
              <a:endParaRPr kumimoji="0" lang="ja-JP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直線コネクタ 37"/>
            <p:cNvCxnSpPr>
              <a:cxnSpLocks noChangeShapeType="1"/>
              <a:stCxn id="11" idx="2"/>
            </p:cNvCxnSpPr>
            <p:nvPr/>
          </p:nvCxnSpPr>
          <p:spPr bwMode="auto">
            <a:xfrm flipH="1">
              <a:off x="5075361" y="591384"/>
              <a:ext cx="794" cy="5357896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正方形/長方形 38"/>
            <p:cNvSpPr>
              <a:spLocks noChangeArrowheads="1"/>
            </p:cNvSpPr>
            <p:nvPr/>
          </p:nvSpPr>
          <p:spPr bwMode="auto">
            <a:xfrm>
              <a:off x="7380113" y="302459"/>
              <a:ext cx="576263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AP 1-…</a:t>
              </a:r>
              <a:endParaRPr kumimoji="0" lang="ja-JP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14" name="直線コネクタ 39"/>
            <p:cNvCxnSpPr>
              <a:cxnSpLocks noChangeShapeType="1"/>
              <a:stCxn id="13" idx="2"/>
            </p:cNvCxnSpPr>
            <p:nvPr/>
          </p:nvCxnSpPr>
          <p:spPr bwMode="auto">
            <a:xfrm>
              <a:off x="7668245" y="591384"/>
              <a:ext cx="24507" cy="578994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" name="正方形/長方形 40"/>
            <p:cNvSpPr>
              <a:spLocks noChangeArrowheads="1"/>
            </p:cNvSpPr>
            <p:nvPr/>
          </p:nvSpPr>
          <p:spPr bwMode="auto">
            <a:xfrm>
              <a:off x="8316217" y="302459"/>
              <a:ext cx="576263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AP 1-n</a:t>
              </a:r>
              <a:endParaRPr kumimoji="0" lang="ja-JP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16" name="直線コネクタ 41"/>
            <p:cNvCxnSpPr>
              <a:cxnSpLocks noChangeShapeType="1"/>
              <a:stCxn id="15" idx="2"/>
            </p:cNvCxnSpPr>
            <p:nvPr/>
          </p:nvCxnSpPr>
          <p:spPr bwMode="auto">
            <a:xfrm flipH="1">
              <a:off x="8604348" y="591384"/>
              <a:ext cx="1" cy="578994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" name="正方形/長方形 42"/>
            <p:cNvSpPr>
              <a:spLocks noChangeArrowheads="1"/>
            </p:cNvSpPr>
            <p:nvPr/>
          </p:nvSpPr>
          <p:spPr bwMode="auto">
            <a:xfrm>
              <a:off x="683568" y="302459"/>
              <a:ext cx="576262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STA</a:t>
              </a:r>
              <a:endParaRPr kumimoji="0" lang="ja-JP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18" name="直線コネクタ 43"/>
            <p:cNvCxnSpPr>
              <a:cxnSpLocks noChangeShapeType="1"/>
              <a:stCxn id="17" idx="2"/>
            </p:cNvCxnSpPr>
            <p:nvPr/>
          </p:nvCxnSpPr>
          <p:spPr bwMode="auto">
            <a:xfrm>
              <a:off x="971699" y="591384"/>
              <a:ext cx="796" cy="569703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直線矢印コネクタ 53"/>
            <p:cNvCxnSpPr>
              <a:cxnSpLocks noChangeShapeType="1"/>
            </p:cNvCxnSpPr>
            <p:nvPr/>
          </p:nvCxnSpPr>
          <p:spPr bwMode="auto">
            <a:xfrm>
              <a:off x="972493" y="807284"/>
              <a:ext cx="2592784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直線矢印コネクタ 55"/>
            <p:cNvCxnSpPr>
              <a:cxnSpLocks noChangeShapeType="1"/>
            </p:cNvCxnSpPr>
            <p:nvPr/>
          </p:nvCxnSpPr>
          <p:spPr bwMode="auto">
            <a:xfrm>
              <a:off x="3565277" y="807284"/>
              <a:ext cx="864790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直線矢印コネクタ 57"/>
            <p:cNvCxnSpPr>
              <a:cxnSpLocks noChangeShapeType="1"/>
            </p:cNvCxnSpPr>
            <p:nvPr/>
          </p:nvCxnSpPr>
          <p:spPr bwMode="auto">
            <a:xfrm>
              <a:off x="4286002" y="807284"/>
              <a:ext cx="790153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直線矢印コネクタ 59"/>
            <p:cNvCxnSpPr>
              <a:cxnSpLocks noChangeShapeType="1"/>
            </p:cNvCxnSpPr>
            <p:nvPr/>
          </p:nvCxnSpPr>
          <p:spPr bwMode="auto">
            <a:xfrm>
              <a:off x="4859933" y="807284"/>
              <a:ext cx="864294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直線矢印コネクタ 61"/>
            <p:cNvCxnSpPr>
              <a:cxnSpLocks noChangeShapeType="1"/>
            </p:cNvCxnSpPr>
            <p:nvPr/>
          </p:nvCxnSpPr>
          <p:spPr bwMode="auto">
            <a:xfrm>
              <a:off x="7596237" y="807284"/>
              <a:ext cx="1008111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直線矢印コネクタ 63"/>
            <p:cNvCxnSpPr>
              <a:cxnSpLocks noChangeShapeType="1"/>
            </p:cNvCxnSpPr>
            <p:nvPr/>
          </p:nvCxnSpPr>
          <p:spPr bwMode="auto">
            <a:xfrm flipH="1">
              <a:off x="972493" y="1124744"/>
              <a:ext cx="2592089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直線矢印コネクタ 64"/>
            <p:cNvCxnSpPr>
              <a:cxnSpLocks noChangeShapeType="1"/>
            </p:cNvCxnSpPr>
            <p:nvPr/>
          </p:nvCxnSpPr>
          <p:spPr bwMode="auto">
            <a:xfrm flipH="1">
              <a:off x="972494" y="1412776"/>
              <a:ext cx="3457573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直線矢印コネクタ 67"/>
            <p:cNvCxnSpPr>
              <a:cxnSpLocks noChangeShapeType="1"/>
            </p:cNvCxnSpPr>
            <p:nvPr/>
          </p:nvCxnSpPr>
          <p:spPr bwMode="auto">
            <a:xfrm flipH="1">
              <a:off x="972493" y="1679397"/>
              <a:ext cx="4103662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" name="直線矢印コネクタ 69"/>
            <p:cNvCxnSpPr>
              <a:cxnSpLocks noChangeShapeType="1"/>
            </p:cNvCxnSpPr>
            <p:nvPr/>
          </p:nvCxnSpPr>
          <p:spPr bwMode="auto">
            <a:xfrm flipH="1">
              <a:off x="972495" y="2103751"/>
              <a:ext cx="4750938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直線矢印コネクタ 72"/>
            <p:cNvCxnSpPr>
              <a:cxnSpLocks noChangeShapeType="1"/>
            </p:cNvCxnSpPr>
            <p:nvPr/>
          </p:nvCxnSpPr>
          <p:spPr bwMode="auto">
            <a:xfrm flipH="1">
              <a:off x="972496" y="2607236"/>
              <a:ext cx="5400199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직선 연결선 28"/>
            <p:cNvCxnSpPr/>
            <p:nvPr/>
          </p:nvCxnSpPr>
          <p:spPr>
            <a:xfrm>
              <a:off x="8028507" y="446921"/>
              <a:ext cx="143954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テキスト ボックス 28"/>
            <p:cNvSpPr txBox="1">
              <a:spLocks noChangeArrowheads="1"/>
            </p:cNvSpPr>
            <p:nvPr/>
          </p:nvSpPr>
          <p:spPr bwMode="auto">
            <a:xfrm>
              <a:off x="1114426" y="590491"/>
              <a:ext cx="338556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chemeClr val="tx1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chemeClr val="tx1"/>
                  </a:solidFill>
                </a:rPr>
                <a:t>Request </a:t>
              </a:r>
              <a:r>
                <a:rPr kumimoji="0" lang="en-US" altLang="ko-KR" sz="1000" dirty="0" smtClean="0">
                  <a:solidFill>
                    <a:schemeClr val="tx1"/>
                  </a:solidFill>
                </a:rPr>
                <a:t>on</a:t>
              </a:r>
              <a:r>
                <a:rPr kumimoji="0" lang="ko-KR" altLang="en-US" sz="1000" dirty="0" smtClean="0">
                  <a:solidFill>
                    <a:schemeClr val="tx1"/>
                  </a:solidFill>
                </a:rPr>
                <a:t> </a:t>
              </a:r>
              <a:r>
                <a:rPr kumimoji="0" lang="en-US" altLang="ko-KR" sz="1000" dirty="0" smtClean="0">
                  <a:solidFill>
                    <a:schemeClr val="tx1"/>
                  </a:solidFill>
                </a:rPr>
                <a:t>channel X</a:t>
              </a:r>
              <a:endParaRPr kumimoji="0" lang="en-US" altLang="ja-JP" sz="10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31" name="직선 연결선 30"/>
            <p:cNvCxnSpPr/>
            <p:nvPr/>
          </p:nvCxnSpPr>
          <p:spPr>
            <a:xfrm>
              <a:off x="683568" y="807284"/>
              <a:ext cx="288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화살표 연결선 31"/>
            <p:cNvCxnSpPr/>
            <p:nvPr/>
          </p:nvCxnSpPr>
          <p:spPr>
            <a:xfrm>
              <a:off x="827584" y="807284"/>
              <a:ext cx="0" cy="2463048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テキスト ボックス 28"/>
            <p:cNvSpPr txBox="1">
              <a:spLocks noChangeArrowheads="1"/>
            </p:cNvSpPr>
            <p:nvPr/>
          </p:nvSpPr>
          <p:spPr bwMode="auto">
            <a:xfrm>
              <a:off x="1939428" y="905908"/>
              <a:ext cx="17526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chemeClr val="tx1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chemeClr val="tx1"/>
                  </a:solidFill>
                </a:rPr>
                <a:t>Response</a:t>
              </a:r>
            </a:p>
          </p:txBody>
        </p:sp>
        <p:cxnSp>
          <p:nvCxnSpPr>
            <p:cNvPr id="34" name="직선 화살표 연결선 33"/>
            <p:cNvCxnSpPr/>
            <p:nvPr/>
          </p:nvCxnSpPr>
          <p:spPr>
            <a:xfrm>
              <a:off x="8892480" y="3336086"/>
              <a:ext cx="0" cy="316427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正方形/長方形 36"/>
            <p:cNvSpPr>
              <a:spLocks noChangeArrowheads="1"/>
            </p:cNvSpPr>
            <p:nvPr/>
          </p:nvSpPr>
          <p:spPr bwMode="auto">
            <a:xfrm>
              <a:off x="5436096" y="302459"/>
              <a:ext cx="576262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AP 1-4</a:t>
              </a:r>
              <a:endParaRPr kumimoji="0" lang="ja-JP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36" name="直線コネクタ 37"/>
            <p:cNvCxnSpPr>
              <a:cxnSpLocks noChangeShapeType="1"/>
              <a:stCxn id="35" idx="2"/>
            </p:cNvCxnSpPr>
            <p:nvPr/>
          </p:nvCxnSpPr>
          <p:spPr bwMode="auto">
            <a:xfrm>
              <a:off x="5724227" y="591384"/>
              <a:ext cx="0" cy="578994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" name="直線矢印コネクタ 59"/>
            <p:cNvCxnSpPr>
              <a:cxnSpLocks noChangeShapeType="1"/>
            </p:cNvCxnSpPr>
            <p:nvPr/>
          </p:nvCxnSpPr>
          <p:spPr bwMode="auto">
            <a:xfrm>
              <a:off x="5723433" y="807284"/>
              <a:ext cx="649262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8" name="正方形/長方形 36"/>
            <p:cNvSpPr>
              <a:spLocks noChangeArrowheads="1"/>
            </p:cNvSpPr>
            <p:nvPr/>
          </p:nvSpPr>
          <p:spPr bwMode="auto">
            <a:xfrm>
              <a:off x="6085358" y="302459"/>
              <a:ext cx="576262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AP 1-5</a:t>
              </a:r>
              <a:endParaRPr kumimoji="0" lang="ja-JP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39" name="直線コネクタ 37"/>
            <p:cNvCxnSpPr>
              <a:cxnSpLocks noChangeShapeType="1"/>
              <a:stCxn id="38" idx="2"/>
            </p:cNvCxnSpPr>
            <p:nvPr/>
          </p:nvCxnSpPr>
          <p:spPr bwMode="auto">
            <a:xfrm>
              <a:off x="6373489" y="591384"/>
              <a:ext cx="0" cy="578994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" name="直線矢印コネクタ 59"/>
            <p:cNvCxnSpPr>
              <a:cxnSpLocks noChangeShapeType="1"/>
            </p:cNvCxnSpPr>
            <p:nvPr/>
          </p:nvCxnSpPr>
          <p:spPr bwMode="auto">
            <a:xfrm>
              <a:off x="6372695" y="807284"/>
              <a:ext cx="647478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" name="正方形/長方形 36"/>
            <p:cNvSpPr>
              <a:spLocks noChangeArrowheads="1"/>
            </p:cNvSpPr>
            <p:nvPr/>
          </p:nvSpPr>
          <p:spPr bwMode="auto">
            <a:xfrm>
              <a:off x="6732042" y="302459"/>
              <a:ext cx="576262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AP 1-6</a:t>
              </a:r>
              <a:endParaRPr kumimoji="0" lang="ja-JP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42" name="直線コネクタ 37"/>
            <p:cNvCxnSpPr>
              <a:cxnSpLocks noChangeShapeType="1"/>
              <a:stCxn id="41" idx="2"/>
            </p:cNvCxnSpPr>
            <p:nvPr/>
          </p:nvCxnSpPr>
          <p:spPr bwMode="auto">
            <a:xfrm>
              <a:off x="7020173" y="591384"/>
              <a:ext cx="12303" cy="578994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" name="直線矢印コネクタ 59"/>
            <p:cNvCxnSpPr>
              <a:cxnSpLocks noChangeShapeType="1"/>
            </p:cNvCxnSpPr>
            <p:nvPr/>
          </p:nvCxnSpPr>
          <p:spPr bwMode="auto">
            <a:xfrm>
              <a:off x="6876751" y="807284"/>
              <a:ext cx="791493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" name="直線矢印コネクタ 72"/>
            <p:cNvCxnSpPr>
              <a:cxnSpLocks noChangeShapeType="1"/>
            </p:cNvCxnSpPr>
            <p:nvPr/>
          </p:nvCxnSpPr>
          <p:spPr bwMode="auto">
            <a:xfrm flipH="1" flipV="1">
              <a:off x="971601" y="3047668"/>
              <a:ext cx="6048572" cy="6484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" name="直線矢印コネクタ 72"/>
            <p:cNvCxnSpPr>
              <a:cxnSpLocks noChangeShapeType="1"/>
            </p:cNvCxnSpPr>
            <p:nvPr/>
          </p:nvCxnSpPr>
          <p:spPr bwMode="auto">
            <a:xfrm flipH="1" flipV="1">
              <a:off x="947192" y="3454899"/>
              <a:ext cx="6696644" cy="6484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6" name="直線矢印コネクタ 72"/>
            <p:cNvCxnSpPr>
              <a:cxnSpLocks noChangeShapeType="1"/>
            </p:cNvCxnSpPr>
            <p:nvPr/>
          </p:nvCxnSpPr>
          <p:spPr bwMode="auto">
            <a:xfrm flipH="1" flipV="1">
              <a:off x="971600" y="4718660"/>
              <a:ext cx="7632749" cy="6484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7" name="テキスト ボックス 28"/>
            <p:cNvSpPr txBox="1">
              <a:spLocks noChangeArrowheads="1"/>
            </p:cNvSpPr>
            <p:nvPr/>
          </p:nvSpPr>
          <p:spPr bwMode="auto">
            <a:xfrm>
              <a:off x="2387352" y="1238563"/>
              <a:ext cx="17526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chemeClr val="tx1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chemeClr val="tx1"/>
                  </a:solidFill>
                </a:rPr>
                <a:t>Response</a:t>
              </a:r>
            </a:p>
          </p:txBody>
        </p:sp>
        <p:sp>
          <p:nvSpPr>
            <p:cNvPr id="48" name="テキスト ボックス 28"/>
            <p:cNvSpPr txBox="1">
              <a:spLocks noChangeArrowheads="1"/>
            </p:cNvSpPr>
            <p:nvPr/>
          </p:nvSpPr>
          <p:spPr bwMode="auto">
            <a:xfrm>
              <a:off x="3683496" y="1454587"/>
              <a:ext cx="17526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chemeClr val="tx1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chemeClr val="tx1"/>
                  </a:solidFill>
                </a:rPr>
                <a:t>Response</a:t>
              </a:r>
            </a:p>
          </p:txBody>
        </p:sp>
        <p:sp>
          <p:nvSpPr>
            <p:cNvPr id="49" name="テキスト ボックス 28"/>
            <p:cNvSpPr txBox="1">
              <a:spLocks noChangeArrowheads="1"/>
            </p:cNvSpPr>
            <p:nvPr/>
          </p:nvSpPr>
          <p:spPr bwMode="auto">
            <a:xfrm>
              <a:off x="4619600" y="1886635"/>
              <a:ext cx="17526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chemeClr val="tx1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chemeClr val="tx1"/>
                  </a:solidFill>
                </a:rPr>
                <a:t>Response</a:t>
              </a:r>
            </a:p>
          </p:txBody>
        </p:sp>
        <p:sp>
          <p:nvSpPr>
            <p:cNvPr id="50" name="テキスト ボックス 28"/>
            <p:cNvSpPr txBox="1">
              <a:spLocks noChangeArrowheads="1"/>
            </p:cNvSpPr>
            <p:nvPr/>
          </p:nvSpPr>
          <p:spPr bwMode="auto">
            <a:xfrm>
              <a:off x="5267672" y="2390691"/>
              <a:ext cx="17526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chemeClr val="tx1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chemeClr val="tx1"/>
                  </a:solidFill>
                </a:rPr>
                <a:t>Response</a:t>
              </a:r>
            </a:p>
          </p:txBody>
        </p:sp>
        <p:sp>
          <p:nvSpPr>
            <p:cNvPr id="51" name="テキスト ボックス 28"/>
            <p:cNvSpPr txBox="1">
              <a:spLocks noChangeArrowheads="1"/>
            </p:cNvSpPr>
            <p:nvPr/>
          </p:nvSpPr>
          <p:spPr bwMode="auto">
            <a:xfrm>
              <a:off x="5940152" y="2852936"/>
              <a:ext cx="17526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chemeClr val="tx1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chemeClr val="tx1"/>
                  </a:solidFill>
                </a:rPr>
                <a:t>Response</a:t>
              </a:r>
            </a:p>
          </p:txBody>
        </p:sp>
        <p:sp>
          <p:nvSpPr>
            <p:cNvPr id="52" name="テキスト ボックス 28"/>
            <p:cNvSpPr txBox="1">
              <a:spLocks noChangeArrowheads="1"/>
            </p:cNvSpPr>
            <p:nvPr/>
          </p:nvSpPr>
          <p:spPr bwMode="auto">
            <a:xfrm>
              <a:off x="6156176" y="3212976"/>
              <a:ext cx="17526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rgbClr val="7030A0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rgbClr val="7030A0"/>
                  </a:solidFill>
                </a:rPr>
                <a:t>Response</a:t>
              </a:r>
            </a:p>
          </p:txBody>
        </p:sp>
        <p:sp>
          <p:nvSpPr>
            <p:cNvPr id="53" name="テキスト ボックス 28"/>
            <p:cNvSpPr txBox="1">
              <a:spLocks noChangeArrowheads="1"/>
            </p:cNvSpPr>
            <p:nvPr/>
          </p:nvSpPr>
          <p:spPr bwMode="auto">
            <a:xfrm>
              <a:off x="7236296" y="4478923"/>
              <a:ext cx="17526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rgbClr val="7030A0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rgbClr val="7030A0"/>
                  </a:solidFill>
                </a:rPr>
                <a:t>Response</a:t>
              </a:r>
            </a:p>
          </p:txBody>
        </p:sp>
        <p:cxnSp>
          <p:nvCxnSpPr>
            <p:cNvPr id="54" name="直線矢印コネクタ 72"/>
            <p:cNvCxnSpPr>
              <a:cxnSpLocks noChangeShapeType="1"/>
            </p:cNvCxnSpPr>
            <p:nvPr/>
          </p:nvCxnSpPr>
          <p:spPr bwMode="auto">
            <a:xfrm flipH="1">
              <a:off x="971600" y="3614827"/>
              <a:ext cx="6768752" cy="23713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5" name="テキスト ボックス 28"/>
            <p:cNvSpPr txBox="1">
              <a:spLocks noChangeArrowheads="1"/>
            </p:cNvSpPr>
            <p:nvPr/>
          </p:nvSpPr>
          <p:spPr bwMode="auto">
            <a:xfrm>
              <a:off x="6300192" y="3396617"/>
              <a:ext cx="17526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rgbClr val="7030A0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rgbClr val="7030A0"/>
                  </a:solidFill>
                </a:rPr>
                <a:t>Response</a:t>
              </a:r>
            </a:p>
          </p:txBody>
        </p:sp>
        <p:cxnSp>
          <p:nvCxnSpPr>
            <p:cNvPr id="56" name="直線矢印コネクタ 72"/>
            <p:cNvCxnSpPr>
              <a:cxnSpLocks noChangeShapeType="1"/>
            </p:cNvCxnSpPr>
            <p:nvPr/>
          </p:nvCxnSpPr>
          <p:spPr bwMode="auto">
            <a:xfrm flipH="1">
              <a:off x="971600" y="3830851"/>
              <a:ext cx="6840760" cy="25899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7" name="テキスト ボックス 28"/>
            <p:cNvSpPr txBox="1">
              <a:spLocks noChangeArrowheads="1"/>
            </p:cNvSpPr>
            <p:nvPr/>
          </p:nvSpPr>
          <p:spPr bwMode="auto">
            <a:xfrm>
              <a:off x="6372200" y="3614827"/>
              <a:ext cx="17526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rgbClr val="7030A0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rgbClr val="7030A0"/>
                  </a:solidFill>
                </a:rPr>
                <a:t>Response</a:t>
              </a:r>
            </a:p>
          </p:txBody>
        </p:sp>
        <p:cxnSp>
          <p:nvCxnSpPr>
            <p:cNvPr id="58" name="直線矢印コネクタ 72"/>
            <p:cNvCxnSpPr>
              <a:cxnSpLocks noChangeShapeType="1"/>
            </p:cNvCxnSpPr>
            <p:nvPr/>
          </p:nvCxnSpPr>
          <p:spPr bwMode="auto">
            <a:xfrm flipH="1">
              <a:off x="971600" y="4072774"/>
              <a:ext cx="7056907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9" name="テキスト ボックス 28"/>
            <p:cNvSpPr txBox="1">
              <a:spLocks noChangeArrowheads="1"/>
            </p:cNvSpPr>
            <p:nvPr/>
          </p:nvSpPr>
          <p:spPr bwMode="auto">
            <a:xfrm>
              <a:off x="6491808" y="3830851"/>
              <a:ext cx="17526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rgbClr val="7030A0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rgbClr val="7030A0"/>
                  </a:solidFill>
                </a:rPr>
                <a:t>Response</a:t>
              </a:r>
            </a:p>
          </p:txBody>
        </p:sp>
        <p:cxnSp>
          <p:nvCxnSpPr>
            <p:cNvPr id="60" name="直線矢印コネクタ 72"/>
            <p:cNvCxnSpPr>
              <a:cxnSpLocks noChangeShapeType="1"/>
            </p:cNvCxnSpPr>
            <p:nvPr/>
          </p:nvCxnSpPr>
          <p:spPr bwMode="auto">
            <a:xfrm flipH="1">
              <a:off x="971601" y="4234037"/>
              <a:ext cx="7140995" cy="1295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1" name="テキスト ボックス 28"/>
            <p:cNvSpPr txBox="1">
              <a:spLocks noChangeArrowheads="1"/>
            </p:cNvSpPr>
            <p:nvPr/>
          </p:nvSpPr>
          <p:spPr bwMode="auto">
            <a:xfrm>
              <a:off x="6635824" y="4005064"/>
              <a:ext cx="17526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rgbClr val="7030A0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rgbClr val="7030A0"/>
                  </a:solidFill>
                </a:rPr>
                <a:t>Response</a:t>
              </a:r>
            </a:p>
          </p:txBody>
        </p:sp>
        <p:cxnSp>
          <p:nvCxnSpPr>
            <p:cNvPr id="62" name="直線矢印コネクタ 72"/>
            <p:cNvCxnSpPr>
              <a:cxnSpLocks noChangeShapeType="1"/>
            </p:cNvCxnSpPr>
            <p:nvPr/>
          </p:nvCxnSpPr>
          <p:spPr bwMode="auto">
            <a:xfrm flipH="1">
              <a:off x="971600" y="4463011"/>
              <a:ext cx="7297216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3" name="テキスト ボックス 28"/>
            <p:cNvSpPr txBox="1">
              <a:spLocks noChangeArrowheads="1"/>
            </p:cNvSpPr>
            <p:nvPr/>
          </p:nvSpPr>
          <p:spPr bwMode="auto">
            <a:xfrm>
              <a:off x="6732240" y="4221088"/>
              <a:ext cx="17526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rgbClr val="7030A0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rgbClr val="7030A0"/>
                  </a:solidFill>
                </a:rPr>
                <a:t>Response</a:t>
              </a:r>
            </a:p>
          </p:txBody>
        </p:sp>
        <p:cxnSp>
          <p:nvCxnSpPr>
            <p:cNvPr id="64" name="直線矢印コネクタ 72"/>
            <p:cNvCxnSpPr>
              <a:cxnSpLocks noChangeShapeType="1"/>
            </p:cNvCxnSpPr>
            <p:nvPr/>
          </p:nvCxnSpPr>
          <p:spPr bwMode="auto">
            <a:xfrm flipH="1" flipV="1">
              <a:off x="996009" y="4934684"/>
              <a:ext cx="6048572" cy="6484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5" name="直線矢印コネクタ 72"/>
            <p:cNvCxnSpPr>
              <a:cxnSpLocks noChangeShapeType="1"/>
            </p:cNvCxnSpPr>
            <p:nvPr/>
          </p:nvCxnSpPr>
          <p:spPr bwMode="auto">
            <a:xfrm flipH="1" flipV="1">
              <a:off x="971600" y="5183091"/>
              <a:ext cx="6696644" cy="6484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6" name="直線矢印コネクタ 72"/>
            <p:cNvCxnSpPr>
              <a:cxnSpLocks noChangeShapeType="1"/>
            </p:cNvCxnSpPr>
            <p:nvPr/>
          </p:nvCxnSpPr>
          <p:spPr bwMode="auto">
            <a:xfrm flipH="1" flipV="1">
              <a:off x="996008" y="6446852"/>
              <a:ext cx="7632749" cy="6484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9" name="直線矢印コネクタ 72"/>
            <p:cNvCxnSpPr>
              <a:cxnSpLocks noChangeShapeType="1"/>
            </p:cNvCxnSpPr>
            <p:nvPr/>
          </p:nvCxnSpPr>
          <p:spPr bwMode="auto">
            <a:xfrm flipH="1">
              <a:off x="996008" y="5343019"/>
              <a:ext cx="6768752" cy="23713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" name="直線矢印コネクタ 72"/>
            <p:cNvCxnSpPr>
              <a:cxnSpLocks noChangeShapeType="1"/>
            </p:cNvCxnSpPr>
            <p:nvPr/>
          </p:nvCxnSpPr>
          <p:spPr bwMode="auto">
            <a:xfrm flipH="1">
              <a:off x="996008" y="5559043"/>
              <a:ext cx="6840760" cy="25899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3" name="直線矢印コネクタ 72"/>
            <p:cNvCxnSpPr>
              <a:cxnSpLocks noChangeShapeType="1"/>
            </p:cNvCxnSpPr>
            <p:nvPr/>
          </p:nvCxnSpPr>
          <p:spPr bwMode="auto">
            <a:xfrm flipH="1">
              <a:off x="996008" y="5800966"/>
              <a:ext cx="7056907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5" name="直線矢印コネクタ 72"/>
            <p:cNvCxnSpPr>
              <a:cxnSpLocks noChangeShapeType="1"/>
            </p:cNvCxnSpPr>
            <p:nvPr/>
          </p:nvCxnSpPr>
          <p:spPr bwMode="auto">
            <a:xfrm flipH="1">
              <a:off x="996009" y="5962229"/>
              <a:ext cx="7140995" cy="1295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" name="直線矢印コネクタ 72"/>
            <p:cNvCxnSpPr>
              <a:cxnSpLocks noChangeShapeType="1"/>
            </p:cNvCxnSpPr>
            <p:nvPr/>
          </p:nvCxnSpPr>
          <p:spPr bwMode="auto">
            <a:xfrm flipH="1">
              <a:off x="996008" y="6191203"/>
              <a:ext cx="7297216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9" name="テキスト ボックス 28"/>
            <p:cNvSpPr txBox="1">
              <a:spLocks noChangeArrowheads="1"/>
            </p:cNvSpPr>
            <p:nvPr/>
          </p:nvSpPr>
          <p:spPr bwMode="auto">
            <a:xfrm>
              <a:off x="5940152" y="4766955"/>
              <a:ext cx="1752600" cy="3010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 smtClean="0">
                  <a:solidFill>
                    <a:srgbClr val="C00000"/>
                  </a:solidFill>
                </a:rPr>
                <a:t>Retransmit Probe Response</a:t>
              </a:r>
            </a:p>
          </p:txBody>
        </p:sp>
        <p:cxnSp>
          <p:nvCxnSpPr>
            <p:cNvPr id="80" name="직선 연결선 79"/>
            <p:cNvCxnSpPr/>
            <p:nvPr/>
          </p:nvCxnSpPr>
          <p:spPr>
            <a:xfrm>
              <a:off x="683568" y="3284984"/>
              <a:ext cx="288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Box 80"/>
            <p:cNvSpPr txBox="1"/>
            <p:nvPr/>
          </p:nvSpPr>
          <p:spPr>
            <a:xfrm>
              <a:off x="-12395" y="2235061"/>
              <a:ext cx="118173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err="1" smtClean="0"/>
                <a:t>MaxChannelTime</a:t>
              </a:r>
              <a:endParaRPr lang="ko-KR" altLang="en-US" sz="1000" dirty="0"/>
            </a:p>
          </p:txBody>
        </p:sp>
        <p:cxnSp>
          <p:nvCxnSpPr>
            <p:cNvPr id="82" name="직선 화살표 연결선 81"/>
            <p:cNvCxnSpPr/>
            <p:nvPr/>
          </p:nvCxnSpPr>
          <p:spPr>
            <a:xfrm>
              <a:off x="827584" y="3336086"/>
              <a:ext cx="0" cy="287102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Box 82"/>
            <p:cNvSpPr txBox="1"/>
            <p:nvPr/>
          </p:nvSpPr>
          <p:spPr>
            <a:xfrm>
              <a:off x="0" y="3626683"/>
              <a:ext cx="1388522" cy="8655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smtClean="0"/>
                <a:t>STA cannot receive</a:t>
              </a:r>
            </a:p>
            <a:p>
              <a:r>
                <a:rPr lang="en-US" altLang="ko-KR" sz="1000" dirty="0" smtClean="0"/>
                <a:t>Probe Response </a:t>
              </a:r>
            </a:p>
            <a:p>
              <a:r>
                <a:rPr lang="en-US" altLang="ko-KR" sz="1000" dirty="0"/>
                <a:t>a</a:t>
              </a:r>
              <a:r>
                <a:rPr lang="en-US" altLang="ko-KR" sz="1000" dirty="0" smtClean="0"/>
                <a:t>fter </a:t>
              </a:r>
              <a:r>
                <a:rPr lang="en-US" altLang="ko-KR" sz="1000" dirty="0" err="1" smtClean="0"/>
                <a:t>MaxChannelTime</a:t>
              </a:r>
              <a:endParaRPr lang="en-US" altLang="ko-KR" sz="1000" dirty="0" smtClean="0"/>
            </a:p>
            <a:p>
              <a:endParaRPr lang="en-US" altLang="ko-KR" sz="1000" dirty="0" smtClean="0"/>
            </a:p>
          </p:txBody>
        </p:sp>
        <p:cxnSp>
          <p:nvCxnSpPr>
            <p:cNvPr id="84" name="직선 연결선 83"/>
            <p:cNvCxnSpPr/>
            <p:nvPr/>
          </p:nvCxnSpPr>
          <p:spPr>
            <a:xfrm>
              <a:off x="8748464" y="3284984"/>
              <a:ext cx="288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직선 화살표 연결선 84"/>
            <p:cNvCxnSpPr/>
            <p:nvPr/>
          </p:nvCxnSpPr>
          <p:spPr>
            <a:xfrm>
              <a:off x="8892480" y="836712"/>
              <a:ext cx="0" cy="2463048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TextBox 85"/>
            <p:cNvSpPr txBox="1"/>
            <p:nvPr/>
          </p:nvSpPr>
          <p:spPr>
            <a:xfrm>
              <a:off x="7844836" y="3333536"/>
              <a:ext cx="1172116" cy="5644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>
                  <a:solidFill>
                    <a:srgbClr val="FF0000"/>
                  </a:solidFill>
                </a:rPr>
                <a:t>Unnecessary</a:t>
              </a:r>
            </a:p>
            <a:p>
              <a:r>
                <a:rPr lang="en-US" altLang="ko-KR" dirty="0" smtClean="0">
                  <a:solidFill>
                    <a:srgbClr val="FF0000"/>
                  </a:solidFill>
                </a:rPr>
                <a:t>Probe Response</a:t>
              </a:r>
              <a:endParaRPr lang="ko-KR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7924800" y="4651089"/>
              <a:ext cx="977027" cy="4892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00" dirty="0" smtClean="0">
                  <a:solidFill>
                    <a:srgbClr val="FF0000"/>
                  </a:solidFill>
                </a:rPr>
                <a:t>Unnecessary</a:t>
              </a:r>
            </a:p>
            <a:p>
              <a:r>
                <a:rPr lang="en-US" altLang="ko-KR" sz="1000" dirty="0" smtClean="0">
                  <a:solidFill>
                    <a:srgbClr val="FF0000"/>
                  </a:solidFill>
                </a:rPr>
                <a:t>Retransmission</a:t>
              </a:r>
              <a:endParaRPr lang="ko-KR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1907704" y="5085184"/>
              <a:ext cx="17545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dirty="0" smtClean="0">
                  <a:solidFill>
                    <a:srgbClr val="FF0000"/>
                  </a:solidFill>
                </a:rPr>
                <a:t>Probe Response </a:t>
              </a:r>
            </a:p>
            <a:p>
              <a:r>
                <a:rPr lang="en-US" altLang="ko-KR" sz="1600" dirty="0" smtClean="0">
                  <a:solidFill>
                    <a:srgbClr val="FF0000"/>
                  </a:solidFill>
                </a:rPr>
                <a:t>flooding</a:t>
              </a:r>
              <a:endParaRPr lang="ko-KR" altLang="en-US" sz="1600" dirty="0">
                <a:solidFill>
                  <a:srgbClr val="FF0000"/>
                </a:solidFill>
              </a:endParaRPr>
            </a:p>
          </p:txBody>
        </p:sp>
        <p:cxnSp>
          <p:nvCxnSpPr>
            <p:cNvPr id="89" name="직선 연결선 88"/>
            <p:cNvCxnSpPr/>
            <p:nvPr/>
          </p:nvCxnSpPr>
          <p:spPr>
            <a:xfrm flipH="1">
              <a:off x="7672114" y="6490971"/>
              <a:ext cx="8384" cy="303011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0" name="テキスト ボックス 28"/>
          <p:cNvSpPr txBox="1">
            <a:spLocks noChangeArrowheads="1"/>
          </p:cNvSpPr>
          <p:nvPr/>
        </p:nvSpPr>
        <p:spPr bwMode="auto">
          <a:xfrm>
            <a:off x="6248400" y="5257800"/>
            <a:ext cx="17526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kumimoji="0" lang="en-US" altLang="ja-JP" sz="1000" dirty="0" smtClean="0">
                <a:solidFill>
                  <a:srgbClr val="C00000"/>
                </a:solidFill>
              </a:rPr>
              <a:t>Retransmit Probe Response</a:t>
            </a:r>
          </a:p>
        </p:txBody>
      </p:sp>
      <p:sp>
        <p:nvSpPr>
          <p:cNvPr id="91" name="テキスト ボックス 28"/>
          <p:cNvSpPr txBox="1">
            <a:spLocks noChangeArrowheads="1"/>
          </p:cNvSpPr>
          <p:nvPr/>
        </p:nvSpPr>
        <p:spPr bwMode="auto">
          <a:xfrm>
            <a:off x="6553200" y="5468779"/>
            <a:ext cx="17526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kumimoji="0" lang="en-US" altLang="ja-JP" sz="1000" dirty="0" smtClean="0">
                <a:solidFill>
                  <a:srgbClr val="C00000"/>
                </a:solidFill>
              </a:rPr>
              <a:t>Retransmit Probe Response</a:t>
            </a:r>
          </a:p>
        </p:txBody>
      </p:sp>
      <p:sp>
        <p:nvSpPr>
          <p:cNvPr id="92" name="テキスト ボックス 28"/>
          <p:cNvSpPr txBox="1">
            <a:spLocks noChangeArrowheads="1"/>
          </p:cNvSpPr>
          <p:nvPr/>
        </p:nvSpPr>
        <p:spPr bwMode="auto">
          <a:xfrm>
            <a:off x="6934200" y="5773579"/>
            <a:ext cx="17526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kumimoji="0" lang="en-US" altLang="ja-JP" sz="1000" dirty="0" smtClean="0">
                <a:solidFill>
                  <a:srgbClr val="C00000"/>
                </a:solidFill>
              </a:rPr>
              <a:t>Retransmit Probe Response</a:t>
            </a:r>
          </a:p>
        </p:txBody>
      </p:sp>
      <p:sp>
        <p:nvSpPr>
          <p:cNvPr id="93" name="テキスト ボックス 28"/>
          <p:cNvSpPr txBox="1">
            <a:spLocks noChangeArrowheads="1"/>
          </p:cNvSpPr>
          <p:nvPr/>
        </p:nvSpPr>
        <p:spPr bwMode="auto">
          <a:xfrm>
            <a:off x="6781800" y="5943600"/>
            <a:ext cx="17526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kumimoji="0" lang="en-US" altLang="ja-JP" sz="1000" dirty="0" smtClean="0">
                <a:solidFill>
                  <a:srgbClr val="C00000"/>
                </a:solidFill>
              </a:rPr>
              <a:t>Retransmit Probe Response</a:t>
            </a:r>
          </a:p>
        </p:txBody>
      </p:sp>
      <p:sp>
        <p:nvSpPr>
          <p:cNvPr id="94" name="テキスト ボックス 28"/>
          <p:cNvSpPr txBox="1">
            <a:spLocks noChangeArrowheads="1"/>
          </p:cNvSpPr>
          <p:nvPr/>
        </p:nvSpPr>
        <p:spPr bwMode="auto">
          <a:xfrm>
            <a:off x="6858000" y="6230779"/>
            <a:ext cx="17526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kumimoji="0" lang="en-US" altLang="ja-JP" sz="1000" dirty="0" smtClean="0">
                <a:solidFill>
                  <a:srgbClr val="C00000"/>
                </a:solidFill>
              </a:rPr>
              <a:t>Retransmit Probe Response</a:t>
            </a:r>
          </a:p>
        </p:txBody>
      </p:sp>
      <p:sp>
        <p:nvSpPr>
          <p:cNvPr id="97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89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r>
              <a:rPr lang="en-GB" altLang="ko-KR" dirty="0" smtClean="0"/>
              <a:t>Solution to the Flooding Problem: </a:t>
            </a:r>
          </a:p>
          <a:p>
            <a:pPr eaLnBrk="1" hangingPunct="1">
              <a:buFont typeface="Wingdings" pitchFamily="2" charset="2"/>
              <a:buChar char="à"/>
            </a:pPr>
            <a:r>
              <a:rPr lang="en-GB" altLang="ko-KR" dirty="0" err="1" smtClean="0">
                <a:solidFill>
                  <a:srgbClr val="FF0000"/>
                </a:solidFill>
              </a:rPr>
              <a:t>ProbeResponse</a:t>
            </a:r>
            <a:r>
              <a:rPr lang="en-GB" altLang="ko-KR" dirty="0" smtClean="0">
                <a:solidFill>
                  <a:srgbClr val="FF0000"/>
                </a:solidFill>
              </a:rPr>
              <a:t> </a:t>
            </a:r>
            <a:r>
              <a:rPr lang="en-GB" altLang="ko-KR" dirty="0">
                <a:solidFill>
                  <a:srgbClr val="FF0000"/>
                </a:solidFill>
              </a:rPr>
              <a:t>deadline interval </a:t>
            </a:r>
            <a:r>
              <a:rPr lang="en-GB" altLang="ko-KR" dirty="0"/>
              <a:t>is included in the Probe Request </a:t>
            </a:r>
            <a:r>
              <a:rPr lang="en-GB" altLang="ko-KR" dirty="0" smtClean="0"/>
              <a:t>frame</a:t>
            </a:r>
          </a:p>
          <a:p>
            <a:pPr marL="0" indent="0" eaLnBrk="1" hangingPunct="1">
              <a:buNone/>
            </a:pPr>
            <a:endParaRPr lang="en-GB" altLang="ko-KR" dirty="0" smtClean="0"/>
          </a:p>
          <a:p>
            <a:pPr marL="579438" lvl="1" indent="-179388" eaLnBrk="1" hangingPunct="1">
              <a:buFont typeface="Arial" pitchFamily="34" charset="0"/>
              <a:buChar char="•"/>
            </a:pPr>
            <a:r>
              <a:rPr lang="en-GB" altLang="ko-KR" b="1" dirty="0"/>
              <a:t>The </a:t>
            </a:r>
            <a:r>
              <a:rPr lang="en-GB" altLang="ko-KR" b="1" dirty="0" smtClean="0"/>
              <a:t>Responding STA shall </a:t>
            </a:r>
            <a:r>
              <a:rPr lang="en-GB" altLang="ko-KR" b="1" dirty="0"/>
              <a:t>not transmit or retransmit Probe Response frame to the transmitter after the time limit </a:t>
            </a:r>
            <a:r>
              <a:rPr lang="en-GB" altLang="ko-KR" b="1" dirty="0" smtClean="0"/>
              <a:t>specified </a:t>
            </a:r>
            <a:r>
              <a:rPr lang="en-GB" altLang="ko-KR" b="1" dirty="0"/>
              <a:t>in the </a:t>
            </a:r>
            <a:r>
              <a:rPr lang="en-GB" altLang="ko-KR" b="1" dirty="0" err="1"/>
              <a:t>ProbeResponse</a:t>
            </a:r>
            <a:r>
              <a:rPr lang="en-GB" altLang="ko-KR" b="1" dirty="0"/>
              <a:t> deadline interval, since the transmitter </a:t>
            </a:r>
            <a:r>
              <a:rPr lang="en-GB" altLang="ko-KR" b="1" dirty="0" smtClean="0"/>
              <a:t>does </a:t>
            </a:r>
            <a:r>
              <a:rPr lang="en-GB" altLang="ko-KR" b="1" dirty="0"/>
              <a:t>not listen to the Probe </a:t>
            </a:r>
            <a:r>
              <a:rPr lang="en-GB" altLang="ko-KR" b="1" dirty="0" smtClean="0"/>
              <a:t>Response frame any more</a:t>
            </a:r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GB" altLang="ko-KR" sz="2000" dirty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GB" altLang="ko-KR" sz="2000" dirty="0" smtClean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GB" altLang="ko-KR" sz="2000" dirty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GB" altLang="ko-KR" sz="2000" dirty="0" smtClean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GB" altLang="ko-KR" sz="2000" dirty="0" smtClean="0"/>
          </a:p>
          <a:p>
            <a:pPr marL="0" indent="0" eaLnBrk="1" hangingPunct="1">
              <a:buNone/>
            </a:pPr>
            <a:endParaRPr lang="en-GB" altLang="ko-KR" sz="200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Timeout Interval in Probe Request</a:t>
            </a:r>
            <a:endParaRPr lang="en-US" dirty="0"/>
          </a:p>
        </p:txBody>
      </p:sp>
      <p:sp>
        <p:nvSpPr>
          <p:cNvPr id="10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41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pPr marL="179388" indent="-179388" eaLnBrk="1" hangingPunct="1">
              <a:buFont typeface="Arial" pitchFamily="34" charset="0"/>
              <a:buChar char="•"/>
            </a:pPr>
            <a:r>
              <a:rPr lang="en-US" altLang="ko-KR" sz="2000" dirty="0" smtClean="0"/>
              <a:t>Use</a:t>
            </a:r>
            <a:r>
              <a:rPr lang="en-GB" altLang="ko-KR" sz="2000" dirty="0" smtClean="0"/>
              <a:t> Timeout Interval element (TIE)</a:t>
            </a:r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GB" altLang="ko-KR" sz="2000" dirty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GB" altLang="ko-KR" sz="2000" dirty="0" smtClean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GB" altLang="ko-KR" sz="2000" dirty="0"/>
          </a:p>
          <a:p>
            <a:pPr marL="0" indent="0" eaLnBrk="1" hangingPunct="1">
              <a:buNone/>
            </a:pPr>
            <a:endParaRPr lang="en-GB" altLang="ko-KR" sz="2000" dirty="0" smtClean="0"/>
          </a:p>
          <a:p>
            <a:pPr marL="179388" indent="-179388" eaLnBrk="1" hangingPunct="1">
              <a:buFont typeface="Arial" pitchFamily="34" charset="0"/>
              <a:buChar char="•"/>
            </a:pPr>
            <a:r>
              <a:rPr lang="en-US" altLang="ko-KR" sz="2000" dirty="0" smtClean="0"/>
              <a:t>Determined </a:t>
            </a:r>
            <a:r>
              <a:rPr lang="en-US" altLang="ko-KR" sz="2000" dirty="0"/>
              <a:t>by the transmitter of the Probe </a:t>
            </a:r>
            <a:r>
              <a:rPr lang="en-US" altLang="ko-KR" sz="2000" dirty="0" smtClean="0"/>
              <a:t>Request</a:t>
            </a:r>
          </a:p>
          <a:p>
            <a:pPr marL="179388" indent="-179388" eaLnBrk="1" hangingPunct="1">
              <a:buFont typeface="Arial" pitchFamily="34" charset="0"/>
              <a:buChar char="•"/>
            </a:pPr>
            <a:r>
              <a:rPr lang="en-US" altLang="ko-KR" sz="2000" dirty="0" err="1" smtClean="0"/>
              <a:t>MinChannelTime</a:t>
            </a:r>
            <a:r>
              <a:rPr lang="en-US" altLang="ko-KR" sz="2000" dirty="0" smtClean="0"/>
              <a:t> &lt;= </a:t>
            </a:r>
            <a:r>
              <a:rPr lang="en-US" altLang="ko-KR" sz="2000" dirty="0" err="1" smtClean="0"/>
              <a:t>ProbeResponse</a:t>
            </a:r>
            <a:r>
              <a:rPr lang="en-US" altLang="ko-KR" sz="2000" dirty="0" smtClean="0"/>
              <a:t> deadline Interval  &lt;= </a:t>
            </a:r>
            <a:r>
              <a:rPr lang="en-US" altLang="ko-KR" sz="2000" dirty="0" err="1" smtClean="0"/>
              <a:t>MaxChannelTime</a:t>
            </a:r>
            <a:endParaRPr lang="en-US" altLang="ko-KR" sz="2000" dirty="0" smtClean="0"/>
          </a:p>
          <a:p>
            <a:pPr marL="179388" indent="-179388" eaLnBrk="1" hangingPunct="1">
              <a:buFont typeface="Arial" pitchFamily="34" charset="0"/>
              <a:buChar char="•"/>
            </a:pPr>
            <a:r>
              <a:rPr lang="en-US" altLang="ko-KR" sz="2000" dirty="0"/>
              <a:t>The responder </a:t>
            </a:r>
            <a:r>
              <a:rPr lang="en-US" altLang="ko-KR" sz="2000" dirty="0" smtClean="0"/>
              <a:t>shall </a:t>
            </a:r>
            <a:r>
              <a:rPr lang="en-US" altLang="ko-KR" sz="2000" dirty="0"/>
              <a:t>check </a:t>
            </a:r>
            <a:r>
              <a:rPr lang="en-US" altLang="ko-KR" sz="2000" dirty="0" err="1"/>
              <a:t>ProbeResponse</a:t>
            </a:r>
            <a:r>
              <a:rPr lang="en-US" altLang="ko-KR" sz="2000" dirty="0"/>
              <a:t> deadline interval in the Probe Request </a:t>
            </a:r>
            <a:r>
              <a:rPr lang="en-US" altLang="ko-KR" sz="2000" dirty="0" smtClean="0"/>
              <a:t>frame</a:t>
            </a:r>
          </a:p>
          <a:p>
            <a:pPr marL="179388" indent="-179388" eaLnBrk="1" hangingPunct="1">
              <a:buFont typeface="Arial" pitchFamily="34" charset="0"/>
              <a:buChar char="•"/>
            </a:pPr>
            <a:r>
              <a:rPr lang="en-US" altLang="ko-KR" sz="2000" dirty="0" smtClean="0"/>
              <a:t>The </a:t>
            </a:r>
            <a:r>
              <a:rPr lang="en-US" altLang="ko-KR" sz="2000" dirty="0"/>
              <a:t>responder of the Probe Request frame shall not transmit or retransmit the Probe Response frame if the time specified in the </a:t>
            </a:r>
            <a:r>
              <a:rPr lang="en-US" altLang="ko-KR" sz="2000" dirty="0" err="1"/>
              <a:t>ProbeResponse</a:t>
            </a:r>
            <a:r>
              <a:rPr lang="en-US" altLang="ko-KR" sz="2000" dirty="0"/>
              <a:t> deadline interval has been elapsed since it has received the Probe Request </a:t>
            </a:r>
            <a:r>
              <a:rPr lang="en-US" altLang="ko-KR" sz="2000" dirty="0" smtClean="0"/>
              <a:t>frame</a:t>
            </a:r>
            <a:endParaRPr lang="ko-KR" altLang="ko-KR" sz="2000" dirty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GB" altLang="ko-KR" sz="2000" dirty="0" smtClean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GB" altLang="ko-KR" sz="2000" dirty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GB" altLang="ko-KR" sz="2000" dirty="0" smtClean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GB" altLang="ko-KR" sz="2000" dirty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GB" altLang="ko-KR" sz="2000" dirty="0" smtClean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GB" altLang="ko-KR" sz="2000" dirty="0" smtClean="0"/>
          </a:p>
          <a:p>
            <a:pPr marL="0" indent="0" eaLnBrk="1" hangingPunct="1">
              <a:buNone/>
            </a:pPr>
            <a:endParaRPr lang="en-GB" altLang="ko-KR" sz="200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ko-KR" dirty="0" err="1" smtClean="0"/>
              <a:t>ProbeResponse</a:t>
            </a:r>
            <a:r>
              <a:rPr lang="en-US" altLang="ko-KR" dirty="0" smtClean="0"/>
              <a:t> deadline interval</a:t>
            </a:r>
            <a:endParaRPr lang="en-US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210197"/>
              </p:ext>
            </p:extLst>
          </p:nvPr>
        </p:nvGraphicFramePr>
        <p:xfrm>
          <a:off x="1066800" y="2133600"/>
          <a:ext cx="7620000" cy="13623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78206"/>
                <a:gridCol w="2306470"/>
                <a:gridCol w="3035324"/>
              </a:tblGrid>
              <a:tr h="1769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Timeout Interval Type</a:t>
                      </a:r>
                      <a:endParaRPr lang="ko-KR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Meaning</a:t>
                      </a:r>
                      <a:endParaRPr lang="ko-KR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Units</a:t>
                      </a:r>
                      <a:endParaRPr lang="ko-KR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1965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ko-KR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Reserved</a:t>
                      </a:r>
                      <a:endParaRPr lang="ko-KR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ko-KR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1965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ko-KR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Reassociation deadline interval</a:t>
                      </a:r>
                      <a:endParaRPr lang="ko-KR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Time units (TUs)</a:t>
                      </a:r>
                      <a:endParaRPr lang="ko-KR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1965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ko-KR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Key lifetime interval</a:t>
                      </a:r>
                      <a:endParaRPr lang="ko-KR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Seconds</a:t>
                      </a:r>
                      <a:endParaRPr lang="ko-KR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1965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ko-KR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Association Comeback time</a:t>
                      </a:r>
                      <a:endParaRPr lang="ko-KR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Time units (TUs)</a:t>
                      </a:r>
                      <a:endParaRPr lang="ko-KR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1965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ko-KR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FF0000"/>
                          </a:solidFill>
                          <a:effectLst/>
                        </a:rPr>
                        <a:t>ProbeResponse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 deadline interval</a:t>
                      </a:r>
                      <a:endParaRPr lang="ko-KR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Time units (TUs)</a:t>
                      </a:r>
                      <a:endParaRPr lang="ko-KR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1965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5-255</a:t>
                      </a:r>
                      <a:endParaRPr lang="ko-KR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Reserved</a:t>
                      </a:r>
                      <a:endParaRPr lang="ko-KR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ko-KR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0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2" name="내용 개체 틀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2668819"/>
              </p:ext>
            </p:extLst>
          </p:nvPr>
        </p:nvGraphicFramePr>
        <p:xfrm>
          <a:off x="685801" y="1981200"/>
          <a:ext cx="7848599" cy="135518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090902"/>
                <a:gridCol w="1942479"/>
                <a:gridCol w="4815218"/>
              </a:tblGrid>
              <a:tr h="2579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de-DE" sz="1600" dirty="0">
                          <a:effectLst/>
                        </a:rPr>
                        <a:t> Order</a:t>
                      </a:r>
                      <a:endParaRPr lang="ko-KR" sz="16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de-DE" sz="1600">
                          <a:effectLst/>
                        </a:rPr>
                        <a:t>Information</a:t>
                      </a:r>
                      <a:endParaRPr lang="ko-KR" sz="16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de-DE" sz="1600">
                          <a:effectLst/>
                        </a:rPr>
                        <a:t>Notes</a:t>
                      </a:r>
                      <a:endParaRPr lang="ko-KR" sz="16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10316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de-DE" sz="1600" dirty="0" smtClean="0">
                          <a:effectLst/>
                        </a:rPr>
                        <a:t>xx</a:t>
                      </a:r>
                      <a:endParaRPr lang="ko-KR" sz="16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en-US" sz="1600" dirty="0">
                          <a:effectLst/>
                        </a:rPr>
                        <a:t>Timeout Interval (</a:t>
                      </a:r>
                      <a:r>
                        <a:rPr lang="en-US" sz="1600" dirty="0" err="1">
                          <a:effectLst/>
                        </a:rPr>
                        <a:t>ProbeResponse</a:t>
                      </a:r>
                      <a:r>
                        <a:rPr lang="en-US" sz="1600" dirty="0">
                          <a:effectLst/>
                        </a:rPr>
                        <a:t> deadline interval)</a:t>
                      </a:r>
                      <a:endParaRPr lang="ko-KR" sz="16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Timeout Interval element (TIE) containing the </a:t>
                      </a:r>
                      <a:r>
                        <a:rPr lang="en-US" altLang="ko-KR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ProbeResponse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deadline interval is present only if dot11FILSActivated is true and </a:t>
                      </a:r>
                      <a:r>
                        <a:rPr lang="en-GB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any of the fields in this element are nonzero</a:t>
                      </a:r>
                      <a:endParaRPr lang="ko-KR" sz="16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Probe Request Frame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3657600"/>
            <a:ext cx="827188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altLang="ko-KR" sz="2400" b="1" dirty="0" smtClean="0">
                <a:sym typeface="Wingdings" pitchFamily="2" charset="2"/>
              </a:rPr>
              <a:t>Very small extension of the current Probe Request frame,</a:t>
            </a:r>
          </a:p>
          <a:p>
            <a:r>
              <a:rPr lang="en-US" altLang="ko-KR" sz="2400" b="1" dirty="0">
                <a:sym typeface="Wingdings" pitchFamily="2" charset="2"/>
              </a:rPr>
              <a:t> </a:t>
            </a:r>
            <a:r>
              <a:rPr lang="en-US" altLang="ko-KR" sz="2400" b="1" dirty="0" smtClean="0">
                <a:sym typeface="Wingdings" pitchFamily="2" charset="2"/>
              </a:rPr>
              <a:t>   but effectively reduces the flooding problem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altLang="ko-KR" sz="2400" b="1" dirty="0" smtClean="0">
                <a:sym typeface="Wingdings" pitchFamily="2" charset="2"/>
              </a:rPr>
              <a:t>Used existing Timeout Interval element – No need to define</a:t>
            </a:r>
          </a:p>
          <a:p>
            <a:r>
              <a:rPr lang="en-US" altLang="ko-KR" sz="2400" b="1" dirty="0">
                <a:sym typeface="Wingdings" pitchFamily="2" charset="2"/>
              </a:rPr>
              <a:t> </a:t>
            </a:r>
            <a:r>
              <a:rPr lang="en-US" altLang="ko-KR" sz="2400" b="1" dirty="0" smtClean="0">
                <a:sym typeface="Wingdings" pitchFamily="2" charset="2"/>
              </a:rPr>
              <a:t>    new IE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altLang="ko-KR" sz="2400" b="1" dirty="0" smtClean="0">
                <a:sym typeface="Wingdings" pitchFamily="2" charset="2"/>
              </a:rPr>
              <a:t>No additional frame is sent by the requesting STA </a:t>
            </a:r>
          </a:p>
          <a:p>
            <a:r>
              <a:rPr lang="en-US" altLang="ko-KR" sz="2400" b="1" dirty="0">
                <a:sym typeface="Wingdings" pitchFamily="2" charset="2"/>
              </a:rPr>
              <a:t> </a:t>
            </a:r>
            <a:r>
              <a:rPr lang="en-US" altLang="ko-KR" sz="2400" b="1" dirty="0" smtClean="0">
                <a:sym typeface="Wingdings" pitchFamily="2" charset="2"/>
              </a:rPr>
              <a:t>   to stop the responder to keep transmitting </a:t>
            </a:r>
          </a:p>
          <a:p>
            <a:r>
              <a:rPr lang="en-US" altLang="ko-KR" sz="2400" b="1" dirty="0">
                <a:sym typeface="Wingdings" pitchFamily="2" charset="2"/>
              </a:rPr>
              <a:t> </a:t>
            </a:r>
            <a:r>
              <a:rPr lang="en-US" altLang="ko-KR" sz="2400" b="1" dirty="0" smtClean="0">
                <a:sym typeface="Wingdings" pitchFamily="2" charset="2"/>
              </a:rPr>
              <a:t>   the Probe Response frame</a:t>
            </a:r>
          </a:p>
          <a:p>
            <a:endParaRPr lang="ko-KR" altLang="en-US" dirty="0"/>
          </a:p>
        </p:txBody>
      </p:sp>
      <p:sp>
        <p:nvSpPr>
          <p:cNvPr id="6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40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ko-KR" dirty="0"/>
              <a:t>Timeout Interval in Probe </a:t>
            </a:r>
            <a:r>
              <a:rPr lang="en-US" altLang="ko-KR" dirty="0" smtClean="0"/>
              <a:t>Request</a:t>
            </a:r>
            <a:endParaRPr lang="en-US" dirty="0"/>
          </a:p>
        </p:txBody>
      </p:sp>
      <p:grpSp>
        <p:nvGrpSpPr>
          <p:cNvPr id="6" name="그룹 5"/>
          <p:cNvGrpSpPr/>
          <p:nvPr/>
        </p:nvGrpSpPr>
        <p:grpSpPr>
          <a:xfrm>
            <a:off x="-12395" y="1484784"/>
            <a:ext cx="9048891" cy="5015572"/>
            <a:chOff x="-12395" y="302459"/>
            <a:chExt cx="9048891" cy="6197897"/>
          </a:xfrm>
        </p:grpSpPr>
        <p:sp>
          <p:nvSpPr>
            <p:cNvPr id="7" name="正方形/長方形 7"/>
            <p:cNvSpPr>
              <a:spLocks noChangeArrowheads="1"/>
            </p:cNvSpPr>
            <p:nvPr/>
          </p:nvSpPr>
          <p:spPr bwMode="auto">
            <a:xfrm>
              <a:off x="3277245" y="302459"/>
              <a:ext cx="574675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AP 1-1</a:t>
              </a:r>
            </a:p>
          </p:txBody>
        </p:sp>
        <p:cxnSp>
          <p:nvCxnSpPr>
            <p:cNvPr id="8" name="直線コネクタ 33"/>
            <p:cNvCxnSpPr>
              <a:cxnSpLocks noChangeShapeType="1"/>
              <a:stCxn id="7" idx="2"/>
            </p:cNvCxnSpPr>
            <p:nvPr/>
          </p:nvCxnSpPr>
          <p:spPr bwMode="auto">
            <a:xfrm>
              <a:off x="3564583" y="591384"/>
              <a:ext cx="694" cy="5357896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" name="正方形/長方形 34"/>
            <p:cNvSpPr>
              <a:spLocks noChangeArrowheads="1"/>
            </p:cNvSpPr>
            <p:nvPr/>
          </p:nvSpPr>
          <p:spPr bwMode="auto">
            <a:xfrm>
              <a:off x="4141142" y="302459"/>
              <a:ext cx="576262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AP 1-2</a:t>
              </a:r>
              <a:endParaRPr kumimoji="0" lang="ja-JP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10" name="直線コネクタ 35"/>
            <p:cNvCxnSpPr>
              <a:cxnSpLocks noChangeShapeType="1"/>
              <a:stCxn id="9" idx="2"/>
            </p:cNvCxnSpPr>
            <p:nvPr/>
          </p:nvCxnSpPr>
          <p:spPr bwMode="auto">
            <a:xfrm>
              <a:off x="4429273" y="591384"/>
              <a:ext cx="0" cy="5357896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" name="正方形/長方形 36"/>
            <p:cNvSpPr>
              <a:spLocks noChangeArrowheads="1"/>
            </p:cNvSpPr>
            <p:nvPr/>
          </p:nvSpPr>
          <p:spPr bwMode="auto">
            <a:xfrm>
              <a:off x="4788024" y="302459"/>
              <a:ext cx="576262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AP 1-3</a:t>
              </a:r>
              <a:endParaRPr kumimoji="0" lang="ja-JP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直線コネクタ 37"/>
            <p:cNvCxnSpPr>
              <a:cxnSpLocks noChangeShapeType="1"/>
              <a:stCxn id="11" idx="2"/>
            </p:cNvCxnSpPr>
            <p:nvPr/>
          </p:nvCxnSpPr>
          <p:spPr bwMode="auto">
            <a:xfrm flipH="1">
              <a:off x="5075361" y="591384"/>
              <a:ext cx="794" cy="5357896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正方形/長方形 38"/>
            <p:cNvSpPr>
              <a:spLocks noChangeArrowheads="1"/>
            </p:cNvSpPr>
            <p:nvPr/>
          </p:nvSpPr>
          <p:spPr bwMode="auto">
            <a:xfrm>
              <a:off x="7380113" y="302459"/>
              <a:ext cx="576263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AP 1-…</a:t>
              </a:r>
              <a:endParaRPr kumimoji="0" lang="ja-JP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14" name="直線コネクタ 39"/>
            <p:cNvCxnSpPr>
              <a:cxnSpLocks noChangeShapeType="1"/>
              <a:stCxn id="13" idx="2"/>
            </p:cNvCxnSpPr>
            <p:nvPr/>
          </p:nvCxnSpPr>
          <p:spPr bwMode="auto">
            <a:xfrm>
              <a:off x="7668245" y="591384"/>
              <a:ext cx="24507" cy="578994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" name="正方形/長方形 40"/>
            <p:cNvSpPr>
              <a:spLocks noChangeArrowheads="1"/>
            </p:cNvSpPr>
            <p:nvPr/>
          </p:nvSpPr>
          <p:spPr bwMode="auto">
            <a:xfrm>
              <a:off x="8316217" y="302459"/>
              <a:ext cx="576263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AP 1-n</a:t>
              </a:r>
              <a:endParaRPr kumimoji="0" lang="ja-JP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16" name="直線コネクタ 41"/>
            <p:cNvCxnSpPr>
              <a:cxnSpLocks noChangeShapeType="1"/>
              <a:stCxn id="15" idx="2"/>
            </p:cNvCxnSpPr>
            <p:nvPr/>
          </p:nvCxnSpPr>
          <p:spPr bwMode="auto">
            <a:xfrm flipH="1">
              <a:off x="8604348" y="591384"/>
              <a:ext cx="1" cy="578994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" name="正方形/長方形 42"/>
            <p:cNvSpPr>
              <a:spLocks noChangeArrowheads="1"/>
            </p:cNvSpPr>
            <p:nvPr/>
          </p:nvSpPr>
          <p:spPr bwMode="auto">
            <a:xfrm>
              <a:off x="683568" y="302459"/>
              <a:ext cx="576262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STA</a:t>
              </a:r>
              <a:endParaRPr kumimoji="0" lang="ja-JP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18" name="直線コネクタ 43"/>
            <p:cNvCxnSpPr>
              <a:cxnSpLocks noChangeShapeType="1"/>
              <a:stCxn id="17" idx="2"/>
            </p:cNvCxnSpPr>
            <p:nvPr/>
          </p:nvCxnSpPr>
          <p:spPr bwMode="auto">
            <a:xfrm>
              <a:off x="971699" y="591384"/>
              <a:ext cx="796" cy="569703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直線矢印コネクタ 53"/>
            <p:cNvCxnSpPr>
              <a:cxnSpLocks noChangeShapeType="1"/>
            </p:cNvCxnSpPr>
            <p:nvPr/>
          </p:nvCxnSpPr>
          <p:spPr bwMode="auto">
            <a:xfrm>
              <a:off x="972493" y="807284"/>
              <a:ext cx="2592784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直線矢印コネクタ 55"/>
            <p:cNvCxnSpPr>
              <a:cxnSpLocks noChangeShapeType="1"/>
            </p:cNvCxnSpPr>
            <p:nvPr/>
          </p:nvCxnSpPr>
          <p:spPr bwMode="auto">
            <a:xfrm>
              <a:off x="3565277" y="807284"/>
              <a:ext cx="864790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直線矢印コネクタ 57"/>
            <p:cNvCxnSpPr>
              <a:cxnSpLocks noChangeShapeType="1"/>
            </p:cNvCxnSpPr>
            <p:nvPr/>
          </p:nvCxnSpPr>
          <p:spPr bwMode="auto">
            <a:xfrm>
              <a:off x="4286002" y="807284"/>
              <a:ext cx="790153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直線矢印コネクタ 59"/>
            <p:cNvCxnSpPr>
              <a:cxnSpLocks noChangeShapeType="1"/>
            </p:cNvCxnSpPr>
            <p:nvPr/>
          </p:nvCxnSpPr>
          <p:spPr bwMode="auto">
            <a:xfrm>
              <a:off x="4859933" y="807284"/>
              <a:ext cx="864294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直線矢印コネクタ 61"/>
            <p:cNvCxnSpPr>
              <a:cxnSpLocks noChangeShapeType="1"/>
            </p:cNvCxnSpPr>
            <p:nvPr/>
          </p:nvCxnSpPr>
          <p:spPr bwMode="auto">
            <a:xfrm>
              <a:off x="7596237" y="807284"/>
              <a:ext cx="1008111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直線矢印コネクタ 63"/>
            <p:cNvCxnSpPr>
              <a:cxnSpLocks noChangeShapeType="1"/>
            </p:cNvCxnSpPr>
            <p:nvPr/>
          </p:nvCxnSpPr>
          <p:spPr bwMode="auto">
            <a:xfrm flipH="1">
              <a:off x="972493" y="1124744"/>
              <a:ext cx="2592089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直線矢印コネクタ 64"/>
            <p:cNvCxnSpPr>
              <a:cxnSpLocks noChangeShapeType="1"/>
            </p:cNvCxnSpPr>
            <p:nvPr/>
          </p:nvCxnSpPr>
          <p:spPr bwMode="auto">
            <a:xfrm flipH="1">
              <a:off x="972494" y="1412776"/>
              <a:ext cx="3457573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直線矢印コネクタ 67"/>
            <p:cNvCxnSpPr>
              <a:cxnSpLocks noChangeShapeType="1"/>
            </p:cNvCxnSpPr>
            <p:nvPr/>
          </p:nvCxnSpPr>
          <p:spPr bwMode="auto">
            <a:xfrm flipH="1">
              <a:off x="972493" y="1679397"/>
              <a:ext cx="4103662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" name="直線矢印コネクタ 69"/>
            <p:cNvCxnSpPr>
              <a:cxnSpLocks noChangeShapeType="1"/>
            </p:cNvCxnSpPr>
            <p:nvPr/>
          </p:nvCxnSpPr>
          <p:spPr bwMode="auto">
            <a:xfrm flipH="1">
              <a:off x="972495" y="2103751"/>
              <a:ext cx="4750938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直線矢印コネクタ 72"/>
            <p:cNvCxnSpPr>
              <a:cxnSpLocks noChangeShapeType="1"/>
            </p:cNvCxnSpPr>
            <p:nvPr/>
          </p:nvCxnSpPr>
          <p:spPr bwMode="auto">
            <a:xfrm flipH="1">
              <a:off x="972496" y="2607236"/>
              <a:ext cx="5400199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직선 연결선 28"/>
            <p:cNvCxnSpPr/>
            <p:nvPr/>
          </p:nvCxnSpPr>
          <p:spPr>
            <a:xfrm>
              <a:off x="8028507" y="446921"/>
              <a:ext cx="143954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テキスト ボックス 28"/>
            <p:cNvSpPr txBox="1">
              <a:spLocks noChangeArrowheads="1"/>
            </p:cNvSpPr>
            <p:nvPr/>
          </p:nvSpPr>
          <p:spPr bwMode="auto">
            <a:xfrm>
              <a:off x="1114426" y="590491"/>
              <a:ext cx="338556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chemeClr val="tx1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chemeClr val="tx1"/>
                  </a:solidFill>
                </a:rPr>
                <a:t>Request </a:t>
              </a:r>
              <a:r>
                <a:rPr kumimoji="0" lang="en-US" altLang="ko-KR" sz="1000" dirty="0" smtClean="0">
                  <a:solidFill>
                    <a:schemeClr val="tx1"/>
                  </a:solidFill>
                </a:rPr>
                <a:t>on</a:t>
              </a:r>
              <a:r>
                <a:rPr kumimoji="0" lang="ko-KR" altLang="en-US" sz="1000" dirty="0" smtClean="0">
                  <a:solidFill>
                    <a:schemeClr val="tx1"/>
                  </a:solidFill>
                </a:rPr>
                <a:t> </a:t>
              </a:r>
              <a:r>
                <a:rPr kumimoji="0" lang="en-US" altLang="ko-KR" sz="1000" dirty="0" smtClean="0">
                  <a:solidFill>
                    <a:schemeClr val="tx1"/>
                  </a:solidFill>
                </a:rPr>
                <a:t>channel X</a:t>
              </a:r>
              <a:endParaRPr kumimoji="0" lang="en-US" altLang="ja-JP" sz="10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31" name="직선 연결선 30"/>
            <p:cNvCxnSpPr/>
            <p:nvPr/>
          </p:nvCxnSpPr>
          <p:spPr>
            <a:xfrm>
              <a:off x="683568" y="807284"/>
              <a:ext cx="288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화살표 연결선 31"/>
            <p:cNvCxnSpPr/>
            <p:nvPr/>
          </p:nvCxnSpPr>
          <p:spPr>
            <a:xfrm>
              <a:off x="827584" y="807284"/>
              <a:ext cx="0" cy="2463048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テキスト ボックス 28"/>
            <p:cNvSpPr txBox="1">
              <a:spLocks noChangeArrowheads="1"/>
            </p:cNvSpPr>
            <p:nvPr/>
          </p:nvSpPr>
          <p:spPr bwMode="auto">
            <a:xfrm>
              <a:off x="1939428" y="905908"/>
              <a:ext cx="17526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chemeClr val="tx1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chemeClr val="tx1"/>
                  </a:solidFill>
                </a:rPr>
                <a:t>Response</a:t>
              </a:r>
            </a:p>
          </p:txBody>
        </p:sp>
        <p:cxnSp>
          <p:nvCxnSpPr>
            <p:cNvPr id="34" name="직선 화살표 연결선 33"/>
            <p:cNvCxnSpPr/>
            <p:nvPr/>
          </p:nvCxnSpPr>
          <p:spPr>
            <a:xfrm>
              <a:off x="8892480" y="3336086"/>
              <a:ext cx="0" cy="316427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正方形/長方形 36"/>
            <p:cNvSpPr>
              <a:spLocks noChangeArrowheads="1"/>
            </p:cNvSpPr>
            <p:nvPr/>
          </p:nvSpPr>
          <p:spPr bwMode="auto">
            <a:xfrm>
              <a:off x="5436096" y="302459"/>
              <a:ext cx="576262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AP 1-4</a:t>
              </a:r>
              <a:endParaRPr kumimoji="0" lang="ja-JP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36" name="直線コネクタ 37"/>
            <p:cNvCxnSpPr>
              <a:cxnSpLocks noChangeShapeType="1"/>
              <a:stCxn id="35" idx="2"/>
            </p:cNvCxnSpPr>
            <p:nvPr/>
          </p:nvCxnSpPr>
          <p:spPr bwMode="auto">
            <a:xfrm>
              <a:off x="5724227" y="591384"/>
              <a:ext cx="0" cy="578994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" name="直線矢印コネクタ 59"/>
            <p:cNvCxnSpPr>
              <a:cxnSpLocks noChangeShapeType="1"/>
            </p:cNvCxnSpPr>
            <p:nvPr/>
          </p:nvCxnSpPr>
          <p:spPr bwMode="auto">
            <a:xfrm>
              <a:off x="5723433" y="807284"/>
              <a:ext cx="649262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8" name="正方形/長方形 36"/>
            <p:cNvSpPr>
              <a:spLocks noChangeArrowheads="1"/>
            </p:cNvSpPr>
            <p:nvPr/>
          </p:nvSpPr>
          <p:spPr bwMode="auto">
            <a:xfrm>
              <a:off x="6085358" y="302459"/>
              <a:ext cx="576262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AP 1-5</a:t>
              </a:r>
              <a:endParaRPr kumimoji="0" lang="ja-JP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39" name="直線コネクタ 37"/>
            <p:cNvCxnSpPr>
              <a:cxnSpLocks noChangeShapeType="1"/>
              <a:stCxn id="38" idx="2"/>
            </p:cNvCxnSpPr>
            <p:nvPr/>
          </p:nvCxnSpPr>
          <p:spPr bwMode="auto">
            <a:xfrm>
              <a:off x="6373489" y="591384"/>
              <a:ext cx="0" cy="578994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" name="直線矢印コネクタ 59"/>
            <p:cNvCxnSpPr>
              <a:cxnSpLocks noChangeShapeType="1"/>
            </p:cNvCxnSpPr>
            <p:nvPr/>
          </p:nvCxnSpPr>
          <p:spPr bwMode="auto">
            <a:xfrm>
              <a:off x="6372695" y="807284"/>
              <a:ext cx="647478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" name="正方形/長方形 36"/>
            <p:cNvSpPr>
              <a:spLocks noChangeArrowheads="1"/>
            </p:cNvSpPr>
            <p:nvPr/>
          </p:nvSpPr>
          <p:spPr bwMode="auto">
            <a:xfrm>
              <a:off x="6732042" y="302459"/>
              <a:ext cx="576262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AP 1-6</a:t>
              </a:r>
              <a:endParaRPr kumimoji="0" lang="ja-JP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42" name="直線コネクタ 37"/>
            <p:cNvCxnSpPr>
              <a:cxnSpLocks noChangeShapeType="1"/>
              <a:stCxn id="41" idx="2"/>
            </p:cNvCxnSpPr>
            <p:nvPr/>
          </p:nvCxnSpPr>
          <p:spPr bwMode="auto">
            <a:xfrm>
              <a:off x="7020173" y="591384"/>
              <a:ext cx="12303" cy="578994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" name="直線矢印コネクタ 59"/>
            <p:cNvCxnSpPr>
              <a:cxnSpLocks noChangeShapeType="1"/>
            </p:cNvCxnSpPr>
            <p:nvPr/>
          </p:nvCxnSpPr>
          <p:spPr bwMode="auto">
            <a:xfrm>
              <a:off x="6876751" y="807284"/>
              <a:ext cx="791493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" name="直線矢印コネクタ 72"/>
            <p:cNvCxnSpPr>
              <a:cxnSpLocks noChangeShapeType="1"/>
            </p:cNvCxnSpPr>
            <p:nvPr/>
          </p:nvCxnSpPr>
          <p:spPr bwMode="auto">
            <a:xfrm flipH="1" flipV="1">
              <a:off x="971601" y="3047668"/>
              <a:ext cx="6048572" cy="6484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5" name="テキスト ボックス 28"/>
            <p:cNvSpPr txBox="1">
              <a:spLocks noChangeArrowheads="1"/>
            </p:cNvSpPr>
            <p:nvPr/>
          </p:nvSpPr>
          <p:spPr bwMode="auto">
            <a:xfrm>
              <a:off x="2387352" y="1238563"/>
              <a:ext cx="17526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chemeClr val="tx1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chemeClr val="tx1"/>
                  </a:solidFill>
                </a:rPr>
                <a:t>Response</a:t>
              </a:r>
            </a:p>
          </p:txBody>
        </p:sp>
        <p:sp>
          <p:nvSpPr>
            <p:cNvPr id="46" name="テキスト ボックス 28"/>
            <p:cNvSpPr txBox="1">
              <a:spLocks noChangeArrowheads="1"/>
            </p:cNvSpPr>
            <p:nvPr/>
          </p:nvSpPr>
          <p:spPr bwMode="auto">
            <a:xfrm>
              <a:off x="3683496" y="1454587"/>
              <a:ext cx="17526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chemeClr val="tx1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chemeClr val="tx1"/>
                  </a:solidFill>
                </a:rPr>
                <a:t>Response</a:t>
              </a:r>
            </a:p>
          </p:txBody>
        </p:sp>
        <p:sp>
          <p:nvSpPr>
            <p:cNvPr id="47" name="テキスト ボックス 28"/>
            <p:cNvSpPr txBox="1">
              <a:spLocks noChangeArrowheads="1"/>
            </p:cNvSpPr>
            <p:nvPr/>
          </p:nvSpPr>
          <p:spPr bwMode="auto">
            <a:xfrm>
              <a:off x="4619600" y="1886635"/>
              <a:ext cx="17526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chemeClr val="tx1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chemeClr val="tx1"/>
                  </a:solidFill>
                </a:rPr>
                <a:t>Response</a:t>
              </a:r>
            </a:p>
          </p:txBody>
        </p:sp>
        <p:sp>
          <p:nvSpPr>
            <p:cNvPr id="48" name="テキスト ボックス 28"/>
            <p:cNvSpPr txBox="1">
              <a:spLocks noChangeArrowheads="1"/>
            </p:cNvSpPr>
            <p:nvPr/>
          </p:nvSpPr>
          <p:spPr bwMode="auto">
            <a:xfrm>
              <a:off x="5267672" y="2390691"/>
              <a:ext cx="17526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chemeClr val="tx1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chemeClr val="tx1"/>
                  </a:solidFill>
                </a:rPr>
                <a:t>Response</a:t>
              </a:r>
            </a:p>
          </p:txBody>
        </p:sp>
        <p:sp>
          <p:nvSpPr>
            <p:cNvPr id="49" name="テキスト ボックス 28"/>
            <p:cNvSpPr txBox="1">
              <a:spLocks noChangeArrowheads="1"/>
            </p:cNvSpPr>
            <p:nvPr/>
          </p:nvSpPr>
          <p:spPr bwMode="auto">
            <a:xfrm>
              <a:off x="5940152" y="2852936"/>
              <a:ext cx="17526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chemeClr val="tx1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chemeClr val="tx1"/>
                  </a:solidFill>
                </a:rPr>
                <a:t>Response</a:t>
              </a:r>
            </a:p>
          </p:txBody>
        </p:sp>
        <p:sp>
          <p:nvSpPr>
            <p:cNvPr id="50" name="テキスト ボックス 28"/>
            <p:cNvSpPr txBox="1">
              <a:spLocks noChangeArrowheads="1"/>
            </p:cNvSpPr>
            <p:nvPr/>
          </p:nvSpPr>
          <p:spPr bwMode="auto">
            <a:xfrm>
              <a:off x="6400800" y="3929102"/>
              <a:ext cx="2332053" cy="17114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altLang="ko-KR" sz="1400" dirty="0" smtClean="0"/>
                <a:t>Probe Response frame is not </a:t>
              </a:r>
            </a:p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altLang="ko-KR" sz="1400" dirty="0" smtClean="0"/>
                <a:t>Transmitted after</a:t>
              </a:r>
              <a:endParaRPr lang="en-US" altLang="ko-KR" sz="1400" dirty="0"/>
            </a:p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altLang="ko-KR" sz="1400" b="1" dirty="0" smtClean="0"/>
                <a:t>Timeout interval  </a:t>
              </a:r>
              <a:r>
                <a:rPr lang="en-US" altLang="ko-KR" sz="1400" dirty="0" smtClean="0"/>
                <a:t>(reflecting </a:t>
              </a:r>
              <a:r>
                <a:rPr lang="en-US" altLang="ko-KR" sz="1400" dirty="0" err="1" smtClean="0"/>
                <a:t>MaxchannelTime</a:t>
              </a:r>
              <a:r>
                <a:rPr lang="en-US" altLang="ko-KR" sz="1400" dirty="0"/>
                <a:t> </a:t>
              </a:r>
              <a:r>
                <a:rPr lang="en-US" altLang="ko-KR" sz="1400" dirty="0" smtClean="0"/>
                <a:t>of the </a:t>
              </a:r>
            </a:p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altLang="ko-KR" sz="1400" dirty="0" smtClean="0"/>
                <a:t>Requesting AP) </a:t>
              </a:r>
              <a:endParaRPr lang="en-US" altLang="ko-KR" sz="1400" dirty="0"/>
            </a:p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altLang="ko-KR" sz="1400" dirty="0"/>
                <a:t>h</a:t>
              </a:r>
              <a:r>
                <a:rPr lang="en-US" altLang="ko-KR" sz="1400" dirty="0" smtClean="0"/>
                <a:t>as elapsed</a:t>
              </a:r>
            </a:p>
          </p:txBody>
        </p:sp>
        <p:cxnSp>
          <p:nvCxnSpPr>
            <p:cNvPr id="51" name="직선 연결선 50"/>
            <p:cNvCxnSpPr/>
            <p:nvPr/>
          </p:nvCxnSpPr>
          <p:spPr>
            <a:xfrm>
              <a:off x="8268816" y="5214548"/>
              <a:ext cx="0" cy="64181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직선 연결선 51"/>
            <p:cNvCxnSpPr/>
            <p:nvPr/>
          </p:nvCxnSpPr>
          <p:spPr>
            <a:xfrm>
              <a:off x="683568" y="3284984"/>
              <a:ext cx="288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-12395" y="2140011"/>
              <a:ext cx="1486433" cy="380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 err="1" smtClean="0">
                  <a:solidFill>
                    <a:srgbClr val="FF0000"/>
                  </a:solidFill>
                </a:rPr>
                <a:t>MaxChannelTime</a:t>
              </a:r>
              <a:endParaRPr lang="ko-KR" altLang="en-US" sz="1400" dirty="0">
                <a:solidFill>
                  <a:srgbClr val="FF0000"/>
                </a:solidFill>
              </a:endParaRPr>
            </a:p>
          </p:txBody>
        </p:sp>
        <p:cxnSp>
          <p:nvCxnSpPr>
            <p:cNvPr id="54" name="직선 연결선 53"/>
            <p:cNvCxnSpPr/>
            <p:nvPr/>
          </p:nvCxnSpPr>
          <p:spPr>
            <a:xfrm>
              <a:off x="8748464" y="3284984"/>
              <a:ext cx="288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직선 화살표 연결선 54"/>
            <p:cNvCxnSpPr/>
            <p:nvPr/>
          </p:nvCxnSpPr>
          <p:spPr>
            <a:xfrm>
              <a:off x="8892480" y="836712"/>
              <a:ext cx="0" cy="2463048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7811239" y="2010906"/>
              <a:ext cx="875561" cy="9127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 smtClean="0"/>
                <a:t>Transmit</a:t>
              </a:r>
            </a:p>
            <a:p>
              <a:r>
                <a:rPr lang="en-US" altLang="ko-KR" sz="1400" dirty="0" smtClean="0"/>
                <a:t>Probe </a:t>
              </a:r>
            </a:p>
            <a:p>
              <a:r>
                <a:rPr lang="en-US" altLang="ko-KR" sz="1400" dirty="0" smtClean="0"/>
                <a:t>Response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810063" y="4653100"/>
              <a:ext cx="1372492" cy="4183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dirty="0" smtClean="0">
                  <a:solidFill>
                    <a:srgbClr val="FF0000"/>
                  </a:solidFill>
                </a:rPr>
                <a:t>No flooding !!</a:t>
              </a:r>
              <a:endParaRPr lang="ko-KR" altLang="en-US" sz="1600" dirty="0">
                <a:solidFill>
                  <a:srgbClr val="FF0000"/>
                </a:solidFill>
              </a:endParaRPr>
            </a:p>
          </p:txBody>
        </p:sp>
      </p:grpSp>
      <p:sp>
        <p:nvSpPr>
          <p:cNvPr id="58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5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DBE7069-5AB7-BF49-BE5C-1250CA92399F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60" name="TextBox 59"/>
          <p:cNvSpPr txBox="1"/>
          <p:nvPr/>
        </p:nvSpPr>
        <p:spPr>
          <a:xfrm>
            <a:off x="7668244" y="2234022"/>
            <a:ext cx="1388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err="1" smtClean="0">
                <a:solidFill>
                  <a:srgbClr val="FF0000"/>
                </a:solidFill>
              </a:rPr>
              <a:t>ProbeResponse</a:t>
            </a:r>
            <a:r>
              <a:rPr lang="en-US" altLang="ko-KR" sz="14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altLang="ko-KR" sz="1400" dirty="0" smtClean="0">
                <a:solidFill>
                  <a:srgbClr val="FF0000"/>
                </a:solidFill>
              </a:rPr>
              <a:t>Timeout Interval</a:t>
            </a:r>
            <a:endParaRPr lang="ko-KR" alt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99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-emmelman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802-11-Submission-emmelmann.pot</Template>
  <TotalTime>1226</TotalTime>
  <Words>977</Words>
  <Application>Microsoft Office PowerPoint</Application>
  <PresentationFormat>화면 슬라이드 쇼(4:3)</PresentationFormat>
  <Paragraphs>202</Paragraphs>
  <Slides>10</Slides>
  <Notes>5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2" baseType="lpstr">
      <vt:lpstr>802-11-Submission-emmelmann</vt:lpstr>
      <vt:lpstr>Document</vt:lpstr>
      <vt:lpstr>Probe Response frame transmission interval</vt:lpstr>
      <vt:lpstr>Abstract</vt:lpstr>
      <vt:lpstr>Conformance w/ Tgai PAR &amp; 5C </vt:lpstr>
      <vt:lpstr>Efficient Active Scanning – Problem (1/2)</vt:lpstr>
      <vt:lpstr>Probe Response flooding – Problem (2/2)</vt:lpstr>
      <vt:lpstr>Timeout Interval in Probe Request</vt:lpstr>
      <vt:lpstr>ProbeResponse deadline interval</vt:lpstr>
      <vt:lpstr>Probe Request Frame</vt:lpstr>
      <vt:lpstr>Timeout Interval in Probe Request</vt:lpstr>
      <vt:lpstr>Conclusion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무선랜을 위한 효율적인 스캐닝 방법</dc:title>
  <dc:creator>이재승</dc:creator>
  <cp:lastModifiedBy>이재승</cp:lastModifiedBy>
  <cp:revision>215</cp:revision>
  <cp:lastPrinted>1998-02-10T13:28:06Z</cp:lastPrinted>
  <dcterms:created xsi:type="dcterms:W3CDTF">2011-09-19T08:13:06Z</dcterms:created>
  <dcterms:modified xsi:type="dcterms:W3CDTF">2012-01-13T04:41:25Z</dcterms:modified>
</cp:coreProperties>
</file>