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310" r:id="rId3"/>
    <p:sldId id="338" r:id="rId4"/>
    <p:sldId id="279" r:id="rId5"/>
    <p:sldId id="280" r:id="rId6"/>
    <p:sldId id="330" r:id="rId7"/>
    <p:sldId id="341" r:id="rId8"/>
    <p:sldId id="343" r:id="rId9"/>
    <p:sldId id="348" r:id="rId10"/>
    <p:sldId id="349" r:id="rId11"/>
    <p:sldId id="282" r:id="rId12"/>
    <p:sldId id="290" r:id="rId13"/>
    <p:sldId id="320" r:id="rId14"/>
    <p:sldId id="300" r:id="rId15"/>
    <p:sldId id="301" r:id="rId16"/>
    <p:sldId id="303" r:id="rId17"/>
    <p:sldId id="298" r:id="rId18"/>
    <p:sldId id="339" r:id="rId19"/>
    <p:sldId id="332" r:id="rId20"/>
    <p:sldId id="288" r:id="rId21"/>
    <p:sldId id="345" r:id="rId22"/>
    <p:sldId id="346" r:id="rId23"/>
    <p:sldId id="347" r:id="rId24"/>
    <p:sldId id="34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5814" autoAdjust="0"/>
  </p:normalViewPr>
  <p:slideViewPr>
    <p:cSldViewPr>
      <p:cViewPr>
        <p:scale>
          <a:sx n="80" d="100"/>
          <a:sy n="80" d="100"/>
        </p:scale>
        <p:origin x="-274" y="50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5" d="100"/>
          <a:sy n="95" d="100"/>
        </p:scale>
        <p:origin x="-133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802.11-12/0059r0</a:t>
            </a:r>
            <a:endParaRPr lang="en-US" dirty="0"/>
          </a:p>
        </p:txBody>
      </p:sp>
      <p:sp>
        <p:nvSpPr>
          <p:cNvPr id="3075" name="Rectangle 3"/>
          <p:cNvSpPr>
            <a:spLocks noGrp="1" noChangeArrowheads="1"/>
          </p:cNvSpPr>
          <p:nvPr>
            <p:ph type="dt" sz="quarter" idx="1"/>
          </p:nvPr>
        </p:nvSpPr>
        <p:spPr bwMode="auto">
          <a:xfrm>
            <a:off x="695325" y="175081"/>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January</a:t>
            </a:r>
            <a:r>
              <a:rPr lang="de-DE" dirty="0" smtClean="0"/>
              <a:t>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654856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15</a:t>
            </a:fld>
            <a:endParaRPr lang="en-US"/>
          </a:p>
        </p:txBody>
      </p:sp>
    </p:spTree>
    <p:extLst>
      <p:ext uri="{BB962C8B-B14F-4D97-AF65-F5344CB8AC3E}">
        <p14:creationId xmlns:p14="http://schemas.microsoft.com/office/powerpoint/2010/main" val="1253510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2922224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20</a:t>
            </a:fld>
            <a:endParaRPr lang="en-US"/>
          </a:p>
        </p:txBody>
      </p:sp>
    </p:spTree>
    <p:extLst>
      <p:ext uri="{BB962C8B-B14F-4D97-AF65-F5344CB8AC3E}">
        <p14:creationId xmlns:p14="http://schemas.microsoft.com/office/powerpoint/2010/main" val="803816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en-US" altLang="ko-KR" dirty="0" smtClean="0"/>
              <a:t>See normative text 0060r0</a:t>
            </a:r>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21</a:t>
            </a:fld>
            <a:endParaRPr lang="en-US"/>
          </a:p>
        </p:txBody>
      </p:sp>
    </p:spTree>
    <p:extLst>
      <p:ext uri="{BB962C8B-B14F-4D97-AF65-F5344CB8AC3E}">
        <p14:creationId xmlns:p14="http://schemas.microsoft.com/office/powerpoint/2010/main" val="340107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4</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7</a:t>
            </a:fld>
            <a:endParaRPr lang="en-US"/>
          </a:p>
        </p:txBody>
      </p:sp>
    </p:spTree>
    <p:extLst>
      <p:ext uri="{BB962C8B-B14F-4D97-AF65-F5344CB8AC3E}">
        <p14:creationId xmlns:p14="http://schemas.microsoft.com/office/powerpoint/2010/main" val="17150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219188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021016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a:xfrm>
            <a:off x="5640388" y="98425"/>
            <a:ext cx="641350" cy="212725"/>
          </a:xfrm>
          <a:prstGeom prst="rect">
            <a:avLst/>
          </a:prstGeom>
        </p:spPr>
        <p:txBody>
          <a:bodyPr/>
          <a:lstStyle/>
          <a:p>
            <a:pPr>
              <a:defRPr/>
            </a:pPr>
            <a:r>
              <a:rPr lang="de-DE" smtClean="0"/>
              <a:t>doc.: IEEE 802.11-11/1236r1</a:t>
            </a:r>
            <a:endParaRPr lang="en-US"/>
          </a:p>
        </p:txBody>
      </p:sp>
      <p:sp>
        <p:nvSpPr>
          <p:cNvPr id="5" name="날짜 개체 틀 4"/>
          <p:cNvSpPr>
            <a:spLocks noGrp="1"/>
          </p:cNvSpPr>
          <p:nvPr>
            <p:ph type="dt" idx="11"/>
          </p:nvPr>
        </p:nvSpPr>
        <p:spPr>
          <a:xfrm>
            <a:off x="654050" y="98425"/>
            <a:ext cx="827088" cy="212725"/>
          </a:xfrm>
          <a:prstGeom prst="rect">
            <a:avLst/>
          </a:prstGeom>
        </p:spPr>
        <p:txBody>
          <a:bodyPr/>
          <a:lstStyle/>
          <a:p>
            <a:pPr>
              <a:defRPr/>
            </a:pPr>
            <a:r>
              <a:rPr lang="de-DE" smtClean="0"/>
              <a:t>September 2011</a:t>
            </a:r>
            <a:endParaRPr lang="en-US"/>
          </a:p>
        </p:txBody>
      </p:sp>
      <p:sp>
        <p:nvSpPr>
          <p:cNvPr id="6" name="바닥글 개체 틀 5"/>
          <p:cNvSpPr>
            <a:spLocks noGrp="1"/>
          </p:cNvSpPr>
          <p:nvPr>
            <p:ph type="ftr" sz="quarter" idx="12"/>
          </p:nvPr>
        </p:nvSpPr>
        <p:spPr/>
        <p:txBody>
          <a:bodyPr/>
          <a:lstStyle/>
          <a:p>
            <a:pPr lvl="4">
              <a:defRPr/>
            </a:pPr>
            <a:r>
              <a:rPr lang="de-DE" altLang="ko-KR" dirty="0"/>
              <a:t>Jae Seung Lee, ETRI</a:t>
            </a:r>
            <a:endParaRPr lang="en-US" altLang="ko-KR" dirty="0"/>
          </a:p>
        </p:txBody>
      </p:sp>
      <p:sp>
        <p:nvSpPr>
          <p:cNvPr id="7" name="슬라이드 번호 개체 틀 6"/>
          <p:cNvSpPr>
            <a:spLocks noGrp="1"/>
          </p:cNvSpPr>
          <p:nvPr>
            <p:ph type="sldNum" sz="quarter" idx="13"/>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410686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83155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xfrm>
            <a:off x="4344988" y="6599238"/>
            <a:ext cx="530225" cy="182562"/>
          </a:xfrm>
          <a:ln/>
        </p:spPr>
        <p:txBody>
          <a:bodyPr/>
          <a:lstStyle>
            <a:lvl1pPr>
              <a:defRPr/>
            </a:lvl1pPr>
          </a:lstStyle>
          <a:p>
            <a:pPr>
              <a:defRPr/>
            </a:pPr>
            <a:r>
              <a:rPr lang="en-US" dirty="0"/>
              <a:t>Slide </a:t>
            </a:r>
            <a:fld id="{D9B44F08-1720-5A43-9A02-16738D6080B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027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802.11-12/0059r1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6" name="Rectangle 2"/>
          <p:cNvSpPr>
            <a:spLocks noGrp="1" noChangeArrowheads="1"/>
          </p:cNvSpPr>
          <p:nvPr>
            <p:ph type="title"/>
          </p:nvPr>
        </p:nvSpPr>
        <p:spPr>
          <a:noFill/>
        </p:spPr>
        <p:txBody>
          <a:bodyPr/>
          <a:lstStyle/>
          <a:p>
            <a:r>
              <a:rPr lang="en-US" altLang="ko-KR" dirty="0" smtClean="0"/>
              <a:t>Selection of the AP for Scanning</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2011-01-12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161636170"/>
              </p:ext>
            </p:extLst>
          </p:nvPr>
        </p:nvGraphicFramePr>
        <p:xfrm>
          <a:off x="238125" y="2209800"/>
          <a:ext cx="8648700" cy="4895850"/>
        </p:xfrm>
        <a:graphic>
          <a:graphicData uri="http://schemas.openxmlformats.org/presentationml/2006/ole">
            <mc:AlternateContent xmlns:mc="http://schemas.openxmlformats.org/markup-compatibility/2006">
              <mc:Choice xmlns:v="urn:schemas-microsoft-com:vml" Requires="v">
                <p:oleObj spid="_x0000_s3130" name="Document" r:id="rId5" imgW="7213425" imgH="4083939" progId="Word.Document.8">
                  <p:embed/>
                </p:oleObj>
              </mc:Choice>
              <mc:Fallback>
                <p:oleObj name="Document" r:id="rId5" imgW="7213425" imgH="4083939" progId="Word.Document.8">
                  <p:embed/>
                  <p:pic>
                    <p:nvPicPr>
                      <p:cNvPr id="0" name="Object 7"/>
                      <p:cNvPicPr>
                        <a:picLocks noChangeAspect="1" noChangeArrowheads="1"/>
                      </p:cNvPicPr>
                      <p:nvPr/>
                    </p:nvPicPr>
                    <p:blipFill>
                      <a:blip r:embed="rId6"/>
                      <a:srcRect/>
                      <a:stretch>
                        <a:fillRect/>
                      </a:stretch>
                    </p:blipFill>
                    <p:spPr bwMode="auto">
                      <a:xfrm>
                        <a:off x="238125" y="2209800"/>
                        <a:ext cx="8648700" cy="4895850"/>
                      </a:xfrm>
                      <a:prstGeom prst="rect">
                        <a:avLst/>
                      </a:prstGeom>
                      <a:noFill/>
                      <a:ln>
                        <a:noFill/>
                      </a:ln>
                      <a:effectLst/>
                    </p:spPr>
                  </p:pic>
                </p:oleObj>
              </mc:Fallback>
            </mc:AlternateContent>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(5/5)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7077579" cy="646331"/>
          </a:xfrm>
          <a:prstGeom prst="rect">
            <a:avLst/>
          </a:prstGeom>
          <a:noFill/>
        </p:spPr>
        <p:txBody>
          <a:bodyPr wrap="none" rtlCol="0">
            <a:spAutoFit/>
          </a:bodyPr>
          <a:lstStyle/>
          <a:p>
            <a:r>
              <a:rPr lang="en-US" altLang="ko-KR" sz="1800" b="1" dirty="0" smtClean="0"/>
              <a:t>Example 3-2: Exclusion List with substring – using </a:t>
            </a:r>
            <a:r>
              <a:rPr lang="en-US" altLang="ko-KR" sz="1800" b="1" dirty="0" err="1" smtClean="0"/>
              <a:t>substringInfo</a:t>
            </a:r>
            <a:r>
              <a:rPr lang="en-US" altLang="ko-KR" sz="1800" b="1" dirty="0" smtClean="0"/>
              <a:t> field</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 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sp>
        <p:nvSpPr>
          <p:cNvPr id="70"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10</a:t>
            </a:fld>
            <a:endParaRPr lang="en-US" dirty="0"/>
          </a:p>
        </p:txBody>
      </p:sp>
      <p:sp>
        <p:nvSpPr>
          <p:cNvPr id="77" name="직사각형 76"/>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79" name="직사각형 78"/>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0" name="TextBox 79"/>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81" name="직사각형 80"/>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2" name="TextBox 81"/>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cxnSp>
        <p:nvCxnSpPr>
          <p:cNvPr id="83" name="직선 연결선 8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直線矢印コネクタ 57"/>
          <p:cNvCxnSpPr>
            <a:cxnSpLocks noChangeShapeType="1"/>
          </p:cNvCxnSpPr>
          <p:nvPr/>
        </p:nvCxnSpPr>
        <p:spPr bwMode="auto">
          <a:xfrm>
            <a:off x="1072099" y="29718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5" name="テキスト ボックス 28"/>
          <p:cNvSpPr txBox="1">
            <a:spLocks noChangeArrowheads="1"/>
          </p:cNvSpPr>
          <p:nvPr/>
        </p:nvSpPr>
        <p:spPr bwMode="auto">
          <a:xfrm>
            <a:off x="1447800" y="25101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a:t>
            </a:r>
            <a:r>
              <a:rPr lang="en-US" altLang="ja-JP" dirty="0" err="1" smtClean="0"/>
              <a:t>ExclusionList</a:t>
            </a:r>
            <a:r>
              <a:rPr lang="en-US" altLang="ja-JP" dirty="0" smtClean="0"/>
              <a:t> with substring)</a:t>
            </a:r>
            <a:endParaRPr kumimoji="0" lang="en-US" altLang="ja-JP" dirty="0" smtClean="0">
              <a:solidFill>
                <a:schemeClr val="tx1"/>
              </a:solidFill>
            </a:endParaRPr>
          </a:p>
        </p:txBody>
      </p:sp>
      <p:sp>
        <p:nvSpPr>
          <p:cNvPr id="2" name="직사각형 1"/>
          <p:cNvSpPr/>
          <p:nvPr/>
        </p:nvSpPr>
        <p:spPr>
          <a:xfrm>
            <a:off x="76200" y="4953000"/>
            <a:ext cx="5016726" cy="1200329"/>
          </a:xfrm>
          <a:prstGeom prst="rect">
            <a:avLst/>
          </a:prstGeom>
        </p:spPr>
        <p:txBody>
          <a:bodyPr wrap="square">
            <a:spAutoFit/>
          </a:bodyPr>
          <a:lstStyle/>
          <a:p>
            <a:pPr marL="285750" indent="-285750">
              <a:buFont typeface="Wingdings" pitchFamily="2" charset="2"/>
              <a:buChar char="à"/>
            </a:pPr>
            <a:r>
              <a:rPr lang="en-US" altLang="ko-KR" sz="1800" b="1" dirty="0" smtClean="0"/>
              <a:t>Add </a:t>
            </a:r>
            <a:r>
              <a:rPr lang="en-US" altLang="ko-KR" sz="1800" b="1" dirty="0"/>
              <a:t>substring </a:t>
            </a:r>
            <a:r>
              <a:rPr lang="en-US" altLang="ko-KR" sz="1800" b="1" dirty="0" smtClean="0"/>
              <a:t>KT</a:t>
            </a:r>
            <a:r>
              <a:rPr lang="en-US" altLang="ko-KR" sz="1800" b="1" dirty="0" smtClean="0">
                <a:solidFill>
                  <a:srgbClr val="FF0000"/>
                </a:solidFill>
              </a:rPr>
              <a:t> </a:t>
            </a:r>
            <a:r>
              <a:rPr lang="en-US" altLang="ko-KR" sz="1800" b="1" dirty="0" smtClean="0"/>
              <a:t>and indicate </a:t>
            </a:r>
          </a:p>
          <a:p>
            <a:r>
              <a:rPr lang="en-US" altLang="ko-KR" sz="1800" b="1" dirty="0" smtClean="0"/>
              <a:t>“starts with”</a:t>
            </a:r>
            <a:r>
              <a:rPr lang="en-US" altLang="ko-KR" sz="1800" b="1" dirty="0" smtClean="0">
                <a:solidFill>
                  <a:srgbClr val="FF0000"/>
                </a:solidFill>
              </a:rPr>
              <a:t> </a:t>
            </a:r>
            <a:r>
              <a:rPr lang="en-US" altLang="ko-KR" sz="1800" b="1" dirty="0" smtClean="0"/>
              <a:t>in the </a:t>
            </a:r>
            <a:r>
              <a:rPr lang="en-US" altLang="ko-KR" sz="1800" b="1" dirty="0" err="1" smtClean="0"/>
              <a:t>substringInfo</a:t>
            </a:r>
            <a:r>
              <a:rPr lang="en-US" altLang="ko-KR" sz="1800" b="1" dirty="0" smtClean="0"/>
              <a:t> field</a:t>
            </a:r>
          </a:p>
          <a:p>
            <a:r>
              <a:rPr lang="en-US" altLang="ko-KR" sz="1800" b="1" dirty="0" smtClean="0"/>
              <a:t>(SKT is not filtered !)</a:t>
            </a:r>
          </a:p>
          <a:p>
            <a:r>
              <a:rPr lang="en-US" altLang="ko-KR" sz="1800" b="1" dirty="0" smtClean="0">
                <a:sym typeface="Wingdings" pitchFamily="2" charset="2"/>
              </a:rPr>
              <a:t> Do not need to list all the SSIDs to filter</a:t>
            </a:r>
            <a:endParaRPr lang="en-US" altLang="ko-KR" sz="1800" b="1" dirty="0"/>
          </a:p>
        </p:txBody>
      </p:sp>
      <p:cxnSp>
        <p:nvCxnSpPr>
          <p:cNvPr id="86"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 name="直線矢印コネクタ 67"/>
          <p:cNvCxnSpPr>
            <a:cxnSpLocks noChangeShapeType="1"/>
          </p:cNvCxnSpPr>
          <p:nvPr/>
        </p:nvCxnSpPr>
        <p:spPr bwMode="auto">
          <a:xfrm flipH="1">
            <a:off x="990600" y="3124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TextBox 89"/>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1" name="TextBox 90"/>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2" name="TextBox 91"/>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3" name="TextBox 92"/>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4" name="TextBox 93"/>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5" name="TextBox 94"/>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7" name="TextBox 96"/>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105" name="直線矢印コネクタ 67"/>
          <p:cNvCxnSpPr>
            <a:cxnSpLocks noChangeShapeType="1"/>
          </p:cNvCxnSpPr>
          <p:nvPr/>
        </p:nvCxnSpPr>
        <p:spPr bwMode="auto">
          <a:xfrm flipH="1">
            <a:off x="1295401" y="47244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285968" y="55626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78504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09600"/>
            <a:ext cx="7772400" cy="1066800"/>
          </a:xfrm>
        </p:spPr>
        <p:txBody>
          <a:bodyPr/>
          <a:lstStyle/>
          <a:p>
            <a:r>
              <a:rPr lang="en-US" dirty="0" smtClean="0"/>
              <a:t>Exclusion List</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GB" altLang="ko-KR" dirty="0" smtClean="0"/>
              <a:t>Added </a:t>
            </a:r>
            <a:r>
              <a:rPr lang="en-GB" altLang="ko-KR" dirty="0"/>
              <a:t>to the Probe Request frames to precisely </a:t>
            </a:r>
            <a:r>
              <a:rPr lang="en-GB" altLang="ko-KR" dirty="0" smtClean="0"/>
              <a:t>limit </a:t>
            </a:r>
            <a:r>
              <a:rPr lang="en-GB" altLang="ko-KR" dirty="0"/>
              <a:t>the </a:t>
            </a:r>
            <a:r>
              <a:rPr lang="en-GB" altLang="ko-KR" dirty="0" smtClean="0"/>
              <a:t>scope </a:t>
            </a:r>
            <a:r>
              <a:rPr lang="en-GB" altLang="ko-KR" dirty="0"/>
              <a:t>of </a:t>
            </a:r>
            <a:r>
              <a:rPr lang="en-GB" altLang="ko-KR" dirty="0" smtClean="0"/>
              <a:t>STAs to respond  </a:t>
            </a:r>
          </a:p>
          <a:p>
            <a:pPr marL="179388" indent="-179388" eaLnBrk="1" hangingPunct="1">
              <a:buFont typeface="Arial" pitchFamily="34" charset="0"/>
              <a:buChar char="•"/>
            </a:pPr>
            <a:r>
              <a:rPr lang="de-DE" altLang="ko-KR" dirty="0" smtClean="0"/>
              <a:t>Specifies </a:t>
            </a:r>
            <a:r>
              <a:rPr lang="de-DE" altLang="ko-KR" dirty="0"/>
              <a:t>the set of STAs </a:t>
            </a:r>
            <a:r>
              <a:rPr lang="en-GB" altLang="ko-KR" dirty="0"/>
              <a:t>that should not transmit a response to a Probe Request </a:t>
            </a:r>
            <a:r>
              <a:rPr lang="en-GB" altLang="ko-KR" dirty="0" smtClean="0"/>
              <a:t>frame</a:t>
            </a:r>
          </a:p>
          <a:p>
            <a:pPr marL="179388" indent="-179388" eaLnBrk="1" hangingPunct="1">
              <a:buFont typeface="Arial" pitchFamily="34" charset="0"/>
              <a:buChar char="•"/>
            </a:pPr>
            <a:r>
              <a:rPr lang="en-GB" altLang="ko-KR" dirty="0" smtClean="0"/>
              <a:t>If </a:t>
            </a:r>
            <a:r>
              <a:rPr lang="en-GB" altLang="ko-KR" dirty="0"/>
              <a:t>STAs are selected by BSSID, SSID, SSID List, HESSID, or Mesh ID and if some of the selected STAs are indicated by the lists in the Exclusion List, then they should not transmit a response to the Probe Request </a:t>
            </a:r>
            <a:r>
              <a:rPr lang="en-GB" altLang="ko-KR" dirty="0" smtClean="0"/>
              <a:t>frame</a:t>
            </a:r>
          </a:p>
          <a:p>
            <a:pPr marL="179388" indent="-179388" eaLnBrk="1" hangingPunct="1">
              <a:buFont typeface="Arial" pitchFamily="34" charset="0"/>
              <a:buChar char="•"/>
            </a:pPr>
            <a:r>
              <a:rPr lang="en-GB" altLang="ko-KR" dirty="0" smtClean="0">
                <a:solidFill>
                  <a:schemeClr val="tx1"/>
                </a:solidFill>
                <a:ea typeface="MS PGothic" pitchFamily="34" charset="-128"/>
              </a:rPr>
              <a:t>Substring </a:t>
            </a:r>
            <a:r>
              <a:rPr lang="en-GB" altLang="ko-KR" dirty="0" smtClean="0">
                <a:ea typeface="MS PGothic" pitchFamily="34" charset="-128"/>
              </a:rPr>
              <a:t>can be</a:t>
            </a:r>
            <a:r>
              <a:rPr lang="en-GB" altLang="ko-KR" dirty="0" smtClean="0">
                <a:solidFill>
                  <a:schemeClr val="tx1"/>
                </a:solidFill>
                <a:ea typeface="MS PGothic" pitchFamily="34" charset="-128"/>
              </a:rPr>
              <a:t> included in the Exclusion List</a:t>
            </a:r>
            <a:endParaRPr lang="en-US" altLang="ko-KR" dirty="0" smtClean="0">
              <a:solidFill>
                <a:schemeClr val="tx1"/>
              </a:solidFill>
              <a:ea typeface="MS PGothic" pitchFamily="34" charset="-128"/>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11</a:t>
            </a:fld>
            <a:endParaRPr lang="en-US" dirty="0"/>
          </a:p>
        </p:txBody>
      </p:sp>
    </p:spTree>
    <p:extLst>
      <p:ext uri="{BB962C8B-B14F-4D97-AF65-F5344CB8AC3E}">
        <p14:creationId xmlns:p14="http://schemas.microsoft.com/office/powerpoint/2010/main" val="242817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85800" y="1600200"/>
            <a:ext cx="7772400" cy="5105400"/>
          </a:xfrm>
        </p:spPr>
        <p:txBody>
          <a:bodyPr/>
          <a:lstStyle/>
          <a:p>
            <a:pPr marL="179388" indent="-179388" eaLnBrk="1" hangingPunct="1">
              <a:buFont typeface="Arial" pitchFamily="34" charset="0"/>
              <a:buChar char="•"/>
            </a:pPr>
            <a:r>
              <a:rPr lang="en-US" altLang="ko-KR" dirty="0" smtClean="0">
                <a:ea typeface="MS PGothic" pitchFamily="34" charset="-128"/>
              </a:rPr>
              <a:t>MLME-</a:t>
            </a:r>
            <a:r>
              <a:rPr lang="en-US" altLang="ko-KR" dirty="0" err="1" smtClean="0">
                <a:ea typeface="MS PGothic" pitchFamily="34" charset="-128"/>
              </a:rPr>
              <a:t>SCAN.request</a:t>
            </a:r>
            <a:r>
              <a:rPr lang="en-US" altLang="ko-KR" dirty="0" smtClean="0">
                <a:ea typeface="MS PGothic" pitchFamily="34" charset="-128"/>
              </a:rPr>
              <a:t>( )</a:t>
            </a:r>
            <a:endParaRPr lang="en-US" altLang="ja-JP" dirty="0" smtClean="0">
              <a:ea typeface="MS PGothic" pitchFamily="34" charset="-128"/>
            </a:endParaRPr>
          </a:p>
          <a:p>
            <a:endParaRPr lang="en-US" altLang="ko-KR" sz="1200" dirty="0" smtClean="0"/>
          </a:p>
          <a:p>
            <a:r>
              <a:rPr lang="en-US" altLang="ko-KR" sz="1200" dirty="0" smtClean="0"/>
              <a:t>MLME-</a:t>
            </a:r>
            <a:r>
              <a:rPr lang="en-US" altLang="ko-KR" sz="1200" dirty="0" err="1" smtClean="0"/>
              <a:t>SCAN.request</a:t>
            </a:r>
            <a:r>
              <a:rPr lang="en-US" altLang="ko-KR" sz="1200" dirty="0"/>
              <a:t>(</a:t>
            </a:r>
            <a:endParaRPr lang="ko-KR" altLang="ko-KR" sz="1200" dirty="0"/>
          </a:p>
          <a:p>
            <a:pPr marL="0" indent="0">
              <a:buNone/>
            </a:pPr>
            <a:r>
              <a:rPr lang="en-US" altLang="ko-KR" sz="1200" dirty="0" smtClean="0"/>
              <a:t>		</a:t>
            </a:r>
            <a:r>
              <a:rPr lang="en-US" altLang="ko-KR" sz="1200" dirty="0" err="1" smtClean="0"/>
              <a:t>BSSType</a:t>
            </a:r>
            <a:r>
              <a:rPr lang="en-US" altLang="ko-KR" sz="1200" dirty="0"/>
              <a:t>,</a:t>
            </a:r>
            <a:endParaRPr lang="ko-KR" altLang="ko-KR" sz="1200" dirty="0"/>
          </a:p>
          <a:p>
            <a:pPr marL="0" indent="0">
              <a:buNone/>
            </a:pPr>
            <a:r>
              <a:rPr lang="en-US" altLang="ko-KR" sz="1200" dirty="0" smtClean="0"/>
              <a:t>		BSSID</a:t>
            </a:r>
            <a:r>
              <a:rPr lang="en-US" altLang="ko-KR" sz="1200" dirty="0"/>
              <a:t>,</a:t>
            </a:r>
            <a:endParaRPr lang="ko-KR" altLang="ko-KR" sz="1200" dirty="0"/>
          </a:p>
          <a:p>
            <a:pPr marL="0" indent="0">
              <a:buNone/>
            </a:pPr>
            <a:r>
              <a:rPr lang="en-US" altLang="ko-KR" sz="1200" dirty="0" smtClean="0"/>
              <a:t>		SSID</a:t>
            </a:r>
            <a:r>
              <a:rPr lang="en-US" altLang="ko-KR" sz="1200" dirty="0"/>
              <a:t>,</a:t>
            </a:r>
            <a:endParaRPr lang="ko-KR" altLang="ko-KR" sz="1200" dirty="0"/>
          </a:p>
          <a:p>
            <a:pPr marL="0" indent="0">
              <a:buNone/>
            </a:pPr>
            <a:r>
              <a:rPr lang="en-US" altLang="ko-KR" sz="1200" dirty="0" smtClean="0"/>
              <a:t>		</a:t>
            </a:r>
            <a:r>
              <a:rPr lang="en-US" altLang="ko-KR" sz="1200" dirty="0" err="1" smtClean="0"/>
              <a:t>ScanType</a:t>
            </a:r>
            <a:r>
              <a:rPr lang="en-US" altLang="ko-KR" sz="1200" dirty="0"/>
              <a:t>,</a:t>
            </a:r>
            <a:endParaRPr lang="ko-KR" altLang="ko-KR" sz="1200" dirty="0"/>
          </a:p>
          <a:p>
            <a:pPr marL="0" indent="0">
              <a:buNone/>
            </a:pPr>
            <a:r>
              <a:rPr lang="en-US" altLang="ko-KR" sz="1200" dirty="0" smtClean="0"/>
              <a:t>		</a:t>
            </a:r>
            <a:r>
              <a:rPr lang="en-US" altLang="ko-KR" sz="1200" dirty="0" err="1" smtClean="0"/>
              <a:t>ProbeDelay</a:t>
            </a:r>
            <a:r>
              <a:rPr lang="en-US" altLang="ko-KR" sz="1200" dirty="0"/>
              <a:t>,</a:t>
            </a:r>
            <a:endParaRPr lang="ko-KR" altLang="ko-KR" sz="1200" dirty="0"/>
          </a:p>
          <a:p>
            <a:pPr marL="0" indent="0">
              <a:buNone/>
            </a:pPr>
            <a:r>
              <a:rPr lang="en-US" altLang="ko-KR" sz="1200" dirty="0" smtClean="0"/>
              <a:t>		</a:t>
            </a:r>
            <a:r>
              <a:rPr lang="en-US" altLang="ko-KR" sz="1200" dirty="0" err="1" smtClean="0"/>
              <a:t>ChannelList</a:t>
            </a:r>
            <a:r>
              <a:rPr lang="en-US" altLang="ko-KR" sz="1200" dirty="0"/>
              <a:t>,</a:t>
            </a:r>
            <a:endParaRPr lang="ko-KR" altLang="ko-KR" sz="1200" dirty="0"/>
          </a:p>
          <a:p>
            <a:pPr marL="0" indent="0">
              <a:buNone/>
            </a:pPr>
            <a:r>
              <a:rPr lang="en-US" altLang="ko-KR" sz="1200" dirty="0" smtClean="0"/>
              <a:t>		</a:t>
            </a:r>
            <a:r>
              <a:rPr lang="en-US" altLang="ko-KR" sz="1200" dirty="0" err="1" smtClean="0"/>
              <a:t>MinChannelTime</a:t>
            </a:r>
            <a:r>
              <a:rPr lang="en-US" altLang="ko-KR" sz="1200" dirty="0"/>
              <a:t>,</a:t>
            </a:r>
            <a:endParaRPr lang="ko-KR" altLang="ko-KR" sz="1200" dirty="0"/>
          </a:p>
          <a:p>
            <a:pPr marL="0" indent="0">
              <a:buNone/>
            </a:pPr>
            <a:r>
              <a:rPr lang="en-US" altLang="ko-KR" sz="1200" dirty="0" smtClean="0"/>
              <a:t>		</a:t>
            </a:r>
            <a:r>
              <a:rPr lang="en-US" altLang="ko-KR" sz="1200" dirty="0" err="1" smtClean="0"/>
              <a:t>MaxChannelTime</a:t>
            </a:r>
            <a:r>
              <a:rPr lang="en-US" altLang="ko-KR" sz="1200" dirty="0"/>
              <a:t>,</a:t>
            </a:r>
            <a:endParaRPr lang="ko-KR" altLang="ko-KR" sz="1200" dirty="0"/>
          </a:p>
          <a:p>
            <a:pPr marL="0" indent="0">
              <a:buNone/>
            </a:pPr>
            <a:r>
              <a:rPr lang="en-US" altLang="ko-KR" sz="1200" dirty="0" smtClean="0"/>
              <a:t>		</a:t>
            </a:r>
            <a:r>
              <a:rPr lang="en-US" altLang="ko-KR" sz="1200" dirty="0" err="1" smtClean="0"/>
              <a:t>RequestInformation</a:t>
            </a:r>
            <a:r>
              <a:rPr lang="en-US" altLang="ko-KR" sz="1200" dirty="0"/>
              <a:t>,</a:t>
            </a:r>
            <a:endParaRPr lang="ko-KR" altLang="ko-KR" sz="1200" dirty="0"/>
          </a:p>
          <a:p>
            <a:pPr marL="0" indent="0">
              <a:buNone/>
            </a:pPr>
            <a:r>
              <a:rPr lang="en-US" altLang="ko-KR" sz="1200" dirty="0" smtClean="0"/>
              <a:t>		SSID </a:t>
            </a:r>
            <a:r>
              <a:rPr lang="en-US" altLang="ko-KR" sz="1200" dirty="0"/>
              <a:t>List,</a:t>
            </a:r>
            <a:endParaRPr lang="ko-KR" altLang="ko-KR" sz="1200" dirty="0"/>
          </a:p>
          <a:p>
            <a:pPr marL="0" indent="0">
              <a:buNone/>
            </a:pPr>
            <a:r>
              <a:rPr lang="en-US" altLang="ko-KR" sz="1200" dirty="0" smtClean="0"/>
              <a:t>		</a:t>
            </a:r>
            <a:r>
              <a:rPr lang="en-US" altLang="ko-KR" sz="1200" dirty="0" err="1" smtClean="0"/>
              <a:t>ChannelUsage</a:t>
            </a:r>
            <a:r>
              <a:rPr lang="en-US" altLang="ko-KR" sz="1200" dirty="0"/>
              <a:t>,</a:t>
            </a:r>
            <a:endParaRPr lang="ko-KR" altLang="ko-KR" sz="1200" dirty="0"/>
          </a:p>
          <a:p>
            <a:pPr marL="0" indent="0">
              <a:buNone/>
            </a:pPr>
            <a:r>
              <a:rPr lang="en-US" altLang="ko-KR" sz="1200" dirty="0" smtClean="0"/>
              <a:t>		</a:t>
            </a:r>
            <a:r>
              <a:rPr lang="en-US" altLang="ko-KR" sz="1200" dirty="0" err="1" smtClean="0"/>
              <a:t>AccessNetworkType</a:t>
            </a:r>
            <a:r>
              <a:rPr lang="en-US" altLang="ko-KR" sz="1200" dirty="0"/>
              <a:t>,</a:t>
            </a:r>
            <a:endParaRPr lang="ko-KR" altLang="ko-KR" sz="1200" dirty="0"/>
          </a:p>
          <a:p>
            <a:pPr marL="0" indent="0">
              <a:buNone/>
            </a:pPr>
            <a:r>
              <a:rPr lang="en-US" altLang="ko-KR" sz="1200" dirty="0" smtClean="0"/>
              <a:t>		HESSID</a:t>
            </a:r>
            <a:r>
              <a:rPr lang="en-US" altLang="ko-KR" sz="1200" dirty="0"/>
              <a:t>,</a:t>
            </a:r>
            <a:endParaRPr lang="ko-KR" altLang="ko-KR" sz="1200" dirty="0"/>
          </a:p>
          <a:p>
            <a:pPr marL="0" indent="0">
              <a:buNone/>
            </a:pPr>
            <a:r>
              <a:rPr lang="en-US" altLang="ko-KR" sz="1200" dirty="0" smtClean="0"/>
              <a:t>		</a:t>
            </a:r>
            <a:r>
              <a:rPr lang="en-US" altLang="ko-KR" sz="1200" dirty="0" err="1" smtClean="0"/>
              <a:t>MeshID</a:t>
            </a:r>
            <a:r>
              <a:rPr lang="en-US" altLang="ko-KR" sz="1200" dirty="0"/>
              <a:t>,</a:t>
            </a:r>
            <a:endParaRPr lang="ko-KR" altLang="ko-KR" sz="1200" dirty="0"/>
          </a:p>
          <a:p>
            <a:pPr marL="0" indent="0">
              <a:buNone/>
            </a:pPr>
            <a:r>
              <a:rPr lang="en-US" altLang="ko-KR" sz="1200" dirty="0" smtClean="0"/>
              <a:t>		</a:t>
            </a:r>
            <a:r>
              <a:rPr lang="en-US" altLang="ko-KR" sz="1200" dirty="0" smtClean="0">
                <a:solidFill>
                  <a:srgbClr val="FF0000"/>
                </a:solidFill>
              </a:rPr>
              <a:t>Exclusion List</a:t>
            </a:r>
            <a:r>
              <a:rPr lang="en-US" altLang="ko-KR" sz="1200" dirty="0" smtClean="0"/>
              <a:t>,</a:t>
            </a:r>
            <a:endParaRPr lang="ko-KR" altLang="ko-KR" sz="1200" dirty="0" smtClean="0"/>
          </a:p>
          <a:p>
            <a:pPr marL="0" indent="0">
              <a:buNone/>
            </a:pPr>
            <a:r>
              <a:rPr lang="en-US" altLang="ko-KR" sz="1200" dirty="0" smtClean="0"/>
              <a:t>		</a:t>
            </a:r>
            <a:r>
              <a:rPr lang="en-US" altLang="ko-KR" sz="1200" dirty="0" err="1" smtClean="0"/>
              <a:t>VendorSpecificInfo</a:t>
            </a:r>
            <a:endParaRPr lang="ko-KR" altLang="ko-KR" sz="1200" dirty="0"/>
          </a:p>
          <a:p>
            <a:pPr marL="0" indent="0">
              <a:buNone/>
            </a:pPr>
            <a:r>
              <a:rPr lang="en-US" altLang="ko-KR" sz="1200" dirty="0" smtClean="0"/>
              <a:t>)</a:t>
            </a:r>
            <a:endParaRPr lang="ko-KR" altLang="ko-KR" sz="1200" dirty="0"/>
          </a:p>
          <a:p>
            <a:pPr marL="0" indent="0">
              <a:buNone/>
            </a:pPr>
            <a:r>
              <a:rPr lang="en-GB" altLang="ko-KR" sz="1200" dirty="0"/>
              <a:t> </a:t>
            </a:r>
            <a:endParaRPr lang="ko-KR" altLang="ko-KR" sz="12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sp>
        <p:nvSpPr>
          <p:cNvPr id="6" name="Title 1"/>
          <p:cNvSpPr>
            <a:spLocks noGrp="1"/>
          </p:cNvSpPr>
          <p:nvPr>
            <p:ph type="title"/>
          </p:nvPr>
        </p:nvSpPr>
        <p:spPr>
          <a:xfrm>
            <a:off x="685800" y="609600"/>
            <a:ext cx="7772400" cy="1066800"/>
          </a:xfrm>
        </p:spPr>
        <p:txBody>
          <a:bodyPr/>
          <a:lstStyle/>
          <a:p>
            <a:r>
              <a:rPr lang="en-US" dirty="0" smtClean="0"/>
              <a:t>Exclusion List: MLME-</a:t>
            </a:r>
            <a:r>
              <a:rPr lang="en-US" dirty="0" err="1" smtClean="0"/>
              <a:t>SCAN.request</a:t>
            </a:r>
            <a:r>
              <a:rPr lang="en-US" dirty="0" smtClean="0"/>
              <a:t> (1/2)</a:t>
            </a:r>
            <a:endParaRPr lang="en-US"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12</a:t>
            </a:fld>
            <a:endParaRPr lang="en-US" dirty="0"/>
          </a:p>
        </p:txBody>
      </p:sp>
    </p:spTree>
    <p:extLst>
      <p:ext uri="{BB962C8B-B14F-4D97-AF65-F5344CB8AC3E}">
        <p14:creationId xmlns:p14="http://schemas.microsoft.com/office/powerpoint/2010/main" val="236818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Exclusion List: MLME-</a:t>
            </a:r>
            <a:r>
              <a:rPr lang="en-US" dirty="0" err="1" smtClean="0"/>
              <a:t>SCAN.request</a:t>
            </a:r>
            <a:r>
              <a:rPr lang="en-US" dirty="0" smtClean="0"/>
              <a:t> (2/2) </a:t>
            </a:r>
            <a:endParaRPr lang="en-US" dirty="0"/>
          </a:p>
        </p:txBody>
      </p:sp>
      <p:sp>
        <p:nvSpPr>
          <p:cNvPr id="7" name="Content Placeholder 2"/>
          <p:cNvSpPr>
            <a:spLocks noGrp="1"/>
          </p:cNvSpPr>
          <p:nvPr>
            <p:ph idx="1"/>
          </p:nvPr>
        </p:nvSpPr>
        <p:spPr>
          <a:xfrm>
            <a:off x="685800" y="1600200"/>
            <a:ext cx="7772400" cy="5105400"/>
          </a:xfrm>
        </p:spPr>
        <p:txBody>
          <a:bodyPr/>
          <a:lstStyle/>
          <a:p>
            <a:pPr marL="179388" indent="-179388" eaLnBrk="1" hangingPunct="1">
              <a:buFont typeface="Arial" pitchFamily="34" charset="0"/>
              <a:buChar char="•"/>
            </a:pPr>
            <a:endParaRPr lang="en-US" altLang="ja-JP" dirty="0" smtClean="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smtClean="0">
              <a:ea typeface="MS PGothic" pitchFamily="34" charset="-128"/>
            </a:endParaRPr>
          </a:p>
          <a:p>
            <a:pPr marL="0" indent="0" eaLnBrk="1" hangingPunct="1">
              <a:buNone/>
            </a:pPr>
            <a:endParaRPr lang="en-US" altLang="ja-JP" dirty="0">
              <a:ea typeface="MS PGothic" pitchFamily="34" charset="-128"/>
            </a:endParaRPr>
          </a:p>
        </p:txBody>
      </p:sp>
      <p:graphicFrame>
        <p:nvGraphicFramePr>
          <p:cNvPr id="8" name="표 7"/>
          <p:cNvGraphicFramePr>
            <a:graphicFrameLocks noGrp="1"/>
          </p:cNvGraphicFramePr>
          <p:nvPr>
            <p:extLst>
              <p:ext uri="{D42A27DB-BD31-4B8C-83A1-F6EECF244321}">
                <p14:modId xmlns:p14="http://schemas.microsoft.com/office/powerpoint/2010/main" val="1420197387"/>
              </p:ext>
            </p:extLst>
          </p:nvPr>
        </p:nvGraphicFramePr>
        <p:xfrm>
          <a:off x="838200" y="1981200"/>
          <a:ext cx="7315200" cy="4170557"/>
        </p:xfrm>
        <a:graphic>
          <a:graphicData uri="http://schemas.openxmlformats.org/drawingml/2006/table">
            <a:tbl>
              <a:tblPr firstRow="1" firstCol="1" bandRow="1" bandCol="1">
                <a:tableStyleId>{5C22544A-7EE6-4342-B048-85BDC9FD1C3A}</a:tableStyleId>
              </a:tblPr>
              <a:tblGrid>
                <a:gridCol w="1382424"/>
                <a:gridCol w="1382424"/>
                <a:gridCol w="1382424"/>
                <a:gridCol w="3167928"/>
              </a:tblGrid>
              <a:tr h="330077">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Name</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Type</a:t>
                      </a:r>
                      <a:endParaRPr lang="ko-KR" sz="180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Valid range</a:t>
                      </a:r>
                      <a:endParaRPr lang="ko-KR" sz="180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a:effectLst/>
                        </a:rPr>
                        <a:t>Description</a:t>
                      </a:r>
                      <a:endParaRPr lang="ko-KR" sz="1800">
                        <a:effectLst/>
                        <a:latin typeface="Times New Roman"/>
                        <a:ea typeface="MS Mincho"/>
                      </a:endParaRPr>
                    </a:p>
                  </a:txBody>
                  <a:tcPr marL="44298" marR="44298" marT="0" marB="0"/>
                </a:tc>
              </a:tr>
              <a:tr h="3784723">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Exclusion List</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As defined in 8.4.x.x</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800" dirty="0">
                          <a:effectLst/>
                        </a:rPr>
                        <a:t>As defined in 8.4.x.</a:t>
                      </a:r>
                      <a:endParaRPr lang="ko-KR" sz="1800" dirty="0">
                        <a:effectLst/>
                        <a:latin typeface="Times New Roman"/>
                        <a:ea typeface="MS Mincho"/>
                      </a:endParaRPr>
                    </a:p>
                  </a:txBody>
                  <a:tcPr marL="44298" marR="44298"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altLang="ko-KR" sz="1800" kern="1200" dirty="0" smtClean="0">
                          <a:solidFill>
                            <a:schemeClr val="dk1"/>
                          </a:solidFill>
                          <a:effectLst/>
                          <a:latin typeface="+mn-lt"/>
                          <a:ea typeface="+mn-ea"/>
                          <a:cs typeface="+mn-cs"/>
                        </a:rPr>
                        <a:t>Specifies the set of STAs </a:t>
                      </a:r>
                      <a:r>
                        <a:rPr lang="en-GB" altLang="ko-KR" sz="1800" kern="1200" dirty="0" smtClean="0">
                          <a:solidFill>
                            <a:schemeClr val="dk1"/>
                          </a:solidFill>
                          <a:effectLst/>
                          <a:latin typeface="+mn-lt"/>
                          <a:ea typeface="+mn-ea"/>
                          <a:cs typeface="+mn-cs"/>
                        </a:rPr>
                        <a:t>that should not transmit a response to a Probe Request frame. If STAs are selected by BSSID, SSID, SSID List, HESSID, or Mesh ID and if some of the selected STAs are indicated by the lists in the Exclusion List, then they should not transmit a response to the Probe Request frame. </a:t>
                      </a:r>
                      <a:r>
                        <a:rPr lang="en-US" altLang="ko-KR" sz="1800" kern="1200" dirty="0" smtClean="0">
                          <a:solidFill>
                            <a:schemeClr val="dk1"/>
                          </a:solidFill>
                          <a:effectLst/>
                          <a:latin typeface="+mn-lt"/>
                          <a:ea typeface="+mn-ea"/>
                          <a:cs typeface="+mn-cs"/>
                        </a:rPr>
                        <a:t>This element is optionally present only if dot11FILSActivated is true and </a:t>
                      </a:r>
                      <a:r>
                        <a:rPr lang="en-GB" altLang="ko-KR" sz="1800" kern="1200" dirty="0" smtClean="0">
                          <a:solidFill>
                            <a:schemeClr val="dk1"/>
                          </a:solidFill>
                          <a:effectLst/>
                          <a:latin typeface="+mn-lt"/>
                          <a:ea typeface="+mn-ea"/>
                          <a:cs typeface="+mn-cs"/>
                        </a:rPr>
                        <a:t>any of the fields in this element are nonzero</a:t>
                      </a:r>
                      <a:endParaRPr lang="ko-KR" sz="1800" u="none" dirty="0">
                        <a:effectLst/>
                        <a:latin typeface="Times New Roman"/>
                        <a:ea typeface="MS Mincho"/>
                      </a:endParaRPr>
                    </a:p>
                  </a:txBody>
                  <a:tcPr marL="44298" marR="44298" marT="0" marB="0"/>
                </a:tc>
              </a:tr>
            </a:tbl>
          </a:graphicData>
        </a:graphic>
      </p:graphicFrame>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13</a:t>
            </a:fld>
            <a:endParaRPr lang="en-US" dirty="0"/>
          </a:p>
        </p:txBody>
      </p:sp>
    </p:spTree>
    <p:extLst>
      <p:ext uri="{BB962C8B-B14F-4D97-AF65-F5344CB8AC3E}">
        <p14:creationId xmlns:p14="http://schemas.microsoft.com/office/powerpoint/2010/main" val="3789513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smtClean="0"/>
              <a:t>1. BSSID </a:t>
            </a:r>
            <a:r>
              <a:rPr lang="en-GB" altLang="ko-KR" dirty="0"/>
              <a:t>element </a:t>
            </a:r>
            <a:endParaRPr lang="ko-KR" altLang="ko-KR" dirty="0"/>
          </a:p>
          <a:p>
            <a:endParaRPr lang="en-US" altLang="ko-KR" dirty="0"/>
          </a:p>
          <a:p>
            <a:endParaRPr lang="en-US" altLang="ko-KR" dirty="0" smtClean="0"/>
          </a:p>
          <a:p>
            <a:endParaRPr lang="en-US" altLang="ko-KR" dirty="0"/>
          </a:p>
          <a:p>
            <a:r>
              <a:rPr lang="en-GB" altLang="ko-KR" sz="2000" dirty="0"/>
              <a:t>The BSSID field </a:t>
            </a:r>
            <a:r>
              <a:rPr lang="en-GB" altLang="ko-KR" sz="2000" dirty="0" smtClean="0"/>
              <a:t>contains </a:t>
            </a:r>
            <a:r>
              <a:rPr lang="en-GB" altLang="ko-KR" sz="2000" dirty="0"/>
              <a:t>a BSSID or a MAC address of a STA. </a:t>
            </a:r>
            <a:r>
              <a:rPr lang="en-US" altLang="ko-KR" sz="2000" dirty="0"/>
              <a:t>A BSSID field of all 1s is used to indicate the wildcard BSSID</a:t>
            </a:r>
            <a:endParaRPr lang="en-US" altLang="ko-KR" sz="2000" dirty="0" smtClean="0"/>
          </a:p>
          <a:p>
            <a:pPr marL="0" indent="0">
              <a:buNone/>
            </a:pPr>
            <a:r>
              <a:rPr lang="en-US" altLang="ko-KR" dirty="0" smtClean="0"/>
              <a:t>2. HESSID element</a:t>
            </a:r>
          </a:p>
          <a:p>
            <a:endParaRPr lang="en-US" altLang="ko-KR" dirty="0"/>
          </a:p>
          <a:p>
            <a:endParaRPr lang="en-US" altLang="ko-KR" dirty="0"/>
          </a:p>
          <a:p>
            <a:pPr marL="0" indent="0">
              <a:buNone/>
            </a:pPr>
            <a:endParaRPr lang="ko-KR" altLang="ko-KR" dirty="0"/>
          </a:p>
          <a:p>
            <a:r>
              <a:rPr lang="en-GB" altLang="ko-KR" sz="2000" dirty="0"/>
              <a:t>The HESSID field </a:t>
            </a:r>
            <a:r>
              <a:rPr lang="en-GB" altLang="ko-KR" sz="2000" dirty="0" smtClean="0"/>
              <a:t>contains </a:t>
            </a:r>
            <a:r>
              <a:rPr lang="en-GB" altLang="ko-KR" sz="2000" dirty="0"/>
              <a:t>a HESSID. </a:t>
            </a:r>
            <a:r>
              <a:rPr lang="en-US" altLang="ko-KR" sz="2000" dirty="0"/>
              <a:t>A HESSID field of all 1s is used to indicate the wildcard HESSID</a:t>
            </a:r>
            <a:r>
              <a:rPr lang="en-GB" altLang="ko-KR" sz="2000" dirty="0"/>
              <a:t> </a:t>
            </a:r>
            <a:endParaRPr lang="ko-KR" altLang="ko-KR" sz="2000"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(1/4)</a:t>
            </a:r>
            <a:endParaRPr lang="en-US" dirty="0"/>
          </a:p>
        </p:txBody>
      </p:sp>
      <p:graphicFrame>
        <p:nvGraphicFramePr>
          <p:cNvPr id="8" name="표 7"/>
          <p:cNvGraphicFramePr>
            <a:graphicFrameLocks noGrp="1"/>
          </p:cNvGraphicFramePr>
          <p:nvPr>
            <p:extLst>
              <p:ext uri="{D42A27DB-BD31-4B8C-83A1-F6EECF244321}">
                <p14:modId xmlns:p14="http://schemas.microsoft.com/office/powerpoint/2010/main" val="3474838686"/>
              </p:ext>
            </p:extLst>
          </p:nvPr>
        </p:nvGraphicFramePr>
        <p:xfrm>
          <a:off x="2438400" y="2286000"/>
          <a:ext cx="5029201" cy="457200"/>
        </p:xfrm>
        <a:graphic>
          <a:graphicData uri="http://schemas.openxmlformats.org/drawingml/2006/table">
            <a:tbl>
              <a:tblPr firstRow="1" firstCol="1" bandRow="1">
                <a:tableStyleId>{5C22544A-7EE6-4342-B048-85BDC9FD1C3A}</a:tableStyleId>
              </a:tblPr>
              <a:tblGrid>
                <a:gridCol w="2196728"/>
                <a:gridCol w="1624841"/>
                <a:gridCol w="1207632"/>
              </a:tblGrid>
              <a:tr h="457200">
                <a:tc>
                  <a:txBody>
                    <a:bodyPr/>
                    <a:lstStyle/>
                    <a:p>
                      <a:pPr>
                        <a:spcAft>
                          <a:spcPts val="0"/>
                        </a:spcAft>
                      </a:pPr>
                      <a:r>
                        <a:rPr lang="en-GB" sz="1600" u="none" dirty="0">
                          <a:effectLst/>
                        </a:rPr>
                        <a:t>Element </a:t>
                      </a:r>
                      <a:r>
                        <a:rPr lang="en-GB" sz="1600" u="none" dirty="0" smtClean="0">
                          <a:effectLst/>
                        </a:rPr>
                        <a:t>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BSSID</a:t>
                      </a:r>
                      <a:endParaRPr lang="ko-KR" sz="1600" u="none" dirty="0">
                        <a:effectLst/>
                        <a:latin typeface="Times New Roman"/>
                        <a:ea typeface="MS Mincho"/>
                      </a:endParaRPr>
                    </a:p>
                  </a:txBody>
                  <a:tcPr marL="68580" marR="68580" marT="0" marB="0"/>
                </a:tc>
              </a:tr>
            </a:tbl>
          </a:graphicData>
        </a:graphic>
      </p:graphicFrame>
      <p:sp>
        <p:nvSpPr>
          <p:cNvPr id="9" name="Rectangle 2"/>
          <p:cNvSpPr>
            <a:spLocks noChangeArrowheads="1"/>
          </p:cNvSpPr>
          <p:nvPr/>
        </p:nvSpPr>
        <p:spPr bwMode="auto">
          <a:xfrm>
            <a:off x="1752600" y="2650124"/>
            <a:ext cx="609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6</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208431791"/>
              </p:ext>
            </p:extLst>
          </p:nvPr>
        </p:nvGraphicFramePr>
        <p:xfrm>
          <a:off x="2438400" y="4495800"/>
          <a:ext cx="5181600" cy="457200"/>
        </p:xfrm>
        <a:graphic>
          <a:graphicData uri="http://schemas.openxmlformats.org/drawingml/2006/table">
            <a:tbl>
              <a:tblPr firstRow="1" firstCol="1" bandRow="1">
                <a:tableStyleId>{5C22544A-7EE6-4342-B048-85BDC9FD1C3A}</a:tableStyleId>
              </a:tblPr>
              <a:tblGrid>
                <a:gridCol w="2263295"/>
                <a:gridCol w="1674078"/>
                <a:gridCol w="1244227"/>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HESSID</a:t>
                      </a:r>
                      <a:endParaRPr lang="ko-KR" sz="1600" u="none" dirty="0">
                        <a:effectLst/>
                        <a:latin typeface="Times New Roman"/>
                        <a:ea typeface="MS Mincho"/>
                      </a:endParaRPr>
                    </a:p>
                  </a:txBody>
                  <a:tcPr marL="68580" marR="68580" marT="0" marB="0"/>
                </a:tc>
              </a:tr>
            </a:tbl>
          </a:graphicData>
        </a:graphic>
      </p:graphicFrame>
      <p:sp>
        <p:nvSpPr>
          <p:cNvPr id="11" name="Rectangle 2"/>
          <p:cNvSpPr>
            <a:spLocks noChangeArrowheads="1"/>
          </p:cNvSpPr>
          <p:nvPr/>
        </p:nvSpPr>
        <p:spPr bwMode="auto">
          <a:xfrm>
            <a:off x="1600200" y="4859923"/>
            <a:ext cx="6400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6</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14</a:t>
            </a:fld>
            <a:endParaRPr lang="en-US" dirty="0"/>
          </a:p>
        </p:txBody>
      </p:sp>
    </p:spTree>
    <p:extLst>
      <p:ext uri="{BB962C8B-B14F-4D97-AF65-F5344CB8AC3E}">
        <p14:creationId xmlns:p14="http://schemas.microsoft.com/office/powerpoint/2010/main" val="300051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a:t>3</a:t>
            </a:r>
            <a:r>
              <a:rPr lang="en-GB" altLang="ko-KR" dirty="0" smtClean="0"/>
              <a:t>. </a:t>
            </a:r>
            <a:r>
              <a:rPr lang="en-US" altLang="ko-KR" dirty="0" smtClean="0"/>
              <a:t>BSSID List element</a:t>
            </a:r>
          </a:p>
          <a:p>
            <a:pPr marL="0" indent="0">
              <a:buNone/>
            </a:pPr>
            <a:endParaRPr lang="en-US" altLang="ko-KR" dirty="0"/>
          </a:p>
          <a:p>
            <a:pPr marL="0" indent="0">
              <a:buNone/>
            </a:pPr>
            <a:endParaRPr lang="en-US" altLang="ko-KR" dirty="0" smtClean="0"/>
          </a:p>
          <a:p>
            <a:endParaRPr lang="en-GB" altLang="ko-KR" sz="1800" dirty="0" smtClean="0"/>
          </a:p>
          <a:p>
            <a:r>
              <a:rPr lang="en-GB" altLang="ko-KR" sz="2000" dirty="0" smtClean="0"/>
              <a:t>The </a:t>
            </a:r>
            <a:r>
              <a:rPr lang="en-GB" altLang="ko-KR" sz="2000" dirty="0"/>
              <a:t>BSSID List field is a list of BSSID elements, each including the element ID, length field and BSSID information field </a:t>
            </a:r>
            <a:r>
              <a:rPr lang="en-GB" altLang="ko-KR" sz="2000" dirty="0" smtClean="0"/>
              <a:t>for </a:t>
            </a:r>
            <a:r>
              <a:rPr lang="en-GB" altLang="ko-KR" sz="2000" dirty="0"/>
              <a:t>which the STA is requesting </a:t>
            </a:r>
            <a:r>
              <a:rPr lang="en-GB" altLang="ko-KR" sz="2000" dirty="0" smtClean="0"/>
              <a:t>information</a:t>
            </a:r>
            <a:endParaRPr lang="en-US" altLang="ko-KR" sz="2000" dirty="0" smtClean="0"/>
          </a:p>
          <a:p>
            <a:pPr marL="0" indent="0">
              <a:buNone/>
            </a:pPr>
            <a:r>
              <a:rPr lang="en-US" altLang="ko-KR" dirty="0" smtClean="0"/>
              <a:t>4. HESSID List element</a:t>
            </a:r>
          </a:p>
          <a:p>
            <a:pPr marL="0" indent="0">
              <a:buNone/>
            </a:pPr>
            <a:endParaRPr lang="en-US" altLang="ko-KR" sz="1800" dirty="0" smtClean="0"/>
          </a:p>
          <a:p>
            <a:pPr marL="0" indent="0">
              <a:buNone/>
            </a:pPr>
            <a:endParaRPr lang="en-US" altLang="ko-KR" sz="1800" dirty="0"/>
          </a:p>
          <a:p>
            <a:pPr marL="0" indent="0">
              <a:buNone/>
            </a:pPr>
            <a:endParaRPr lang="en-US" altLang="ko-KR" sz="1800" dirty="0" smtClean="0"/>
          </a:p>
          <a:p>
            <a:r>
              <a:rPr lang="en-GB" altLang="ko-KR" sz="2000" dirty="0"/>
              <a:t>The </a:t>
            </a:r>
            <a:r>
              <a:rPr lang="en-GB" altLang="ko-KR" sz="2000" dirty="0" smtClean="0"/>
              <a:t>HESSID </a:t>
            </a:r>
            <a:r>
              <a:rPr lang="en-GB" altLang="ko-KR" sz="2000" dirty="0"/>
              <a:t>List field is a list of </a:t>
            </a:r>
            <a:r>
              <a:rPr lang="en-GB" altLang="ko-KR" sz="2000" dirty="0" smtClean="0"/>
              <a:t>HESSID </a:t>
            </a:r>
            <a:r>
              <a:rPr lang="en-GB" altLang="ko-KR" sz="2000" dirty="0"/>
              <a:t>elements, each including the element ID, length field and </a:t>
            </a:r>
            <a:r>
              <a:rPr lang="en-GB" altLang="ko-KR" sz="2000" dirty="0" smtClean="0"/>
              <a:t>HESSID </a:t>
            </a:r>
            <a:r>
              <a:rPr lang="en-GB" altLang="ko-KR" sz="2000" dirty="0"/>
              <a:t>information field for which the STA is requesting </a:t>
            </a:r>
            <a:r>
              <a:rPr lang="en-GB" altLang="ko-KR" sz="2000" dirty="0" smtClean="0"/>
              <a:t>information</a:t>
            </a:r>
            <a:endParaRPr lang="ko-KR" altLang="ko-KR" sz="2000" dirty="0"/>
          </a:p>
          <a:p>
            <a:pPr marL="0" indent="0">
              <a:buNone/>
            </a:pPr>
            <a:endParaRPr lang="en-US" altLang="ko-KR" sz="1800" dirty="0"/>
          </a:p>
          <a:p>
            <a:pPr marL="0" indent="0">
              <a:buNone/>
            </a:pPr>
            <a:endParaRPr lang="en-US" altLang="ko-KR" sz="1800" dirty="0"/>
          </a:p>
          <a:p>
            <a:pPr marL="0" indent="0">
              <a:buNone/>
            </a:pPr>
            <a:endParaRPr lang="ko-KR" altLang="ko-KR" sz="1800" dirty="0"/>
          </a:p>
          <a:p>
            <a:pPr marL="179388" indent="-179388" eaLnBrk="1" hangingPunct="1">
              <a:buFont typeface="Arial" pitchFamily="34" charset="0"/>
              <a:buChar char="•"/>
            </a:pPr>
            <a:endParaRPr lang="en-US" altLang="ja-JP" sz="1800" dirty="0">
              <a:solidFill>
                <a:schemeClr val="tx1"/>
              </a:solidFill>
              <a:ea typeface="MS PGothic" pitchFamily="34" charset="-128"/>
            </a:endParaRPr>
          </a:p>
          <a:p>
            <a:pPr marL="0" indent="0" eaLnBrk="1" hangingPunct="1">
              <a:buNone/>
            </a:pPr>
            <a:endParaRPr lang="en-US" altLang="ja-JP" sz="1800"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(2/4)</a:t>
            </a:r>
            <a:endParaRPr lang="en-US" dirty="0"/>
          </a:p>
        </p:txBody>
      </p:sp>
      <p:graphicFrame>
        <p:nvGraphicFramePr>
          <p:cNvPr id="10" name="표 9"/>
          <p:cNvGraphicFramePr>
            <a:graphicFrameLocks noGrp="1"/>
          </p:cNvGraphicFramePr>
          <p:nvPr>
            <p:extLst>
              <p:ext uri="{D42A27DB-BD31-4B8C-83A1-F6EECF244321}">
                <p14:modId xmlns:p14="http://schemas.microsoft.com/office/powerpoint/2010/main" val="19932344"/>
              </p:ext>
            </p:extLst>
          </p:nvPr>
        </p:nvGraphicFramePr>
        <p:xfrm>
          <a:off x="2817082" y="2057400"/>
          <a:ext cx="4574319" cy="457200"/>
        </p:xfrm>
        <a:graphic>
          <a:graphicData uri="http://schemas.openxmlformats.org/drawingml/2006/table">
            <a:tbl>
              <a:tblPr firstRow="1" firstCol="1" bandRow="1">
                <a:tableStyleId>{5C22544A-7EE6-4342-B048-85BDC9FD1C3A}</a:tableStyleId>
              </a:tblPr>
              <a:tblGrid>
                <a:gridCol w="1373918"/>
                <a:gridCol w="1371600"/>
                <a:gridCol w="1828801"/>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BSSID List</a:t>
                      </a:r>
                      <a:endParaRPr lang="ko-KR" sz="1600" u="none" dirty="0">
                        <a:effectLst/>
                        <a:latin typeface="Times New Roman"/>
                        <a:ea typeface="MS Mincho"/>
                      </a:endParaRPr>
                    </a:p>
                  </a:txBody>
                  <a:tcPr marL="68580" marR="68580" marT="0" marB="0"/>
                </a:tc>
              </a:tr>
            </a:tbl>
          </a:graphicData>
        </a:graphic>
      </p:graphicFrame>
      <p:sp>
        <p:nvSpPr>
          <p:cNvPr id="11" name="Rectangle 2"/>
          <p:cNvSpPr>
            <a:spLocks noChangeArrowheads="1"/>
          </p:cNvSpPr>
          <p:nvPr/>
        </p:nvSpPr>
        <p:spPr bwMode="auto">
          <a:xfrm>
            <a:off x="1683071" y="2502441"/>
            <a:ext cx="50225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2" name="표 11"/>
          <p:cNvGraphicFramePr>
            <a:graphicFrameLocks noGrp="1"/>
          </p:cNvGraphicFramePr>
          <p:nvPr>
            <p:extLst>
              <p:ext uri="{D42A27DB-BD31-4B8C-83A1-F6EECF244321}">
                <p14:modId xmlns:p14="http://schemas.microsoft.com/office/powerpoint/2010/main" val="3747389320"/>
              </p:ext>
            </p:extLst>
          </p:nvPr>
        </p:nvGraphicFramePr>
        <p:xfrm>
          <a:off x="2667000" y="4495800"/>
          <a:ext cx="4724400" cy="487680"/>
        </p:xfrm>
        <a:graphic>
          <a:graphicData uri="http://schemas.openxmlformats.org/drawingml/2006/table">
            <a:tbl>
              <a:tblPr firstRow="1" firstCol="1" bandRow="1">
                <a:tableStyleId>{5C22544A-7EE6-4342-B048-85BDC9FD1C3A}</a:tableStyleId>
              </a:tblPr>
              <a:tblGrid>
                <a:gridCol w="2063593"/>
                <a:gridCol w="1526365"/>
                <a:gridCol w="1134442"/>
              </a:tblGrid>
              <a:tr h="457200">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HESSID List</a:t>
                      </a:r>
                      <a:endParaRPr lang="ko-KR" sz="1600" u="none"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2064071" y="5029200"/>
            <a:ext cx="58607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15</a:t>
            </a:fld>
            <a:endParaRPr lang="en-US" dirty="0"/>
          </a:p>
        </p:txBody>
      </p:sp>
    </p:spTree>
    <p:extLst>
      <p:ext uri="{BB962C8B-B14F-4D97-AF65-F5344CB8AC3E}">
        <p14:creationId xmlns:p14="http://schemas.microsoft.com/office/powerpoint/2010/main" val="928271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371600"/>
            <a:ext cx="7772400" cy="5105400"/>
          </a:xfrm>
        </p:spPr>
        <p:txBody>
          <a:bodyPr/>
          <a:lstStyle/>
          <a:p>
            <a:pPr marL="0" indent="0">
              <a:buNone/>
            </a:pPr>
            <a:r>
              <a:rPr lang="en-GB" altLang="ko-KR" dirty="0" smtClean="0"/>
              <a:t>5. MESHID </a:t>
            </a:r>
            <a:r>
              <a:rPr lang="en-GB" altLang="ko-KR" dirty="0"/>
              <a:t>List element </a:t>
            </a:r>
            <a:endParaRPr lang="ko-KR" altLang="ko-KR" dirty="0"/>
          </a:p>
          <a:p>
            <a:pPr marL="179388" indent="-179388" eaLnBrk="1" hangingPunct="1">
              <a:buFont typeface="Arial" pitchFamily="34" charset="0"/>
              <a:buChar char="•"/>
            </a:pPr>
            <a:endParaRPr lang="ko-KR" altLang="ko-KR" dirty="0"/>
          </a:p>
          <a:p>
            <a:pPr marL="179388" indent="-179388" eaLnBrk="1" hangingPunct="1">
              <a:buFont typeface="Arial" pitchFamily="34" charset="0"/>
              <a:buChar char="•"/>
            </a:pPr>
            <a:endParaRPr lang="en-US" altLang="ja-JP" dirty="0" smtClean="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179388" indent="-179388" eaLnBrk="1" hangingPunct="1">
              <a:buFont typeface="Arial" pitchFamily="34" charset="0"/>
              <a:buChar char="•"/>
            </a:pPr>
            <a:endParaRPr lang="en-US" altLang="ja-JP" dirty="0">
              <a:solidFill>
                <a:schemeClr val="tx1"/>
              </a:solidFill>
              <a:ea typeface="MS PGothic" pitchFamily="34" charset="-128"/>
            </a:endParaRPr>
          </a:p>
          <a:p>
            <a:r>
              <a:rPr lang="en-GB" altLang="ko-KR" sz="2000" dirty="0"/>
              <a:t>The MESHID List field is a list of MSEHID elements, each including the element ID, length field and MESHID information field for which the STA is requesting </a:t>
            </a:r>
            <a:r>
              <a:rPr lang="en-GB" altLang="ko-KR" sz="2000" dirty="0" smtClean="0"/>
              <a:t>information</a:t>
            </a:r>
            <a:endParaRPr lang="ko-KR" altLang="ko-KR" sz="2000" dirty="0"/>
          </a:p>
          <a:p>
            <a:endParaRPr lang="ko-KR" altLang="ko-KR" sz="1800" dirty="0"/>
          </a:p>
          <a:p>
            <a:pPr marL="179388" indent="-179388" eaLnBrk="1" hangingPunct="1">
              <a:buFont typeface="Arial" pitchFamily="34" charset="0"/>
              <a:buChar char="•"/>
            </a:pPr>
            <a:endParaRPr lang="ko-KR" altLang="ko-KR" sz="1800" dirty="0"/>
          </a:p>
          <a:p>
            <a:pPr marL="179388" indent="-179388" eaLnBrk="1" hangingPunct="1">
              <a:buFont typeface="Arial" pitchFamily="34" charset="0"/>
              <a:buChar char="•"/>
            </a:pPr>
            <a:endParaRPr lang="en-US" altLang="ja-JP" sz="1800"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09600"/>
            <a:ext cx="7772400" cy="1066800"/>
          </a:xfrm>
        </p:spPr>
        <p:txBody>
          <a:bodyPr/>
          <a:lstStyle/>
          <a:p>
            <a:r>
              <a:rPr lang="en-US" altLang="ko-KR" dirty="0" smtClean="0"/>
              <a:t>Exclusion List format (3/4)</a:t>
            </a:r>
            <a:endParaRPr lang="en-US" dirty="0"/>
          </a:p>
        </p:txBody>
      </p:sp>
      <p:graphicFrame>
        <p:nvGraphicFramePr>
          <p:cNvPr id="8" name="표 7"/>
          <p:cNvGraphicFramePr>
            <a:graphicFrameLocks noGrp="1"/>
          </p:cNvGraphicFramePr>
          <p:nvPr>
            <p:extLst>
              <p:ext uri="{D42A27DB-BD31-4B8C-83A1-F6EECF244321}">
                <p14:modId xmlns:p14="http://schemas.microsoft.com/office/powerpoint/2010/main" val="3910331168"/>
              </p:ext>
            </p:extLst>
          </p:nvPr>
        </p:nvGraphicFramePr>
        <p:xfrm>
          <a:off x="2057400" y="2133600"/>
          <a:ext cx="5486400" cy="707395"/>
        </p:xfrm>
        <a:graphic>
          <a:graphicData uri="http://schemas.openxmlformats.org/drawingml/2006/table">
            <a:tbl>
              <a:tblPr firstRow="1" firstCol="1" bandRow="1">
                <a:tableStyleId>{5C22544A-7EE6-4342-B048-85BDC9FD1C3A}</a:tableStyleId>
              </a:tblPr>
              <a:tblGrid>
                <a:gridCol w="2396430"/>
                <a:gridCol w="1772553"/>
                <a:gridCol w="1317417"/>
              </a:tblGrid>
              <a:tr h="707395">
                <a:tc>
                  <a:txBody>
                    <a:bodyPr/>
                    <a:lstStyle/>
                    <a:p>
                      <a:pPr>
                        <a:spcAft>
                          <a:spcPts val="0"/>
                        </a:spcAft>
                      </a:pPr>
                      <a:r>
                        <a:rPr lang="en-GB" sz="1600" u="none" dirty="0">
                          <a:effectLst/>
                        </a:rPr>
                        <a:t>Element ID</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a:effectLst/>
                        </a:rPr>
                        <a:t>Length</a:t>
                      </a:r>
                      <a:endParaRPr lang="ko-KR" sz="1600" u="none" dirty="0">
                        <a:effectLst/>
                        <a:latin typeface="Times New Roman"/>
                        <a:ea typeface="MS Mincho"/>
                      </a:endParaRPr>
                    </a:p>
                  </a:txBody>
                  <a:tcPr marL="68580" marR="68580" marT="0" marB="0"/>
                </a:tc>
                <a:tc>
                  <a:txBody>
                    <a:bodyPr/>
                    <a:lstStyle/>
                    <a:p>
                      <a:pPr>
                        <a:spcAft>
                          <a:spcPts val="0"/>
                        </a:spcAft>
                      </a:pPr>
                      <a:r>
                        <a:rPr lang="en-GB" sz="1600" u="none" dirty="0" smtClean="0">
                          <a:effectLst/>
                        </a:rPr>
                        <a:t>MESHID List</a:t>
                      </a:r>
                      <a:endParaRPr lang="ko-KR" sz="1600" u="none" dirty="0">
                        <a:effectLst/>
                        <a:latin typeface="Times New Roman"/>
                        <a:ea typeface="MS Mincho"/>
                      </a:endParaRPr>
                    </a:p>
                  </a:txBody>
                  <a:tcPr marL="68580" marR="68580" marT="0" marB="0"/>
                </a:tc>
              </a:tr>
            </a:tbl>
          </a:graphicData>
        </a:graphic>
      </p:graphicFrame>
      <p:sp>
        <p:nvSpPr>
          <p:cNvPr id="9" name="Rectangle 2"/>
          <p:cNvSpPr>
            <a:spLocks noChangeArrowheads="1"/>
          </p:cNvSpPr>
          <p:nvPr/>
        </p:nvSpPr>
        <p:spPr bwMode="auto">
          <a:xfrm>
            <a:off x="2057400" y="2747918"/>
            <a:ext cx="50225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16</a:t>
            </a:fld>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1600"/>
            <a:ext cx="7772400" cy="5105400"/>
          </a:xfrm>
        </p:spPr>
        <p:txBody>
          <a:bodyPr/>
          <a:lstStyle/>
          <a:p>
            <a:r>
              <a:rPr lang="en-GB" altLang="ko-KR" u="sng" dirty="0" smtClean="0"/>
              <a:t>6.Exclusion </a:t>
            </a:r>
            <a:r>
              <a:rPr lang="en-GB" altLang="ko-KR" u="sng" dirty="0"/>
              <a:t>List element </a:t>
            </a:r>
            <a:endParaRPr lang="ko-KR" altLang="ko-KR" dirty="0"/>
          </a:p>
          <a:p>
            <a:r>
              <a:rPr lang="en-US" altLang="ko-KR" sz="2000" dirty="0" smtClean="0">
                <a:ea typeface="+mj-ea"/>
              </a:rPr>
              <a:t>Includes </a:t>
            </a:r>
            <a:r>
              <a:rPr lang="en-US" altLang="ko-KR" sz="2000" dirty="0" err="1" smtClean="0">
                <a:ea typeface="+mj-ea"/>
              </a:rPr>
              <a:t>SubstringInfo</a:t>
            </a:r>
            <a:r>
              <a:rPr lang="en-US" altLang="ko-KR" sz="2000" dirty="0" smtClean="0">
                <a:ea typeface="+mj-ea"/>
              </a:rPr>
              <a:t>, SSID List element, BSSID List element, </a:t>
            </a:r>
            <a:r>
              <a:rPr lang="en-US" altLang="ko-KR" sz="2000" dirty="0">
                <a:ea typeface="+mj-ea"/>
              </a:rPr>
              <a:t>MESHID </a:t>
            </a:r>
            <a:r>
              <a:rPr lang="en-US" altLang="ko-KR" sz="2000" dirty="0" smtClean="0">
                <a:ea typeface="+mj-ea"/>
              </a:rPr>
              <a:t>List element, and HESSID List element</a:t>
            </a:r>
            <a:endParaRPr lang="en-US" altLang="ko-KR" sz="2000" dirty="0">
              <a:ea typeface="+mj-ea"/>
            </a:endParaRPr>
          </a:p>
          <a:p>
            <a:r>
              <a:rPr lang="en-US" altLang="ko-KR" sz="2000" dirty="0" smtClean="0">
                <a:ea typeface="+mj-ea"/>
              </a:rPr>
              <a:t>Included in the Probe </a:t>
            </a:r>
            <a:r>
              <a:rPr lang="en-US" altLang="ko-KR" sz="2000" dirty="0">
                <a:ea typeface="+mj-ea"/>
              </a:rPr>
              <a:t>Request </a:t>
            </a:r>
            <a:r>
              <a:rPr lang="en-US" altLang="ko-KR" sz="2000" dirty="0" smtClean="0">
                <a:ea typeface="+mj-ea"/>
              </a:rPr>
              <a:t>frame</a:t>
            </a:r>
          </a:p>
          <a:p>
            <a:r>
              <a:rPr lang="en-GB" altLang="ko-KR" sz="2000" dirty="0" smtClean="0"/>
              <a:t>Substrings can be used in </a:t>
            </a:r>
            <a:r>
              <a:rPr lang="en-GB" altLang="ko-KR" sz="2000" dirty="0"/>
              <a:t>SSID elements or </a:t>
            </a:r>
            <a:r>
              <a:rPr lang="en-GB" altLang="ko-KR" sz="2000" dirty="0" smtClean="0"/>
              <a:t>MESHID elements</a:t>
            </a:r>
          </a:p>
          <a:p>
            <a:pPr marL="457200" lvl="1" indent="0">
              <a:buNone/>
            </a:pPr>
            <a:r>
              <a:rPr lang="en-GB" altLang="ko-KR" dirty="0" smtClean="0"/>
              <a:t>- Interpretation of the strings are indicated in the </a:t>
            </a:r>
            <a:r>
              <a:rPr lang="en-GB" altLang="ko-KR" dirty="0" err="1" smtClean="0"/>
              <a:t>SubstringInfo</a:t>
            </a:r>
            <a:r>
              <a:rPr lang="en-GB" altLang="ko-KR" dirty="0" smtClean="0"/>
              <a:t> field</a:t>
            </a:r>
            <a:endParaRPr lang="ko-KR" altLang="ko-KR" dirty="0"/>
          </a:p>
          <a:p>
            <a:endParaRPr lang="ko-KR" altLang="ko-KR" sz="18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smtClean="0"/>
              <a:t>Exclusion List format (4/4)</a:t>
            </a:r>
            <a:endParaRPr lang="en-US" dirty="0"/>
          </a:p>
        </p:txBody>
      </p:sp>
      <p:sp>
        <p:nvSpPr>
          <p:cNvPr id="9" name="Rectangle 2"/>
          <p:cNvSpPr>
            <a:spLocks noChangeArrowheads="1"/>
          </p:cNvSpPr>
          <p:nvPr/>
        </p:nvSpPr>
        <p:spPr bwMode="auto">
          <a:xfrm>
            <a:off x="6671" y="5545723"/>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1790300631"/>
              </p:ext>
            </p:extLst>
          </p:nvPr>
        </p:nvGraphicFramePr>
        <p:xfrm>
          <a:off x="685801" y="4724399"/>
          <a:ext cx="8153398" cy="821323"/>
        </p:xfrm>
        <a:graphic>
          <a:graphicData uri="http://schemas.openxmlformats.org/drawingml/2006/table">
            <a:tbl>
              <a:tblPr firstRow="1" firstCol="1" bandRow="1">
                <a:tableStyleId>{5C22544A-7EE6-4342-B048-85BDC9FD1C3A}</a:tableStyleId>
              </a:tblPr>
              <a:tblGrid>
                <a:gridCol w="1489894"/>
                <a:gridCol w="1119193"/>
                <a:gridCol w="1444317"/>
                <a:gridCol w="1060448"/>
                <a:gridCol w="850789"/>
                <a:gridCol w="1073615"/>
                <a:gridCol w="1115142"/>
              </a:tblGrid>
              <a:tr h="821323">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	</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SubstringInfo</a:t>
                      </a:r>
                      <a:endParaRPr lang="ko-KR" sz="1600">
                        <a:effectLst/>
                        <a:latin typeface="Times New Roman"/>
                        <a:ea typeface="MS Mincho"/>
                      </a:endParaRPr>
                    </a:p>
                  </a:txBody>
                  <a:tcPr marL="68580" marR="68580" marT="0" marB="0"/>
                </a:tc>
                <a:tc>
                  <a:txBody>
                    <a:bodyPr/>
                    <a:lstStyle/>
                    <a:p>
                      <a:pPr>
                        <a:spcAft>
                          <a:spcPts val="0"/>
                        </a:spcAft>
                      </a:pPr>
                      <a:r>
                        <a:rPr lang="en-GB" sz="1600">
                          <a:effectLst/>
                        </a:rPr>
                        <a:t>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BSSID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MESHID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HESSID List</a:t>
                      </a:r>
                      <a:endParaRPr lang="ko-KR" sz="1600" dirty="0">
                        <a:effectLst/>
                        <a:latin typeface="Times New Roman"/>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17</a:t>
            </a:fld>
            <a:endParaRPr lang="en-US" dirty="0"/>
          </a:p>
        </p:txBody>
      </p:sp>
    </p:spTree>
    <p:extLst>
      <p:ext uri="{BB962C8B-B14F-4D97-AF65-F5344CB8AC3E}">
        <p14:creationId xmlns:p14="http://schemas.microsoft.com/office/powerpoint/2010/main" val="1090391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447800"/>
            <a:ext cx="7772400" cy="5105400"/>
          </a:xfrm>
        </p:spPr>
        <p:txBody>
          <a:bodyPr/>
          <a:lstStyle/>
          <a:p>
            <a:r>
              <a:rPr lang="en-US" altLang="ko-KR" sz="2000" dirty="0" smtClean="0">
                <a:ea typeface="+mj-ea"/>
              </a:rPr>
              <a:t>Included in Exclusion List</a:t>
            </a:r>
            <a:endParaRPr lang="en-US" altLang="ko-KR" sz="2000" dirty="0">
              <a:ea typeface="+mj-ea"/>
            </a:endParaRPr>
          </a:p>
          <a:p>
            <a:r>
              <a:rPr lang="en-US" altLang="ko-KR" sz="2000" dirty="0" smtClean="0">
                <a:ea typeface="+mj-ea"/>
              </a:rPr>
              <a:t>Make it possible to indicate SSID or Mesh ID by their substrings</a:t>
            </a:r>
          </a:p>
          <a:p>
            <a:r>
              <a:rPr lang="en-US" altLang="ko-KR" sz="2000" dirty="0" smtClean="0">
                <a:ea typeface="+mj-ea"/>
              </a:rPr>
              <a:t>Several substring type can be indicated (starts with, ends with,…)</a:t>
            </a:r>
          </a:p>
          <a:p>
            <a:endParaRPr lang="en-US" altLang="ko-KR" sz="1800" dirty="0">
              <a:ea typeface="+mj-ea"/>
            </a:endParaRPr>
          </a:p>
          <a:p>
            <a:endParaRPr lang="en-US" altLang="ko-KR" sz="1800" dirty="0" smtClean="0">
              <a:ea typeface="+mj-ea"/>
            </a:endParaRPr>
          </a:p>
          <a:p>
            <a:pPr marL="0" indent="0">
              <a:buNone/>
            </a:pPr>
            <a:endParaRPr lang="en-US" altLang="ko-KR" sz="1800" dirty="0" smtClean="0">
              <a:ea typeface="+mj-ea"/>
            </a:endParaRPr>
          </a:p>
          <a:p>
            <a:r>
              <a:rPr lang="en-GB" altLang="ko-KR" sz="2000" dirty="0" err="1"/>
              <a:t>SubstringInfo</a:t>
            </a:r>
            <a:r>
              <a:rPr lang="en-GB" altLang="ko-KR" sz="2000" dirty="0"/>
              <a:t> field indicates whether the </a:t>
            </a:r>
            <a:r>
              <a:rPr lang="en-US" altLang="ko-KR" sz="2000" dirty="0"/>
              <a:t>the strings contained in the S</a:t>
            </a:r>
            <a:r>
              <a:rPr lang="en-GB" altLang="ko-KR" sz="2000" dirty="0"/>
              <a:t>SID or Mesh ID elements included in the Exclusion List are substrings of the actual SSID or Mesh ID </a:t>
            </a:r>
            <a:r>
              <a:rPr lang="en-GB" altLang="ko-KR" sz="2000" dirty="0" smtClean="0"/>
              <a:t>that indicates the STAs that should respond with the Probe Request frame.</a:t>
            </a:r>
            <a:endParaRPr lang="ko-KR" altLang="ko-KR" sz="2000" dirty="0" smtClean="0"/>
          </a:p>
          <a:p>
            <a:r>
              <a:rPr lang="en-GB" altLang="ko-KR" sz="2000" dirty="0" smtClean="0"/>
              <a:t>The </a:t>
            </a:r>
            <a:r>
              <a:rPr lang="en-GB" altLang="ko-KR" sz="2000" dirty="0"/>
              <a:t>Substring Supported </a:t>
            </a:r>
            <a:r>
              <a:rPr lang="en-GB" altLang="ko-KR" sz="2000" dirty="0" smtClean="0"/>
              <a:t>subfield: </a:t>
            </a:r>
          </a:p>
          <a:p>
            <a:pPr lvl="1"/>
            <a:r>
              <a:rPr lang="en-GB" altLang="ko-KR" sz="1800" dirty="0"/>
              <a:t>S</a:t>
            </a:r>
            <a:r>
              <a:rPr lang="en-GB" altLang="ko-KR" sz="1800" dirty="0" smtClean="0"/>
              <a:t>et </a:t>
            </a:r>
            <a:r>
              <a:rPr lang="en-GB" altLang="ko-KR" sz="1800" dirty="0"/>
              <a:t>to 1 if the STA supports the indication of substring of SSID or Mesh </a:t>
            </a:r>
            <a:r>
              <a:rPr lang="en-GB" altLang="ko-KR" sz="1800" dirty="0" smtClean="0"/>
              <a:t>ID</a:t>
            </a:r>
          </a:p>
          <a:p>
            <a:pPr lvl="1"/>
            <a:r>
              <a:rPr lang="en-GB" altLang="ko-KR" sz="1800" dirty="0"/>
              <a:t>S</a:t>
            </a:r>
            <a:r>
              <a:rPr lang="en-GB" altLang="ko-KR" sz="1800" dirty="0" smtClean="0"/>
              <a:t>et </a:t>
            </a:r>
            <a:r>
              <a:rPr lang="en-GB" altLang="ko-KR" sz="1800" dirty="0"/>
              <a:t>to 0 if the STA does not support the indication of substring and if it is set to 0, the value of Substring Type is reserved.</a:t>
            </a:r>
            <a:endParaRPr lang="ko-KR" altLang="ko-KR" sz="1800" dirty="0"/>
          </a:p>
          <a:p>
            <a:r>
              <a:rPr lang="en-GB" altLang="ko-KR" sz="1600" dirty="0"/>
              <a:t> </a:t>
            </a:r>
            <a:endParaRPr lang="ko-KR" altLang="ko-KR" sz="16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err="1" smtClean="0"/>
              <a:t>SubstringInfo</a:t>
            </a:r>
            <a:r>
              <a:rPr lang="en-US" altLang="ko-KR" dirty="0" smtClean="0"/>
              <a:t> field format</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471204471"/>
              </p:ext>
            </p:extLst>
          </p:nvPr>
        </p:nvGraphicFramePr>
        <p:xfrm>
          <a:off x="2209800" y="2633246"/>
          <a:ext cx="4041456" cy="762000"/>
        </p:xfrm>
        <a:graphic>
          <a:graphicData uri="http://schemas.openxmlformats.org/drawingml/2006/table">
            <a:tbl>
              <a:tblPr firstRow="1" firstCol="1" bandRow="1">
                <a:tableStyleId>{5C22544A-7EE6-4342-B048-85BDC9FD1C3A}</a:tableStyleId>
              </a:tblPr>
              <a:tblGrid>
                <a:gridCol w="1150242"/>
                <a:gridCol w="1416791"/>
                <a:gridCol w="1474423"/>
              </a:tblGrid>
              <a:tr h="762000">
                <a:tc>
                  <a:txBody>
                    <a:bodyPr/>
                    <a:lstStyle/>
                    <a:p>
                      <a:pPr>
                        <a:spcAft>
                          <a:spcPts val="0"/>
                        </a:spcAft>
                      </a:pPr>
                      <a:r>
                        <a:rPr lang="en-GB" sz="1600" dirty="0">
                          <a:effectLst/>
                        </a:rPr>
                        <a:t>Substring</a:t>
                      </a:r>
                      <a:endParaRPr lang="ko-KR" sz="1600" dirty="0">
                        <a:effectLst/>
                      </a:endParaRPr>
                    </a:p>
                    <a:p>
                      <a:pPr>
                        <a:spcAft>
                          <a:spcPts val="0"/>
                        </a:spcAft>
                      </a:pPr>
                      <a:r>
                        <a:rPr lang="en-GB" sz="1600" dirty="0">
                          <a:effectLst/>
                        </a:rPr>
                        <a:t>Supported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Substring Type</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1524000" y="3352800"/>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3                           4</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18</a:t>
            </a:fld>
            <a:endParaRPr lang="en-US" dirty="0"/>
          </a:p>
        </p:txBody>
      </p:sp>
    </p:spTree>
    <p:extLst>
      <p:ext uri="{BB962C8B-B14F-4D97-AF65-F5344CB8AC3E}">
        <p14:creationId xmlns:p14="http://schemas.microsoft.com/office/powerpoint/2010/main" val="2167549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295400"/>
            <a:ext cx="7772400" cy="5105400"/>
          </a:xfrm>
        </p:spPr>
        <p:txBody>
          <a:bodyPr/>
          <a:lstStyle/>
          <a:p>
            <a:endParaRPr lang="ko-KR" altLang="ko-KR" sz="1800" dirty="0"/>
          </a:p>
          <a:p>
            <a:r>
              <a:rPr lang="en-GB" altLang="ko-KR" sz="1800" dirty="0"/>
              <a:t>The Substring Type field indicates the type of substring used in the </a:t>
            </a:r>
            <a:r>
              <a:rPr lang="en-GB" altLang="ko-KR" sz="1800" dirty="0" smtClean="0"/>
              <a:t>SSID </a:t>
            </a:r>
            <a:r>
              <a:rPr lang="en-GB" altLang="ko-KR" sz="1800" dirty="0"/>
              <a:t>or Mesh ID elements. </a:t>
            </a:r>
            <a:endParaRPr lang="en-GB" altLang="ko-KR" sz="1800" dirty="0" smtClean="0"/>
          </a:p>
          <a:p>
            <a:endParaRPr lang="en-GB" altLang="ko-KR" sz="1800" dirty="0"/>
          </a:p>
          <a:p>
            <a:endParaRPr lang="ko-KR" altLang="ko-KR" sz="1800" dirty="0"/>
          </a:p>
        </p:txBody>
      </p:sp>
      <p:sp>
        <p:nvSpPr>
          <p:cNvPr id="8" name="Title 1"/>
          <p:cNvSpPr>
            <a:spLocks noGrp="1"/>
          </p:cNvSpPr>
          <p:nvPr>
            <p:ph type="title"/>
          </p:nvPr>
        </p:nvSpPr>
        <p:spPr>
          <a:xfrm>
            <a:off x="723900" y="609600"/>
            <a:ext cx="7772400" cy="1066800"/>
          </a:xfrm>
        </p:spPr>
        <p:txBody>
          <a:bodyPr/>
          <a:lstStyle/>
          <a:p>
            <a:r>
              <a:rPr lang="en-US" dirty="0" smtClean="0"/>
              <a:t>Substring Type subfield</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1204958561"/>
              </p:ext>
            </p:extLst>
          </p:nvPr>
        </p:nvGraphicFramePr>
        <p:xfrm>
          <a:off x="1179513" y="2458563"/>
          <a:ext cx="7391400" cy="3663120"/>
        </p:xfrm>
        <a:graphic>
          <a:graphicData uri="http://schemas.openxmlformats.org/drawingml/2006/table">
            <a:tbl>
              <a:tblPr firstRow="1" firstCol="1" bandRow="1">
                <a:tableStyleId>{5C22544A-7EE6-4342-B048-85BDC9FD1C3A}</a:tableStyleId>
              </a:tblPr>
              <a:tblGrid>
                <a:gridCol w="877887"/>
                <a:gridCol w="6513513"/>
              </a:tblGrid>
              <a:tr h="0">
                <a:tc>
                  <a:txBody>
                    <a:bodyPr/>
                    <a:lstStyle/>
                    <a:p>
                      <a:pPr>
                        <a:spcAft>
                          <a:spcPts val="0"/>
                        </a:spcAft>
                      </a:pPr>
                      <a:r>
                        <a:rPr lang="en-US" sz="1600" dirty="0">
                          <a:effectLst/>
                        </a:rPr>
                        <a:t>Value</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475200">
                <a:tc>
                  <a:txBody>
                    <a:bodyPr/>
                    <a:lstStyle/>
                    <a:p>
                      <a:pPr algn="ctr">
                        <a:spcAft>
                          <a:spcPts val="0"/>
                        </a:spcAft>
                      </a:pPr>
                      <a:r>
                        <a:rPr lang="en-US" sz="1600" dirty="0">
                          <a:effectLst/>
                        </a:rPr>
                        <a:t>0</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Strings used in the SSID or Mesh ID elements in the Exclusion List are the actual SSIDs or Mesh </a:t>
                      </a:r>
                      <a:r>
                        <a:rPr lang="en-US" sz="1800" b="0" dirty="0" smtClean="0">
                          <a:effectLst/>
                          <a:latin typeface="+mn-lt"/>
                          <a:ea typeface="맑은 고딕"/>
                          <a:cs typeface="TimesNewRoman"/>
                        </a:rPr>
                        <a:t>IDs (not substring)</a:t>
                      </a:r>
                      <a:endParaRPr lang="ko-KR" sz="1800" b="0" dirty="0">
                        <a:effectLst/>
                        <a:latin typeface="+mn-lt"/>
                        <a:ea typeface="MS Mincho"/>
                      </a:endParaRPr>
                    </a:p>
                  </a:txBody>
                  <a:tcPr marL="68580" marR="68580" marT="0" marB="0"/>
                </a:tc>
              </a:tr>
              <a:tr h="950400">
                <a:tc>
                  <a:txBody>
                    <a:bodyPr/>
                    <a:lstStyle/>
                    <a:p>
                      <a:pPr algn="ct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or end with, or contain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2</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3</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end with the substrings specified in the SSID or Mesh ID elements in the Exclusion List. </a:t>
                      </a:r>
                      <a:endParaRPr lang="ko-KR" sz="1800" b="0" dirty="0">
                        <a:effectLst/>
                        <a:latin typeface="+mn-lt"/>
                        <a:ea typeface="MS Mincho"/>
                      </a:endParaRPr>
                    </a:p>
                  </a:txBody>
                  <a:tcPr marL="68580" marR="68580" marT="0" marB="0"/>
                </a:tc>
              </a:tr>
              <a:tr h="264000">
                <a:tc>
                  <a:txBody>
                    <a:bodyPr/>
                    <a:lstStyle/>
                    <a:p>
                      <a:pPr algn="ctr">
                        <a:spcAft>
                          <a:spcPts val="0"/>
                        </a:spcAft>
                      </a:pPr>
                      <a:r>
                        <a:rPr lang="en-US" sz="1600" dirty="0">
                          <a:effectLst/>
                        </a:rPr>
                        <a:t>4-7</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Reserved</a:t>
                      </a:r>
                      <a:endParaRPr lang="ko-KR" sz="1800" b="0" dirty="0">
                        <a:effectLst/>
                        <a:latin typeface="+mn-lt"/>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p:txBody>
          <a:bodyPr/>
          <a:lstStyle/>
          <a:p>
            <a:pPr>
              <a:defRPr/>
            </a:pPr>
            <a:r>
              <a:rPr lang="en-US" smtClean="0"/>
              <a:t>Slide </a:t>
            </a:r>
            <a:fld id="{D9B44F08-1720-5A43-9A02-16738D6080B6}" type="slidenum">
              <a:rPr lang="en-US" smtClean="0"/>
              <a:pPr>
                <a:defRPr/>
              </a:pPr>
              <a:t>19</a:t>
            </a:fld>
            <a:endParaRPr lang="en-US" dirty="0"/>
          </a:p>
        </p:txBody>
      </p:sp>
    </p:spTree>
    <p:extLst>
      <p:ext uri="{BB962C8B-B14F-4D97-AF65-F5344CB8AC3E}">
        <p14:creationId xmlns:p14="http://schemas.microsoft.com/office/powerpoint/2010/main" val="206881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endParaRPr lang="en-GB" sz="2000" dirty="0"/>
          </a:p>
          <a:p>
            <a:r>
              <a:rPr lang="en-US" sz="2000" dirty="0" smtClean="0"/>
              <a:t>In active scanning, a STA transmits Probe Request frame in Broadcast, usually using wildcard SSID to find APs.</a:t>
            </a:r>
          </a:p>
          <a:p>
            <a:r>
              <a:rPr lang="en-US" sz="2000" dirty="0" smtClean="0"/>
              <a:t>It can cause unnecessary packet exchange which increases the network traffic and causes link setup delay</a:t>
            </a:r>
          </a:p>
          <a:p>
            <a:r>
              <a:rPr lang="en-US" altLang="ko-KR" sz="2000" dirty="0"/>
              <a:t>This proposal </a:t>
            </a:r>
            <a:r>
              <a:rPr lang="en-US" altLang="ko-KR" sz="2000" dirty="0" smtClean="0"/>
              <a:t>reduces </a:t>
            </a:r>
            <a:r>
              <a:rPr lang="en-US" altLang="ko-KR" sz="2000" dirty="0"/>
              <a:t>the overhead of active scanning by providing precise selection mechanism of the AP s to respond with Probe </a:t>
            </a:r>
            <a:r>
              <a:rPr lang="en-US" altLang="ko-KR" sz="2000" dirty="0" smtClean="0"/>
              <a:t>Response – </a:t>
            </a:r>
            <a:r>
              <a:rPr lang="en-US" altLang="ko-KR" sz="2000" u="sng" dirty="0" smtClean="0"/>
              <a:t>12/0060 is the normative text of this proposal</a:t>
            </a:r>
            <a:endParaRPr lang="en-US" sz="2000" u="sng" dirty="0"/>
          </a:p>
          <a:p>
            <a:r>
              <a:rPr lang="en-US" sz="2000" dirty="0" smtClean="0"/>
              <a:t>Approach:</a:t>
            </a:r>
          </a:p>
          <a:p>
            <a:pPr lvl="1"/>
            <a:r>
              <a:rPr lang="en-US" altLang="ko-KR" dirty="0" smtClean="0"/>
              <a:t>Add Exclusion </a:t>
            </a:r>
            <a:r>
              <a:rPr lang="en-US" altLang="ko-KR" dirty="0"/>
              <a:t>List </a:t>
            </a:r>
            <a:r>
              <a:rPr lang="en-US" altLang="ko-KR" dirty="0" smtClean="0"/>
              <a:t>to </a:t>
            </a:r>
            <a:r>
              <a:rPr lang="en-US" altLang="ko-KR" dirty="0"/>
              <a:t>the Probe Request frames to precisely </a:t>
            </a:r>
            <a:r>
              <a:rPr lang="en-US" altLang="ko-KR" dirty="0" smtClean="0"/>
              <a:t>limit the scope of APs or STAs that </a:t>
            </a:r>
            <a:r>
              <a:rPr lang="en-US" altLang="ko-KR" dirty="0"/>
              <a:t>should transmit probe </a:t>
            </a:r>
            <a:r>
              <a:rPr lang="en-US" altLang="ko-KR" dirty="0" smtClean="0"/>
              <a:t>response</a:t>
            </a:r>
          </a:p>
          <a:p>
            <a:pPr lvl="1"/>
            <a:r>
              <a:rPr lang="en-US" altLang="ko-KR" dirty="0" smtClean="0"/>
              <a:t>Make the substring of the </a:t>
            </a:r>
            <a:r>
              <a:rPr lang="en-US" altLang="ko-KR" dirty="0" smtClean="0"/>
              <a:t>SSIDs </a:t>
            </a:r>
            <a:r>
              <a:rPr lang="en-US" altLang="ko-KR" dirty="0" smtClean="0"/>
              <a:t>or Mesh IDs can be used to indicate the APs or STAs to be excluded</a:t>
            </a:r>
            <a:endParaRPr lang="ko-KR" altLang="ko-KR" dirty="0"/>
          </a:p>
          <a:p>
            <a:pPr lvl="1"/>
            <a:endParaRPr lang="en-US" sz="1400" dirty="0" smtClean="0"/>
          </a:p>
          <a:p>
            <a:pPr marL="457200" lvl="1" indent="0">
              <a:buNone/>
            </a:pPr>
            <a:endParaRPr lang="en-US" sz="1400" dirty="0" smtClean="0"/>
          </a:p>
          <a:p>
            <a:endParaRPr lang="en-GB" sz="1800"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dirty="0"/>
          </a:p>
        </p:txBody>
      </p:sp>
    </p:spTree>
    <p:extLst>
      <p:ext uri="{BB962C8B-B14F-4D97-AF65-F5344CB8AC3E}">
        <p14:creationId xmlns:p14="http://schemas.microsoft.com/office/powerpoint/2010/main" val="1662928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내용 개체 틀 1"/>
          <p:cNvGraphicFramePr>
            <a:graphicFrameLocks noGrp="1"/>
          </p:cNvGraphicFramePr>
          <p:nvPr>
            <p:ph idx="1"/>
            <p:extLst>
              <p:ext uri="{D42A27DB-BD31-4B8C-83A1-F6EECF244321}">
                <p14:modId xmlns:p14="http://schemas.microsoft.com/office/powerpoint/2010/main" val="2434665680"/>
              </p:ext>
            </p:extLst>
          </p:nvPr>
        </p:nvGraphicFramePr>
        <p:xfrm>
          <a:off x="685801" y="1524000"/>
          <a:ext cx="7848599" cy="1031631"/>
        </p:xfrm>
        <a:graphic>
          <a:graphicData uri="http://schemas.openxmlformats.org/drawingml/2006/table">
            <a:tbl>
              <a:tblPr firstRow="1" firstCol="1" bandRow="1" bandCol="1">
                <a:tableStyleId>{5C22544A-7EE6-4342-B048-85BDC9FD1C3A}</a:tableStyleId>
              </a:tblPr>
              <a:tblGrid>
                <a:gridCol w="1090902"/>
                <a:gridCol w="1942479"/>
                <a:gridCol w="4815218"/>
              </a:tblGrid>
              <a:tr h="257908">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a:effectLst/>
                        </a:rPr>
                        <a:t> Order</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Information</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Notes</a:t>
                      </a:r>
                      <a:endParaRPr lang="ko-KR" sz="1600">
                        <a:effectLst/>
                        <a:latin typeface="Times New Roman"/>
                        <a:ea typeface="MS Mincho"/>
                      </a:endParaRPr>
                    </a:p>
                  </a:txBody>
                  <a:tcPr marL="68580" marR="68580" marT="0" marB="0"/>
                </a:tc>
              </a:tr>
              <a:tr h="773723">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dirty="0" smtClean="0">
                          <a:effectLst/>
                        </a:rPr>
                        <a:t>xx</a:t>
                      </a:r>
                      <a:endParaRPr lang="ko-KR" sz="1600" dirty="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de-DE" sz="1600">
                          <a:effectLst/>
                        </a:rPr>
                        <a:t>Exclusion List</a:t>
                      </a:r>
                      <a:endParaRPr lang="ko-KR" sz="1600">
                        <a:effectLst/>
                        <a:latin typeface="Times New Roman"/>
                        <a:ea typeface="MS Mincho"/>
                      </a:endParaRPr>
                    </a:p>
                  </a:txBody>
                  <a:tcPr marL="68580" marR="68580" marT="0" marB="0"/>
                </a:tc>
                <a:tc>
                  <a:txBody>
                    <a:bodyPr/>
                    <a:lstStyle/>
                    <a:p>
                      <a:pPr>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a:effectLst/>
                        </a:rPr>
                        <a:t>The Exclusion List element is optionally present only if dot11FILSActivated is true and </a:t>
                      </a:r>
                      <a:r>
                        <a:rPr lang="en-GB" sz="1600" dirty="0">
                          <a:effectLst/>
                        </a:rPr>
                        <a:t>any of the fields in this element are nonzero</a:t>
                      </a:r>
                      <a:r>
                        <a:rPr lang="en-US" sz="1600" dirty="0">
                          <a:effectLst/>
                        </a:rPr>
                        <a:t>.</a:t>
                      </a:r>
                      <a:endParaRPr lang="ko-KR" sz="1600" dirty="0">
                        <a:effectLst/>
                        <a:latin typeface="Times New Roman"/>
                        <a:ea typeface="MS Mincho"/>
                      </a:endParaRPr>
                    </a:p>
                  </a:txBody>
                  <a:tcPr marL="68580" marR="68580" marT="0" marB="0"/>
                </a:tc>
              </a:tr>
            </a:tbl>
          </a:graphicData>
        </a:graphic>
      </p:graphicFrame>
      <p:sp>
        <p:nvSpPr>
          <p:cNvPr id="7" name="Title 1"/>
          <p:cNvSpPr>
            <a:spLocks noGrp="1"/>
          </p:cNvSpPr>
          <p:nvPr>
            <p:ph type="title"/>
          </p:nvPr>
        </p:nvSpPr>
        <p:spPr>
          <a:xfrm>
            <a:off x="685800" y="609600"/>
            <a:ext cx="7772400" cy="1066800"/>
          </a:xfrm>
        </p:spPr>
        <p:txBody>
          <a:bodyPr/>
          <a:lstStyle/>
          <a:p>
            <a:r>
              <a:rPr lang="en-US" dirty="0" smtClean="0"/>
              <a:t>Probe Request Frame</a:t>
            </a:r>
            <a:endParaRPr lang="en-US" dirty="0"/>
          </a:p>
        </p:txBody>
      </p:sp>
      <p:sp>
        <p:nvSpPr>
          <p:cNvPr id="3" name="TextBox 2"/>
          <p:cNvSpPr txBox="1"/>
          <p:nvPr/>
        </p:nvSpPr>
        <p:spPr>
          <a:xfrm>
            <a:off x="457201" y="2667000"/>
            <a:ext cx="8077199" cy="3170099"/>
          </a:xfrm>
          <a:prstGeom prst="rect">
            <a:avLst/>
          </a:prstGeom>
          <a:noFill/>
        </p:spPr>
        <p:txBody>
          <a:bodyPr wrap="square" rtlCol="0">
            <a:spAutoFit/>
          </a:bodyPr>
          <a:lstStyle/>
          <a:p>
            <a:pPr marL="285750" indent="-285750">
              <a:buFont typeface="Arial" pitchFamily="34" charset="0"/>
              <a:buChar char="•"/>
            </a:pPr>
            <a:r>
              <a:rPr lang="en-US" altLang="ko-KR" sz="2000" b="1" dirty="0" smtClean="0"/>
              <a:t>Exclusion List is included in the Probe Request frame</a:t>
            </a:r>
          </a:p>
          <a:p>
            <a:pPr marL="285750" indent="-285750">
              <a:buFont typeface="Arial" pitchFamily="34" charset="0"/>
              <a:buChar char="•"/>
            </a:pPr>
            <a:r>
              <a:rPr lang="en-US" altLang="ko-KR" sz="2000" b="1" dirty="0" smtClean="0"/>
              <a:t>Legacy STA that does not recognize the Exclusion List element </a:t>
            </a:r>
          </a:p>
          <a:p>
            <a:r>
              <a:rPr lang="en-US" altLang="ko-KR" sz="2000" b="1" dirty="0"/>
              <a:t> </a:t>
            </a:r>
            <a:r>
              <a:rPr lang="en-US" altLang="ko-KR" sz="2000" b="1" dirty="0" smtClean="0"/>
              <a:t>    just ignores the element</a:t>
            </a:r>
          </a:p>
          <a:p>
            <a:pPr marL="285750" indent="-285750">
              <a:buFont typeface="Arial" pitchFamily="34" charset="0"/>
              <a:buChar char="•"/>
            </a:pPr>
            <a:r>
              <a:rPr lang="en-US" altLang="ko-KR" sz="2000" b="1" dirty="0" smtClean="0"/>
              <a:t>Exclusion List provides additional refinement of the selected STAs, chosen by BSSID, SSID, SSID List, Mesh ID, and HESSID </a:t>
            </a:r>
          </a:p>
          <a:p>
            <a:pPr marL="285750" indent="-285750">
              <a:buFont typeface="Arial" pitchFamily="34" charset="0"/>
              <a:buChar char="•"/>
            </a:pPr>
            <a:r>
              <a:rPr lang="en-US" altLang="ko-KR" sz="2000" b="1" dirty="0" smtClean="0"/>
              <a:t>Substrings in the Exclusion List is not decoded by legacy STA because the legacy STA does not recognize the element, and causes no problem to legacy STAs </a:t>
            </a:r>
          </a:p>
          <a:p>
            <a:r>
              <a:rPr lang="en-US" altLang="ko-KR" sz="2000" b="1" dirty="0"/>
              <a:t> </a:t>
            </a:r>
            <a:r>
              <a:rPr lang="en-US" altLang="ko-KR" sz="2000" b="1" dirty="0" smtClean="0"/>
              <a:t>   (SSID, SSID List, and Mesh ID used outside of the Exclusion List </a:t>
            </a:r>
          </a:p>
          <a:p>
            <a:r>
              <a:rPr lang="en-US" altLang="ko-KR" sz="2000" b="1" dirty="0"/>
              <a:t> </a:t>
            </a:r>
            <a:r>
              <a:rPr lang="en-US" altLang="ko-KR" sz="2000" b="1" dirty="0" smtClean="0"/>
              <a:t>    in the Probe Request do not use the substring)</a:t>
            </a:r>
          </a:p>
        </p:txBody>
      </p:sp>
      <p:sp>
        <p:nvSpPr>
          <p:cNvPr id="6" name="슬라이드 번호 개체 틀 2"/>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20</a:t>
            </a:fld>
            <a:endParaRPr lang="en-US" dirty="0"/>
          </a:p>
        </p:txBody>
      </p:sp>
    </p:spTree>
    <p:extLst>
      <p:ext uri="{BB962C8B-B14F-4D97-AF65-F5344CB8AC3E}">
        <p14:creationId xmlns:p14="http://schemas.microsoft.com/office/powerpoint/2010/main" val="3044404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(1/3)</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US" altLang="ko-KR" sz="2000" dirty="0" smtClean="0"/>
              <a:t>STAs </a:t>
            </a:r>
            <a:r>
              <a:rPr lang="en-US" altLang="ko-KR" sz="2000" dirty="0"/>
              <a:t>receiving Probe Request frames shall respond with a probe </a:t>
            </a:r>
            <a:r>
              <a:rPr lang="en-US" altLang="ko-KR" sz="2000" dirty="0" smtClean="0"/>
              <a:t>response only </a:t>
            </a:r>
            <a:r>
              <a:rPr lang="en-US" altLang="ko-KR" sz="2000" dirty="0"/>
              <a:t>if</a:t>
            </a:r>
            <a:r>
              <a:rPr lang="en-US" altLang="ko-KR" sz="2000" dirty="0" smtClean="0"/>
              <a:t>:</a:t>
            </a:r>
            <a:r>
              <a:rPr lang="en-US" altLang="ko-KR" sz="2000" dirty="0"/>
              <a:t> </a:t>
            </a:r>
            <a:endParaRPr lang="ko-KR" altLang="ko-KR" sz="2000" dirty="0"/>
          </a:p>
          <a:p>
            <a:pPr lvl="0">
              <a:buAutoNum type="alphaLcParenR"/>
            </a:pPr>
            <a:r>
              <a:rPr lang="en-US" altLang="ko-KR" sz="2000" dirty="0" smtClean="0"/>
              <a:t>The </a:t>
            </a:r>
            <a:r>
              <a:rPr lang="en-US" altLang="ko-KR" sz="2000" dirty="0"/>
              <a:t>Address 1 field in the probe request is the broadcast address or the specific MAC address of the STA, and either item b) or item c) </a:t>
            </a:r>
            <a:r>
              <a:rPr lang="en-US" altLang="ko-KR" sz="2000" dirty="0" smtClean="0"/>
              <a:t>below</a:t>
            </a:r>
          </a:p>
          <a:p>
            <a:pPr lvl="0">
              <a:buAutoNum type="alphaLcParenR"/>
            </a:pPr>
            <a:endParaRPr lang="ko-KR" altLang="ko-KR" sz="2000" dirty="0"/>
          </a:p>
          <a:p>
            <a:pPr marL="0" lvl="0" indent="0">
              <a:buNone/>
            </a:pPr>
            <a:r>
              <a:rPr lang="en-US" altLang="ko-KR" sz="2000" dirty="0" smtClean="0"/>
              <a:t>b) The </a:t>
            </a:r>
            <a:r>
              <a:rPr lang="en-US" altLang="ko-KR" sz="2000" dirty="0"/>
              <a:t>STA is a mesh STA </a:t>
            </a:r>
            <a:r>
              <a:rPr lang="en-US" altLang="ko-KR" sz="2000" dirty="0" smtClean="0"/>
              <a:t>and</a:t>
            </a:r>
          </a:p>
          <a:p>
            <a:pPr marL="0" indent="0">
              <a:buNone/>
            </a:pPr>
            <a:r>
              <a:rPr lang="en-US" altLang="ko-KR" sz="2000" dirty="0" smtClean="0"/>
              <a:t> 1</a:t>
            </a:r>
            <a:r>
              <a:rPr lang="en-US" altLang="ko-KR" sz="2000" dirty="0"/>
              <a:t>) The Exclusion List does not include the Mesh ID or substrings of the Mesh ID of the STA in the MESHID List element, or the specific MAC address of the STA in the BSSID List element, if the Exclusion List is present in the Probe Request and the dot11FILSActivated is true, </a:t>
            </a:r>
            <a:r>
              <a:rPr lang="en-US" altLang="ko-KR" sz="2000" dirty="0" smtClean="0"/>
              <a:t>and</a:t>
            </a:r>
          </a:p>
          <a:p>
            <a:pPr marL="0" indent="0">
              <a:buNone/>
            </a:pPr>
            <a:r>
              <a:rPr lang="en-US" altLang="ko-KR" sz="2000" dirty="0" smtClean="0"/>
              <a:t>2) T</a:t>
            </a:r>
            <a:r>
              <a:rPr lang="en-GB" altLang="ko-KR" sz="2000" dirty="0" smtClean="0"/>
              <a:t>he </a:t>
            </a:r>
            <a:r>
              <a:rPr lang="en-GB" altLang="ko-KR" sz="2000" dirty="0"/>
              <a:t>Mesh ID in the probe </a:t>
            </a:r>
            <a:r>
              <a:rPr lang="en-GB" altLang="ko-KR" sz="1800" dirty="0"/>
              <a:t>request is the wildcard Mesh ID, or the specific Mesh ID, </a:t>
            </a:r>
            <a:r>
              <a:rPr lang="en-GB" altLang="ko-KR" sz="1800" dirty="0" smtClean="0"/>
              <a:t>of </a:t>
            </a:r>
            <a:r>
              <a:rPr lang="en-GB" altLang="ko-KR" sz="1800" dirty="0"/>
              <a:t>the </a:t>
            </a:r>
            <a:r>
              <a:rPr lang="en-GB" altLang="ko-KR" sz="1800" dirty="0" smtClean="0"/>
              <a:t>STA</a:t>
            </a:r>
            <a:endParaRPr lang="ko-KR" altLang="ko-KR" sz="1800" dirty="0"/>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21</a:t>
            </a:fld>
            <a:endParaRPr lang="en-US" dirty="0"/>
          </a:p>
        </p:txBody>
      </p:sp>
    </p:spTree>
    <p:extLst>
      <p:ext uri="{BB962C8B-B14F-4D97-AF65-F5344CB8AC3E}">
        <p14:creationId xmlns:p14="http://schemas.microsoft.com/office/powerpoint/2010/main" val="799480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(2/3)</a:t>
            </a:r>
            <a:endParaRPr lang="en-US" dirty="0"/>
          </a:p>
        </p:txBody>
      </p:sp>
      <p:sp>
        <p:nvSpPr>
          <p:cNvPr id="6" name="Content Placeholder 2"/>
          <p:cNvSpPr>
            <a:spLocks noGrp="1"/>
          </p:cNvSpPr>
          <p:nvPr>
            <p:ph idx="1"/>
          </p:nvPr>
        </p:nvSpPr>
        <p:spPr>
          <a:xfrm>
            <a:off x="685800" y="1524000"/>
            <a:ext cx="7772400" cy="5105400"/>
          </a:xfrm>
        </p:spPr>
        <p:txBody>
          <a:bodyPr/>
          <a:lstStyle/>
          <a:p>
            <a:pPr marL="0" lvl="0" indent="0">
              <a:buNone/>
            </a:pPr>
            <a:r>
              <a:rPr lang="en-US" altLang="ko-KR" sz="2000" dirty="0" smtClean="0"/>
              <a:t>c) The </a:t>
            </a:r>
            <a:r>
              <a:rPr lang="en-US" altLang="ko-KR" sz="2000" dirty="0"/>
              <a:t>STA is not a mesh STA and </a:t>
            </a:r>
            <a:endParaRPr lang="en-US" altLang="ko-KR" sz="2000" dirty="0" smtClean="0"/>
          </a:p>
          <a:p>
            <a:pPr marL="0" lvl="0" indent="0">
              <a:buNone/>
            </a:pPr>
            <a:endParaRPr lang="ko-KR" altLang="ko-KR" sz="2000" dirty="0"/>
          </a:p>
          <a:p>
            <a:pPr marL="0" lvl="0" indent="0">
              <a:buNone/>
            </a:pPr>
            <a:r>
              <a:rPr lang="en-US" altLang="ko-KR" sz="2000" dirty="0" smtClean="0"/>
              <a:t>1) The </a:t>
            </a:r>
            <a:r>
              <a:rPr lang="en-US" altLang="ko-KR" sz="2000" dirty="0"/>
              <a:t>Exclusion List does not include the SSID or the substrings of the SSID of the STA in the SSID List element, or the specific BSSID of the STA in the BSSID List element, if the Exclusion List is present in the Probe Request and the dot11FILSActivated is true, and</a:t>
            </a:r>
            <a:endParaRPr lang="ko-KR" altLang="ko-KR" sz="2000" dirty="0"/>
          </a:p>
          <a:p>
            <a:pPr marL="0" lvl="0" indent="0">
              <a:buNone/>
            </a:pPr>
            <a:endParaRPr lang="en-US" altLang="ko-KR" sz="2000" dirty="0" smtClean="0"/>
          </a:p>
          <a:p>
            <a:pPr marL="0" lvl="0" indent="0">
              <a:buNone/>
            </a:pPr>
            <a:r>
              <a:rPr lang="en-US" altLang="ko-KR" sz="2000" dirty="0" smtClean="0"/>
              <a:t>2) The </a:t>
            </a:r>
            <a:r>
              <a:rPr lang="en-US" altLang="ko-KR" sz="2000" dirty="0"/>
              <a:t>SSID in the probe request is the wildcard SSID, the SSID in the probe request is the specific SSID of the STA, </a:t>
            </a:r>
            <a:r>
              <a:rPr lang="en-US" altLang="ko-KR" sz="2000" dirty="0" smtClean="0"/>
              <a:t>or </a:t>
            </a:r>
            <a:r>
              <a:rPr lang="en-US" altLang="ko-KR" sz="2000" dirty="0"/>
              <a:t>the specific SSID of the STA is included in the SSID List element, and</a:t>
            </a:r>
            <a:endParaRPr lang="ko-KR" altLang="ko-KR" sz="2000" dirty="0"/>
          </a:p>
          <a:p>
            <a:pPr marL="0" lvl="0" indent="0">
              <a:buNone/>
            </a:pPr>
            <a:endParaRPr lang="en-US" altLang="ko-KR" sz="2000" dirty="0" smtClean="0"/>
          </a:p>
          <a:p>
            <a:pPr marL="0" lvl="0" indent="0">
              <a:buNone/>
            </a:pPr>
            <a:r>
              <a:rPr lang="en-US" altLang="ko-KR" sz="2000" dirty="0" smtClean="0"/>
              <a:t>3) The </a:t>
            </a:r>
            <a:r>
              <a:rPr lang="en-US" altLang="ko-KR" sz="2000" dirty="0"/>
              <a:t>Address 3 field in the probe request is the wildcard BSSID or the BSSID of the </a:t>
            </a:r>
            <a:r>
              <a:rPr lang="en-US" altLang="ko-KR" sz="2000" dirty="0" smtClean="0"/>
              <a:t>STA</a:t>
            </a:r>
            <a:endParaRPr lang="ko-KR" altLang="ko-KR" sz="2000" dirty="0"/>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22</a:t>
            </a:fld>
            <a:endParaRPr lang="en-US" dirty="0"/>
          </a:p>
        </p:txBody>
      </p:sp>
    </p:spTree>
    <p:extLst>
      <p:ext uri="{BB962C8B-B14F-4D97-AF65-F5344CB8AC3E}">
        <p14:creationId xmlns:p14="http://schemas.microsoft.com/office/powerpoint/2010/main" val="2386873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09600"/>
            <a:ext cx="7772400" cy="1066800"/>
          </a:xfrm>
        </p:spPr>
        <p:txBody>
          <a:bodyPr/>
          <a:lstStyle/>
          <a:p>
            <a:r>
              <a:rPr lang="en-US" dirty="0" smtClean="0"/>
              <a:t>Sending a Probe Response (3/3)</a:t>
            </a:r>
            <a:endParaRPr lang="en-US" dirty="0"/>
          </a:p>
        </p:txBody>
      </p:sp>
      <p:sp>
        <p:nvSpPr>
          <p:cNvPr id="6" name="Content Placeholder 2"/>
          <p:cNvSpPr>
            <a:spLocks noGrp="1"/>
          </p:cNvSpPr>
          <p:nvPr>
            <p:ph idx="1"/>
          </p:nvPr>
        </p:nvSpPr>
        <p:spPr>
          <a:xfrm>
            <a:off x="685800" y="1524000"/>
            <a:ext cx="7772400" cy="5105400"/>
          </a:xfrm>
        </p:spPr>
        <p:txBody>
          <a:bodyPr/>
          <a:lstStyle/>
          <a:p>
            <a:r>
              <a:rPr lang="en-GB" altLang="ko-KR" sz="2000" dirty="0" smtClean="0"/>
              <a:t>Additionally</a:t>
            </a:r>
            <a:r>
              <a:rPr lang="en-GB" altLang="ko-KR" sz="2000" dirty="0"/>
              <a:t>, STAs with dot11InterworkingServiceActivated equal to true, receiving Probe Request frames containing an Interworking field in the Extended Capabilities element set to 1 shall examine the Interworking element in the received Probe Request frame and respond with a probe response only </a:t>
            </a:r>
            <a:r>
              <a:rPr lang="en-GB" altLang="ko-KR" sz="2000" dirty="0" smtClean="0"/>
              <a:t>if</a:t>
            </a:r>
          </a:p>
          <a:p>
            <a:pPr marL="0" indent="0">
              <a:buNone/>
            </a:pPr>
            <a:r>
              <a:rPr lang="en-GB" altLang="ko-KR" sz="2000" dirty="0"/>
              <a:t> </a:t>
            </a:r>
            <a:endParaRPr lang="ko-KR" altLang="ko-KR" sz="2000" dirty="0"/>
          </a:p>
          <a:p>
            <a:pPr marL="0" lvl="0" indent="0">
              <a:buNone/>
            </a:pPr>
            <a:r>
              <a:rPr lang="en-US" altLang="ko-KR" sz="2000" dirty="0" smtClean="0"/>
              <a:t>d) The </a:t>
            </a:r>
            <a:r>
              <a:rPr lang="en-US" altLang="ko-KR" sz="2000" dirty="0"/>
              <a:t>Exclusion List does not include the HESSID of the STA in the HESSID List element if the Exclusion List is present in the Probe Request and the dot11FILSActivated is true, and </a:t>
            </a:r>
            <a:r>
              <a:rPr lang="en-US" altLang="ko-KR" sz="2000" dirty="0" smtClean="0"/>
              <a:t>the </a:t>
            </a:r>
            <a:r>
              <a:rPr lang="en-US" altLang="ko-KR" sz="2000" dirty="0"/>
              <a:t>HESSID field, if present in the Interworking element, is the wildcard HESSID or the HESSID of the STA, </a:t>
            </a:r>
            <a:r>
              <a:rPr lang="en-US" altLang="ko-KR" sz="2000" dirty="0" smtClean="0"/>
              <a:t>and</a:t>
            </a:r>
          </a:p>
          <a:p>
            <a:pPr marL="0" lvl="0" indent="0">
              <a:buNone/>
            </a:pPr>
            <a:endParaRPr lang="ko-KR" altLang="ko-KR" sz="2000" dirty="0"/>
          </a:p>
          <a:p>
            <a:pPr marL="0" lvl="0" indent="0">
              <a:buNone/>
            </a:pPr>
            <a:r>
              <a:rPr lang="en-US" altLang="ko-KR" sz="2000" dirty="0" smtClean="0"/>
              <a:t>e) The </a:t>
            </a:r>
            <a:r>
              <a:rPr lang="en-US" altLang="ko-KR" sz="2000" dirty="0"/>
              <a:t>Access Network Type field in the Interworking element is the wildcard Access Network Type or the Access Network Type of the STA.</a:t>
            </a:r>
            <a:endParaRPr lang="ko-KR" altLang="ko-KR" sz="2000" dirty="0"/>
          </a:p>
          <a:p>
            <a:pPr marL="0" indent="0" eaLnBrk="1" hangingPunct="1">
              <a:buNone/>
            </a:pPr>
            <a:endParaRPr lang="en-US" altLang="ko-KR" dirty="0" smtClean="0">
              <a:solidFill>
                <a:schemeClr val="tx1"/>
              </a:solidFill>
              <a:ea typeface="MS PGothic" pitchFamily="34" charset="-128"/>
            </a:endParaRPr>
          </a:p>
        </p:txBody>
      </p:sp>
      <p:sp>
        <p:nvSpPr>
          <p:cNvPr id="7"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23</a:t>
            </a:fld>
            <a:endParaRPr lang="en-US" dirty="0"/>
          </a:p>
        </p:txBody>
      </p:sp>
    </p:spTree>
    <p:extLst>
      <p:ext uri="{BB962C8B-B14F-4D97-AF65-F5344CB8AC3E}">
        <p14:creationId xmlns:p14="http://schemas.microsoft.com/office/powerpoint/2010/main" val="3538866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09600"/>
            <a:ext cx="7772400" cy="1066800"/>
          </a:xfrm>
        </p:spPr>
        <p:txBody>
          <a:bodyPr/>
          <a:lstStyle/>
          <a:p>
            <a:r>
              <a:rPr lang="en-US" dirty="0" smtClean="0"/>
              <a:t>Conclusion</a:t>
            </a:r>
            <a:endParaRPr lang="en-US" dirty="0"/>
          </a:p>
        </p:txBody>
      </p:sp>
      <p:sp>
        <p:nvSpPr>
          <p:cNvPr id="6"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p>
          <a:p>
            <a:r>
              <a:rPr lang="en-GB" sz="2000" dirty="0" smtClean="0"/>
              <a:t>Legacy </a:t>
            </a:r>
            <a:r>
              <a:rPr lang="en-US" sz="2000" dirty="0" smtClean="0"/>
              <a:t>active scanning can cause unnecessary packet exchange which increases the network traffic and causes link setup delay</a:t>
            </a:r>
            <a:endParaRPr lang="en-US" sz="1800" dirty="0"/>
          </a:p>
          <a:p>
            <a:r>
              <a:rPr lang="en-US" sz="2000" dirty="0" smtClean="0"/>
              <a:t>In this proposal:</a:t>
            </a:r>
          </a:p>
          <a:p>
            <a:pPr lvl="1"/>
            <a:r>
              <a:rPr lang="en-US" altLang="ko-KR" b="1" dirty="0" smtClean="0"/>
              <a:t>Exclusion </a:t>
            </a:r>
            <a:r>
              <a:rPr lang="en-US" altLang="ko-KR" b="1" dirty="0"/>
              <a:t>List is added to the Probe Request frames to precisely limit the scope of APs or STAs that should transmit probe response frame</a:t>
            </a:r>
            <a:endParaRPr lang="en-US" altLang="ko-KR" b="1" dirty="0" smtClean="0"/>
          </a:p>
          <a:p>
            <a:pPr lvl="1"/>
            <a:r>
              <a:rPr lang="en-US" altLang="ko-KR" b="1" dirty="0" smtClean="0"/>
              <a:t>Use of substring in the Exclusion List to indicate SSIDs or Mesh IDs</a:t>
            </a:r>
          </a:p>
          <a:p>
            <a:pPr lvl="2"/>
            <a:r>
              <a:rPr lang="en-US" altLang="ko-KR" sz="1800" b="1" dirty="0"/>
              <a:t>helps to reduce the size of the Exclusion List</a:t>
            </a:r>
          </a:p>
          <a:p>
            <a:pPr lvl="2"/>
            <a:r>
              <a:rPr lang="en-US" altLang="ko-KR" sz="1800" b="1" dirty="0"/>
              <a:t>Not necessary to include individual IDs in the Exclusion </a:t>
            </a:r>
            <a:r>
              <a:rPr lang="en-US" altLang="ko-KR" sz="1800" b="1" dirty="0" smtClean="0"/>
              <a:t>List</a:t>
            </a:r>
          </a:p>
          <a:p>
            <a:pPr lvl="2"/>
            <a:r>
              <a:rPr lang="en-US" altLang="ko-KR" sz="1800" b="1" dirty="0" smtClean="0"/>
              <a:t>Provides flexible substring matching</a:t>
            </a:r>
          </a:p>
          <a:p>
            <a:pPr marL="457200" lvl="1" indent="0">
              <a:buNone/>
            </a:pPr>
            <a:r>
              <a:rPr lang="en-US" altLang="ko-KR" b="1" dirty="0" smtClean="0">
                <a:sym typeface="Wingdings" pitchFamily="2" charset="2"/>
              </a:rPr>
              <a:t></a:t>
            </a:r>
            <a:r>
              <a:rPr lang="en-US" altLang="ko-KR" b="1" dirty="0" smtClean="0"/>
              <a:t> </a:t>
            </a:r>
            <a:r>
              <a:rPr lang="en-US" altLang="ko-KR" b="1" dirty="0"/>
              <a:t>helps to reduce the unnecessary exchange of Probe Request </a:t>
            </a:r>
            <a:r>
              <a:rPr lang="en-US" altLang="ko-KR" b="1" dirty="0" smtClean="0"/>
              <a:t>frame thus increasing the efficiency of the active scanning</a:t>
            </a:r>
            <a:endParaRPr lang="ko-KR" altLang="ko-KR" b="1" dirty="0"/>
          </a:p>
          <a:p>
            <a:pPr lvl="1"/>
            <a:endParaRPr lang="en-US" sz="1400" b="1" dirty="0" smtClean="0"/>
          </a:p>
          <a:p>
            <a:pPr marL="457200" lvl="1" indent="0">
              <a:buNone/>
            </a:pPr>
            <a:endParaRPr lang="en-US" sz="1400" b="1" dirty="0" smtClean="0"/>
          </a:p>
          <a:p>
            <a:endParaRPr lang="en-GB" sz="1800"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24</a:t>
            </a:fld>
            <a:endParaRPr lang="en-US" dirty="0"/>
          </a:p>
        </p:txBody>
      </p:sp>
    </p:spTree>
    <p:extLst>
      <p:ext uri="{BB962C8B-B14F-4D97-AF65-F5344CB8AC3E}">
        <p14:creationId xmlns:p14="http://schemas.microsoft.com/office/powerpoint/2010/main" val="3769710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801157398"/>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3</a:t>
            </a:fld>
            <a:endParaRPr lang="en-US" dirty="0"/>
          </a:p>
        </p:txBody>
      </p:sp>
    </p:spTree>
    <p:extLst>
      <p:ext uri="{BB962C8B-B14F-4D97-AF65-F5344CB8AC3E}">
        <p14:creationId xmlns:p14="http://schemas.microsoft.com/office/powerpoint/2010/main" val="389069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Selection of the AP to Scan - Background</a:t>
            </a:r>
            <a:endParaRPr lang="en-US" dirty="0"/>
          </a:p>
        </p:txBody>
      </p:sp>
      <p:sp>
        <p:nvSpPr>
          <p:cNvPr id="10"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sz="2000" dirty="0" smtClean="0">
                <a:solidFill>
                  <a:schemeClr val="tx1"/>
                </a:solidFill>
                <a:ea typeface="MS PGothic" pitchFamily="34" charset="-128"/>
              </a:rPr>
              <a:t>To discover the AP to associate, a STA transmits Probe Request in Broadcast with wildcard SSID</a:t>
            </a:r>
            <a:r>
              <a:rPr lang="en-US" altLang="ja-JP" sz="2000" u="sng" dirty="0" smtClean="0">
                <a:solidFill>
                  <a:schemeClr val="tx1"/>
                </a:solidFill>
                <a:ea typeface="MS PGothic" pitchFamily="34" charset="-128"/>
              </a:rPr>
              <a:t> </a:t>
            </a:r>
          </a:p>
          <a:p>
            <a:pPr marL="179388" indent="-179388" eaLnBrk="1" hangingPunct="1">
              <a:buFont typeface="Arial" pitchFamily="34" charset="0"/>
              <a:buChar char="•"/>
            </a:pPr>
            <a:r>
              <a:rPr lang="en-US" altLang="ja-JP" sz="2000" dirty="0" smtClean="0">
                <a:solidFill>
                  <a:schemeClr val="tx1"/>
                </a:solidFill>
                <a:ea typeface="MS PGothic" pitchFamily="34" charset="-128"/>
              </a:rPr>
              <a:t>APs transmit Probe Response </a:t>
            </a:r>
            <a:r>
              <a:rPr lang="en-US" altLang="ja-JP" sz="2000" dirty="0" smtClean="0">
                <a:solidFill>
                  <a:schemeClr val="tx1"/>
                </a:solidFill>
                <a:ea typeface="MS PGothic" pitchFamily="34" charset="-128"/>
                <a:sym typeface="Wingdings" pitchFamily="2" charset="2"/>
              </a:rPr>
              <a:t> too many probe responses </a:t>
            </a:r>
            <a:endParaRPr lang="en-US" altLang="ja-JP" sz="2000" dirty="0" smtClean="0">
              <a:solidFill>
                <a:srgbClr val="FF0000"/>
              </a:solidFill>
              <a:ea typeface="MS PGothic" pitchFamily="34" charset="-128"/>
            </a:endParaRPr>
          </a:p>
        </p:txBody>
      </p:sp>
      <p:grpSp>
        <p:nvGrpSpPr>
          <p:cNvPr id="34" name="그룹 33"/>
          <p:cNvGrpSpPr/>
          <p:nvPr/>
        </p:nvGrpSpPr>
        <p:grpSpPr>
          <a:xfrm>
            <a:off x="494656" y="2895600"/>
            <a:ext cx="8496944" cy="3421661"/>
            <a:chOff x="683568" y="302459"/>
            <a:chExt cx="8496944" cy="3957163"/>
          </a:xfrm>
        </p:grpSpPr>
        <p:sp>
          <p:nvSpPr>
            <p:cNvPr id="35"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p>
          </p:txBody>
        </p:sp>
        <p:cxnSp>
          <p:nvCxnSpPr>
            <p:cNvPr id="36" name="直線コネクタ 33"/>
            <p:cNvCxnSpPr>
              <a:cxnSpLocks noChangeShapeType="1"/>
              <a:stCxn id="35" idx="2"/>
            </p:cNvCxnSpPr>
            <p:nvPr/>
          </p:nvCxnSpPr>
          <p:spPr bwMode="auto">
            <a:xfrm>
              <a:off x="3564583" y="591384"/>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2</a:t>
              </a:r>
              <a:endParaRPr kumimoji="0" lang="ja-JP" altLang="en-US" sz="800" dirty="0">
                <a:solidFill>
                  <a:schemeClr val="tx1"/>
                </a:solidFill>
              </a:endParaRPr>
            </a:p>
          </p:txBody>
        </p:sp>
        <p:cxnSp>
          <p:nvCxnSpPr>
            <p:cNvPr id="38" name="直線コネクタ 35"/>
            <p:cNvCxnSpPr>
              <a:cxnSpLocks noChangeShapeType="1"/>
              <a:stCxn id="37" idx="2"/>
            </p:cNvCxnSpPr>
            <p:nvPr/>
          </p:nvCxnSpPr>
          <p:spPr bwMode="auto">
            <a:xfrm>
              <a:off x="4429273"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40" name="直線コネクタ 37"/>
            <p:cNvCxnSpPr>
              <a:cxnSpLocks noChangeShapeType="1"/>
              <a:stCxn id="39" idx="2"/>
            </p:cNvCxnSpPr>
            <p:nvPr/>
          </p:nvCxnSpPr>
          <p:spPr bwMode="auto">
            <a:xfrm>
              <a:off x="5221361"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4..</a:t>
              </a:r>
              <a:endParaRPr kumimoji="0" lang="ja-JP" altLang="en-US" sz="800" dirty="0">
                <a:solidFill>
                  <a:schemeClr val="tx1"/>
                </a:solidFill>
              </a:endParaRPr>
            </a:p>
          </p:txBody>
        </p:sp>
        <p:cxnSp>
          <p:nvCxnSpPr>
            <p:cNvPr id="42" name="直線コネクタ 39"/>
            <p:cNvCxnSpPr>
              <a:cxnSpLocks noChangeShapeType="1"/>
              <a:stCxn id="41" idx="2"/>
            </p:cNvCxnSpPr>
            <p:nvPr/>
          </p:nvCxnSpPr>
          <p:spPr bwMode="auto">
            <a:xfrm>
              <a:off x="6013450" y="591384"/>
              <a:ext cx="0"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n</a:t>
              </a:r>
              <a:endParaRPr kumimoji="0" lang="ja-JP" altLang="en-US" sz="800" dirty="0">
                <a:solidFill>
                  <a:schemeClr val="tx1"/>
                </a:solidFill>
              </a:endParaRPr>
            </a:p>
          </p:txBody>
        </p:sp>
        <p:cxnSp>
          <p:nvCxnSpPr>
            <p:cNvPr id="44" name="直線コネクタ 41"/>
            <p:cNvCxnSpPr>
              <a:cxnSpLocks noChangeShapeType="1"/>
              <a:stCxn id="43" idx="2"/>
            </p:cNvCxnSpPr>
            <p:nvPr/>
          </p:nvCxnSpPr>
          <p:spPr bwMode="auto">
            <a:xfrm flipH="1">
              <a:off x="7165577" y="591384"/>
              <a:ext cx="1"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46"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 name="直線矢印コネクタ 63"/>
            <p:cNvCxnSpPr>
              <a:cxnSpLocks noChangeShapeType="1"/>
            </p:cNvCxnSpPr>
            <p:nvPr/>
          </p:nvCxnSpPr>
          <p:spPr bwMode="auto">
            <a:xfrm flipH="1">
              <a:off x="972493" y="1413471"/>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64"/>
            <p:cNvCxnSpPr>
              <a:cxnSpLocks noChangeShapeType="1"/>
            </p:cNvCxnSpPr>
            <p:nvPr/>
          </p:nvCxnSpPr>
          <p:spPr bwMode="auto">
            <a:xfrm flipH="1">
              <a:off x="972494" y="162892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67"/>
            <p:cNvCxnSpPr>
              <a:cxnSpLocks noChangeShapeType="1"/>
            </p:cNvCxnSpPr>
            <p:nvPr/>
          </p:nvCxnSpPr>
          <p:spPr bwMode="auto">
            <a:xfrm flipH="1">
              <a:off x="972493" y="191683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69"/>
            <p:cNvCxnSpPr>
              <a:cxnSpLocks noChangeShapeType="1"/>
            </p:cNvCxnSpPr>
            <p:nvPr/>
          </p:nvCxnSpPr>
          <p:spPr bwMode="auto">
            <a:xfrm flipH="1">
              <a:off x="972494" y="2276872"/>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72"/>
            <p:cNvCxnSpPr>
              <a:cxnSpLocks noChangeShapeType="1"/>
            </p:cNvCxnSpPr>
            <p:nvPr/>
          </p:nvCxnSpPr>
          <p:spPr bwMode="auto">
            <a:xfrm flipH="1">
              <a:off x="972495" y="3068960"/>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직선 연결선 55"/>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7"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x (broadcast)</a:t>
              </a:r>
            </a:p>
          </p:txBody>
        </p:sp>
        <p:cxnSp>
          <p:nvCxnSpPr>
            <p:cNvPr id="59" name="직선 연결선 58"/>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403648" y="2780928"/>
              <a:ext cx="1754519" cy="584775"/>
            </a:xfrm>
            <a:prstGeom prst="rect">
              <a:avLst/>
            </a:prstGeom>
            <a:noFill/>
          </p:spPr>
          <p:txBody>
            <a:bodyPr wrap="none" rtlCol="0">
              <a:spAutoFit/>
            </a:bodyPr>
            <a:lstStyle/>
            <a:p>
              <a:r>
                <a:rPr lang="en-US" altLang="ko-KR" sz="1600" dirty="0" smtClean="0">
                  <a:solidFill>
                    <a:srgbClr val="FF0000"/>
                  </a:solidFill>
                </a:rPr>
                <a:t>Probe Response </a:t>
              </a:r>
            </a:p>
            <a:p>
              <a:r>
                <a:rPr lang="en-US" altLang="ko-KR" sz="1600" dirty="0" smtClean="0">
                  <a:solidFill>
                    <a:srgbClr val="FF0000"/>
                  </a:solidFill>
                </a:rPr>
                <a:t>flooding</a:t>
              </a:r>
              <a:endParaRPr lang="ko-KR" altLang="en-US" sz="1600" dirty="0">
                <a:solidFill>
                  <a:srgbClr val="FF0000"/>
                </a:solidFill>
              </a:endParaRPr>
            </a:p>
          </p:txBody>
        </p:sp>
        <p:cxnSp>
          <p:nvCxnSpPr>
            <p:cNvPr id="61" name="직선 연결선 60"/>
            <p:cNvCxnSpPr/>
            <p:nvPr/>
          </p:nvCxnSpPr>
          <p:spPr>
            <a:xfrm>
              <a:off x="6445720" y="2276872"/>
              <a:ext cx="0"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直線矢印コネクタ 69"/>
            <p:cNvCxnSpPr>
              <a:cxnSpLocks noChangeShapeType="1"/>
            </p:cNvCxnSpPr>
            <p:nvPr/>
          </p:nvCxnSpPr>
          <p:spPr bwMode="auto">
            <a:xfrm flipH="1">
              <a:off x="827584" y="249289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9"/>
            <p:cNvCxnSpPr>
              <a:cxnSpLocks noChangeShapeType="1"/>
            </p:cNvCxnSpPr>
            <p:nvPr/>
          </p:nvCxnSpPr>
          <p:spPr bwMode="auto">
            <a:xfrm flipH="1">
              <a:off x="971600" y="2636912"/>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9"/>
            <p:cNvCxnSpPr>
              <a:cxnSpLocks noChangeShapeType="1"/>
            </p:cNvCxnSpPr>
            <p:nvPr/>
          </p:nvCxnSpPr>
          <p:spPr bwMode="auto">
            <a:xfrm flipH="1">
              <a:off x="971600" y="2852936"/>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72"/>
            <p:cNvCxnSpPr>
              <a:cxnSpLocks noChangeShapeType="1"/>
            </p:cNvCxnSpPr>
            <p:nvPr/>
          </p:nvCxnSpPr>
          <p:spPr bwMode="auto">
            <a:xfrm flipH="1">
              <a:off x="972495" y="400506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9"/>
            <p:cNvCxnSpPr>
              <a:cxnSpLocks noChangeShapeType="1"/>
            </p:cNvCxnSpPr>
            <p:nvPr/>
          </p:nvCxnSpPr>
          <p:spPr bwMode="auto">
            <a:xfrm flipH="1">
              <a:off x="971600" y="357301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9"/>
            <p:cNvCxnSpPr>
              <a:cxnSpLocks noChangeShapeType="1"/>
            </p:cNvCxnSpPr>
            <p:nvPr/>
          </p:nvCxnSpPr>
          <p:spPr bwMode="auto">
            <a:xfrm flipH="1">
              <a:off x="971600" y="3789040"/>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8" name="テキスト ボックス 28"/>
            <p:cNvSpPr txBox="1">
              <a:spLocks noChangeArrowheads="1"/>
            </p:cNvSpPr>
            <p:nvPr/>
          </p:nvSpPr>
          <p:spPr bwMode="auto">
            <a:xfrm>
              <a:off x="3563888" y="1124744"/>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69" name="テキスト ボックス 28"/>
            <p:cNvSpPr txBox="1">
              <a:spLocks noChangeArrowheads="1"/>
            </p:cNvSpPr>
            <p:nvPr/>
          </p:nvSpPr>
          <p:spPr bwMode="auto">
            <a:xfrm>
              <a:off x="3994746" y="1382579"/>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0" name="テキスト ボックス 28"/>
            <p:cNvSpPr txBox="1">
              <a:spLocks noChangeArrowheads="1"/>
            </p:cNvSpPr>
            <p:nvPr/>
          </p:nvSpPr>
          <p:spPr bwMode="auto">
            <a:xfrm>
              <a:off x="4426794" y="167061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1" name="テキスト ボックス 28"/>
            <p:cNvSpPr txBox="1">
              <a:spLocks noChangeArrowheads="1"/>
            </p:cNvSpPr>
            <p:nvPr/>
          </p:nvSpPr>
          <p:spPr bwMode="auto">
            <a:xfrm>
              <a:off x="5148064" y="206084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2" name="テキスト ボックス 28"/>
            <p:cNvSpPr txBox="1">
              <a:spLocks noChangeArrowheads="1"/>
            </p:cNvSpPr>
            <p:nvPr/>
          </p:nvSpPr>
          <p:spPr bwMode="auto">
            <a:xfrm>
              <a:off x="5508104" y="23186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3" name="テキスト ボックス 28"/>
            <p:cNvSpPr txBox="1">
              <a:spLocks noChangeArrowheads="1"/>
            </p:cNvSpPr>
            <p:nvPr/>
          </p:nvSpPr>
          <p:spPr bwMode="auto">
            <a:xfrm>
              <a:off x="5650930" y="2852936"/>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4" name="テキスト ボックス 28"/>
            <p:cNvSpPr txBox="1">
              <a:spLocks noChangeArrowheads="1"/>
            </p:cNvSpPr>
            <p:nvPr/>
          </p:nvSpPr>
          <p:spPr bwMode="auto">
            <a:xfrm>
              <a:off x="5436096" y="3326796"/>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r>
                <a:rPr kumimoji="0" lang="en-US" altLang="ko-KR" sz="1000" dirty="0" smtClean="0">
                  <a:solidFill>
                    <a:schemeClr val="tx1"/>
                  </a:solidFill>
                </a:rPr>
                <a:t>Retransmission)</a:t>
              </a:r>
              <a:endParaRPr kumimoji="0" lang="en-US" altLang="ja-JP" sz="1000" dirty="0" smtClean="0">
                <a:solidFill>
                  <a:schemeClr val="tx1"/>
                </a:solidFill>
              </a:endParaRPr>
            </a:p>
          </p:txBody>
        </p:sp>
        <p:sp>
          <p:nvSpPr>
            <p:cNvPr id="75" name="テキスト ボックス 28"/>
            <p:cNvSpPr txBox="1">
              <a:spLocks noChangeArrowheads="1"/>
            </p:cNvSpPr>
            <p:nvPr/>
          </p:nvSpPr>
          <p:spPr bwMode="auto">
            <a:xfrm>
              <a:off x="5724128" y="361482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r>
                <a:rPr lang="en-US" altLang="ja-JP" sz="1000" dirty="0" smtClean="0"/>
                <a:t>Retransmission</a:t>
              </a:r>
              <a:r>
                <a:rPr kumimoji="0" lang="en-US" altLang="ko-KR" sz="1000" dirty="0" smtClean="0">
                  <a:solidFill>
                    <a:schemeClr val="tx1"/>
                  </a:solidFill>
                </a:rPr>
                <a:t>)</a:t>
              </a:r>
              <a:endParaRPr kumimoji="0" lang="en-US" altLang="ja-JP" sz="1000" dirty="0" smtClean="0">
                <a:solidFill>
                  <a:schemeClr val="tx1"/>
                </a:solidFill>
              </a:endParaRPr>
            </a:p>
          </p:txBody>
        </p:sp>
        <p:sp>
          <p:nvSpPr>
            <p:cNvPr id="76" name="テキスト ボックス 28"/>
            <p:cNvSpPr txBox="1">
              <a:spLocks noChangeArrowheads="1"/>
            </p:cNvSpPr>
            <p:nvPr/>
          </p:nvSpPr>
          <p:spPr bwMode="auto">
            <a:xfrm>
              <a:off x="5794946" y="397486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(Retransmission</a:t>
              </a:r>
              <a:r>
                <a:rPr kumimoji="0" lang="en-US" altLang="ko-KR" sz="1000" dirty="0" smtClean="0">
                  <a:solidFill>
                    <a:schemeClr val="tx1"/>
                  </a:solidFill>
                </a:rPr>
                <a:t>)</a:t>
              </a:r>
              <a:endParaRPr kumimoji="0" lang="en-US" altLang="ja-JP" sz="1000" dirty="0" smtClean="0">
                <a:solidFill>
                  <a:schemeClr val="tx1"/>
                </a:solidFill>
              </a:endParaRPr>
            </a:p>
          </p:txBody>
        </p:sp>
        <p:cxnSp>
          <p:nvCxnSpPr>
            <p:cNvPr id="77" name="直線コネクタ 33"/>
            <p:cNvCxnSpPr>
              <a:cxnSpLocks noChangeShapeType="1"/>
            </p:cNvCxnSpPr>
            <p:nvPr/>
          </p:nvCxnSpPr>
          <p:spPr bwMode="auto">
            <a:xfrm>
              <a:off x="899592" y="620688"/>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4</a:t>
            </a:fld>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Scan - </a:t>
            </a:r>
            <a:r>
              <a:rPr lang="en-US" altLang="ko-KR" dirty="0" smtClean="0"/>
              <a:t>Approach</a:t>
            </a:r>
            <a:endParaRPr lang="en-US" dirty="0"/>
          </a:p>
        </p:txBody>
      </p:sp>
      <p:sp>
        <p:nvSpPr>
          <p:cNvPr id="79" name="직사각형 78"/>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solidFill>
                  <a:srgbClr val="FF0000"/>
                </a:solidFill>
                <a:latin typeface="+mn-ea"/>
              </a:rPr>
              <a:t>Exclusion </a:t>
            </a:r>
            <a:r>
              <a:rPr lang="en-US" altLang="ko-KR" sz="2400" b="1" dirty="0">
                <a:solidFill>
                  <a:srgbClr val="FF0000"/>
                </a:solidFill>
                <a:latin typeface="+mn-ea"/>
              </a:rPr>
              <a:t>List</a:t>
            </a:r>
            <a:r>
              <a:rPr lang="en-US" altLang="ko-KR" sz="2400" b="1" dirty="0">
                <a:latin typeface="+mn-ea"/>
              </a:rPr>
              <a:t> </a:t>
            </a:r>
            <a:r>
              <a:rPr lang="en-US" altLang="ko-KR" sz="2400" b="1" dirty="0" smtClean="0">
                <a:latin typeface="+mn-ea"/>
              </a:rPr>
              <a:t>is added </a:t>
            </a:r>
            <a:r>
              <a:rPr lang="en-US" altLang="ko-KR" sz="2400" b="1" dirty="0">
                <a:latin typeface="+mn-ea"/>
              </a:rPr>
              <a:t>to the Probe Request frames to precisely </a:t>
            </a:r>
            <a:r>
              <a:rPr lang="en-US" altLang="ko-KR" sz="2400" b="1" dirty="0" smtClean="0">
                <a:latin typeface="+mn-ea"/>
              </a:rPr>
              <a:t>limit </a:t>
            </a:r>
            <a:r>
              <a:rPr lang="en-US" altLang="ko-KR" sz="2400" b="1" dirty="0">
                <a:latin typeface="+mn-ea"/>
              </a:rPr>
              <a:t>the </a:t>
            </a:r>
            <a:r>
              <a:rPr lang="en-US" altLang="ko-KR" sz="2400" b="1" dirty="0" smtClean="0">
                <a:latin typeface="+mn-ea"/>
              </a:rPr>
              <a:t>scope </a:t>
            </a:r>
            <a:r>
              <a:rPr lang="en-US" altLang="ko-KR" sz="2400" b="1" dirty="0">
                <a:latin typeface="+mn-ea"/>
              </a:rPr>
              <a:t>of </a:t>
            </a:r>
            <a:r>
              <a:rPr lang="en-US" altLang="ko-KR" sz="2400" b="1" dirty="0" smtClean="0">
                <a:latin typeface="+mn-ea"/>
              </a:rPr>
              <a:t>APs or STAs </a:t>
            </a:r>
            <a:r>
              <a:rPr lang="en-US" altLang="ko-KR" sz="2400" b="1" dirty="0">
                <a:latin typeface="+mn-ea"/>
              </a:rPr>
              <a:t>that should </a:t>
            </a:r>
            <a:r>
              <a:rPr lang="en-US" altLang="ko-KR" sz="2400" b="1" dirty="0" smtClean="0">
                <a:latin typeface="+mn-ea"/>
              </a:rPr>
              <a:t>transmit </a:t>
            </a:r>
            <a:r>
              <a:rPr lang="en-US" altLang="ko-KR" sz="2400" b="1" dirty="0">
                <a:latin typeface="+mn-ea"/>
              </a:rPr>
              <a:t>probe response </a:t>
            </a:r>
            <a:r>
              <a:rPr lang="en-US" altLang="ko-KR" sz="2400" b="1" dirty="0" smtClean="0">
                <a:latin typeface="+mn-ea"/>
              </a:rPr>
              <a:t>frame</a:t>
            </a:r>
          </a:p>
          <a:p>
            <a:pPr marL="179388" indent="-179388" eaLnBrk="1" hangingPunct="1">
              <a:buFont typeface="Arial" pitchFamily="34" charset="0"/>
              <a:buChar char="•"/>
            </a:pPr>
            <a:r>
              <a:rPr lang="en-US" altLang="ko-KR" sz="2400" b="1" dirty="0" smtClean="0">
                <a:latin typeface="+mn-ea"/>
              </a:rPr>
              <a:t>Substring </a:t>
            </a:r>
            <a:r>
              <a:rPr lang="en-US" altLang="ko-KR" sz="2400" b="1" dirty="0">
                <a:latin typeface="+mn-ea"/>
              </a:rPr>
              <a:t>can be used in the Exclusion List to indicate SSID or Mesh </a:t>
            </a:r>
            <a:r>
              <a:rPr lang="en-US" altLang="ko-KR" sz="2400" b="1" dirty="0" smtClean="0">
                <a:latin typeface="+mn-ea"/>
              </a:rPr>
              <a:t>ID </a:t>
            </a:r>
          </a:p>
          <a:p>
            <a:pPr marL="636588" lvl="1" indent="-179388" eaLnBrk="1" hangingPunct="1">
              <a:buFont typeface="Arial" pitchFamily="34" charset="0"/>
              <a:buChar char="•"/>
            </a:pPr>
            <a:r>
              <a:rPr lang="en-US" altLang="ko-KR" sz="2400" b="1" dirty="0" smtClean="0">
                <a:latin typeface="+mn-ea"/>
              </a:rPr>
              <a:t>helps </a:t>
            </a:r>
            <a:r>
              <a:rPr lang="en-US" altLang="ko-KR" sz="2400" b="1" dirty="0">
                <a:latin typeface="+mn-ea"/>
              </a:rPr>
              <a:t>to reduce the size of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a:latin typeface="+mn-ea"/>
              </a:rPr>
              <a:t>N</a:t>
            </a:r>
            <a:r>
              <a:rPr lang="en-US" altLang="ko-KR" sz="2400" b="1" dirty="0" smtClean="0">
                <a:latin typeface="+mn-ea"/>
              </a:rPr>
              <a:t>ot </a:t>
            </a:r>
            <a:r>
              <a:rPr lang="en-US" altLang="ko-KR" sz="2400" b="1" dirty="0">
                <a:latin typeface="+mn-ea"/>
              </a:rPr>
              <a:t>necessary to include individual IDs in the Exclusion </a:t>
            </a:r>
            <a:r>
              <a:rPr lang="en-US" altLang="ko-KR" sz="2400" b="1" dirty="0" smtClean="0">
                <a:latin typeface="+mn-ea"/>
              </a:rPr>
              <a:t>List</a:t>
            </a:r>
          </a:p>
          <a:p>
            <a:pPr marL="636588" lvl="1" indent="-179388" eaLnBrk="1" hangingPunct="1">
              <a:buFont typeface="Arial" pitchFamily="34" charset="0"/>
              <a:buChar char="•"/>
            </a:pPr>
            <a:endParaRPr lang="en-US" altLang="ko-KR" sz="2400" b="1" dirty="0" smtClean="0">
              <a:latin typeface="+mn-ea"/>
            </a:endParaRPr>
          </a:p>
          <a:p>
            <a:pPr eaLnBrk="1" hangingPunct="1"/>
            <a:r>
              <a:rPr lang="en-US" altLang="ko-KR" sz="2400" b="1" dirty="0" smtClean="0">
                <a:latin typeface="+mn-ea"/>
                <a:sym typeface="Wingdings" pitchFamily="2" charset="2"/>
              </a:rPr>
              <a:t></a:t>
            </a:r>
            <a:r>
              <a:rPr lang="en-US" altLang="ko-KR" sz="2400" b="1" dirty="0" smtClean="0">
                <a:latin typeface="+mn-ea"/>
              </a:rPr>
              <a:t>Exclusion </a:t>
            </a:r>
            <a:r>
              <a:rPr lang="en-US" altLang="ko-KR" sz="2400" b="1" dirty="0">
                <a:latin typeface="+mn-ea"/>
              </a:rPr>
              <a:t>List with substring capability can provide </a:t>
            </a:r>
            <a:r>
              <a:rPr lang="en-US" altLang="ko-KR" sz="2400" b="1" dirty="0" smtClean="0">
                <a:latin typeface="+mn-ea"/>
              </a:rPr>
              <a:t>precise</a:t>
            </a:r>
          </a:p>
          <a:p>
            <a:pPr eaLnBrk="1" hangingPunct="1"/>
            <a:r>
              <a:rPr lang="en-US" altLang="ko-KR" sz="2400" b="1" dirty="0">
                <a:latin typeface="+mn-ea"/>
              </a:rPr>
              <a:t> </a:t>
            </a:r>
            <a:r>
              <a:rPr lang="en-US" altLang="ko-KR" sz="2400" b="1" dirty="0" smtClean="0">
                <a:latin typeface="+mn-ea"/>
              </a:rPr>
              <a:t>   </a:t>
            </a:r>
            <a:r>
              <a:rPr lang="en-US" altLang="ko-KR" sz="2400" b="1" dirty="0">
                <a:latin typeface="+mn-ea"/>
              </a:rPr>
              <a:t>selection of the AP to transmit Probe Response </a:t>
            </a:r>
            <a:r>
              <a:rPr lang="en-US" altLang="ko-KR" sz="2400" b="1" dirty="0" smtClean="0">
                <a:latin typeface="+mn-ea"/>
              </a:rPr>
              <a:t>frame</a:t>
            </a:r>
            <a:endParaRPr lang="en-US" altLang="ja-JP" sz="2400" dirty="0" smtClean="0">
              <a:latin typeface="Times New Roman" pitchFamily="18" charset="0"/>
              <a:ea typeface="MS PGothic" pitchFamily="34" charset="-128"/>
              <a:cs typeface="Times New Roman" pitchFamily="18" charset="0"/>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5</a:t>
            </a:fld>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(1/5)</a:t>
            </a:r>
            <a:endParaRPr lang="en-US" dirty="0"/>
          </a:p>
        </p:txBody>
      </p:sp>
      <p:sp>
        <p:nvSpPr>
          <p:cNvPr id="86" name="正方形/長方形 7"/>
          <p:cNvSpPr>
            <a:spLocks noChangeArrowheads="1"/>
          </p:cNvSpPr>
          <p:nvPr/>
        </p:nvSpPr>
        <p:spPr bwMode="auto">
          <a:xfrm>
            <a:off x="3277245" y="2501281"/>
            <a:ext cx="574675"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AP1</a:t>
            </a:r>
          </a:p>
        </p:txBody>
      </p:sp>
      <p:cxnSp>
        <p:nvCxnSpPr>
          <p:cNvPr id="87" name="直線コネクタ 33"/>
          <p:cNvCxnSpPr>
            <a:cxnSpLocks noChangeShapeType="1"/>
            <a:stCxn id="86" idx="2"/>
          </p:cNvCxnSpPr>
          <p:nvPr/>
        </p:nvCxnSpPr>
        <p:spPr bwMode="auto">
          <a:xfrm flipH="1">
            <a:off x="3564582" y="27410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8" name="正方形/長方形 34"/>
          <p:cNvSpPr>
            <a:spLocks noChangeArrowheads="1"/>
          </p:cNvSpPr>
          <p:nvPr/>
        </p:nvSpPr>
        <p:spPr bwMode="auto">
          <a:xfrm>
            <a:off x="4141142"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2</a:t>
            </a:r>
            <a:endParaRPr kumimoji="0" lang="ja-JP" altLang="en-US" sz="1000" dirty="0">
              <a:solidFill>
                <a:schemeClr val="tx1"/>
              </a:solidFill>
            </a:endParaRPr>
          </a:p>
        </p:txBody>
      </p:sp>
      <p:cxnSp>
        <p:nvCxnSpPr>
          <p:cNvPr id="89" name="直線コネクタ 35"/>
          <p:cNvCxnSpPr>
            <a:cxnSpLocks noChangeShapeType="1"/>
            <a:stCxn id="88" idx="2"/>
          </p:cNvCxnSpPr>
          <p:nvPr/>
        </p:nvCxnSpPr>
        <p:spPr bwMode="auto">
          <a:xfrm>
            <a:off x="4429273" y="2741088"/>
            <a:ext cx="0"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0" name="正方形/長方形 36"/>
          <p:cNvSpPr>
            <a:spLocks noChangeArrowheads="1"/>
          </p:cNvSpPr>
          <p:nvPr/>
        </p:nvSpPr>
        <p:spPr bwMode="auto">
          <a:xfrm>
            <a:off x="4933230"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3</a:t>
            </a:r>
            <a:endParaRPr kumimoji="0" lang="ja-JP" altLang="en-US" sz="1000" dirty="0">
              <a:solidFill>
                <a:schemeClr val="tx1"/>
              </a:solidFill>
            </a:endParaRPr>
          </a:p>
        </p:txBody>
      </p:sp>
      <p:cxnSp>
        <p:nvCxnSpPr>
          <p:cNvPr id="91" name="直線コネクタ 37"/>
          <p:cNvCxnSpPr>
            <a:cxnSpLocks noChangeShapeType="1"/>
            <a:stCxn id="90" idx="2"/>
          </p:cNvCxnSpPr>
          <p:nvPr/>
        </p:nvCxnSpPr>
        <p:spPr bwMode="auto">
          <a:xfrm flipH="1">
            <a:off x="5220567" y="2741088"/>
            <a:ext cx="794"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 name="正方形/長方形 38"/>
          <p:cNvSpPr>
            <a:spLocks noChangeArrowheads="1"/>
          </p:cNvSpPr>
          <p:nvPr/>
        </p:nvSpPr>
        <p:spPr bwMode="auto">
          <a:xfrm>
            <a:off x="5725318" y="2501281"/>
            <a:ext cx="576263"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4..</a:t>
            </a:r>
            <a:endParaRPr kumimoji="0" lang="ja-JP" altLang="en-US" sz="1000" dirty="0">
              <a:solidFill>
                <a:schemeClr val="tx1"/>
              </a:solidFill>
            </a:endParaRPr>
          </a:p>
        </p:txBody>
      </p:sp>
      <p:cxnSp>
        <p:nvCxnSpPr>
          <p:cNvPr id="93" name="直線コネクタ 39"/>
          <p:cNvCxnSpPr>
            <a:cxnSpLocks noChangeShapeType="1"/>
            <a:stCxn id="92" idx="2"/>
          </p:cNvCxnSpPr>
          <p:nvPr/>
        </p:nvCxnSpPr>
        <p:spPr bwMode="auto">
          <a:xfrm flipH="1">
            <a:off x="6013449" y="27410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4" name="正方形/長方形 40"/>
          <p:cNvSpPr>
            <a:spLocks noChangeArrowheads="1"/>
          </p:cNvSpPr>
          <p:nvPr/>
        </p:nvSpPr>
        <p:spPr bwMode="auto">
          <a:xfrm>
            <a:off x="6877446" y="2501281"/>
            <a:ext cx="576263"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AP n</a:t>
            </a:r>
            <a:endParaRPr kumimoji="0" lang="ja-JP" altLang="en-US" sz="1000" dirty="0">
              <a:solidFill>
                <a:schemeClr val="tx1"/>
              </a:solidFill>
            </a:endParaRPr>
          </a:p>
        </p:txBody>
      </p:sp>
      <p:cxnSp>
        <p:nvCxnSpPr>
          <p:cNvPr id="95" name="直線コネクタ 41"/>
          <p:cNvCxnSpPr>
            <a:cxnSpLocks noChangeShapeType="1"/>
            <a:stCxn id="94" idx="2"/>
          </p:cNvCxnSpPr>
          <p:nvPr/>
        </p:nvCxnSpPr>
        <p:spPr bwMode="auto">
          <a:xfrm>
            <a:off x="7165578" y="2741088"/>
            <a:ext cx="99"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6" name="正方形/長方形 42"/>
          <p:cNvSpPr>
            <a:spLocks noChangeArrowheads="1"/>
          </p:cNvSpPr>
          <p:nvPr/>
        </p:nvSpPr>
        <p:spPr bwMode="auto">
          <a:xfrm>
            <a:off x="683568" y="2501281"/>
            <a:ext cx="576262" cy="239807"/>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1000" dirty="0" smtClean="0">
                <a:solidFill>
                  <a:schemeClr val="tx1"/>
                </a:solidFill>
              </a:rPr>
              <a:t>STA</a:t>
            </a:r>
            <a:endParaRPr kumimoji="0" lang="ja-JP" altLang="en-US" sz="1000" dirty="0">
              <a:solidFill>
                <a:schemeClr val="tx1"/>
              </a:solidFill>
            </a:endParaRPr>
          </a:p>
        </p:txBody>
      </p:sp>
      <p:cxnSp>
        <p:nvCxnSpPr>
          <p:cNvPr id="98" name="直線矢印コネクタ 53"/>
          <p:cNvCxnSpPr>
            <a:cxnSpLocks noChangeShapeType="1"/>
          </p:cNvCxnSpPr>
          <p:nvPr/>
        </p:nvCxnSpPr>
        <p:spPr bwMode="auto">
          <a:xfrm>
            <a:off x="972493" y="2920285"/>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9" name="直線矢印コネクタ 55"/>
          <p:cNvCxnSpPr>
            <a:cxnSpLocks noChangeShapeType="1"/>
          </p:cNvCxnSpPr>
          <p:nvPr/>
        </p:nvCxnSpPr>
        <p:spPr bwMode="auto">
          <a:xfrm>
            <a:off x="3565277" y="2920285"/>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0" name="直線矢印コネクタ 57"/>
          <p:cNvCxnSpPr>
            <a:cxnSpLocks noChangeShapeType="1"/>
          </p:cNvCxnSpPr>
          <p:nvPr/>
        </p:nvCxnSpPr>
        <p:spPr bwMode="auto">
          <a:xfrm>
            <a:off x="4286002" y="2920285"/>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59"/>
          <p:cNvCxnSpPr>
            <a:cxnSpLocks noChangeShapeType="1"/>
          </p:cNvCxnSpPr>
          <p:nvPr/>
        </p:nvCxnSpPr>
        <p:spPr bwMode="auto">
          <a:xfrm>
            <a:off x="5005139" y="2920285"/>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1"/>
          <p:cNvCxnSpPr>
            <a:cxnSpLocks noChangeShapeType="1"/>
          </p:cNvCxnSpPr>
          <p:nvPr/>
        </p:nvCxnSpPr>
        <p:spPr bwMode="auto">
          <a:xfrm>
            <a:off x="5725864" y="2920285"/>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3"/>
          <p:cNvCxnSpPr>
            <a:cxnSpLocks noChangeShapeType="1"/>
          </p:cNvCxnSpPr>
          <p:nvPr/>
        </p:nvCxnSpPr>
        <p:spPr bwMode="auto">
          <a:xfrm flipH="1">
            <a:off x="972493" y="3352800"/>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72493" y="3926508"/>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72"/>
          <p:cNvCxnSpPr>
            <a:cxnSpLocks noChangeShapeType="1"/>
          </p:cNvCxnSpPr>
          <p:nvPr/>
        </p:nvCxnSpPr>
        <p:spPr bwMode="auto">
          <a:xfrm flipH="1">
            <a:off x="972495" y="4758295"/>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8" name="직선 연결선 127"/>
          <p:cNvCxnSpPr/>
          <p:nvPr/>
        </p:nvCxnSpPr>
        <p:spPr>
          <a:xfrm>
            <a:off x="6445720" y="2621184"/>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51" name="テキスト ボックス 28"/>
          <p:cNvSpPr txBox="1">
            <a:spLocks noChangeArrowheads="1"/>
          </p:cNvSpPr>
          <p:nvPr/>
        </p:nvSpPr>
        <p:spPr bwMode="auto">
          <a:xfrm>
            <a:off x="1186434" y="2667000"/>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Request(broadcast,  </a:t>
            </a:r>
          </a:p>
          <a:p>
            <a:pPr eaLnBrk="0" hangingPunct="0">
              <a:buClr>
                <a:srgbClr val="000000"/>
              </a:buClr>
              <a:buSzPct val="100000"/>
              <a:buFont typeface="Times New Roman" pitchFamily="18" charset="0"/>
              <a:buNone/>
            </a:pPr>
            <a:r>
              <a:rPr kumimoji="0" lang="en-US" altLang="ja-JP" dirty="0" smtClean="0">
                <a:solidFill>
                  <a:schemeClr val="tx1"/>
                </a:solidFill>
              </a:rPr>
              <a:t>with Exclusion List)</a:t>
            </a:r>
          </a:p>
        </p:txBody>
      </p:sp>
      <p:sp>
        <p:nvSpPr>
          <p:cNvPr id="157" name="テキスト ボックス 28"/>
          <p:cNvSpPr txBox="1">
            <a:spLocks noChangeArrowheads="1"/>
          </p:cNvSpPr>
          <p:nvPr/>
        </p:nvSpPr>
        <p:spPr bwMode="auto">
          <a:xfrm>
            <a:off x="1362177" y="4758295"/>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Response</a:t>
            </a:r>
          </a:p>
        </p:txBody>
      </p:sp>
      <p:cxnSp>
        <p:nvCxnSpPr>
          <p:cNvPr id="170" name="직선 연결선 169"/>
          <p:cNvCxnSpPr/>
          <p:nvPr/>
        </p:nvCxnSpPr>
        <p:spPr>
          <a:xfrm>
            <a:off x="683568" y="2920285"/>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73" name="テキスト ボックス 28"/>
          <p:cNvSpPr txBox="1">
            <a:spLocks noChangeArrowheads="1"/>
          </p:cNvSpPr>
          <p:nvPr/>
        </p:nvSpPr>
        <p:spPr bwMode="auto">
          <a:xfrm>
            <a:off x="1676400" y="3429391"/>
            <a:ext cx="1752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Response</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cxnSp>
        <p:nvCxnSpPr>
          <p:cNvPr id="179" name="直線コネクタ 33"/>
          <p:cNvCxnSpPr>
            <a:cxnSpLocks noChangeShapeType="1"/>
          </p:cNvCxnSpPr>
          <p:nvPr/>
        </p:nvCxnSpPr>
        <p:spPr bwMode="auto">
          <a:xfrm flipH="1">
            <a:off x="990599" y="2817288"/>
            <a:ext cx="1" cy="3507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80" name="TextBox 179"/>
          <p:cNvSpPr txBox="1"/>
          <p:nvPr/>
        </p:nvSpPr>
        <p:spPr>
          <a:xfrm>
            <a:off x="6172200" y="4016946"/>
            <a:ext cx="2972545" cy="461665"/>
          </a:xfrm>
          <a:prstGeom prst="rect">
            <a:avLst/>
          </a:prstGeom>
          <a:noFill/>
        </p:spPr>
        <p:txBody>
          <a:bodyPr wrap="none" rtlCol="0">
            <a:spAutoFit/>
          </a:bodyPr>
          <a:lstStyle/>
          <a:p>
            <a:r>
              <a:rPr lang="en-US" altLang="ko-KR" dirty="0" smtClean="0"/>
              <a:t>Only AP that is not included in the Exclusion</a:t>
            </a:r>
          </a:p>
          <a:p>
            <a:r>
              <a:rPr lang="en-US" altLang="ko-KR" dirty="0" smtClean="0"/>
              <a:t>List </a:t>
            </a:r>
            <a:r>
              <a:rPr lang="en-US" altLang="ko-KR" dirty="0" err="1" smtClean="0"/>
              <a:t>reponds</a:t>
            </a:r>
            <a:endParaRPr lang="ko-KR" altLang="en-US" dirty="0"/>
          </a:p>
        </p:txBody>
      </p:sp>
      <p:sp>
        <p:nvSpPr>
          <p:cNvPr id="11" name="TextBox 10"/>
          <p:cNvSpPr txBox="1"/>
          <p:nvPr/>
        </p:nvSpPr>
        <p:spPr>
          <a:xfrm>
            <a:off x="2792860" y="2237601"/>
            <a:ext cx="1398140" cy="276999"/>
          </a:xfrm>
          <a:prstGeom prst="rect">
            <a:avLst/>
          </a:prstGeom>
          <a:noFill/>
        </p:spPr>
        <p:txBody>
          <a:bodyPr wrap="none" rtlCol="0">
            <a:spAutoFit/>
          </a:bodyPr>
          <a:lstStyle/>
          <a:p>
            <a:r>
              <a:rPr lang="en-US" altLang="ko-KR" dirty="0" smtClean="0"/>
              <a:t>SSID = NETGEAR</a:t>
            </a:r>
            <a:endParaRPr lang="ko-KR" altLang="en-US" dirty="0"/>
          </a:p>
        </p:txBody>
      </p:sp>
      <p:sp>
        <p:nvSpPr>
          <p:cNvPr id="181" name="TextBox 180"/>
          <p:cNvSpPr txBox="1"/>
          <p:nvPr/>
        </p:nvSpPr>
        <p:spPr>
          <a:xfrm>
            <a:off x="4038600" y="2085201"/>
            <a:ext cx="1176925" cy="276999"/>
          </a:xfrm>
          <a:prstGeom prst="rect">
            <a:avLst/>
          </a:prstGeom>
          <a:noFill/>
        </p:spPr>
        <p:txBody>
          <a:bodyPr wrap="none" rtlCol="0">
            <a:spAutoFit/>
          </a:bodyPr>
          <a:lstStyle/>
          <a:p>
            <a:r>
              <a:rPr lang="en-US" altLang="ko-KR" dirty="0" smtClean="0"/>
              <a:t>SSID = ETRI#1</a:t>
            </a:r>
            <a:endParaRPr lang="ko-KR" altLang="en-US" dirty="0"/>
          </a:p>
        </p:txBody>
      </p:sp>
      <p:sp>
        <p:nvSpPr>
          <p:cNvPr id="182" name="TextBox 181"/>
          <p:cNvSpPr txBox="1"/>
          <p:nvPr/>
        </p:nvSpPr>
        <p:spPr>
          <a:xfrm>
            <a:off x="5486400" y="2161401"/>
            <a:ext cx="1176925" cy="276999"/>
          </a:xfrm>
          <a:prstGeom prst="rect">
            <a:avLst/>
          </a:prstGeom>
          <a:noFill/>
        </p:spPr>
        <p:txBody>
          <a:bodyPr wrap="none" rtlCol="0">
            <a:spAutoFit/>
          </a:bodyPr>
          <a:lstStyle/>
          <a:p>
            <a:r>
              <a:rPr lang="en-US" altLang="ko-KR" dirty="0" smtClean="0"/>
              <a:t>SSID = ETRI#2</a:t>
            </a:r>
            <a:endParaRPr lang="ko-KR" altLang="en-US" dirty="0"/>
          </a:p>
        </p:txBody>
      </p:sp>
      <p:sp>
        <p:nvSpPr>
          <p:cNvPr id="183" name="TextBox 182"/>
          <p:cNvSpPr txBox="1"/>
          <p:nvPr/>
        </p:nvSpPr>
        <p:spPr>
          <a:xfrm>
            <a:off x="6062075" y="3152001"/>
            <a:ext cx="1176925" cy="461665"/>
          </a:xfrm>
          <a:prstGeom prst="rect">
            <a:avLst/>
          </a:prstGeom>
          <a:noFill/>
        </p:spPr>
        <p:txBody>
          <a:bodyPr wrap="none" rtlCol="0">
            <a:spAutoFit/>
          </a:bodyPr>
          <a:lstStyle/>
          <a:p>
            <a:r>
              <a:rPr lang="en-US" altLang="ko-KR" dirty="0" smtClean="0"/>
              <a:t>SSID = ETRI#3</a:t>
            </a:r>
          </a:p>
          <a:p>
            <a:r>
              <a:rPr lang="en-US" altLang="ko-KR" dirty="0" smtClean="0"/>
              <a:t>…..</a:t>
            </a:r>
            <a:endParaRPr lang="ko-KR" altLang="en-US" dirty="0"/>
          </a:p>
        </p:txBody>
      </p:sp>
      <p:sp>
        <p:nvSpPr>
          <p:cNvPr id="184" name="TextBox 183"/>
          <p:cNvSpPr txBox="1"/>
          <p:nvPr/>
        </p:nvSpPr>
        <p:spPr>
          <a:xfrm>
            <a:off x="4677421" y="4066401"/>
            <a:ext cx="1420132" cy="276999"/>
          </a:xfrm>
          <a:prstGeom prst="rect">
            <a:avLst/>
          </a:prstGeom>
          <a:noFill/>
        </p:spPr>
        <p:txBody>
          <a:bodyPr wrap="none" rtlCol="0">
            <a:spAutoFit/>
          </a:bodyPr>
          <a:lstStyle/>
          <a:p>
            <a:r>
              <a:rPr lang="en-US" altLang="ko-KR" dirty="0" smtClean="0"/>
              <a:t>SSID = Company A</a:t>
            </a:r>
            <a:endParaRPr lang="ko-KR" altLang="en-US" dirty="0"/>
          </a:p>
        </p:txBody>
      </p:sp>
      <p:sp>
        <p:nvSpPr>
          <p:cNvPr id="185" name="TextBox 184"/>
          <p:cNvSpPr txBox="1"/>
          <p:nvPr/>
        </p:nvSpPr>
        <p:spPr>
          <a:xfrm>
            <a:off x="7196355" y="4879971"/>
            <a:ext cx="970137" cy="276999"/>
          </a:xfrm>
          <a:prstGeom prst="rect">
            <a:avLst/>
          </a:prstGeom>
          <a:noFill/>
        </p:spPr>
        <p:txBody>
          <a:bodyPr wrap="none" rtlCol="0">
            <a:spAutoFit/>
          </a:bodyPr>
          <a:lstStyle/>
          <a:p>
            <a:r>
              <a:rPr lang="en-US" altLang="ko-KR" dirty="0" smtClean="0"/>
              <a:t>SSID = SKT</a:t>
            </a:r>
            <a:endParaRPr lang="ko-KR" altLang="en-US" dirty="0"/>
          </a:p>
        </p:txBody>
      </p:sp>
      <p:sp>
        <p:nvSpPr>
          <p:cNvPr id="12" name="TextBox 11"/>
          <p:cNvSpPr txBox="1"/>
          <p:nvPr/>
        </p:nvSpPr>
        <p:spPr>
          <a:xfrm>
            <a:off x="368710" y="2046698"/>
            <a:ext cx="2196435" cy="461665"/>
          </a:xfrm>
          <a:prstGeom prst="rect">
            <a:avLst/>
          </a:prstGeom>
          <a:noFill/>
        </p:spPr>
        <p:txBody>
          <a:bodyPr wrap="none" rtlCol="0">
            <a:spAutoFit/>
          </a:bodyPr>
          <a:lstStyle/>
          <a:p>
            <a:r>
              <a:rPr lang="en-US" altLang="ko-KR" dirty="0" smtClean="0"/>
              <a:t>Exclusion List: contains “ETRI”</a:t>
            </a:r>
          </a:p>
          <a:p>
            <a:r>
              <a:rPr lang="en-US" altLang="ko-KR" dirty="0" smtClean="0"/>
              <a:t>and indicated as a substring </a:t>
            </a:r>
            <a:endParaRPr lang="ko-KR" altLang="en-US" dirty="0"/>
          </a:p>
        </p:txBody>
      </p:sp>
      <p:sp>
        <p:nvSpPr>
          <p:cNvPr id="13" name="TextBox 12"/>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14" name="TextBox 13"/>
          <p:cNvSpPr txBox="1"/>
          <p:nvPr/>
        </p:nvSpPr>
        <p:spPr>
          <a:xfrm>
            <a:off x="468551" y="1524000"/>
            <a:ext cx="6021841" cy="369332"/>
          </a:xfrm>
          <a:prstGeom prst="rect">
            <a:avLst/>
          </a:prstGeom>
          <a:noFill/>
        </p:spPr>
        <p:txBody>
          <a:bodyPr wrap="none" rtlCol="0">
            <a:spAutoFit/>
          </a:bodyPr>
          <a:lstStyle/>
          <a:p>
            <a:r>
              <a:rPr lang="en-US" altLang="ko-KR" sz="1800" b="1" dirty="0" smtClean="0"/>
              <a:t>Example 1: filter SSID that contains “ETRI” as a substring</a:t>
            </a:r>
            <a:endParaRPr lang="ko-KR" altLang="en-US" sz="1800" b="1" dirty="0"/>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6</a:t>
            </a:fld>
            <a:endParaRPr lang="en-US" dirty="0"/>
          </a:p>
        </p:txBody>
      </p:sp>
    </p:spTree>
    <p:extLst>
      <p:ext uri="{BB962C8B-B14F-4D97-AF65-F5344CB8AC3E}">
        <p14:creationId xmlns:p14="http://schemas.microsoft.com/office/powerpoint/2010/main" val="1452721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(2/5)</a:t>
            </a:r>
            <a:endParaRPr lang="en-US" dirty="0"/>
          </a:p>
        </p:txBody>
      </p:sp>
      <p:sp>
        <p:nvSpPr>
          <p:cNvPr id="39" name="TextBox 38"/>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40" name="TextBox 39"/>
          <p:cNvSpPr txBox="1"/>
          <p:nvPr/>
        </p:nvSpPr>
        <p:spPr>
          <a:xfrm>
            <a:off x="468551" y="1524000"/>
            <a:ext cx="8802731" cy="923330"/>
          </a:xfrm>
          <a:prstGeom prst="rect">
            <a:avLst/>
          </a:prstGeom>
          <a:noFill/>
        </p:spPr>
        <p:txBody>
          <a:bodyPr wrap="none" rtlCol="0">
            <a:spAutoFit/>
          </a:bodyPr>
          <a:lstStyle/>
          <a:p>
            <a:r>
              <a:rPr lang="en-US" altLang="ko-KR" sz="1800" b="1" dirty="0" smtClean="0"/>
              <a:t>Example 2-1: Using existing active scanning method</a:t>
            </a:r>
          </a:p>
          <a:p>
            <a:r>
              <a:rPr lang="en-US" altLang="ko-KR" sz="1800" b="1" dirty="0" smtClean="0"/>
              <a:t>. The user does not know the exact SSID of the AP. </a:t>
            </a:r>
            <a:r>
              <a:rPr lang="en-US" altLang="ko-KR" sz="1800" b="1" dirty="0"/>
              <a:t>He does not subscribe to </a:t>
            </a:r>
            <a:r>
              <a:rPr lang="en-US" altLang="ko-KR" sz="1800" b="1" dirty="0" smtClean="0"/>
              <a:t>KT</a:t>
            </a:r>
            <a:endParaRPr lang="en-US" altLang="ko-KR" sz="1800" b="1" dirty="0"/>
          </a:p>
          <a:p>
            <a:r>
              <a:rPr lang="en-US" altLang="ko-KR" sz="1800" b="1" dirty="0" smtClean="0"/>
              <a:t>. The </a:t>
            </a:r>
            <a:r>
              <a:rPr lang="en-US" altLang="ko-KR" sz="1800" b="1" dirty="0"/>
              <a:t>user does not want to access the corporate VPN services or company APs (ETRI)</a:t>
            </a:r>
            <a:endParaRPr lang="en-US" altLang="ko-KR" sz="1800" b="1" dirty="0" smtClean="0"/>
          </a:p>
        </p:txBody>
      </p:sp>
      <p:sp>
        <p:nvSpPr>
          <p:cNvPr id="41" name="직사각형 40"/>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6936915" y="3276600"/>
            <a:ext cx="835485" cy="276999"/>
          </a:xfrm>
          <a:prstGeom prst="rect">
            <a:avLst/>
          </a:prstGeom>
          <a:noFill/>
        </p:spPr>
        <p:txBody>
          <a:bodyPr wrap="none" rtlCol="0">
            <a:spAutoFit/>
          </a:bodyPr>
          <a:lstStyle/>
          <a:p>
            <a:r>
              <a:rPr lang="en-US" altLang="ko-KR" dirty="0" smtClean="0"/>
              <a:t>ETRI0002</a:t>
            </a:r>
            <a:endParaRPr lang="ko-KR" altLang="en-US" dirty="0"/>
          </a:p>
        </p:txBody>
      </p:sp>
      <p:sp>
        <p:nvSpPr>
          <p:cNvPr id="44" name="직사각형 43"/>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7596346" y="4267200"/>
            <a:ext cx="835485" cy="276999"/>
          </a:xfrm>
          <a:prstGeom prst="rect">
            <a:avLst/>
          </a:prstGeom>
          <a:noFill/>
        </p:spPr>
        <p:txBody>
          <a:bodyPr wrap="none" rtlCol="0">
            <a:spAutoFit/>
          </a:bodyPr>
          <a:lstStyle/>
          <a:p>
            <a:r>
              <a:rPr lang="en-US" altLang="ko-KR" dirty="0" smtClean="0"/>
              <a:t>ETRI0003</a:t>
            </a:r>
            <a:endParaRPr lang="ko-KR" altLang="en-US" dirty="0"/>
          </a:p>
        </p:txBody>
      </p:sp>
      <p:sp>
        <p:nvSpPr>
          <p:cNvPr id="46" name="직사각형 45"/>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6936915" y="4648200"/>
            <a:ext cx="835485" cy="276999"/>
          </a:xfrm>
          <a:prstGeom prst="rect">
            <a:avLst/>
          </a:prstGeom>
          <a:noFill/>
        </p:spPr>
        <p:txBody>
          <a:bodyPr wrap="none" rtlCol="0">
            <a:spAutoFit/>
          </a:bodyPr>
          <a:lstStyle/>
          <a:p>
            <a:r>
              <a:rPr lang="en-US" altLang="ko-KR" dirty="0" smtClean="0"/>
              <a:t>ETRI0004</a:t>
            </a:r>
            <a:endParaRPr lang="ko-KR" altLang="en-US" dirty="0"/>
          </a:p>
        </p:txBody>
      </p:sp>
      <p:sp>
        <p:nvSpPr>
          <p:cNvPr id="48" name="직사각형 47"/>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8153400" y="4953000"/>
            <a:ext cx="835485" cy="276999"/>
          </a:xfrm>
          <a:prstGeom prst="rect">
            <a:avLst/>
          </a:prstGeom>
          <a:noFill/>
        </p:spPr>
        <p:txBody>
          <a:bodyPr wrap="none" rtlCol="0">
            <a:spAutoFit/>
          </a:bodyPr>
          <a:lstStyle/>
          <a:p>
            <a:r>
              <a:rPr lang="en-US" altLang="ko-KR" dirty="0" smtClean="0"/>
              <a:t>ETRI0005</a:t>
            </a:r>
            <a:endParaRPr lang="ko-KR" altLang="en-US" dirty="0"/>
          </a:p>
        </p:txBody>
      </p:sp>
      <p:sp>
        <p:nvSpPr>
          <p:cNvPr id="50" name="직사각형 49"/>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6860715" y="5562600"/>
            <a:ext cx="835485" cy="276999"/>
          </a:xfrm>
          <a:prstGeom prst="rect">
            <a:avLst/>
          </a:prstGeom>
          <a:noFill/>
        </p:spPr>
        <p:txBody>
          <a:bodyPr wrap="none" rtlCol="0">
            <a:spAutoFit/>
          </a:bodyPr>
          <a:lstStyle/>
          <a:p>
            <a:r>
              <a:rPr lang="en-US" altLang="ko-KR" dirty="0" smtClean="0"/>
              <a:t>ETRI0006</a:t>
            </a:r>
            <a:endParaRPr lang="ko-KR" altLang="en-US" dirty="0"/>
          </a:p>
        </p:txBody>
      </p:sp>
      <p:cxnSp>
        <p:nvCxnSpPr>
          <p:cNvPr id="53" name="직선 연결선 52"/>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54" name="직사각형 53"/>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5" name="TextBox 54"/>
          <p:cNvSpPr txBox="1"/>
          <p:nvPr/>
        </p:nvSpPr>
        <p:spPr>
          <a:xfrm>
            <a:off x="7760573" y="2819400"/>
            <a:ext cx="835485" cy="276999"/>
          </a:xfrm>
          <a:prstGeom prst="rect">
            <a:avLst/>
          </a:prstGeom>
          <a:noFill/>
        </p:spPr>
        <p:txBody>
          <a:bodyPr wrap="none" rtlCol="0">
            <a:spAutoFit/>
          </a:bodyPr>
          <a:lstStyle/>
          <a:p>
            <a:r>
              <a:rPr lang="en-US" altLang="ko-KR" dirty="0" smtClean="0"/>
              <a:t>ETRI0001</a:t>
            </a:r>
            <a:endParaRPr lang="ko-KR" altLang="en-US" dirty="0"/>
          </a:p>
        </p:txBody>
      </p:sp>
      <p:sp>
        <p:nvSpPr>
          <p:cNvPr id="57" name="직사각형 56"/>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8" name="TextBox 57"/>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59" name="직사각형 58"/>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61" name="직사각형 60"/>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2" name="TextBox 61"/>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63" name="직사각형 62"/>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4" name="TextBox 63"/>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65" name="직선 연결선 64"/>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직사각형 65"/>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7" name="TextBox 66"/>
          <p:cNvSpPr txBox="1"/>
          <p:nvPr/>
        </p:nvSpPr>
        <p:spPr>
          <a:xfrm>
            <a:off x="4331573" y="2895600"/>
            <a:ext cx="970137" cy="276999"/>
          </a:xfrm>
          <a:prstGeom prst="rect">
            <a:avLst/>
          </a:prstGeom>
          <a:noFill/>
        </p:spPr>
        <p:txBody>
          <a:bodyPr wrap="none" rtlCol="0">
            <a:spAutoFit/>
          </a:bodyPr>
          <a:lstStyle/>
          <a:p>
            <a:r>
              <a:rPr lang="en-US" altLang="ko-KR" dirty="0" smtClean="0"/>
              <a:t>WVPN-7-33</a:t>
            </a:r>
            <a:endParaRPr lang="ko-KR" altLang="en-US" dirty="0"/>
          </a:p>
        </p:txBody>
      </p:sp>
      <p:sp>
        <p:nvSpPr>
          <p:cNvPr id="68" name="직사각형 67"/>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9" name="TextBox 68"/>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70" name="직사각형 69"/>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1" name="TextBox 70"/>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72" name="직사각형 71"/>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3" name="TextBox 72"/>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74" name="직사각형 73"/>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5" name="TextBox 74"/>
          <p:cNvSpPr txBox="1"/>
          <p:nvPr/>
        </p:nvSpPr>
        <p:spPr>
          <a:xfrm>
            <a:off x="3710647" y="4616441"/>
            <a:ext cx="970137" cy="276999"/>
          </a:xfrm>
          <a:prstGeom prst="rect">
            <a:avLst/>
          </a:prstGeom>
          <a:noFill/>
        </p:spPr>
        <p:txBody>
          <a:bodyPr wrap="none" rtlCol="0">
            <a:spAutoFit/>
          </a:bodyPr>
          <a:lstStyle/>
          <a:p>
            <a:r>
              <a:rPr lang="en-US" altLang="ko-KR" dirty="0" smtClean="0"/>
              <a:t>WVPN-7-32</a:t>
            </a:r>
            <a:endParaRPr lang="ko-KR" altLang="en-US" dirty="0"/>
          </a:p>
        </p:txBody>
      </p:sp>
      <p:sp>
        <p:nvSpPr>
          <p:cNvPr id="76" name="직사각형 75"/>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3552334" y="5576500"/>
            <a:ext cx="893193" cy="276999"/>
          </a:xfrm>
          <a:prstGeom prst="rect">
            <a:avLst/>
          </a:prstGeom>
          <a:noFill/>
        </p:spPr>
        <p:txBody>
          <a:bodyPr wrap="none" rtlCol="0">
            <a:spAutoFit/>
          </a:bodyPr>
          <a:lstStyle/>
          <a:p>
            <a:r>
              <a:rPr lang="en-US" altLang="ko-KR" dirty="0" smtClean="0"/>
              <a:t>WVPN-6-1</a:t>
            </a:r>
            <a:endParaRPr lang="ko-KR" altLang="en-US" dirty="0"/>
          </a:p>
        </p:txBody>
      </p:sp>
      <p:sp>
        <p:nvSpPr>
          <p:cNvPr id="78" name="직사각형 77"/>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80" name="직사각형 79"/>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82" name="직사각형 81"/>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4" name="직사각형 83"/>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5" name="TextBox 84"/>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7" name="직사각형 86"/>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89"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93" name="직선 연결선 92"/>
          <p:cNvCxnSpPr>
            <a:stCxn id="87"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 name="直線矢印コネクタ 67"/>
          <p:cNvCxnSpPr>
            <a:cxnSpLocks noChangeShapeType="1"/>
          </p:cNvCxnSpPr>
          <p:nvPr/>
        </p:nvCxnSpPr>
        <p:spPr bwMode="auto">
          <a:xfrm flipH="1">
            <a:off x="1143000" y="4343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8"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9"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0" name="直線矢印コネクタ 67"/>
          <p:cNvCxnSpPr>
            <a:cxnSpLocks noChangeShapeType="1"/>
          </p:cNvCxnSpPr>
          <p:nvPr/>
        </p:nvCxnSpPr>
        <p:spPr bwMode="auto">
          <a:xfrm flipH="1">
            <a:off x="1124893" y="5486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1"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4" name="テキスト ボックス 28"/>
          <p:cNvSpPr txBox="1">
            <a:spLocks noChangeArrowheads="1"/>
          </p:cNvSpPr>
          <p:nvPr/>
        </p:nvSpPr>
        <p:spPr bwMode="auto">
          <a:xfrm>
            <a:off x="1330597" y="3403937"/>
            <a:ext cx="1752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7</a:t>
            </a:fld>
            <a:endParaRPr lang="en-US" dirty="0"/>
          </a:p>
        </p:txBody>
      </p:sp>
    </p:spTree>
    <p:extLst>
      <p:ext uri="{BB962C8B-B14F-4D97-AF65-F5344CB8AC3E}">
        <p14:creationId xmlns:p14="http://schemas.microsoft.com/office/powerpoint/2010/main" val="139848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(3/5)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8854091" cy="5078313"/>
          </a:xfrm>
          <a:prstGeom prst="rect">
            <a:avLst/>
          </a:prstGeom>
          <a:noFill/>
        </p:spPr>
        <p:txBody>
          <a:bodyPr wrap="none" rtlCol="0">
            <a:spAutoFit/>
          </a:bodyPr>
          <a:lstStyle/>
          <a:p>
            <a:r>
              <a:rPr lang="en-US" altLang="ko-KR" sz="1800" b="1" dirty="0" smtClean="0"/>
              <a:t>Example 2-2: Selection of the AP using Exclusion List</a:t>
            </a:r>
          </a:p>
          <a:p>
            <a:r>
              <a:rPr lang="en-US" altLang="ko-KR" sz="1800" b="1" dirty="0" smtClean="0"/>
              <a:t>. The </a:t>
            </a:r>
            <a:r>
              <a:rPr lang="en-US" altLang="ko-KR" sz="1800" b="1" dirty="0"/>
              <a:t>user does not </a:t>
            </a:r>
            <a:r>
              <a:rPr lang="en-US" altLang="ko-KR" sz="1800" b="1" dirty="0" smtClean="0"/>
              <a:t>know the exact SSID. He does not subscribe </a:t>
            </a:r>
            <a:r>
              <a:rPr lang="en-US" altLang="ko-KR" sz="1800" b="1" dirty="0"/>
              <a:t>to </a:t>
            </a:r>
            <a:r>
              <a:rPr lang="en-US" altLang="ko-KR" sz="1800" b="1" dirty="0" smtClean="0"/>
              <a:t>KT</a:t>
            </a:r>
          </a:p>
          <a:p>
            <a:r>
              <a:rPr lang="en-US" altLang="ko-KR" sz="1800" b="1" dirty="0" smtClean="0"/>
              <a:t>. The </a:t>
            </a:r>
            <a:r>
              <a:rPr lang="en-US" altLang="ko-KR" sz="1800" b="1" dirty="0"/>
              <a:t>user does not </a:t>
            </a:r>
            <a:r>
              <a:rPr lang="en-US" altLang="ko-KR" sz="1800" b="1" dirty="0" smtClean="0"/>
              <a:t>want to </a:t>
            </a:r>
            <a:r>
              <a:rPr lang="en-US" altLang="ko-KR" sz="1800" b="1" dirty="0"/>
              <a:t>access the </a:t>
            </a:r>
            <a:r>
              <a:rPr lang="en-US" altLang="ko-KR" sz="1800" b="1" dirty="0" smtClean="0"/>
              <a:t>corporate </a:t>
            </a:r>
            <a:r>
              <a:rPr lang="en-US" altLang="ko-KR" sz="1800" b="1" dirty="0"/>
              <a:t>VPN </a:t>
            </a:r>
            <a:r>
              <a:rPr lang="en-US" altLang="ko-KR" sz="1800" b="1" dirty="0" smtClean="0"/>
              <a:t>services or company APs (ETRI) </a:t>
            </a:r>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smtClean="0"/>
          </a:p>
          <a:p>
            <a:r>
              <a:rPr lang="en-US" altLang="ko-KR" sz="1800" b="1" dirty="0" smtClean="0">
                <a:sym typeface="Wingdings" pitchFamily="2" charset="2"/>
              </a:rPr>
              <a:t> Exclude them in the scanning</a:t>
            </a:r>
            <a:endParaRPr lang="en-US" altLang="ko-KR" sz="1800" b="1" dirty="0"/>
          </a:p>
          <a:p>
            <a:r>
              <a:rPr lang="en-US" altLang="ko-KR" sz="1800" b="1" dirty="0" smtClean="0"/>
              <a:t> - Add substring KT, ETRI, VPN into the Exclusion List !</a:t>
            </a:r>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0" name="직사각형 29"/>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4331573" y="2895600"/>
            <a:ext cx="970137" cy="276999"/>
          </a:xfrm>
          <a:prstGeom prst="rect">
            <a:avLst/>
          </a:prstGeom>
          <a:noFill/>
        </p:spPr>
        <p:txBody>
          <a:bodyPr wrap="none" rtlCol="0">
            <a:spAutoFit/>
          </a:bodyPr>
          <a:lstStyle/>
          <a:p>
            <a:r>
              <a:rPr lang="en-US" altLang="ko-KR" dirty="0" smtClean="0"/>
              <a:t>WVPN-7-33</a:t>
            </a:r>
            <a:endParaRPr lang="ko-KR" altLang="en-US" dirty="0"/>
          </a:p>
        </p:txBody>
      </p: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970137" cy="276999"/>
          </a:xfrm>
          <a:prstGeom prst="rect">
            <a:avLst/>
          </a:prstGeom>
          <a:noFill/>
        </p:spPr>
        <p:txBody>
          <a:bodyPr wrap="none" rtlCol="0">
            <a:spAutoFit/>
          </a:bodyPr>
          <a:lstStyle/>
          <a:p>
            <a:r>
              <a:rPr lang="en-US" altLang="ko-KR" dirty="0" smtClean="0"/>
              <a:t>WVPN-7-32</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893193" cy="276999"/>
          </a:xfrm>
          <a:prstGeom prst="rect">
            <a:avLst/>
          </a:prstGeom>
          <a:noFill/>
        </p:spPr>
        <p:txBody>
          <a:bodyPr wrap="none" rtlCol="0">
            <a:spAutoFit/>
          </a:bodyPr>
          <a:lstStyle/>
          <a:p>
            <a:r>
              <a:rPr lang="en-US" altLang="ko-KR" dirty="0" smtClean="0"/>
              <a:t>WVPN-6-1</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514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5146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(Exclusion List with SSID substring)</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2895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404389" y="5943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613677" y="3096399"/>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Reduced Probe Responses</a:t>
            </a:r>
          </a:p>
        </p:txBody>
      </p:sp>
      <p:sp>
        <p:nvSpPr>
          <p:cNvPr id="71" name="TextBox 70"/>
          <p:cNvSpPr txBox="1"/>
          <p:nvPr/>
        </p:nvSpPr>
        <p:spPr>
          <a:xfrm>
            <a:off x="5146886" y="2694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2" name="TextBox 71"/>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5" name="TextBox 74"/>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7" name="TextBox 76"/>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8" name="TextBox 77"/>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9" name="TextBox 78"/>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0" name="TextBox 79"/>
          <p:cNvSpPr txBox="1"/>
          <p:nvPr/>
        </p:nvSpPr>
        <p:spPr>
          <a:xfrm>
            <a:off x="46151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1" name="TextBox 80"/>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2" name="TextBox 81"/>
          <p:cNvSpPr txBox="1"/>
          <p:nvPr/>
        </p:nvSpPr>
        <p:spPr>
          <a:xfrm>
            <a:off x="4495800" y="5514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2" name="슬라이드 번호 개체 틀 1"/>
          <p:cNvSpPr>
            <a:spLocks noGrp="1"/>
          </p:cNvSpPr>
          <p:nvPr>
            <p:ph type="sldNum" sz="quarter" idx="12"/>
          </p:nvPr>
        </p:nvSpPr>
        <p:spPr/>
        <p:txBody>
          <a:bodyPr/>
          <a:lstStyle/>
          <a:p>
            <a:pPr>
              <a:defRPr/>
            </a:pPr>
            <a:r>
              <a:rPr lang="en-US" smtClean="0"/>
              <a:t>Slide </a:t>
            </a:r>
            <a:fld id="{D9B44F08-1720-5A43-9A02-16738D6080B6}" type="slidenum">
              <a:rPr lang="en-US" smtClean="0"/>
              <a:pPr>
                <a:defRPr/>
              </a:pPr>
              <a:t>8</a:t>
            </a:fld>
            <a:endParaRPr lang="en-US" dirty="0"/>
          </a:p>
        </p:txBody>
      </p:sp>
      <p:sp>
        <p:nvSpPr>
          <p:cNvPr id="87" name="직사각형 86"/>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6936915" y="3276600"/>
            <a:ext cx="835485" cy="276999"/>
          </a:xfrm>
          <a:prstGeom prst="rect">
            <a:avLst/>
          </a:prstGeom>
          <a:noFill/>
        </p:spPr>
        <p:txBody>
          <a:bodyPr wrap="none" rtlCol="0">
            <a:spAutoFit/>
          </a:bodyPr>
          <a:lstStyle/>
          <a:p>
            <a:r>
              <a:rPr lang="en-US" altLang="ko-KR" dirty="0" smtClean="0"/>
              <a:t>ETRI0002</a:t>
            </a:r>
            <a:endParaRPr lang="ko-KR" altLang="en-US" dirty="0"/>
          </a:p>
        </p:txBody>
      </p:sp>
      <p:sp>
        <p:nvSpPr>
          <p:cNvPr id="89" name="직사각형 88"/>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0" name="TextBox 89"/>
          <p:cNvSpPr txBox="1"/>
          <p:nvPr/>
        </p:nvSpPr>
        <p:spPr>
          <a:xfrm>
            <a:off x="7596346" y="4267200"/>
            <a:ext cx="835485" cy="276999"/>
          </a:xfrm>
          <a:prstGeom prst="rect">
            <a:avLst/>
          </a:prstGeom>
          <a:noFill/>
        </p:spPr>
        <p:txBody>
          <a:bodyPr wrap="none" rtlCol="0">
            <a:spAutoFit/>
          </a:bodyPr>
          <a:lstStyle/>
          <a:p>
            <a:r>
              <a:rPr lang="en-US" altLang="ko-KR" dirty="0" smtClean="0"/>
              <a:t>ETRI0003</a:t>
            </a:r>
            <a:endParaRPr lang="ko-KR" altLang="en-US" dirty="0"/>
          </a:p>
        </p:txBody>
      </p:sp>
      <p:sp>
        <p:nvSpPr>
          <p:cNvPr id="91" name="직사각형 90"/>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2" name="TextBox 91"/>
          <p:cNvSpPr txBox="1"/>
          <p:nvPr/>
        </p:nvSpPr>
        <p:spPr>
          <a:xfrm>
            <a:off x="6936915" y="4648200"/>
            <a:ext cx="835485" cy="276999"/>
          </a:xfrm>
          <a:prstGeom prst="rect">
            <a:avLst/>
          </a:prstGeom>
          <a:noFill/>
        </p:spPr>
        <p:txBody>
          <a:bodyPr wrap="none" rtlCol="0">
            <a:spAutoFit/>
          </a:bodyPr>
          <a:lstStyle/>
          <a:p>
            <a:r>
              <a:rPr lang="en-US" altLang="ko-KR" dirty="0" smtClean="0"/>
              <a:t>ETRI0004</a:t>
            </a:r>
            <a:endParaRPr lang="ko-KR" altLang="en-US" dirty="0"/>
          </a:p>
        </p:txBody>
      </p:sp>
      <p:sp>
        <p:nvSpPr>
          <p:cNvPr id="93" name="직사각형 92"/>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4" name="TextBox 93"/>
          <p:cNvSpPr txBox="1"/>
          <p:nvPr/>
        </p:nvSpPr>
        <p:spPr>
          <a:xfrm>
            <a:off x="8153400" y="4953000"/>
            <a:ext cx="835485" cy="276999"/>
          </a:xfrm>
          <a:prstGeom prst="rect">
            <a:avLst/>
          </a:prstGeom>
          <a:noFill/>
        </p:spPr>
        <p:txBody>
          <a:bodyPr wrap="none" rtlCol="0">
            <a:spAutoFit/>
          </a:bodyPr>
          <a:lstStyle/>
          <a:p>
            <a:r>
              <a:rPr lang="en-US" altLang="ko-KR" dirty="0" smtClean="0"/>
              <a:t>ETRI0005</a:t>
            </a:r>
            <a:endParaRPr lang="ko-KR" altLang="en-US" dirty="0"/>
          </a:p>
        </p:txBody>
      </p:sp>
      <p:sp>
        <p:nvSpPr>
          <p:cNvPr id="95" name="직사각형 94"/>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6" name="TextBox 95"/>
          <p:cNvSpPr txBox="1"/>
          <p:nvPr/>
        </p:nvSpPr>
        <p:spPr>
          <a:xfrm>
            <a:off x="6860715" y="5562600"/>
            <a:ext cx="835485" cy="276999"/>
          </a:xfrm>
          <a:prstGeom prst="rect">
            <a:avLst/>
          </a:prstGeom>
          <a:noFill/>
        </p:spPr>
        <p:txBody>
          <a:bodyPr wrap="none" rtlCol="0">
            <a:spAutoFit/>
          </a:bodyPr>
          <a:lstStyle/>
          <a:p>
            <a:r>
              <a:rPr lang="en-US" altLang="ko-KR" dirty="0" smtClean="0"/>
              <a:t>ETRI0006</a:t>
            </a:r>
            <a:endParaRPr lang="ko-KR" altLang="en-US" dirty="0"/>
          </a:p>
        </p:txBody>
      </p:sp>
      <p:cxnSp>
        <p:nvCxnSpPr>
          <p:cNvPr id="97" name="직선 연결선 96"/>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98" name="직사각형 97"/>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7760573" y="2819400"/>
            <a:ext cx="835485" cy="276999"/>
          </a:xfrm>
          <a:prstGeom prst="rect">
            <a:avLst/>
          </a:prstGeom>
          <a:noFill/>
        </p:spPr>
        <p:txBody>
          <a:bodyPr wrap="none" rtlCol="0">
            <a:spAutoFit/>
          </a:bodyPr>
          <a:lstStyle/>
          <a:p>
            <a:r>
              <a:rPr lang="en-US" altLang="ko-KR" dirty="0" smtClean="0"/>
              <a:t>ETRI0001</a:t>
            </a:r>
            <a:endParaRPr lang="ko-KR" altLang="en-US" dirty="0"/>
          </a:p>
        </p:txBody>
      </p:sp>
      <p:sp>
        <p:nvSpPr>
          <p:cNvPr id="100" name="TextBox 99"/>
          <p:cNvSpPr txBox="1"/>
          <p:nvPr/>
        </p:nvSpPr>
        <p:spPr>
          <a:xfrm>
            <a:off x="7205990" y="2923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1" name="TextBox 100"/>
          <p:cNvSpPr txBox="1"/>
          <p:nvPr/>
        </p:nvSpPr>
        <p:spPr>
          <a:xfrm>
            <a:off x="8153400" y="2466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2" name="TextBox 101"/>
          <p:cNvSpPr txBox="1"/>
          <p:nvPr/>
        </p:nvSpPr>
        <p:spPr>
          <a:xfrm>
            <a:off x="7891790" y="39624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3" name="TextBox 102"/>
          <p:cNvSpPr txBox="1"/>
          <p:nvPr/>
        </p:nvSpPr>
        <p:spPr>
          <a:xfrm>
            <a:off x="7162800" y="4295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4" name="TextBox 103"/>
          <p:cNvSpPr txBox="1"/>
          <p:nvPr/>
        </p:nvSpPr>
        <p:spPr>
          <a:xfrm>
            <a:off x="7129790" y="5209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5" name="TextBox 104"/>
          <p:cNvSpPr txBox="1"/>
          <p:nvPr/>
        </p:nvSpPr>
        <p:spPr>
          <a:xfrm>
            <a:off x="85013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Tree>
    <p:extLst>
      <p:ext uri="{BB962C8B-B14F-4D97-AF65-F5344CB8AC3E}">
        <p14:creationId xmlns:p14="http://schemas.microsoft.com/office/powerpoint/2010/main" val="1002524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(4/5)</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5301451" cy="646331"/>
          </a:xfrm>
          <a:prstGeom prst="rect">
            <a:avLst/>
          </a:prstGeom>
          <a:noFill/>
        </p:spPr>
        <p:txBody>
          <a:bodyPr wrap="none" rtlCol="0">
            <a:spAutoFit/>
          </a:bodyPr>
          <a:lstStyle/>
          <a:p>
            <a:r>
              <a:rPr lang="en-US" altLang="ko-KR" sz="1800" b="1" dirty="0" smtClean="0"/>
              <a:t>Example 3-1: Using existing active scanning method</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a:t>
            </a:r>
            <a:r>
              <a:rPr lang="en-US" altLang="ko-KR" sz="1800" b="1" dirty="0"/>
              <a:t> </a:t>
            </a:r>
            <a:r>
              <a:rPr lang="en-US" altLang="ko-KR" sz="1800" b="1" dirty="0" smtClean="0"/>
              <a:t>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0" y="4343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0"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7"/>
          <p:cNvCxnSpPr>
            <a:cxnSpLocks noChangeShapeType="1"/>
          </p:cNvCxnSpPr>
          <p:nvPr/>
        </p:nvCxnSpPr>
        <p:spPr bwMode="auto">
          <a:xfrm flipH="1">
            <a:off x="1124893" y="54864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330597" y="3403937"/>
            <a:ext cx="1752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70" name="슬라이드 번호 개체 틀 1"/>
          <p:cNvSpPr>
            <a:spLocks noGrp="1"/>
          </p:cNvSpPr>
          <p:nvPr>
            <p:ph type="sldNum" sz="quarter" idx="12"/>
          </p:nvPr>
        </p:nvSpPr>
        <p:spPr>
          <a:xfrm>
            <a:off x="4344988" y="6599238"/>
            <a:ext cx="530225" cy="182562"/>
          </a:xfrm>
        </p:spPr>
        <p:txBody>
          <a:bodyPr/>
          <a:lstStyle/>
          <a:p>
            <a:pPr>
              <a:defRPr/>
            </a:pPr>
            <a:r>
              <a:rPr lang="en-US" smtClean="0"/>
              <a:t>Slide </a:t>
            </a:r>
            <a:fld id="{D9B44F08-1720-5A43-9A02-16738D6080B6}" type="slidenum">
              <a:rPr lang="en-US" smtClean="0"/>
              <a:pPr>
                <a:defRPr/>
              </a:pPr>
              <a:t>9</a:t>
            </a:fld>
            <a:endParaRPr lang="en-US" dirty="0"/>
          </a:p>
        </p:txBody>
      </p:sp>
    </p:spTree>
    <p:extLst>
      <p:ext uri="{BB962C8B-B14F-4D97-AF65-F5344CB8AC3E}">
        <p14:creationId xmlns:p14="http://schemas.microsoft.com/office/powerpoint/2010/main" val="2236062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1443</TotalTime>
  <Words>2335</Words>
  <Application>Microsoft Office PowerPoint</Application>
  <PresentationFormat>화면 슬라이드 쇼(4:3)</PresentationFormat>
  <Paragraphs>482</Paragraphs>
  <Slides>24</Slides>
  <Notes>14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802-11-Submission-emmelmann</vt:lpstr>
      <vt:lpstr>Document</vt:lpstr>
      <vt:lpstr>Selection of the AP for Scanning</vt:lpstr>
      <vt:lpstr>Abstract</vt:lpstr>
      <vt:lpstr>Conformance w/ Tgai PAR &amp; 5C </vt:lpstr>
      <vt:lpstr>Selection of the AP to Scan - Background</vt:lpstr>
      <vt:lpstr>Selection of the AP to Scan - Approach</vt:lpstr>
      <vt:lpstr>Selection of the AP to Scan – Example (1/5)</vt:lpstr>
      <vt:lpstr>Selection of the AP to Scan – Example (2/5)</vt:lpstr>
      <vt:lpstr>Selection of the AP to Scan – Example (3/5)</vt:lpstr>
      <vt:lpstr>Selection of the AP to Scan – Example (4/5)</vt:lpstr>
      <vt:lpstr>Selection of the AP to Scan – Example (5/5)</vt:lpstr>
      <vt:lpstr>Exclusion List</vt:lpstr>
      <vt:lpstr>Exclusion List: MLME-SCAN.request (1/2)</vt:lpstr>
      <vt:lpstr>Exclusion List: MLME-SCAN.request (2/2) </vt:lpstr>
      <vt:lpstr>Exclusion List format (1/4)</vt:lpstr>
      <vt:lpstr>Exclusion List format (2/4)</vt:lpstr>
      <vt:lpstr>Exclusion List format (3/4)</vt:lpstr>
      <vt:lpstr>Exclusion List format (4/4)</vt:lpstr>
      <vt:lpstr>SubstringInfo field format</vt:lpstr>
      <vt:lpstr>Substring Type subfield</vt:lpstr>
      <vt:lpstr>Probe Request Frame</vt:lpstr>
      <vt:lpstr>Sending a Probe Response (1/3)</vt:lpstr>
      <vt:lpstr>Sending a Probe Response (2/3)</vt:lpstr>
      <vt:lpstr>Sending a Probe Response (3/3)</vt:lpstr>
      <vt:lpstr>Conclusion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creator>이재승</dc:creator>
  <cp:lastModifiedBy>이재승</cp:lastModifiedBy>
  <cp:revision>246</cp:revision>
  <cp:lastPrinted>1998-02-10T13:28:06Z</cp:lastPrinted>
  <dcterms:created xsi:type="dcterms:W3CDTF">2011-09-19T08:13:06Z</dcterms:created>
  <dcterms:modified xsi:type="dcterms:W3CDTF">2012-01-16T16:47:02Z</dcterms:modified>
</cp:coreProperties>
</file>