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271" r:id="rId4"/>
    <p:sldId id="275" r:id="rId5"/>
    <p:sldId id="273" r:id="rId6"/>
    <p:sldId id="281" r:id="rId7"/>
    <p:sldId id="276" r:id="rId8"/>
    <p:sldId id="278" r:id="rId9"/>
    <p:sldId id="277" r:id="rId10"/>
    <p:sldId id="279" r:id="rId11"/>
    <p:sldId id="280" r:id="rId12"/>
    <p:sldId id="282" r:id="rId13"/>
    <p:sldId id="27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3661810-3081-43C6-981F-BBBC01A0961C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0DE8C5-7F3E-40F7-B17C-39F34EF15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Jarkko Kneckt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Scanning with FILS 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2012-01-15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245491"/>
              </p:ext>
            </p:extLst>
          </p:nvPr>
        </p:nvGraphicFramePr>
        <p:xfrm>
          <a:off x="512763" y="2276475"/>
          <a:ext cx="7991475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Document" r:id="rId4" imgW="8258040" imgH="3707940" progId="Word.Document.8">
                  <p:embed/>
                </p:oleObj>
              </mc:Choice>
              <mc:Fallback>
                <p:oleObj name="Document" r:id="rId4" imgW="8258040" imgH="37079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7991475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Probe Response collision avoidance: </a:t>
            </a:r>
            <a:r>
              <a:rPr lang="fi-FI" dirty="0" smtClean="0"/>
              <a:t>C</a:t>
            </a:r>
            <a:r>
              <a:rPr lang="fi-FI" dirty="0" smtClean="0"/>
              <a:t>omprehensive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One probe response may contain information of multiple APs at the same band</a:t>
            </a:r>
          </a:p>
          <a:p>
            <a:pPr lvl="1"/>
            <a:r>
              <a:rPr lang="fi-FI" dirty="0" smtClean="0"/>
              <a:t>The total amount of responses is reduced</a:t>
            </a:r>
          </a:p>
          <a:p>
            <a:pPr lvl="2"/>
            <a:r>
              <a:rPr lang="fi-FI" dirty="0" smtClean="0"/>
              <a:t>The sample of the radio performance may be obtained through any frame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040021" y="4172903"/>
            <a:ext cx="4617718" cy="1816735"/>
            <a:chOff x="0" y="0"/>
            <a:chExt cx="4617748" cy="1816735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2085754" cy="1816735"/>
              <a:chOff x="0" y="0"/>
              <a:chExt cx="2085754" cy="1816735"/>
            </a:xfrm>
          </p:grpSpPr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238539" y="0"/>
                <a:ext cx="1847215" cy="1816735"/>
                <a:chOff x="3395" y="7377"/>
                <a:chExt cx="2909" cy="2861"/>
              </a:xfrm>
            </p:grpSpPr>
            <p:sp>
              <p:nvSpPr>
                <p:cNvPr id="25" name="AutoShape 159"/>
                <p:cNvSpPr>
                  <a:spLocks noChangeArrowheads="1"/>
                </p:cNvSpPr>
                <p:nvPr/>
              </p:nvSpPr>
              <p:spPr bwMode="auto">
                <a:xfrm>
                  <a:off x="3958" y="9706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26" name="AutoShape 16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55" y="8494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617" y="8816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395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Chn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4800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Chn 6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30" name="Arc 168"/>
                <p:cNvSpPr>
                  <a:spLocks/>
                </p:cNvSpPr>
                <p:nvPr/>
              </p:nvSpPr>
              <p:spPr bwMode="auto">
                <a:xfrm rot="10652231">
                  <a:off x="4441" y="9258"/>
                  <a:ext cx="533" cy="37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976" y="9266"/>
                  <a:ext cx="1328" cy="67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Request for information of other BSSs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22" name="AutoShape 81"/>
              <p:cNvSpPr>
                <a:spLocks noChangeArrowheads="1"/>
              </p:cNvSpPr>
              <p:nvPr/>
            </p:nvSpPr>
            <p:spPr bwMode="auto">
              <a:xfrm>
                <a:off x="0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23" name="AutoShape 82"/>
              <p:cNvSpPr>
                <a:spLocks noChangeArrowheads="1"/>
              </p:cNvSpPr>
              <p:nvPr/>
            </p:nvSpPr>
            <p:spPr bwMode="auto">
              <a:xfrm>
                <a:off x="596348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24" name="AutoShape 83"/>
              <p:cNvSpPr>
                <a:spLocks noChangeArrowheads="1"/>
              </p:cNvSpPr>
              <p:nvPr/>
            </p:nvSpPr>
            <p:spPr bwMode="auto">
              <a:xfrm>
                <a:off x="1192696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178658" y="0"/>
              <a:ext cx="2439090" cy="1816735"/>
              <a:chOff x="0" y="0"/>
              <a:chExt cx="2439090" cy="1816735"/>
            </a:xfrm>
          </p:grpSpPr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214685" y="0"/>
                <a:ext cx="2224405" cy="1816735"/>
                <a:chOff x="6788" y="7377"/>
                <a:chExt cx="3503" cy="2861"/>
              </a:xfrm>
            </p:grpSpPr>
            <p:sp>
              <p:nvSpPr>
                <p:cNvPr id="14" name="AutoShape 152"/>
                <p:cNvSpPr>
                  <a:spLocks noChangeArrowheads="1"/>
                </p:cNvSpPr>
                <p:nvPr/>
              </p:nvSpPr>
              <p:spPr bwMode="auto">
                <a:xfrm>
                  <a:off x="7361" y="9706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15" name="AutoShape 153"/>
                <p:cNvCxnSpPr>
                  <a:cxnSpLocks noChangeShapeType="1"/>
                </p:cNvCxnSpPr>
                <p:nvPr/>
              </p:nvCxnSpPr>
              <p:spPr bwMode="auto">
                <a:xfrm>
                  <a:off x="7686" y="8494"/>
                  <a:ext cx="0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6993" y="8561"/>
                  <a:ext cx="1385" cy="80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>
                      <a:effectLst/>
                      <a:latin typeface="Arial"/>
                      <a:ea typeface="Times New Roman"/>
                      <a:cs typeface="Times New Roman"/>
                    </a:rPr>
                    <a:t>Probe Response + Neighbor List</a:t>
                  </a:r>
                  <a:endParaRPr lang="en-US" sz="1100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7" name="Arc 170"/>
                <p:cNvSpPr>
                  <a:spLocks/>
                </p:cNvSpPr>
                <p:nvPr/>
              </p:nvSpPr>
              <p:spPr bwMode="auto">
                <a:xfrm rot="10652231">
                  <a:off x="8112" y="9219"/>
                  <a:ext cx="533" cy="37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8645" y="9122"/>
                  <a:ext cx="1646" cy="91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Contains information of itself (AP 2), as well as AP 1 and AP 3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6788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Chn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8193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Chn 6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11" name="AutoShape 81"/>
              <p:cNvSpPr>
                <a:spLocks noChangeArrowheads="1"/>
              </p:cNvSpPr>
              <p:nvPr/>
            </p:nvSpPr>
            <p:spPr bwMode="auto">
              <a:xfrm>
                <a:off x="0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12" name="AutoShape 82"/>
              <p:cNvSpPr>
                <a:spLocks noChangeArrowheads="1"/>
              </p:cNvSpPr>
              <p:nvPr/>
            </p:nvSpPr>
            <p:spPr bwMode="auto">
              <a:xfrm>
                <a:off x="596348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13" name="AutoShape 83"/>
              <p:cNvSpPr>
                <a:spLocks noChangeArrowheads="1"/>
              </p:cNvSpPr>
              <p:nvPr/>
            </p:nvSpPr>
            <p:spPr bwMode="auto">
              <a:xfrm>
                <a:off x="1192695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07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7990656" cy="1066800"/>
          </a:xfrm>
        </p:spPr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Probe Response collision avoidance:</a:t>
            </a:r>
            <a:r>
              <a:rPr lang="fi-FI" dirty="0" smtClean="0"/>
              <a:t> Elimination of unnecessary Probe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When many probe requests are being transmitted, the amount of probe responses may become high </a:t>
            </a:r>
            <a:endParaRPr lang="fi-FI" dirty="0" smtClean="0"/>
          </a:p>
          <a:p>
            <a:r>
              <a:rPr lang="fi-FI" dirty="0" smtClean="0"/>
              <a:t>The APs should avoid sending unnecessary copies of probe responses</a:t>
            </a:r>
          </a:p>
          <a:p>
            <a:pPr lvl="1"/>
            <a:r>
              <a:rPr lang="fi-FI" dirty="0" smtClean="0"/>
              <a:t>Single copy of probe response or beacon frame is enough</a:t>
            </a:r>
          </a:p>
          <a:p>
            <a:pPr lvl="1"/>
            <a:r>
              <a:rPr lang="fi-FI" dirty="0" smtClean="0"/>
              <a:t>Probe Response transmitted to Broadcast address avoids retransmissions in congested situations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71600" y="4626103"/>
            <a:ext cx="2334817" cy="1886672"/>
            <a:chOff x="0" y="0"/>
            <a:chExt cx="2334895" cy="1886738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82880" y="435128"/>
              <a:ext cx="2152015" cy="1451610"/>
              <a:chOff x="2206" y="4388"/>
              <a:chExt cx="3389" cy="2286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206" y="4388"/>
                <a:ext cx="2029" cy="1753"/>
                <a:chOff x="2357" y="4397"/>
                <a:chExt cx="2029" cy="1753"/>
              </a:xfrm>
            </p:grpSpPr>
            <p:sp>
              <p:nvSpPr>
                <p:cNvPr id="15" name="AutoShape 297"/>
                <p:cNvSpPr>
                  <a:spLocks noChangeArrowheads="1"/>
                </p:cNvSpPr>
                <p:nvPr/>
              </p:nvSpPr>
              <p:spPr bwMode="auto">
                <a:xfrm>
                  <a:off x="2986" y="5609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16" name="AutoShape 29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3" y="4397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AutoShape 29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57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30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4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645" y="4719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  <a:endParaRPr lang="en-US" sz="1100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0" name="AutoShape 302"/>
                <p:cNvSpPr>
                  <a:spLocks noChangeArrowheads="1"/>
                </p:cNvSpPr>
                <p:nvPr/>
              </p:nvSpPr>
              <p:spPr bwMode="auto">
                <a:xfrm>
                  <a:off x="3744" y="5618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13" name="Arc 327"/>
              <p:cNvSpPr>
                <a:spLocks/>
              </p:cNvSpPr>
              <p:nvPr/>
            </p:nvSpPr>
            <p:spPr bwMode="auto">
              <a:xfrm rot="10652231">
                <a:off x="3925" y="5999"/>
                <a:ext cx="434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Text Box 328"/>
              <p:cNvSpPr txBox="1">
                <a:spLocks noChangeArrowheads="1"/>
              </p:cNvSpPr>
              <p:nvPr/>
            </p:nvSpPr>
            <p:spPr bwMode="auto">
              <a:xfrm>
                <a:off x="4362" y="5634"/>
                <a:ext cx="1233" cy="10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 dirty="0" smtClean="0">
                    <a:effectLst/>
                    <a:latin typeface="Arial"/>
                    <a:ea typeface="Times New Roman"/>
                    <a:cs typeface="Times New Roman"/>
                  </a:rPr>
                  <a:t>STA2 misses the probe </a:t>
                </a:r>
                <a:r>
                  <a:rPr lang="en-US" sz="800" dirty="0">
                    <a:effectLst/>
                    <a:latin typeface="Arial"/>
                    <a:ea typeface="Times New Roman"/>
                    <a:cs typeface="Times New Roman"/>
                  </a:rPr>
                  <a:t>request transmission</a:t>
                </a:r>
                <a:endParaRPr lang="en-US" sz="1100" dirty="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sp>
          <p:nvSpPr>
            <p:cNvPr id="9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AP1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0" name="AutoShape 82"/>
            <p:cNvSpPr>
              <a:spLocks noChangeArrowheads="1"/>
            </p:cNvSpPr>
            <p:nvPr/>
          </p:nvSpPr>
          <p:spPr bwMode="auto">
            <a:xfrm>
              <a:off x="59909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AP2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AP3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15414" y="4626103"/>
            <a:ext cx="2308914" cy="1899241"/>
            <a:chOff x="0" y="0"/>
            <a:chExt cx="2308991" cy="1899307"/>
          </a:xfrm>
        </p:grpSpPr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163961" y="454047"/>
              <a:ext cx="2145030" cy="1445260"/>
              <a:chOff x="5096" y="4398"/>
              <a:chExt cx="3378" cy="2276"/>
            </a:xfrm>
          </p:grpSpPr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5096" y="4398"/>
                <a:ext cx="2040" cy="1748"/>
                <a:chOff x="5247" y="4407"/>
                <a:chExt cx="2040" cy="1748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5247" y="4407"/>
                  <a:ext cx="1944" cy="1743"/>
                  <a:chOff x="4070" y="6085"/>
                  <a:chExt cx="1944" cy="1743"/>
                </a:xfrm>
              </p:grpSpPr>
              <p:cxnSp>
                <p:nvCxnSpPr>
                  <p:cNvPr id="31" name="AutoShape 305"/>
                  <p:cNvCxnSpPr>
                    <a:cxnSpLocks noChangeShapeType="1"/>
                    <a:endCxn id="30" idx="0"/>
                  </p:cNvCxnSpPr>
                  <p:nvPr/>
                </p:nvCxnSpPr>
                <p:spPr bwMode="auto">
                  <a:xfrm flipH="1">
                    <a:off x="5789" y="6131"/>
                    <a:ext cx="225" cy="11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2" name="AutoShape 3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70" y="6085"/>
                    <a:ext cx="942" cy="104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3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4714" y="7296"/>
                    <a:ext cx="642" cy="53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79646"/>
                  </a:solidFill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600">
                        <a:effectLst/>
                        <a:latin typeface="Arial"/>
                        <a:ea typeface="Times New Roman"/>
                        <a:cs typeface="Times New Roman"/>
                      </a:rPr>
                      <a:t>STA 1</a:t>
                    </a:r>
                    <a:endParaRPr lang="en-US" sz="1100">
                      <a:effectLst/>
                      <a:latin typeface="Arial"/>
                      <a:ea typeface="Times New Roman"/>
                      <a:cs typeface="Times New Roman"/>
                    </a:endParaRPr>
                  </a:p>
                </p:txBody>
              </p:sp>
              <p:cxnSp>
                <p:nvCxnSpPr>
                  <p:cNvPr id="34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39" y="6085"/>
                    <a:ext cx="0" cy="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613" y="6277"/>
                    <a:ext cx="1248" cy="596"/>
                  </a:xfrm>
                  <a:prstGeom prst="rect">
                    <a:avLst/>
                  </a:prstGeom>
                  <a:solidFill>
                    <a:srgbClr val="4BACC6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05867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800">
                        <a:effectLst/>
                        <a:latin typeface="Arial"/>
                        <a:ea typeface="Times New Roman"/>
                        <a:cs typeface="Times New Roman"/>
                      </a:rPr>
                      <a:t>Probe Response</a:t>
                    </a:r>
                    <a:endParaRPr lang="en-US" sz="1100">
                      <a:effectLst/>
                      <a:latin typeface="Arial"/>
                      <a:ea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30" name="AutoShape 313"/>
                <p:cNvSpPr>
                  <a:spLocks noChangeArrowheads="1"/>
                </p:cNvSpPr>
                <p:nvPr/>
              </p:nvSpPr>
              <p:spPr bwMode="auto">
                <a:xfrm>
                  <a:off x="6645" y="5623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27" name="Arc 329"/>
              <p:cNvSpPr>
                <a:spLocks/>
              </p:cNvSpPr>
              <p:nvPr/>
            </p:nvSpPr>
            <p:spPr bwMode="auto">
              <a:xfrm rot="10652231">
                <a:off x="6838" y="5999"/>
                <a:ext cx="400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Text Box 330"/>
              <p:cNvSpPr txBox="1">
                <a:spLocks noChangeArrowheads="1"/>
              </p:cNvSpPr>
              <p:nvPr/>
            </p:nvSpPr>
            <p:spPr bwMode="auto">
              <a:xfrm>
                <a:off x="7241" y="5993"/>
                <a:ext cx="1233" cy="6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 dirty="0" smtClean="0">
                    <a:latin typeface="Arial"/>
                    <a:ea typeface="Times New Roman"/>
                    <a:cs typeface="Times New Roman"/>
                  </a:rPr>
                  <a:t>Receive </a:t>
                </a:r>
                <a:r>
                  <a:rPr lang="en-US" sz="800" dirty="0" smtClean="0"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:r>
                  <a:rPr lang="en-US" sz="800" dirty="0">
                    <a:effectLst/>
                    <a:latin typeface="Arial"/>
                    <a:ea typeface="Times New Roman"/>
                    <a:cs typeface="Times New Roman"/>
                  </a:rPr>
                  <a:t>probe </a:t>
                </a:r>
                <a:r>
                  <a:rPr lang="en-US" sz="800" dirty="0" smtClean="0">
                    <a:effectLst/>
                    <a:latin typeface="Arial"/>
                    <a:ea typeface="Times New Roman"/>
                    <a:cs typeface="Times New Roman"/>
                  </a:rPr>
                  <a:t>responses </a:t>
                </a:r>
                <a:endParaRPr lang="en-US" sz="1100" dirty="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sp>
          <p:nvSpPr>
            <p:cNvPr id="23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AP1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24" name="AutoShape 82"/>
            <p:cNvSpPr>
              <a:spLocks noChangeArrowheads="1"/>
            </p:cNvSpPr>
            <p:nvPr/>
          </p:nvSpPr>
          <p:spPr bwMode="auto">
            <a:xfrm>
              <a:off x="59278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AP2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25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700">
                  <a:effectLst/>
                  <a:latin typeface="Arial"/>
                  <a:ea typeface="Times New Roman"/>
                  <a:cs typeface="Times New Roman"/>
                </a:rPr>
                <a:t>AP3</a:t>
              </a:r>
              <a:endParaRPr lang="en-US" sz="110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36" name="AutoShape 297"/>
          <p:cNvSpPr>
            <a:spLocks noChangeArrowheads="1"/>
          </p:cNvSpPr>
          <p:nvPr/>
        </p:nvSpPr>
        <p:spPr bwMode="auto">
          <a:xfrm>
            <a:off x="3419872" y="5831939"/>
            <a:ext cx="407656" cy="337808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600" dirty="0">
                <a:effectLst/>
                <a:latin typeface="Arial"/>
                <a:ea typeface="Times New Roman"/>
                <a:cs typeface="Times New Roman"/>
              </a:rPr>
              <a:t>STA 1</a:t>
            </a:r>
            <a:endParaRPr lang="en-US" sz="1100" dirty="0">
              <a:effectLst/>
              <a:latin typeface="Arial"/>
              <a:ea typeface="Times New Roman"/>
              <a:cs typeface="Times New Roman"/>
            </a:endParaRPr>
          </a:p>
        </p:txBody>
      </p:sp>
      <p:cxnSp>
        <p:nvCxnSpPr>
          <p:cNvPr id="37" name="AutoShape 298"/>
          <p:cNvCxnSpPr>
            <a:cxnSpLocks noChangeShapeType="1"/>
          </p:cNvCxnSpPr>
          <p:nvPr/>
        </p:nvCxnSpPr>
        <p:spPr bwMode="auto">
          <a:xfrm flipV="1">
            <a:off x="4079870" y="5062346"/>
            <a:ext cx="635" cy="693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299"/>
          <p:cNvCxnSpPr>
            <a:cxnSpLocks noChangeShapeType="1"/>
          </p:cNvCxnSpPr>
          <p:nvPr/>
        </p:nvCxnSpPr>
        <p:spPr bwMode="auto">
          <a:xfrm flipH="1" flipV="1">
            <a:off x="3491880" y="5062346"/>
            <a:ext cx="587990" cy="693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00"/>
          <p:cNvCxnSpPr>
            <a:cxnSpLocks noChangeShapeType="1"/>
          </p:cNvCxnSpPr>
          <p:nvPr/>
        </p:nvCxnSpPr>
        <p:spPr bwMode="auto">
          <a:xfrm flipV="1">
            <a:off x="4080505" y="5062346"/>
            <a:ext cx="587990" cy="693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674754" y="5266809"/>
            <a:ext cx="792454" cy="378447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effectLst/>
                <a:latin typeface="Arial"/>
                <a:ea typeface="Times New Roman"/>
                <a:cs typeface="Times New Roman"/>
              </a:rPr>
              <a:t>Probe Request</a:t>
            </a:r>
            <a:endParaRPr lang="en-US" sz="11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1" name="AutoShape 302"/>
          <p:cNvSpPr>
            <a:spLocks noChangeArrowheads="1"/>
          </p:cNvSpPr>
          <p:nvPr/>
        </p:nvSpPr>
        <p:spPr bwMode="auto">
          <a:xfrm>
            <a:off x="3901186" y="5837654"/>
            <a:ext cx="407656" cy="337808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600">
                <a:effectLst/>
                <a:latin typeface="Arial"/>
                <a:ea typeface="Times New Roman"/>
                <a:cs typeface="Times New Roman"/>
              </a:rPr>
              <a:t>STA 2</a:t>
            </a:r>
            <a:endParaRPr lang="en-US" sz="11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2" name="AutoShape 81"/>
          <p:cNvSpPr>
            <a:spLocks noChangeArrowheads="1"/>
          </p:cNvSpPr>
          <p:nvPr/>
        </p:nvSpPr>
        <p:spPr bwMode="auto">
          <a:xfrm>
            <a:off x="3339863" y="4627233"/>
            <a:ext cx="378447" cy="36701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700">
                <a:effectLst/>
                <a:latin typeface="Arial"/>
                <a:ea typeface="Times New Roman"/>
                <a:cs typeface="Times New Roman"/>
              </a:rPr>
              <a:t>AP1</a:t>
            </a:r>
            <a:endParaRPr lang="en-US" sz="11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3" name="AutoShape 82"/>
          <p:cNvSpPr>
            <a:spLocks noChangeArrowheads="1"/>
          </p:cNvSpPr>
          <p:nvPr/>
        </p:nvSpPr>
        <p:spPr bwMode="auto">
          <a:xfrm>
            <a:off x="3938933" y="4627233"/>
            <a:ext cx="378447" cy="36701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700">
                <a:effectLst/>
                <a:latin typeface="Arial"/>
                <a:ea typeface="Times New Roman"/>
                <a:cs typeface="Times New Roman"/>
              </a:rPr>
              <a:t>AP2</a:t>
            </a:r>
            <a:endParaRPr lang="en-US" sz="11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44" name="AutoShape 83"/>
          <p:cNvSpPr>
            <a:spLocks noChangeArrowheads="1"/>
          </p:cNvSpPr>
          <p:nvPr/>
        </p:nvSpPr>
        <p:spPr bwMode="auto">
          <a:xfrm>
            <a:off x="4531696" y="4627233"/>
            <a:ext cx="378447" cy="36701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700">
                <a:effectLst/>
                <a:latin typeface="Arial"/>
                <a:ea typeface="Times New Roman"/>
                <a:cs typeface="Times New Roman"/>
              </a:rPr>
              <a:t>AP3</a:t>
            </a:r>
            <a:endParaRPr lang="en-US" sz="110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52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filter list more precise Probe Request reduces unnecessary Probe Response</a:t>
            </a:r>
          </a:p>
          <a:p>
            <a:r>
              <a:rPr lang="fi-FI" dirty="0" smtClean="0"/>
              <a:t>The knowledge of the time that the scanning device is available avoids unncessary (re)transmissions </a:t>
            </a:r>
          </a:p>
          <a:p>
            <a:r>
              <a:rPr lang="fi-FI" dirty="0" smtClean="0"/>
              <a:t>The collision avoidance mechanisms to probe response:</a:t>
            </a:r>
          </a:p>
          <a:p>
            <a:pPr lvl="1"/>
            <a:r>
              <a:rPr lang="fi-FI" dirty="0" smtClean="0"/>
              <a:t>Eliminates unnecessary copies of the Probe Responses</a:t>
            </a:r>
          </a:p>
          <a:p>
            <a:pPr lvl="1"/>
            <a:r>
              <a:rPr lang="fi-FI" dirty="0" smtClean="0"/>
              <a:t>Comprehensive Probe Responses combines information of multiple APs to single Response and provides guidance to select the next channel for scanning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11-11-1619r1, Active Scanning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presentation is related to 11-1619 active scanning normative text. This presentation describes:</a:t>
            </a:r>
          </a:p>
          <a:p>
            <a:r>
              <a:rPr lang="fi-FI" dirty="0" smtClean="0"/>
              <a:t>Recap of general description of the passive and active scanning</a:t>
            </a:r>
          </a:p>
          <a:p>
            <a:pPr lvl="1"/>
            <a:r>
              <a:rPr lang="fi-FI" dirty="0" smtClean="0"/>
              <a:t>Recap of available enhancements for passive scanning</a:t>
            </a:r>
          </a:p>
          <a:p>
            <a:r>
              <a:rPr lang="fi-FI" dirty="0"/>
              <a:t>I</a:t>
            </a:r>
            <a:r>
              <a:rPr lang="fi-FI" dirty="0" smtClean="0"/>
              <a:t>mprovements for active </a:t>
            </a:r>
            <a:r>
              <a:rPr lang="fi-FI" dirty="0" smtClean="0"/>
              <a:t>scanning mechanisms:</a:t>
            </a:r>
          </a:p>
          <a:p>
            <a:pPr lvl="1"/>
            <a:r>
              <a:rPr lang="fi-FI" dirty="0"/>
              <a:t>F</a:t>
            </a:r>
            <a:r>
              <a:rPr lang="fi-FI" dirty="0" smtClean="0"/>
              <a:t>ast transmission of </a:t>
            </a:r>
            <a:r>
              <a:rPr lang="fi-FI" dirty="0"/>
              <a:t>p</a:t>
            </a:r>
            <a:r>
              <a:rPr lang="fi-FI" dirty="0" smtClean="0"/>
              <a:t>recise availability information with low overhead</a:t>
            </a:r>
          </a:p>
          <a:p>
            <a:pPr>
              <a:buFontTx/>
              <a:buNone/>
            </a:pPr>
            <a:r>
              <a:rPr lang="fi-FI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Scanning mechanisms as seen by the 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Passive scanning: </a:t>
            </a:r>
            <a:r>
              <a:rPr lang="fi-FI" sz="2000" dirty="0" smtClean="0"/>
              <a:t>The STA listens at a channel and detects the availability of the APs</a:t>
            </a:r>
            <a:r>
              <a:rPr lang="fi-FI" sz="2000" dirty="0" smtClean="0"/>
              <a:t> from the received frames </a:t>
            </a:r>
            <a:endParaRPr lang="fi-FI" sz="2000" dirty="0" smtClean="0"/>
          </a:p>
          <a:p>
            <a:pPr lvl="1"/>
            <a:r>
              <a:rPr lang="fi-FI" sz="1800" dirty="0"/>
              <a:t>E</a:t>
            </a:r>
            <a:r>
              <a:rPr lang="fi-FI" sz="1800" dirty="0" smtClean="0"/>
              <a:t>specially Beacons, Measurement Pilots and Probe Responses have good set of information for the scanning STA</a:t>
            </a:r>
          </a:p>
          <a:p>
            <a:pPr lvl="1"/>
            <a:endParaRPr lang="fi-FI" sz="1800" dirty="0" smtClean="0"/>
          </a:p>
          <a:p>
            <a:r>
              <a:rPr lang="fi-FI" dirty="0" smtClean="0"/>
              <a:t>Active scanning: </a:t>
            </a:r>
            <a:r>
              <a:rPr lang="fi-FI" sz="2000" dirty="0" smtClean="0"/>
              <a:t>The STA requests of responses and t</a:t>
            </a:r>
            <a:r>
              <a:rPr lang="fi-FI" sz="2000" dirty="0" smtClean="0"/>
              <a:t>he STA receives all frames, and detects from the received frames the availability of the AP</a:t>
            </a:r>
          </a:p>
          <a:p>
            <a:pPr lvl="1"/>
            <a:r>
              <a:rPr lang="fi-FI" sz="1800" dirty="0" smtClean="0"/>
              <a:t>A response to request indicates that the response is received</a:t>
            </a:r>
          </a:p>
          <a:p>
            <a:pPr lvl="1"/>
            <a:r>
              <a:rPr lang="fi-FI" sz="1800" dirty="0" smtClean="0"/>
              <a:t>The same frames as in passive scanning are received during the scanning operation</a:t>
            </a:r>
          </a:p>
          <a:p>
            <a:pPr lvl="1"/>
            <a:r>
              <a:rPr lang="fi-FI" sz="1800" dirty="0" smtClean="0"/>
              <a:t>The reception time for probe responses is shorter than in passive scanning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Scanning mechanism as seen by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passive scanning STA is invisible for AP</a:t>
            </a:r>
          </a:p>
          <a:p>
            <a:pPr lvl="1"/>
            <a:r>
              <a:rPr lang="fi-FI" dirty="0" smtClean="0"/>
              <a:t>No signal from scanning devices</a:t>
            </a:r>
          </a:p>
          <a:p>
            <a:pPr lvl="1"/>
            <a:r>
              <a:rPr lang="fi-FI" dirty="0" smtClean="0"/>
              <a:t>The AP periodically transmits Beacon and Measurement Pilots</a:t>
            </a:r>
          </a:p>
          <a:p>
            <a:r>
              <a:rPr lang="fi-FI" dirty="0" smtClean="0"/>
              <a:t>The active scanning requests are visible to AP</a:t>
            </a:r>
          </a:p>
          <a:p>
            <a:pPr lvl="1"/>
            <a:r>
              <a:rPr lang="fi-FI" dirty="0" smtClean="0"/>
              <a:t>The requests indicate presence of the scanning STAs</a:t>
            </a:r>
          </a:p>
          <a:p>
            <a:pPr lvl="1"/>
            <a:r>
              <a:rPr lang="fi-FI" dirty="0" smtClean="0"/>
              <a:t>The AP responses the requests:</a:t>
            </a:r>
          </a:p>
          <a:p>
            <a:pPr lvl="2"/>
            <a:r>
              <a:rPr lang="fi-FI" dirty="0" smtClean="0"/>
              <a:t>Currently each request is responded by a single response</a:t>
            </a:r>
          </a:p>
          <a:p>
            <a:pPr lvl="2"/>
            <a:r>
              <a:rPr lang="fi-FI" dirty="0" smtClean="0"/>
              <a:t>Currently there is no means to combine responses and coordinate to deliver the </a:t>
            </a:r>
            <a:r>
              <a:rPr lang="fi-FI" dirty="0" smtClean="0"/>
              <a:t>parameters:</a:t>
            </a:r>
          </a:p>
          <a:p>
            <a:pPr lvl="3"/>
            <a:r>
              <a:rPr lang="fi-FI" dirty="0"/>
              <a:t>T</a:t>
            </a:r>
            <a:r>
              <a:rPr lang="fi-FI" dirty="0" smtClean="0"/>
              <a:t>o deliver the parameters of the </a:t>
            </a:r>
            <a:r>
              <a:rPr lang="fi-FI" dirty="0" smtClean="0"/>
              <a:t>most relevant BSS</a:t>
            </a:r>
          </a:p>
          <a:p>
            <a:pPr lvl="3"/>
            <a:r>
              <a:rPr lang="fi-FI" dirty="0" smtClean="0"/>
              <a:t>To reduce the overhed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 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APs may periodically transmit Beacons and Measurement Pilots to provide their availability information for passive scanning devices</a:t>
            </a:r>
          </a:p>
          <a:p>
            <a:pPr lvl="1"/>
            <a:r>
              <a:rPr lang="fi-FI" dirty="0" smtClean="0"/>
              <a:t>Measurement Pilot is defined in 802.11 standard</a:t>
            </a:r>
          </a:p>
          <a:p>
            <a:pPr lvl="1"/>
            <a:r>
              <a:rPr lang="fi-FI" dirty="0" smtClean="0"/>
              <a:t>Measurement Pilots are transmitted periodically, the AP may select the length of period (for instance AP may transmit a Measurement every 10ms)</a:t>
            </a:r>
          </a:p>
          <a:p>
            <a:pPr lvl="1"/>
            <a:r>
              <a:rPr lang="fi-FI" dirty="0" smtClean="0"/>
              <a:t>Measurement Pilot may include any information elements, so APs may construct a light weight beacon with information AP considers relevant for the scanning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Active Scanning Enhancements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8FD21D4-2BC5-4B20-BFB4-B9AD87709C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</a:t>
            </a:r>
            <a:r>
              <a:rPr lang="fi-FI" dirty="0" smtClean="0"/>
              <a:t>ore precise Probe </a:t>
            </a:r>
            <a:r>
              <a:rPr lang="fi-FI" dirty="0"/>
              <a:t>R</a:t>
            </a:r>
            <a:r>
              <a:rPr lang="fi-FI" dirty="0" smtClean="0"/>
              <a:t>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probe request should indicate the devices to respond and </a:t>
            </a:r>
            <a:r>
              <a:rPr lang="fi-FI" sz="2800" dirty="0"/>
              <a:t>not to respond</a:t>
            </a:r>
            <a:endParaRPr lang="fi-FI" dirty="0"/>
          </a:p>
          <a:p>
            <a:pPr lvl="1"/>
            <a:r>
              <a:rPr lang="fi-FI" dirty="0" smtClean="0"/>
              <a:t>Filterlist indicates the APs or SSIDs that are not requested to answer</a:t>
            </a:r>
          </a:p>
          <a:p>
            <a:pPr lvl="1"/>
            <a:r>
              <a:rPr lang="fi-FI" dirty="0" smtClean="0"/>
              <a:t>The repetition of already received information is eliminated</a:t>
            </a:r>
          </a:p>
          <a:p>
            <a:pPr lvl="2"/>
            <a:r>
              <a:rPr lang="fi-FI" dirty="0" smtClean="0"/>
              <a:t>This speeds up the responses delivery, coungestion is reduced</a:t>
            </a:r>
          </a:p>
          <a:p>
            <a:pPr lvl="1"/>
            <a:r>
              <a:rPr lang="fi-FI" dirty="0" smtClean="0"/>
              <a:t>The unknown APs have better opportunity to transmit probe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15616" y="4869160"/>
            <a:ext cx="6715123" cy="1568450"/>
            <a:chOff x="0" y="0"/>
            <a:chExt cx="6715649" cy="1568616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0" y="0"/>
              <a:ext cx="1570355" cy="1567180"/>
              <a:chOff x="1261" y="3265"/>
              <a:chExt cx="2473" cy="2468"/>
            </a:xfrm>
          </p:grpSpPr>
          <p:sp>
            <p:nvSpPr>
              <p:cNvPr id="38" name="AutoShape 81"/>
              <p:cNvSpPr>
                <a:spLocks noChangeArrowheads="1"/>
              </p:cNvSpPr>
              <p:nvPr/>
            </p:nvSpPr>
            <p:spPr bwMode="auto">
              <a:xfrm>
                <a:off x="1261" y="3265"/>
                <a:ext cx="596" cy="578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39" name="AutoShape 82"/>
              <p:cNvSpPr>
                <a:spLocks noChangeArrowheads="1"/>
              </p:cNvSpPr>
              <p:nvPr/>
            </p:nvSpPr>
            <p:spPr bwMode="auto">
              <a:xfrm>
                <a:off x="2198" y="3265"/>
                <a:ext cx="596" cy="578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40" name="AutoShape 83"/>
              <p:cNvSpPr>
                <a:spLocks noChangeArrowheads="1"/>
              </p:cNvSpPr>
              <p:nvPr/>
            </p:nvSpPr>
            <p:spPr bwMode="auto">
              <a:xfrm>
                <a:off x="3138" y="3265"/>
                <a:ext cx="596" cy="578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41" name="AutoShape 90"/>
              <p:cNvSpPr>
                <a:spLocks noChangeArrowheads="1"/>
              </p:cNvSpPr>
              <p:nvPr/>
            </p:nvSpPr>
            <p:spPr bwMode="auto">
              <a:xfrm>
                <a:off x="2198" y="5201"/>
                <a:ext cx="642" cy="532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600">
                    <a:effectLst/>
                    <a:latin typeface="Arial"/>
                    <a:ea typeface="Times New Roman"/>
                    <a:cs typeface="Times New Roman"/>
                  </a:rPr>
                  <a:t>STA 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cxnSp>
            <p:nvCxnSpPr>
              <p:cNvPr id="42" name="AutoShape 93"/>
              <p:cNvCxnSpPr>
                <a:cxnSpLocks noChangeShapeType="1"/>
              </p:cNvCxnSpPr>
              <p:nvPr/>
            </p:nvCxnSpPr>
            <p:spPr bwMode="auto">
              <a:xfrm flipV="1">
                <a:off x="2495" y="3989"/>
                <a:ext cx="1" cy="10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95"/>
              <p:cNvCxnSpPr>
                <a:cxnSpLocks noChangeShapeType="1"/>
              </p:cNvCxnSpPr>
              <p:nvPr/>
            </p:nvCxnSpPr>
            <p:spPr bwMode="auto">
              <a:xfrm flipH="1" flipV="1">
                <a:off x="1569" y="3989"/>
                <a:ext cx="926" cy="10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AutoShape 96"/>
              <p:cNvCxnSpPr>
                <a:cxnSpLocks noChangeShapeType="1"/>
              </p:cNvCxnSpPr>
              <p:nvPr/>
            </p:nvCxnSpPr>
            <p:spPr bwMode="auto">
              <a:xfrm flipV="1">
                <a:off x="2496" y="3989"/>
                <a:ext cx="926" cy="10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1857" y="4311"/>
                <a:ext cx="1248" cy="596"/>
              </a:xfrm>
              <a:prstGeom prst="rect">
                <a:avLst/>
              </a:prstGeom>
              <a:solidFill>
                <a:srgbClr val="4BACC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Arial"/>
                    <a:ea typeface="Times New Roman"/>
                    <a:cs typeface="Times New Roman"/>
                  </a:rPr>
                  <a:t>1</a:t>
                </a:r>
                <a:r>
                  <a:rPr lang="en-US" sz="800" baseline="30000">
                    <a:effectLst/>
                    <a:latin typeface="Arial"/>
                    <a:ea typeface="Times New Roman"/>
                    <a:cs typeface="Times New Roman"/>
                  </a:rPr>
                  <a:t>st</a:t>
                </a:r>
                <a:r>
                  <a:rPr lang="en-US" sz="800">
                    <a:effectLst/>
                    <a:latin typeface="Arial"/>
                    <a:ea typeface="Times New Roman"/>
                    <a:cs typeface="Times New Roman"/>
                  </a:rPr>
                  <a:t> Probe Request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25433" y="0"/>
              <a:ext cx="1571156" cy="1568616"/>
              <a:chOff x="0" y="0"/>
              <a:chExt cx="1571156" cy="1568616"/>
            </a:xfrm>
          </p:grpSpPr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397565" y="461176"/>
                <a:ext cx="792480" cy="1107440"/>
                <a:chOff x="4618" y="3989"/>
                <a:chExt cx="1248" cy="1744"/>
              </a:xfrm>
            </p:grpSpPr>
            <p:sp>
              <p:nvSpPr>
                <p:cNvPr id="35" name="AutoShape 100"/>
                <p:cNvSpPr>
                  <a:spLocks noChangeArrowheads="1"/>
                </p:cNvSpPr>
                <p:nvPr/>
              </p:nvSpPr>
              <p:spPr bwMode="auto">
                <a:xfrm>
                  <a:off x="4926" y="5201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36" name="AutoShape 101"/>
                <p:cNvCxnSpPr>
                  <a:cxnSpLocks noChangeShapeType="1"/>
                </p:cNvCxnSpPr>
                <p:nvPr/>
              </p:nvCxnSpPr>
              <p:spPr bwMode="auto">
                <a:xfrm>
                  <a:off x="5251" y="3989"/>
                  <a:ext cx="0" cy="10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4618" y="4182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Probe Response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32" name="AutoShape 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33" name="AutoShape 82"/>
              <p:cNvSpPr>
                <a:spLocks noChangeArrowheads="1"/>
              </p:cNvSpPr>
              <p:nvPr/>
            </p:nvSpPr>
            <p:spPr bwMode="auto">
              <a:xfrm>
                <a:off x="596348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34" name="AutoShape 83"/>
              <p:cNvSpPr>
                <a:spLocks noChangeArrowheads="1"/>
              </p:cNvSpPr>
              <p:nvPr/>
            </p:nvSpPr>
            <p:spPr bwMode="auto">
              <a:xfrm>
                <a:off x="1192696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442915" y="0"/>
              <a:ext cx="2035975" cy="1568616"/>
              <a:chOff x="0" y="0"/>
              <a:chExt cx="2035975" cy="1568616"/>
            </a:xfrm>
          </p:grpSpPr>
          <p:sp>
            <p:nvSpPr>
              <p:cNvPr id="20" name="Arc 136"/>
              <p:cNvSpPr>
                <a:spLocks/>
              </p:cNvSpPr>
              <p:nvPr/>
            </p:nvSpPr>
            <p:spPr bwMode="auto">
              <a:xfrm rot="10652231">
                <a:off x="850789" y="993913"/>
                <a:ext cx="338455" cy="2368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159026" y="461176"/>
                <a:ext cx="1176655" cy="1107440"/>
                <a:chOff x="6611" y="4022"/>
                <a:chExt cx="1853" cy="1744"/>
              </a:xfrm>
            </p:grpSpPr>
            <p:sp>
              <p:nvSpPr>
                <p:cNvPr id="26" name="AutoShape 106"/>
                <p:cNvSpPr>
                  <a:spLocks noChangeArrowheads="1"/>
                </p:cNvSpPr>
                <p:nvPr/>
              </p:nvSpPr>
              <p:spPr bwMode="auto">
                <a:xfrm>
                  <a:off x="7240" y="5234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27" name="AutoShape 10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37" y="4022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AutoShape 10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611" y="4022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AutoShape 109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38" y="4022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6899" y="4215"/>
                  <a:ext cx="1248" cy="784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2</a:t>
                  </a:r>
                  <a:r>
                    <a:rPr lang="en-US" sz="800" baseline="30000">
                      <a:effectLst/>
                      <a:latin typeface="Arial"/>
                      <a:ea typeface="Times New Roman"/>
                      <a:cs typeface="Times New Roman"/>
                    </a:rPr>
                    <a:t>nd</a:t>
                  </a: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 Probe Request + Filtering List 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22" name="Text Box 133"/>
              <p:cNvSpPr txBox="1">
                <a:spLocks noChangeArrowheads="1"/>
              </p:cNvSpPr>
              <p:nvPr/>
            </p:nvSpPr>
            <p:spPr bwMode="auto">
              <a:xfrm>
                <a:off x="1192695" y="962108"/>
                <a:ext cx="843280" cy="5480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>
                    <a:effectLst/>
                    <a:latin typeface="Arial"/>
                    <a:ea typeface="Times New Roman"/>
                    <a:cs typeface="Times New Roman"/>
                  </a:rPr>
                  <a:t>Indicate probe response from AP 2 is not desired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23" name="AutoShape 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24" name="AutoShape 82"/>
              <p:cNvSpPr>
                <a:spLocks noChangeArrowheads="1"/>
              </p:cNvSpPr>
              <p:nvPr/>
            </p:nvSpPr>
            <p:spPr bwMode="auto">
              <a:xfrm>
                <a:off x="596347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25" name="AutoShape 83"/>
              <p:cNvSpPr>
                <a:spLocks noChangeArrowheads="1"/>
              </p:cNvSpPr>
              <p:nvPr/>
            </p:nvSpPr>
            <p:spPr bwMode="auto">
              <a:xfrm>
                <a:off x="1192695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144494" y="0"/>
              <a:ext cx="1571155" cy="1568616"/>
              <a:chOff x="0" y="0"/>
              <a:chExt cx="1571155" cy="1568616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06734" y="461176"/>
                <a:ext cx="1200150" cy="1107440"/>
                <a:chOff x="9612" y="3989"/>
                <a:chExt cx="1890" cy="1744"/>
              </a:xfrm>
            </p:grpSpPr>
            <p:sp>
              <p:nvSpPr>
                <p:cNvPr id="16" name="AutoShape 118"/>
                <p:cNvSpPr>
                  <a:spLocks noChangeArrowheads="1"/>
                </p:cNvSpPr>
                <p:nvPr/>
              </p:nvSpPr>
              <p:spPr bwMode="auto">
                <a:xfrm>
                  <a:off x="10229" y="5201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6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17" name="AutoShape 1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0554" y="4035"/>
                  <a:ext cx="948" cy="10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121"/>
                <p:cNvCxnSpPr>
                  <a:cxnSpLocks noChangeShapeType="1"/>
                </p:cNvCxnSpPr>
                <p:nvPr/>
              </p:nvCxnSpPr>
              <p:spPr bwMode="auto">
                <a:xfrm>
                  <a:off x="9612" y="3989"/>
                  <a:ext cx="942" cy="10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9921" y="4182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>
                      <a:effectLst/>
                      <a:latin typeface="Arial"/>
                      <a:ea typeface="Times New Roman"/>
                      <a:cs typeface="Times New Roman"/>
                    </a:rPr>
                    <a:t>Probe Responses</a:t>
                  </a:r>
                  <a:endParaRPr lang="en-US" sz="110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</p:grpSp>
          <p:sp>
            <p:nvSpPr>
              <p:cNvPr id="13" name="AutoShape 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14" name="AutoShape 82"/>
              <p:cNvSpPr>
                <a:spLocks noChangeArrowheads="1"/>
              </p:cNvSpPr>
              <p:nvPr/>
            </p:nvSpPr>
            <p:spPr bwMode="auto">
              <a:xfrm>
                <a:off x="596348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15" name="AutoShape 83"/>
              <p:cNvSpPr>
                <a:spLocks noChangeArrowheads="1"/>
              </p:cNvSpPr>
              <p:nvPr/>
            </p:nvSpPr>
            <p:spPr bwMode="auto">
              <a:xfrm>
                <a:off x="1192695" y="0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700"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  <a:endParaRPr lang="en-US" sz="110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24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Challenge, knowledge of the availability of 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STA that transmitted Probe Request does not have means to indicate when it will no longer be available to receive Probe Responses</a:t>
            </a:r>
          </a:p>
          <a:p>
            <a:pPr lvl="1"/>
            <a:r>
              <a:rPr lang="fi-FI" dirty="0" smtClean="0"/>
              <a:t>The individually addressed Probe Responses will not be acknowledged and they will be retransmitted</a:t>
            </a:r>
          </a:p>
          <a:p>
            <a:pPr lvl="1"/>
            <a:r>
              <a:rPr lang="fi-FI" dirty="0" smtClean="0"/>
              <a:t>The responses may be transmitted unnecessarily if the requesting STA is not present to receive the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760071"/>
              </p:ext>
            </p:extLst>
          </p:nvPr>
        </p:nvGraphicFramePr>
        <p:xfrm>
          <a:off x="1187624" y="4654252"/>
          <a:ext cx="5600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Visio" r:id="rId3" imgW="5592022" imgH="1934550" progId="Visio.Drawing.11">
                  <p:embed/>
                </p:oleObj>
              </mc:Choice>
              <mc:Fallback>
                <p:oleObj name="Visio" r:id="rId3" imgW="5592022" imgH="193455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654252"/>
                        <a:ext cx="56007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topping reception at a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scanning device should be able to indicate that it no longer scans the channel</a:t>
            </a:r>
          </a:p>
          <a:p>
            <a:pPr lvl="1"/>
            <a:r>
              <a:rPr lang="fi-FI" dirty="0" smtClean="0"/>
              <a:t>The Max Channel Time parameter is added to Probe Request frame, after Max Channel Time, the scanning  STA </a:t>
            </a:r>
          </a:p>
          <a:p>
            <a:pPr lvl="1"/>
            <a:r>
              <a:rPr lang="fi-FI" dirty="0" smtClean="0"/>
              <a:t>Probe End frame to indicate that scanning STA is no longer available to receive</a:t>
            </a:r>
          </a:p>
          <a:p>
            <a:pPr lvl="1"/>
            <a:r>
              <a:rPr lang="fi-FI" dirty="0" smtClean="0"/>
              <a:t>The Probe Responses shall not be retransmitted after Max Channel Time or after Probe End is transmitted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760832" y="4931092"/>
            <a:ext cx="720080" cy="44212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27617" y="4797152"/>
            <a:ext cx="1908479" cy="216024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2459</TotalTime>
  <Words>959</Words>
  <Application>Microsoft Office PowerPoint</Application>
  <PresentationFormat>On-screen Show (4:3)</PresentationFormat>
  <Paragraphs>171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802-11-Submission</vt:lpstr>
      <vt:lpstr>Microsoft Word 97 - 2003 Document</vt:lpstr>
      <vt:lpstr>Microsoft Visio Drawing</vt:lpstr>
      <vt:lpstr>Scanning with FILS </vt:lpstr>
      <vt:lpstr>Abstract</vt:lpstr>
      <vt:lpstr>Recap, Scanning mechanisms as seen by the scanning STA</vt:lpstr>
      <vt:lpstr>Recap, Scanning mechanism as seen by AP</vt:lpstr>
      <vt:lpstr>Recap, Measurement Pilot frame </vt:lpstr>
      <vt:lpstr>Active Scanning Enhancements</vt:lpstr>
      <vt:lpstr>More precise Probe Request</vt:lpstr>
      <vt:lpstr>Challenge, knowledge of the availability of scanning STA</vt:lpstr>
      <vt:lpstr>Stopping reception at a channel</vt:lpstr>
      <vt:lpstr>Probe Response collision avoidance: Comprehensive probe response</vt:lpstr>
      <vt:lpstr>Probe Response collision avoidance: Elimination of unnecessary Probe Responses</vt:lpstr>
      <vt:lpstr>Summary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Kneckt Jarkko (Nokia-NRC/Helsinki)</dc:creator>
  <cp:lastModifiedBy>Kneckt Jarkko (Nokia-NRC/Helsinki)</cp:lastModifiedBy>
  <cp:revision>33</cp:revision>
  <cp:lastPrinted>1998-02-10T13:28:06Z</cp:lastPrinted>
  <dcterms:created xsi:type="dcterms:W3CDTF">2012-01-15T20:46:20Z</dcterms:created>
  <dcterms:modified xsi:type="dcterms:W3CDTF">2012-01-17T13:46:13Z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9ea92d2d-5d57-48e7-8ea4-e9b527ebe3d6</vt:lpwstr>
  </property>
  <property fmtid="{D5CDD505-2E9C-101B-9397-08002B2CF9AE}" pid="3" name="NokiaConfidentiality">
    <vt:lpwstr>Public</vt:lpwstr>
  </property>
</Properties>
</file>