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57" r:id="rId3"/>
    <p:sldId id="298" r:id="rId4"/>
    <p:sldId id="310" r:id="rId5"/>
    <p:sldId id="326" r:id="rId6"/>
    <p:sldId id="327" r:id="rId7"/>
    <p:sldId id="336" r:id="rId8"/>
    <p:sldId id="321" r:id="rId9"/>
    <p:sldId id="323" r:id="rId10"/>
    <p:sldId id="324" r:id="rId11"/>
    <p:sldId id="337" r:id="rId12"/>
    <p:sldId id="333" r:id="rId13"/>
    <p:sldId id="329" r:id="rId14"/>
    <p:sldId id="338" r:id="rId15"/>
    <p:sldId id="339" r:id="rId16"/>
    <p:sldId id="340" r:id="rId17"/>
    <p:sldId id="341" r:id="rId18"/>
    <p:sldId id="342" r:id="rId19"/>
    <p:sldId id="273" r:id="rId20"/>
  </p:sldIdLst>
  <p:sldSz cx="9144000" cy="6858000" type="screen4x3"/>
  <p:notesSz cx="9280525" cy="6934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angping 66059" initials="f6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00"/>
    <a:srgbClr val="FF717A"/>
    <a:srgbClr val="7394FF"/>
    <a:srgbClr val="FFA264"/>
    <a:srgbClr val="FFFA4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0703" autoAdjust="0"/>
  </p:normalViewPr>
  <p:slideViewPr>
    <p:cSldViewPr snapToObjects="1">
      <p:cViewPr varScale="1">
        <p:scale>
          <a:sx n="66" d="100"/>
          <a:sy n="66" d="100"/>
        </p:scale>
        <p:origin x="-12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18" d="100"/>
          <a:sy n="118" d="100"/>
        </p:scale>
        <p:origin x="-2274" y="-96"/>
      </p:cViewPr>
      <p:guideLst>
        <p:guide orient="horz" pos="2184"/>
        <p:guide pos="2923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54065" y="76348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0602" y="76348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05064" y="6711205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78332" y="6711205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73096469-19DD-486A-8BB2-DAF8BBB37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928479" y="289419"/>
            <a:ext cx="742357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928478" y="6711205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928478" y="6702902"/>
            <a:ext cx="7629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7948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11432" y="1704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5361" y="1704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Month Year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1475" y="523875"/>
            <a:ext cx="3457575" cy="25923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554" y="3293924"/>
            <a:ext cx="6807418" cy="3120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294532" y="6713578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charset="0"/>
                <a:ea typeface="+mn-ea"/>
              </a:defRPr>
            </a:lvl5pPr>
          </a:lstStyle>
          <a:p>
            <a:pPr lvl="4"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81563" y="6713578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369977F7-8B4B-4D23-A570-8BA4F46129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968846" y="6713578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968846" y="6712391"/>
            <a:ext cx="734283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866862" y="221809"/>
            <a:ext cx="754680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15955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84155" y="6713578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96E74E92-3797-4A2A-849A-8F52EB7D17DE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1475" y="523875"/>
            <a:ext cx="3457575" cy="2592388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84155" y="6713578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419B3B7E-A639-4003-B894-8162D6370F54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1475" y="523875"/>
            <a:ext cx="3457575" cy="2592388"/>
          </a:xfrm>
          <a:ln cap="flat"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911475" y="523875"/>
            <a:ext cx="3457575" cy="25923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>
          <a:xfrm>
            <a:off x="875361" y="17040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>
          <a:xfrm>
            <a:off x="5767528" y="6713578"/>
            <a:ext cx="2639762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4584155" y="6713578"/>
            <a:ext cx="415177" cy="184666"/>
          </a:xfrm>
        </p:spPr>
        <p:txBody>
          <a:bodyPr/>
          <a:lstStyle/>
          <a:p>
            <a:r>
              <a:rPr lang="en-US" altLang="ja-JP" smtClean="0"/>
              <a:t>Page </a:t>
            </a:r>
            <a:fld id="{45063BF3-45BC-42CE-B0D3-BE10919FF50F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0415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8674BB-66FF-41C7-B1F8-A31052B6A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0415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849415C-ECDB-492C-B7EB-181F051344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04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Nov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64500" y="6475413"/>
            <a:ext cx="4794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5D8987-562A-4CC7-AA9B-2A26DAF1BF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30" y="332601"/>
            <a:ext cx="33983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IEEE </a:t>
            </a:r>
            <a:r>
              <a:rPr lang="en-US" altLang="ja-JP" sz="1800" b="1" dirty="0" smtClean="0">
                <a:latin typeface="Times New Roman" charset="0"/>
                <a:ea typeface="+mn-ea"/>
              </a:rPr>
              <a:t>802.11-12/0039r2</a:t>
            </a:r>
            <a:endParaRPr lang="en-US" altLang="ja-JP" sz="1800" b="1" dirty="0">
              <a:latin typeface="Times New Roman" charset="0"/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46094780"/>
              </p:ext>
            </p:extLst>
          </p:nvPr>
        </p:nvGraphicFramePr>
        <p:xfrm>
          <a:off x="609600" y="2362200"/>
          <a:ext cx="7924800" cy="3514090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Name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Phone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email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Robert Sun; </a:t>
                      </a:r>
                      <a:r>
                        <a:rPr kumimoji="1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pitchFamily="2" charset="-122"/>
                          <a:cs typeface="Times New Roman" pitchFamily="18" charset="0"/>
                        </a:rPr>
                        <a:t>Yunbo Li </a:t>
                      </a:r>
                      <a:endParaRPr kumimoji="1" lang="zh-CN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Edward Au; Phil Barber</a:t>
                      </a: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Junghoon Suh;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j-lt"/>
                          <a:ea typeface="SimSun"/>
                          <a:cs typeface="Times New Roman"/>
                        </a:rPr>
                        <a:t>Osama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j-lt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SimSun"/>
                          <a:cs typeface="Times New Roman"/>
                        </a:rPr>
                        <a:t>Aboul-Magd</a:t>
                      </a: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Huawei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Technologies Co.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, Ltd.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CA" sz="1200" dirty="0" smtClean="0"/>
                        <a:t>Suite 400, 303 Terry Fox Drive, Kanata, Ontario K2K 3J1 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1-613-2871948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Rob.sun@huawei.com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pitchFamily="2" charset="-122"/>
                          <a:cs typeface="Times New Roman" pitchFamily="18" charset="0"/>
                        </a:rPr>
                        <a:t>Paul Lambert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宋体" pitchFamily="2" charset="-122"/>
                          <a:cs typeface="Times New Roman" pitchFamily="18" charset="0"/>
                        </a:rPr>
                        <a:t>Yong Liu</a:t>
                      </a:r>
                      <a:endParaRPr kumimoji="1" lang="zh-CN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Marvell Semiconductor</a:t>
                      </a: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200" dirty="0" smtClean="0"/>
                        <a:t>5488 Marvell Lane</a:t>
                      </a:r>
                      <a:br>
                        <a:rPr lang="nn-NO" sz="1200" dirty="0" smtClean="0"/>
                      </a:br>
                      <a:r>
                        <a:rPr lang="nn-NO" sz="1200" dirty="0" smtClean="0"/>
                        <a:t>Santa Clara, CA 95054</a:t>
                      </a:r>
                      <a:br>
                        <a:rPr lang="nn-NO" sz="1200" dirty="0" smtClean="0"/>
                      </a:b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맑은 고딕" pitchFamily="34" charset="-127"/>
                          <a:cs typeface="Times New Roman" pitchFamily="18" charset="0"/>
                        </a:rPr>
                        <a:t>+ 1-650-787-9141</a:t>
                      </a: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PMingLiU" pitchFamily="18" charset="-120"/>
                          <a:cs typeface="Times New Roman" pitchFamily="18" charset="0"/>
                        </a:rPr>
                        <a:t>paul@marvel.com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/>
                      </a:r>
                      <a:b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</a:b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Lei Wang </a:t>
                      </a: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Interdigital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781 Third Ave,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King of Prussia, PA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+1-858-205-7286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leiw@billeigean.com</a:t>
                      </a: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0" lang="ko-KR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j-lt"/>
                          <a:ea typeface="SimSun"/>
                          <a:cs typeface="Times New Roman"/>
                        </a:rPr>
                        <a:t>      </a:t>
                      </a:r>
                      <a:endParaRPr lang="en-CA" sz="1200" dirty="0">
                        <a:solidFill>
                          <a:schemeClr val="tx1"/>
                        </a:solidFill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52705" marR="52705" marT="82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10668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 </a:t>
            </a:r>
            <a:r>
              <a:rPr lang="en-US" altLang="ja-JP" dirty="0" err="1" smtClean="0">
                <a:ea typeface="MS PGothic" pitchFamily="34" charset="-128"/>
              </a:rPr>
              <a:t>TGai</a:t>
            </a:r>
            <a:r>
              <a:rPr lang="en-US" altLang="ja-JP" smtClean="0">
                <a:ea typeface="MS PGothic" pitchFamily="34" charset="-128"/>
              </a:rPr>
              <a:t> FILS </a:t>
            </a:r>
            <a:r>
              <a:rPr lang="en-US" altLang="ja-JP" dirty="0" smtClean="0">
                <a:ea typeface="MS PGothic" pitchFamily="34" charset="-128"/>
              </a:rPr>
              <a:t>Authentication Protocol</a:t>
            </a:r>
          </a:p>
        </p:txBody>
      </p:sp>
      <p:sp>
        <p:nvSpPr>
          <p:cNvPr id="51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334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Date: 2011-11-15</a:t>
            </a:r>
          </a:p>
        </p:txBody>
      </p:sp>
      <p:sp>
        <p:nvSpPr>
          <p:cNvPr id="208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 2012</a:t>
            </a:r>
          </a:p>
        </p:txBody>
      </p:sp>
      <p:sp>
        <p:nvSpPr>
          <p:cNvPr id="51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dirty="0" smtClean="0"/>
              <a:t>Slide </a:t>
            </a:r>
            <a:fld id="{AD4FACCD-CD97-4575-A2CB-6C6311C724CF}" type="slidenum">
              <a:rPr lang="en-US" altLang="ja-JP" smtClean="0"/>
              <a:pPr/>
              <a:t>1</a:t>
            </a:fld>
            <a:endParaRPr lang="en-US" altLang="ja-JP" dirty="0" smtClean="0"/>
          </a:p>
        </p:txBody>
      </p:sp>
      <p:sp>
        <p:nvSpPr>
          <p:cNvPr id="5164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2000" b="1">
                <a:ea typeface="MS PGothic" pitchFamily="34" charset="-128"/>
              </a:rPr>
              <a:t>Authors:</a:t>
            </a:r>
            <a:endParaRPr lang="en-US" altLang="ja-JP" sz="2000">
              <a:ea typeface="MS PGothic" pitchFamily="34" charset="-128"/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195799" y="6475413"/>
            <a:ext cx="1348126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Rob Sun etc, Huawei.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013" y="687500"/>
            <a:ext cx="7772400" cy="1066800"/>
          </a:xfrm>
        </p:spPr>
        <p:txBody>
          <a:bodyPr/>
          <a:lstStyle/>
          <a:p>
            <a:r>
              <a:rPr lang="en-US" dirty="0" smtClean="0"/>
              <a:t>RSNA Establishment Procedures (III)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  <p:sp>
        <p:nvSpPr>
          <p:cNvPr id="7" name="Rectangle 6"/>
          <p:cNvSpPr/>
          <p:nvPr/>
        </p:nvSpPr>
        <p:spPr bwMode="auto">
          <a:xfrm>
            <a:off x="1601072" y="1752600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1072" y="1754300"/>
            <a:ext cx="880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</a:t>
            </a:r>
          </a:p>
          <a:p>
            <a:r>
              <a:rPr lang="en-US" sz="800" dirty="0" smtClean="0"/>
              <a:t>Unauthenticated </a:t>
            </a:r>
          </a:p>
          <a:p>
            <a:r>
              <a:rPr lang="en-US" sz="800" dirty="0" smtClean="0"/>
              <a:t>Unassociated</a:t>
            </a:r>
          </a:p>
          <a:p>
            <a:r>
              <a:rPr lang="en-US" sz="800" dirty="0" smtClean="0"/>
              <a:t>802.1x Blocked</a:t>
            </a:r>
            <a:endParaRPr lang="en-CA" sz="800" dirty="0" smtClean="0"/>
          </a:p>
        </p:txBody>
      </p:sp>
      <p:sp>
        <p:nvSpPr>
          <p:cNvPr id="9" name="Rectangle 8"/>
          <p:cNvSpPr/>
          <p:nvPr/>
        </p:nvSpPr>
        <p:spPr bwMode="auto">
          <a:xfrm>
            <a:off x="3994844" y="1754300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4844" y="1730480"/>
            <a:ext cx="880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Authenticator</a:t>
            </a:r>
          </a:p>
          <a:p>
            <a:r>
              <a:rPr lang="en-US" sz="800" dirty="0" smtClean="0"/>
              <a:t>Unauthenticated </a:t>
            </a:r>
          </a:p>
          <a:p>
            <a:r>
              <a:rPr lang="en-US" sz="800" dirty="0" smtClean="0"/>
              <a:t>Unassociated</a:t>
            </a:r>
          </a:p>
          <a:p>
            <a:r>
              <a:rPr lang="en-US" sz="800" dirty="0" smtClean="0"/>
              <a:t>802.1x Blocked</a:t>
            </a:r>
            <a:endParaRPr lang="en-CA" sz="800" dirty="0" smtClean="0"/>
          </a:p>
        </p:txBody>
      </p:sp>
      <p:sp>
        <p:nvSpPr>
          <p:cNvPr id="11" name="Rectangle 10"/>
          <p:cNvSpPr/>
          <p:nvPr/>
        </p:nvSpPr>
        <p:spPr bwMode="auto">
          <a:xfrm>
            <a:off x="5744825" y="1752600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44825" y="1730480"/>
            <a:ext cx="84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Authentication</a:t>
            </a:r>
          </a:p>
          <a:p>
            <a:r>
              <a:rPr lang="en-US" sz="800" b="1" dirty="0" smtClean="0"/>
              <a:t>Server</a:t>
            </a:r>
          </a:p>
          <a:p>
            <a:r>
              <a:rPr lang="en-US" sz="800" dirty="0" smtClean="0"/>
              <a:t>(Radius)</a:t>
            </a:r>
            <a:endParaRPr lang="en-CA" sz="800" dirty="0" smtClean="0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2041257" y="2315255"/>
            <a:ext cx="34418" cy="41601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456785" y="2315255"/>
            <a:ext cx="34418" cy="41601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6223415" y="2315255"/>
            <a:ext cx="34418" cy="41601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8" name="Rectangle 47"/>
          <p:cNvSpPr/>
          <p:nvPr/>
        </p:nvSpPr>
        <p:spPr bwMode="auto">
          <a:xfrm>
            <a:off x="1601072" y="2412443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601072" y="2414142"/>
            <a:ext cx="7697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GTK, 802.1X</a:t>
            </a:r>
          </a:p>
          <a:p>
            <a:r>
              <a:rPr lang="en-US" sz="800" b="1" dirty="0" smtClean="0"/>
              <a:t>Unblocked</a:t>
            </a:r>
            <a:endParaRPr lang="en-CA" sz="800" dirty="0" smtClean="0"/>
          </a:p>
        </p:txBody>
      </p:sp>
      <p:sp>
        <p:nvSpPr>
          <p:cNvPr id="54" name="Rectangle 53"/>
          <p:cNvSpPr/>
          <p:nvPr/>
        </p:nvSpPr>
        <p:spPr bwMode="auto">
          <a:xfrm>
            <a:off x="3994844" y="2414142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911624" y="2414142"/>
            <a:ext cx="9733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802.1X unblocked</a:t>
            </a:r>
            <a:endParaRPr lang="en-CA" sz="800" dirty="0" smtClean="0"/>
          </a:p>
        </p:txBody>
      </p:sp>
      <p:sp>
        <p:nvSpPr>
          <p:cNvPr id="65" name="Rectangle 64"/>
          <p:cNvSpPr/>
          <p:nvPr/>
        </p:nvSpPr>
        <p:spPr bwMode="auto">
          <a:xfrm>
            <a:off x="3994844" y="2906796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911624" y="2906796"/>
            <a:ext cx="6799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Generate</a:t>
            </a:r>
          </a:p>
          <a:p>
            <a:r>
              <a:rPr lang="en-US" sz="800" b="1" dirty="0" smtClean="0"/>
              <a:t>Rand GTK</a:t>
            </a:r>
            <a:endParaRPr lang="en-CA" sz="800" dirty="0" smtClean="0"/>
          </a:p>
        </p:txBody>
      </p:sp>
      <p:cxnSp>
        <p:nvCxnSpPr>
          <p:cNvPr id="67" name="Straight Connector 66"/>
          <p:cNvCxnSpPr/>
          <p:nvPr/>
        </p:nvCxnSpPr>
        <p:spPr bwMode="auto">
          <a:xfrm flipH="1">
            <a:off x="2041257" y="3544215"/>
            <a:ext cx="24155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2075675" y="3328771"/>
            <a:ext cx="238719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(20) EAPOL-Key {Group, sn+2,GTK, Key ID, MIC}</a:t>
            </a:r>
            <a:endParaRPr lang="en-CA" sz="800" dirty="0" smtClean="0"/>
          </a:p>
        </p:txBody>
      </p:sp>
      <p:cxnSp>
        <p:nvCxnSpPr>
          <p:cNvPr id="72" name="Straight Connector 71"/>
          <p:cNvCxnSpPr/>
          <p:nvPr/>
        </p:nvCxnSpPr>
        <p:spPr bwMode="auto">
          <a:xfrm flipH="1">
            <a:off x="2037270" y="3889860"/>
            <a:ext cx="24155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arrow" w="med" len="med"/>
            <a:tailEnd type="none" w="med" len="med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2071688" y="3621025"/>
            <a:ext cx="192552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(21) EAPOL-Key {Group,  Key ID, MIC}</a:t>
            </a:r>
            <a:endParaRPr lang="en-CA" sz="800" dirty="0" smtClean="0"/>
          </a:p>
        </p:txBody>
      </p:sp>
      <p:sp>
        <p:nvSpPr>
          <p:cNvPr id="74" name="Rectangle 73"/>
          <p:cNvSpPr/>
          <p:nvPr/>
        </p:nvSpPr>
        <p:spPr bwMode="auto">
          <a:xfrm>
            <a:off x="1684291" y="4043480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601071" y="4043480"/>
            <a:ext cx="10695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New GTK Obtained</a:t>
            </a:r>
            <a:endParaRPr lang="en-CA" sz="800" dirty="0" smtClean="0"/>
          </a:p>
        </p:txBody>
      </p:sp>
      <p:cxnSp>
        <p:nvCxnSpPr>
          <p:cNvPr id="76" name="Straight Connector 75"/>
          <p:cNvCxnSpPr/>
          <p:nvPr/>
        </p:nvCxnSpPr>
        <p:spPr bwMode="auto">
          <a:xfrm flipH="1">
            <a:off x="2071688" y="4811580"/>
            <a:ext cx="24155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2224088" y="4596136"/>
            <a:ext cx="134844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(22 ) Protected Data Packets</a:t>
            </a:r>
            <a:endParaRPr lang="en-CA" sz="800" dirty="0" smtClean="0"/>
          </a:p>
        </p:txBody>
      </p:sp>
      <p:sp>
        <p:nvSpPr>
          <p:cNvPr id="78" name="Left Brace 77"/>
          <p:cNvSpPr/>
          <p:nvPr/>
        </p:nvSpPr>
        <p:spPr bwMode="auto">
          <a:xfrm>
            <a:off x="1409045" y="2906796"/>
            <a:ext cx="192026" cy="1036935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9" name="Left Brace 78"/>
          <p:cNvSpPr/>
          <p:nvPr/>
        </p:nvSpPr>
        <p:spPr bwMode="auto">
          <a:xfrm>
            <a:off x="1409046" y="4383735"/>
            <a:ext cx="192025" cy="811896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34475" y="3097938"/>
            <a:ext cx="6415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Stage 5</a:t>
            </a:r>
          </a:p>
          <a:p>
            <a:r>
              <a:rPr lang="en-US" sz="800" dirty="0" smtClean="0"/>
              <a:t>Group Key</a:t>
            </a:r>
          </a:p>
          <a:p>
            <a:r>
              <a:rPr lang="en-US" sz="800" dirty="0" smtClean="0"/>
              <a:t>Handshake</a:t>
            </a:r>
          </a:p>
          <a:p>
            <a:r>
              <a:rPr lang="en-US" sz="800" dirty="0" smtClean="0"/>
              <a:t>(Optional)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96913" y="4519192"/>
            <a:ext cx="8467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Stage 6</a:t>
            </a:r>
          </a:p>
          <a:p>
            <a:r>
              <a:rPr lang="en-US" sz="800" dirty="0" smtClean="0"/>
              <a:t>Secure </a:t>
            </a:r>
          </a:p>
          <a:p>
            <a:r>
              <a:rPr lang="en-US" sz="800" dirty="0" smtClean="0"/>
              <a:t>Data </a:t>
            </a:r>
          </a:p>
          <a:p>
            <a:r>
              <a:rPr lang="en-US" sz="800" dirty="0" smtClean="0"/>
              <a:t>Communication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2075675" y="5349250"/>
            <a:ext cx="54712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2224088" y="5103967"/>
            <a:ext cx="10278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(23) DHCP </a:t>
            </a:r>
            <a:r>
              <a:rPr lang="en-US" sz="800" dirty="0" err="1" smtClean="0"/>
              <a:t>Req</a:t>
            </a:r>
            <a:r>
              <a:rPr lang="en-US" sz="800" dirty="0" smtClean="0"/>
              <a:t>/Res</a:t>
            </a:r>
            <a:endParaRPr lang="en-CA" sz="800" dirty="0" smtClean="0"/>
          </a:p>
        </p:txBody>
      </p:sp>
      <p:sp>
        <p:nvSpPr>
          <p:cNvPr id="38" name="Rectangle 37"/>
          <p:cNvSpPr/>
          <p:nvPr/>
        </p:nvSpPr>
        <p:spPr bwMode="auto">
          <a:xfrm>
            <a:off x="7106730" y="2928916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106730" y="2906796"/>
            <a:ext cx="4748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DHCP</a:t>
            </a:r>
          </a:p>
          <a:p>
            <a:r>
              <a:rPr lang="en-US" sz="800" b="1" dirty="0" smtClean="0"/>
              <a:t>Server</a:t>
            </a:r>
            <a:endParaRPr lang="en-CA" sz="800" dirty="0" smtClean="0"/>
          </a:p>
        </p:txBody>
      </p:sp>
      <p:cxnSp>
        <p:nvCxnSpPr>
          <p:cNvPr id="41" name="Straight Connector 40"/>
          <p:cNvCxnSpPr>
            <a:stCxn id="38" idx="2"/>
          </p:cNvCxnSpPr>
          <p:nvPr/>
        </p:nvCxnSpPr>
        <p:spPr bwMode="auto">
          <a:xfrm>
            <a:off x="7546915" y="3491571"/>
            <a:ext cx="0" cy="29838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0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51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Dec 2011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544" y="570585"/>
            <a:ext cx="7772400" cy="630925"/>
          </a:xfrm>
        </p:spPr>
        <p:txBody>
          <a:bodyPr/>
          <a:lstStyle/>
          <a:p>
            <a:r>
              <a:rPr lang="en-US" sz="1800" dirty="0" smtClean="0"/>
              <a:t>Modified 802.11 Authentication and Association State Machine</a:t>
            </a:r>
            <a:endParaRPr lang="en-CA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err="1" smtClean="0"/>
              <a:t>Huawei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07102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  <p:sp>
        <p:nvSpPr>
          <p:cNvPr id="8" name="Rectangle 7"/>
          <p:cNvSpPr/>
          <p:nvPr/>
        </p:nvSpPr>
        <p:spPr bwMode="auto">
          <a:xfrm>
            <a:off x="3611875" y="1224930"/>
            <a:ext cx="1574606" cy="776799"/>
          </a:xfrm>
          <a:prstGeom prst="rect">
            <a:avLst/>
          </a:prstGeom>
          <a:solidFill>
            <a:schemeClr val="bg1"/>
          </a:solidFill>
          <a:ln w="3175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9545" y="1201510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1</a:t>
            </a:r>
            <a:endParaRPr lang="en-CA" sz="800" dirty="0" smtClean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3611875" y="1416954"/>
            <a:ext cx="157460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3904803" y="1416954"/>
            <a:ext cx="880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Unauthenticated,</a:t>
            </a:r>
          </a:p>
          <a:p>
            <a:r>
              <a:rPr lang="en-US" sz="800" dirty="0" smtClean="0"/>
              <a:t>Unassociated</a:t>
            </a:r>
          </a:p>
          <a:p>
            <a:endParaRPr lang="en-US" sz="800" dirty="0" smtClean="0"/>
          </a:p>
          <a:p>
            <a:r>
              <a:rPr lang="en-US" sz="800" dirty="0" smtClean="0"/>
              <a:t>Class 1 Frames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650280" y="2439841"/>
            <a:ext cx="1574606" cy="776799"/>
          </a:xfrm>
          <a:prstGeom prst="rect">
            <a:avLst/>
          </a:prstGeom>
          <a:solidFill>
            <a:schemeClr val="bg1"/>
          </a:solidFill>
          <a:ln w="3175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87950" y="2416421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2</a:t>
            </a:r>
            <a:endParaRPr lang="en-CA" sz="800" dirty="0" smtClean="0"/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3650280" y="2631865"/>
            <a:ext cx="157460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3943208" y="2631865"/>
            <a:ext cx="9941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Authenticated,</a:t>
            </a:r>
          </a:p>
          <a:p>
            <a:r>
              <a:rPr lang="en-US" sz="800" dirty="0" smtClean="0"/>
              <a:t>Unassociated</a:t>
            </a:r>
          </a:p>
          <a:p>
            <a:endParaRPr lang="en-US" sz="800" dirty="0" smtClean="0"/>
          </a:p>
          <a:p>
            <a:r>
              <a:rPr lang="en-US" sz="800" dirty="0" smtClean="0"/>
              <a:t>Class 1 &amp; 2 Frames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381445" y="3691414"/>
            <a:ext cx="2112275" cy="1007229"/>
          </a:xfrm>
          <a:prstGeom prst="rect">
            <a:avLst/>
          </a:prstGeom>
          <a:solidFill>
            <a:schemeClr val="bg1"/>
          </a:solidFill>
          <a:ln w="3175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26354" y="3667994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3</a:t>
            </a:r>
            <a:endParaRPr lang="en-CA" sz="800" dirty="0" smtClean="0"/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3381445" y="3883438"/>
            <a:ext cx="211227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3813854" y="3883438"/>
            <a:ext cx="1765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Authenticated,</a:t>
            </a:r>
          </a:p>
          <a:p>
            <a:r>
              <a:rPr lang="en-US" sz="800" dirty="0" smtClean="0"/>
              <a:t>Associated </a:t>
            </a:r>
          </a:p>
          <a:p>
            <a:r>
              <a:rPr lang="en-US" sz="800" dirty="0" smtClean="0"/>
              <a:t>(Pending RSN Authentication)</a:t>
            </a:r>
          </a:p>
          <a:p>
            <a:endParaRPr lang="en-US" sz="800" dirty="0" smtClean="0"/>
          </a:p>
          <a:p>
            <a:r>
              <a:rPr lang="en-US" sz="800" dirty="0" smtClean="0"/>
              <a:t>Class 1 ,2  &amp; 3 Frames</a:t>
            </a:r>
          </a:p>
          <a:p>
            <a:r>
              <a:rPr lang="en-US" sz="800" dirty="0" smtClean="0"/>
              <a:t>IEEE 802.1X Controlled Port Blocked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381445" y="5247949"/>
            <a:ext cx="2112275" cy="1007229"/>
          </a:xfrm>
          <a:prstGeom prst="rect">
            <a:avLst/>
          </a:prstGeom>
          <a:solidFill>
            <a:schemeClr val="bg1"/>
          </a:solidFill>
          <a:ln w="3175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26354" y="5224529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4</a:t>
            </a:r>
            <a:endParaRPr lang="en-CA" sz="800" dirty="0" smtClean="0"/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3381445" y="5439973"/>
            <a:ext cx="211227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3813854" y="5439973"/>
            <a:ext cx="14237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Authenticated,</a:t>
            </a:r>
          </a:p>
          <a:p>
            <a:r>
              <a:rPr lang="en-US" sz="800" dirty="0" smtClean="0"/>
              <a:t>Associated </a:t>
            </a:r>
          </a:p>
          <a:p>
            <a:endParaRPr lang="en-US" sz="800" dirty="0" smtClean="0"/>
          </a:p>
          <a:p>
            <a:r>
              <a:rPr lang="en-US" sz="800" dirty="0" smtClean="0"/>
              <a:t>Class 1 ,2  &amp; 3 Frames</a:t>
            </a:r>
          </a:p>
          <a:p>
            <a:r>
              <a:rPr lang="en-US" sz="800" dirty="0" smtClean="0"/>
              <a:t>IEEE 802.1X Controlled Port </a:t>
            </a:r>
          </a:p>
          <a:p>
            <a:r>
              <a:rPr lang="en-US" sz="800" dirty="0" err="1" smtClean="0"/>
              <a:t>UnBlocked</a:t>
            </a:r>
            <a:endParaRPr lang="en-US" sz="800" dirty="0" smtClean="0"/>
          </a:p>
        </p:txBody>
      </p:sp>
      <p:cxnSp>
        <p:nvCxnSpPr>
          <p:cNvPr id="34" name="Straight Arrow Connector 33"/>
          <p:cNvCxnSpPr>
            <a:stCxn id="12" idx="2"/>
          </p:cNvCxnSpPr>
          <p:nvPr/>
        </p:nvCxnSpPr>
        <p:spPr bwMode="auto">
          <a:xfrm>
            <a:off x="4344988" y="2001729"/>
            <a:ext cx="0" cy="4146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4341570" y="3236975"/>
            <a:ext cx="0" cy="4146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4341570" y="4780938"/>
            <a:ext cx="0" cy="4146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3813854" y="2077867"/>
            <a:ext cx="11015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Successful </a:t>
            </a:r>
          </a:p>
          <a:p>
            <a:r>
              <a:rPr lang="en-US" sz="800" dirty="0" smtClean="0"/>
              <a:t>802.11 Authentication</a:t>
            </a:r>
            <a:endParaRPr lang="en-CA" sz="800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3794196" y="3236975"/>
            <a:ext cx="1601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Successful </a:t>
            </a:r>
          </a:p>
          <a:p>
            <a:r>
              <a:rPr lang="en-US" sz="800" dirty="0" smtClean="0"/>
              <a:t>(Re)Association –RSNA Required</a:t>
            </a:r>
            <a:endParaRPr lang="en-CA" sz="800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3794196" y="4780938"/>
            <a:ext cx="14077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4- way Handshake Successful</a:t>
            </a:r>
            <a:endParaRPr lang="en-CA" sz="800" dirty="0" smtClean="0"/>
          </a:p>
        </p:txBody>
      </p:sp>
      <p:sp>
        <p:nvSpPr>
          <p:cNvPr id="44" name="Freeform 43"/>
          <p:cNvSpPr/>
          <p:nvPr/>
        </p:nvSpPr>
        <p:spPr bwMode="auto">
          <a:xfrm>
            <a:off x="5495026" y="4304581"/>
            <a:ext cx="1043797" cy="1052423"/>
          </a:xfrm>
          <a:custGeom>
            <a:avLst/>
            <a:gdLst>
              <a:gd name="connsiteX0" fmla="*/ 0 w 1043797"/>
              <a:gd name="connsiteY0" fmla="*/ 1052423 h 1052423"/>
              <a:gd name="connsiteX1" fmla="*/ 1043797 w 1043797"/>
              <a:gd name="connsiteY1" fmla="*/ 1052423 h 1052423"/>
              <a:gd name="connsiteX2" fmla="*/ 1035170 w 1043797"/>
              <a:gd name="connsiteY2" fmla="*/ 0 h 1052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3797" h="1052423">
                <a:moveTo>
                  <a:pt x="0" y="1052423"/>
                </a:moveTo>
                <a:lnTo>
                  <a:pt x="1043797" y="1052423"/>
                </a:lnTo>
                <a:cubicBezTo>
                  <a:pt x="1040921" y="701615"/>
                  <a:pt x="1038046" y="350808"/>
                  <a:pt x="1035170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5201728" y="1276709"/>
            <a:ext cx="1328468" cy="3027872"/>
          </a:xfrm>
          <a:custGeom>
            <a:avLst/>
            <a:gdLst>
              <a:gd name="connsiteX0" fmla="*/ 293298 w 1328468"/>
              <a:gd name="connsiteY0" fmla="*/ 3027872 h 3027872"/>
              <a:gd name="connsiteX1" fmla="*/ 1328468 w 1328468"/>
              <a:gd name="connsiteY1" fmla="*/ 3027872 h 3027872"/>
              <a:gd name="connsiteX2" fmla="*/ 1302589 w 1328468"/>
              <a:gd name="connsiteY2" fmla="*/ 0 h 3027872"/>
              <a:gd name="connsiteX3" fmla="*/ 0 w 1328468"/>
              <a:gd name="connsiteY3" fmla="*/ 0 h 3027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8468" h="3027872">
                <a:moveTo>
                  <a:pt x="293298" y="3027872"/>
                </a:moveTo>
                <a:lnTo>
                  <a:pt x="1328468" y="3027872"/>
                </a:lnTo>
                <a:lnTo>
                  <a:pt x="1302589" y="0"/>
                </a:lnTo>
                <a:lnTo>
                  <a:pt x="0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579081" y="5116807"/>
            <a:ext cx="8835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 smtClean="0"/>
              <a:t>Deauthentication</a:t>
            </a:r>
            <a:endParaRPr lang="en-CA" sz="800" dirty="0" smtClean="0"/>
          </a:p>
        </p:txBody>
      </p:sp>
      <p:sp>
        <p:nvSpPr>
          <p:cNvPr id="47" name="TextBox 46"/>
          <p:cNvSpPr txBox="1"/>
          <p:nvPr/>
        </p:nvSpPr>
        <p:spPr>
          <a:xfrm>
            <a:off x="5579081" y="4089137"/>
            <a:ext cx="8835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 smtClean="0"/>
              <a:t>Deauthentication</a:t>
            </a:r>
            <a:endParaRPr lang="en-CA" sz="800" dirty="0" smtClean="0"/>
          </a:p>
        </p:txBody>
      </p:sp>
      <p:sp>
        <p:nvSpPr>
          <p:cNvPr id="48" name="Freeform 47"/>
          <p:cNvSpPr/>
          <p:nvPr/>
        </p:nvSpPr>
        <p:spPr bwMode="auto">
          <a:xfrm>
            <a:off x="5227608" y="2907102"/>
            <a:ext cx="724618" cy="879894"/>
          </a:xfrm>
          <a:custGeom>
            <a:avLst/>
            <a:gdLst>
              <a:gd name="connsiteX0" fmla="*/ 267418 w 724618"/>
              <a:gd name="connsiteY0" fmla="*/ 879894 h 879894"/>
              <a:gd name="connsiteX1" fmla="*/ 724618 w 724618"/>
              <a:gd name="connsiteY1" fmla="*/ 879894 h 879894"/>
              <a:gd name="connsiteX2" fmla="*/ 724618 w 724618"/>
              <a:gd name="connsiteY2" fmla="*/ 0 h 879894"/>
              <a:gd name="connsiteX3" fmla="*/ 0 w 724618"/>
              <a:gd name="connsiteY3" fmla="*/ 0 h 879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4618" h="879894">
                <a:moveTo>
                  <a:pt x="267418" y="879894"/>
                </a:moveTo>
                <a:lnTo>
                  <a:pt x="724618" y="879894"/>
                </a:lnTo>
                <a:lnTo>
                  <a:pt x="724618" y="0"/>
                </a:lnTo>
                <a:lnTo>
                  <a:pt x="0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579081" y="3216640"/>
            <a:ext cx="7585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 smtClean="0"/>
              <a:t>Deassociation</a:t>
            </a:r>
            <a:endParaRPr lang="en-CA" sz="800" dirty="0" smtClean="0"/>
          </a:p>
        </p:txBody>
      </p:sp>
      <p:sp>
        <p:nvSpPr>
          <p:cNvPr id="51" name="Freeform 50"/>
          <p:cNvSpPr/>
          <p:nvPr/>
        </p:nvSpPr>
        <p:spPr bwMode="auto">
          <a:xfrm>
            <a:off x="5184475" y="1699404"/>
            <a:ext cx="569344" cy="845388"/>
          </a:xfrm>
          <a:custGeom>
            <a:avLst/>
            <a:gdLst>
              <a:gd name="connsiteX0" fmla="*/ 43133 w 569344"/>
              <a:gd name="connsiteY0" fmla="*/ 845388 h 845388"/>
              <a:gd name="connsiteX1" fmla="*/ 569344 w 569344"/>
              <a:gd name="connsiteY1" fmla="*/ 845388 h 845388"/>
              <a:gd name="connsiteX2" fmla="*/ 569344 w 569344"/>
              <a:gd name="connsiteY2" fmla="*/ 0 h 845388"/>
              <a:gd name="connsiteX3" fmla="*/ 0 w 569344"/>
              <a:gd name="connsiteY3" fmla="*/ 0 h 845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9344" h="845388">
                <a:moveTo>
                  <a:pt x="43133" y="845388"/>
                </a:moveTo>
                <a:lnTo>
                  <a:pt x="569344" y="845388"/>
                </a:lnTo>
                <a:lnTo>
                  <a:pt x="569344" y="0"/>
                </a:lnTo>
                <a:lnTo>
                  <a:pt x="0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395917" y="1970145"/>
            <a:ext cx="8835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 smtClean="0"/>
              <a:t>Deauthentication</a:t>
            </a:r>
            <a:endParaRPr lang="en-CA" sz="800" dirty="0" smtClean="0"/>
          </a:p>
        </p:txBody>
      </p:sp>
      <p:sp>
        <p:nvSpPr>
          <p:cNvPr id="56" name="Freeform 55"/>
          <p:cNvSpPr/>
          <p:nvPr/>
        </p:nvSpPr>
        <p:spPr bwMode="auto">
          <a:xfrm>
            <a:off x="2337758" y="3062377"/>
            <a:ext cx="1285336" cy="741872"/>
          </a:xfrm>
          <a:custGeom>
            <a:avLst/>
            <a:gdLst>
              <a:gd name="connsiteX0" fmla="*/ 1035170 w 1285336"/>
              <a:gd name="connsiteY0" fmla="*/ 741872 h 741872"/>
              <a:gd name="connsiteX1" fmla="*/ 0 w 1285336"/>
              <a:gd name="connsiteY1" fmla="*/ 741872 h 741872"/>
              <a:gd name="connsiteX2" fmla="*/ 0 w 1285336"/>
              <a:gd name="connsiteY2" fmla="*/ 0 h 741872"/>
              <a:gd name="connsiteX3" fmla="*/ 1285336 w 1285336"/>
              <a:gd name="connsiteY3" fmla="*/ 0 h 741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5336" h="741872">
                <a:moveTo>
                  <a:pt x="1035170" y="741872"/>
                </a:moveTo>
                <a:lnTo>
                  <a:pt x="0" y="741872"/>
                </a:lnTo>
                <a:lnTo>
                  <a:pt x="0" y="0"/>
                </a:lnTo>
                <a:lnTo>
                  <a:pt x="1285336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958487" y="3324362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Unsuccessful</a:t>
            </a:r>
          </a:p>
          <a:p>
            <a:r>
              <a:rPr lang="en-US" sz="800" dirty="0" smtClean="0"/>
              <a:t>(Re)Association</a:t>
            </a:r>
          </a:p>
          <a:p>
            <a:r>
              <a:rPr lang="en-US" sz="800" dirty="0" smtClean="0"/>
              <a:t>(Non-AP STA)</a:t>
            </a:r>
            <a:endParaRPr lang="en-CA" sz="800" dirty="0" smtClean="0"/>
          </a:p>
        </p:txBody>
      </p:sp>
      <p:sp>
        <p:nvSpPr>
          <p:cNvPr id="60" name="Freeform 59"/>
          <p:cNvSpPr/>
          <p:nvPr/>
        </p:nvSpPr>
        <p:spPr bwMode="auto">
          <a:xfrm>
            <a:off x="2139351" y="2950234"/>
            <a:ext cx="1457864" cy="1242204"/>
          </a:xfrm>
          <a:custGeom>
            <a:avLst/>
            <a:gdLst>
              <a:gd name="connsiteX0" fmla="*/ 1250830 w 1457864"/>
              <a:gd name="connsiteY0" fmla="*/ 1242204 h 1242204"/>
              <a:gd name="connsiteX1" fmla="*/ 0 w 1457864"/>
              <a:gd name="connsiteY1" fmla="*/ 1242204 h 1242204"/>
              <a:gd name="connsiteX2" fmla="*/ 0 w 1457864"/>
              <a:gd name="connsiteY2" fmla="*/ 0 h 1242204"/>
              <a:gd name="connsiteX3" fmla="*/ 1457864 w 1457864"/>
              <a:gd name="connsiteY3" fmla="*/ 0 h 1242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7864" h="1242204">
                <a:moveTo>
                  <a:pt x="1250830" y="1242204"/>
                </a:moveTo>
                <a:lnTo>
                  <a:pt x="0" y="1242204"/>
                </a:lnTo>
                <a:lnTo>
                  <a:pt x="0" y="0"/>
                </a:lnTo>
                <a:lnTo>
                  <a:pt x="1457864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337758" y="3961605"/>
            <a:ext cx="793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Successful</a:t>
            </a:r>
          </a:p>
          <a:p>
            <a:r>
              <a:rPr lang="en-US" sz="800" dirty="0" smtClean="0"/>
              <a:t>802.11</a:t>
            </a:r>
          </a:p>
          <a:p>
            <a:r>
              <a:rPr lang="en-US" sz="800" dirty="0" smtClean="0"/>
              <a:t>Authentication</a:t>
            </a:r>
            <a:endParaRPr lang="en-CA" sz="800" dirty="0" smtClean="0"/>
          </a:p>
        </p:txBody>
      </p:sp>
      <p:sp>
        <p:nvSpPr>
          <p:cNvPr id="62" name="Freeform 61"/>
          <p:cNvSpPr/>
          <p:nvPr/>
        </p:nvSpPr>
        <p:spPr bwMode="auto">
          <a:xfrm>
            <a:off x="1940943" y="2829464"/>
            <a:ext cx="1664899" cy="2527540"/>
          </a:xfrm>
          <a:custGeom>
            <a:avLst/>
            <a:gdLst>
              <a:gd name="connsiteX0" fmla="*/ 1431985 w 1664899"/>
              <a:gd name="connsiteY0" fmla="*/ 2527540 h 2527540"/>
              <a:gd name="connsiteX1" fmla="*/ 0 w 1664899"/>
              <a:gd name="connsiteY1" fmla="*/ 2527540 h 2527540"/>
              <a:gd name="connsiteX2" fmla="*/ 17253 w 1664899"/>
              <a:gd name="connsiteY2" fmla="*/ 0 h 2527540"/>
              <a:gd name="connsiteX3" fmla="*/ 1664899 w 1664899"/>
              <a:gd name="connsiteY3" fmla="*/ 0 h 2527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4899" h="2527540">
                <a:moveTo>
                  <a:pt x="1431985" y="2527540"/>
                </a:moveTo>
                <a:lnTo>
                  <a:pt x="0" y="2527540"/>
                </a:lnTo>
                <a:lnTo>
                  <a:pt x="17253" y="0"/>
                </a:lnTo>
                <a:lnTo>
                  <a:pt x="1664899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429129" y="5033838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Unsuccessful</a:t>
            </a:r>
          </a:p>
          <a:p>
            <a:r>
              <a:rPr lang="en-US" sz="800" dirty="0" smtClean="0"/>
              <a:t>(Re)Association</a:t>
            </a:r>
          </a:p>
          <a:p>
            <a:r>
              <a:rPr lang="en-US" sz="800" dirty="0" smtClean="0"/>
              <a:t>(Non-AP STA)</a:t>
            </a:r>
            <a:endParaRPr lang="en-CA" sz="800" dirty="0" smtClean="0"/>
          </a:p>
        </p:txBody>
      </p:sp>
      <p:sp>
        <p:nvSpPr>
          <p:cNvPr id="64" name="Freeform 63"/>
          <p:cNvSpPr/>
          <p:nvPr/>
        </p:nvSpPr>
        <p:spPr bwMode="auto">
          <a:xfrm>
            <a:off x="1802921" y="2665562"/>
            <a:ext cx="1777041" cy="2941608"/>
          </a:xfrm>
          <a:custGeom>
            <a:avLst/>
            <a:gdLst>
              <a:gd name="connsiteX0" fmla="*/ 1578634 w 1777041"/>
              <a:gd name="connsiteY0" fmla="*/ 2941608 h 2941608"/>
              <a:gd name="connsiteX1" fmla="*/ 0 w 1777041"/>
              <a:gd name="connsiteY1" fmla="*/ 2941608 h 2941608"/>
              <a:gd name="connsiteX2" fmla="*/ 8626 w 1777041"/>
              <a:gd name="connsiteY2" fmla="*/ 0 h 2941608"/>
              <a:gd name="connsiteX3" fmla="*/ 1777041 w 1777041"/>
              <a:gd name="connsiteY3" fmla="*/ 0 h 2941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7041" h="2941608">
                <a:moveTo>
                  <a:pt x="1578634" y="2941608"/>
                </a:moveTo>
                <a:lnTo>
                  <a:pt x="0" y="2941608"/>
                </a:lnTo>
                <a:cubicBezTo>
                  <a:pt x="2875" y="1961072"/>
                  <a:pt x="5751" y="980536"/>
                  <a:pt x="8626" y="0"/>
                </a:cubicBezTo>
                <a:lnTo>
                  <a:pt x="1777041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417106" y="5439973"/>
            <a:ext cx="7825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Disassociation</a:t>
            </a:r>
            <a:endParaRPr lang="en-CA" sz="800" dirty="0" smtClean="0"/>
          </a:p>
        </p:txBody>
      </p:sp>
      <p:sp>
        <p:nvSpPr>
          <p:cNvPr id="66" name="Freeform 65"/>
          <p:cNvSpPr/>
          <p:nvPr/>
        </p:nvSpPr>
        <p:spPr bwMode="auto">
          <a:xfrm>
            <a:off x="1647645" y="2527540"/>
            <a:ext cx="1949570" cy="3364302"/>
          </a:xfrm>
          <a:custGeom>
            <a:avLst/>
            <a:gdLst>
              <a:gd name="connsiteX0" fmla="*/ 1725283 w 1949570"/>
              <a:gd name="connsiteY0" fmla="*/ 3364302 h 3364302"/>
              <a:gd name="connsiteX1" fmla="*/ 0 w 1949570"/>
              <a:gd name="connsiteY1" fmla="*/ 3364302 h 3364302"/>
              <a:gd name="connsiteX2" fmla="*/ 0 w 1949570"/>
              <a:gd name="connsiteY2" fmla="*/ 0 h 3364302"/>
              <a:gd name="connsiteX3" fmla="*/ 1949570 w 1949570"/>
              <a:gd name="connsiteY3" fmla="*/ 0 h 3364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9570" h="3364302">
                <a:moveTo>
                  <a:pt x="1725283" y="3364302"/>
                </a:moveTo>
                <a:lnTo>
                  <a:pt x="0" y="3364302"/>
                </a:lnTo>
                <a:lnTo>
                  <a:pt x="0" y="0"/>
                </a:lnTo>
                <a:lnTo>
                  <a:pt x="1949570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337758" y="5607170"/>
            <a:ext cx="11015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Successful</a:t>
            </a:r>
          </a:p>
          <a:p>
            <a:r>
              <a:rPr lang="en-US" sz="800" dirty="0" smtClean="0"/>
              <a:t>802.11 Authentication</a:t>
            </a:r>
            <a:endParaRPr lang="en-CA" sz="800" dirty="0" smtClean="0"/>
          </a:p>
        </p:txBody>
      </p:sp>
      <p:sp>
        <p:nvSpPr>
          <p:cNvPr id="68" name="Freeform 67"/>
          <p:cNvSpPr/>
          <p:nvPr/>
        </p:nvSpPr>
        <p:spPr bwMode="auto">
          <a:xfrm>
            <a:off x="1500996" y="2449902"/>
            <a:ext cx="2104846" cy="3640347"/>
          </a:xfrm>
          <a:custGeom>
            <a:avLst/>
            <a:gdLst>
              <a:gd name="connsiteX0" fmla="*/ 1889185 w 2104846"/>
              <a:gd name="connsiteY0" fmla="*/ 3640347 h 3640347"/>
              <a:gd name="connsiteX1" fmla="*/ 0 w 2104846"/>
              <a:gd name="connsiteY1" fmla="*/ 3640347 h 3640347"/>
              <a:gd name="connsiteX2" fmla="*/ 17253 w 2104846"/>
              <a:gd name="connsiteY2" fmla="*/ 0 h 3640347"/>
              <a:gd name="connsiteX3" fmla="*/ 2104846 w 2104846"/>
              <a:gd name="connsiteY3" fmla="*/ 0 h 3640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4846" h="3640347">
                <a:moveTo>
                  <a:pt x="1889185" y="3640347"/>
                </a:moveTo>
                <a:lnTo>
                  <a:pt x="0" y="3640347"/>
                </a:lnTo>
                <a:lnTo>
                  <a:pt x="17253" y="0"/>
                </a:lnTo>
                <a:lnTo>
                  <a:pt x="2104846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353788" y="5891842"/>
            <a:ext cx="10855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Successful</a:t>
            </a:r>
          </a:p>
          <a:p>
            <a:r>
              <a:rPr lang="en-US" sz="800" dirty="0" smtClean="0"/>
              <a:t>(Re) Association</a:t>
            </a:r>
          </a:p>
          <a:p>
            <a:r>
              <a:rPr lang="en-US" sz="800" dirty="0" smtClean="0"/>
              <a:t>No RSNA required or</a:t>
            </a:r>
          </a:p>
          <a:p>
            <a:r>
              <a:rPr lang="en-US" sz="800" dirty="0" smtClean="0"/>
              <a:t>Fast BSS Transitions</a:t>
            </a:r>
            <a:endParaRPr lang="en-CA" sz="800" dirty="0" smtClean="0"/>
          </a:p>
        </p:txBody>
      </p:sp>
      <p:sp>
        <p:nvSpPr>
          <p:cNvPr id="70" name="Rectangle 69"/>
          <p:cNvSpPr/>
          <p:nvPr/>
        </p:nvSpPr>
        <p:spPr bwMode="auto">
          <a:xfrm>
            <a:off x="6761085" y="3206908"/>
            <a:ext cx="1574606" cy="1216362"/>
          </a:xfrm>
          <a:prstGeom prst="rect">
            <a:avLst/>
          </a:prstGeom>
          <a:solidFill>
            <a:schemeClr val="bg1"/>
          </a:solidFill>
          <a:ln w="3175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298755" y="3157398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3300"/>
                </a:solidFill>
              </a:rPr>
              <a:t>State 5</a:t>
            </a:r>
            <a:endParaRPr lang="en-CA" sz="800" dirty="0" smtClean="0">
              <a:solidFill>
                <a:srgbClr val="FF3300"/>
              </a:solidFill>
            </a:endParaRP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6761085" y="3372842"/>
            <a:ext cx="157460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6761085" y="3361441"/>
            <a:ext cx="1701107" cy="954107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3300"/>
                </a:solidFill>
              </a:rPr>
              <a:t>FILS Authenticated </a:t>
            </a:r>
          </a:p>
          <a:p>
            <a:endParaRPr lang="en-US" sz="800" dirty="0" smtClean="0">
              <a:solidFill>
                <a:srgbClr val="FF3300"/>
              </a:solidFill>
            </a:endParaRPr>
          </a:p>
          <a:p>
            <a:r>
              <a:rPr lang="en-US" sz="800" dirty="0" smtClean="0">
                <a:solidFill>
                  <a:srgbClr val="FF3300"/>
                </a:solidFill>
              </a:rPr>
              <a:t>Class 1 &amp; 2 Frames</a:t>
            </a:r>
          </a:p>
          <a:p>
            <a:r>
              <a:rPr lang="en-US" sz="800" dirty="0" smtClean="0">
                <a:solidFill>
                  <a:srgbClr val="FF3300"/>
                </a:solidFill>
              </a:rPr>
              <a:t>With  Selected Management &amp;</a:t>
            </a:r>
          </a:p>
          <a:p>
            <a:r>
              <a:rPr lang="en-US" sz="800" dirty="0" smtClean="0">
                <a:solidFill>
                  <a:srgbClr val="FF3300"/>
                </a:solidFill>
              </a:rPr>
              <a:t>Data Frames</a:t>
            </a:r>
          </a:p>
          <a:p>
            <a:endParaRPr lang="en-US" sz="800" dirty="0" smtClean="0">
              <a:solidFill>
                <a:srgbClr val="FF3300"/>
              </a:solidFill>
            </a:endParaRPr>
          </a:p>
          <a:p>
            <a:r>
              <a:rPr lang="en-US" sz="800" dirty="0" smtClean="0">
                <a:solidFill>
                  <a:srgbClr val="FF3300"/>
                </a:solidFill>
              </a:rPr>
              <a:t>IEEE 802.1x controlled Port blocked</a:t>
            </a:r>
          </a:p>
        </p:txBody>
      </p:sp>
      <p:sp>
        <p:nvSpPr>
          <p:cNvPr id="74" name="Freeform 73"/>
          <p:cNvSpPr/>
          <p:nvPr/>
        </p:nvSpPr>
        <p:spPr bwMode="auto">
          <a:xfrm>
            <a:off x="5201728" y="1587260"/>
            <a:ext cx="2199736" cy="1619648"/>
          </a:xfrm>
          <a:custGeom>
            <a:avLst/>
            <a:gdLst>
              <a:gd name="connsiteX0" fmla="*/ 0 w 2199736"/>
              <a:gd name="connsiteY0" fmla="*/ 0 h 923027"/>
              <a:gd name="connsiteX1" fmla="*/ 2199736 w 2199736"/>
              <a:gd name="connsiteY1" fmla="*/ 0 h 923027"/>
              <a:gd name="connsiteX2" fmla="*/ 2191110 w 2199736"/>
              <a:gd name="connsiteY2" fmla="*/ 923027 h 923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9736" h="923027">
                <a:moveTo>
                  <a:pt x="0" y="0"/>
                </a:moveTo>
                <a:lnTo>
                  <a:pt x="2199736" y="0"/>
                </a:lnTo>
                <a:cubicBezTo>
                  <a:pt x="2196861" y="307676"/>
                  <a:pt x="2193985" y="615351"/>
                  <a:pt x="2191110" y="92302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684918" y="2293311"/>
            <a:ext cx="1056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3300"/>
                </a:solidFill>
              </a:rPr>
              <a:t>Successful  </a:t>
            </a:r>
          </a:p>
          <a:p>
            <a:r>
              <a:rPr lang="en-US" sz="800" dirty="0" smtClean="0">
                <a:solidFill>
                  <a:srgbClr val="FF3300"/>
                </a:solidFill>
              </a:rPr>
              <a:t>FILS Authentication </a:t>
            </a:r>
            <a:endParaRPr lang="en-CA" sz="800" dirty="0" smtClean="0">
              <a:solidFill>
                <a:srgbClr val="FF3300"/>
              </a:solidFill>
            </a:endParaRPr>
          </a:p>
        </p:txBody>
      </p:sp>
      <p:sp>
        <p:nvSpPr>
          <p:cNvPr id="76" name="Freeform 75"/>
          <p:cNvSpPr/>
          <p:nvPr/>
        </p:nvSpPr>
        <p:spPr bwMode="auto">
          <a:xfrm>
            <a:off x="5201728" y="1466490"/>
            <a:ext cx="2493034" cy="1740417"/>
          </a:xfrm>
          <a:custGeom>
            <a:avLst/>
            <a:gdLst>
              <a:gd name="connsiteX0" fmla="*/ 2493034 w 2493034"/>
              <a:gd name="connsiteY0" fmla="*/ 1043796 h 1043796"/>
              <a:gd name="connsiteX1" fmla="*/ 2484408 w 2493034"/>
              <a:gd name="connsiteY1" fmla="*/ 0 h 1043796"/>
              <a:gd name="connsiteX2" fmla="*/ 0 w 2493034"/>
              <a:gd name="connsiteY2" fmla="*/ 0 h 1043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93034" h="1043796">
                <a:moveTo>
                  <a:pt x="2493034" y="1043796"/>
                </a:moveTo>
                <a:cubicBezTo>
                  <a:pt x="2490159" y="695864"/>
                  <a:pt x="2487283" y="347932"/>
                  <a:pt x="2484408" y="0"/>
                </a:cubicBezTo>
                <a:lnTo>
                  <a:pt x="0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423148" y="1530127"/>
            <a:ext cx="9092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3300"/>
                </a:solidFill>
              </a:rPr>
              <a:t>FILS </a:t>
            </a:r>
          </a:p>
          <a:p>
            <a:r>
              <a:rPr lang="en-US" sz="800" dirty="0" err="1" smtClean="0">
                <a:solidFill>
                  <a:srgbClr val="FF3300"/>
                </a:solidFill>
              </a:rPr>
              <a:t>Deauthentication</a:t>
            </a:r>
            <a:r>
              <a:rPr lang="en-US" sz="800" dirty="0" smtClean="0">
                <a:solidFill>
                  <a:srgbClr val="FF3300"/>
                </a:solidFill>
              </a:rPr>
              <a:t> </a:t>
            </a:r>
            <a:endParaRPr lang="en-CA" sz="800" dirty="0" smtClean="0">
              <a:solidFill>
                <a:srgbClr val="FF33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942077" y="4606713"/>
            <a:ext cx="11224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3300"/>
                </a:solidFill>
              </a:rPr>
              <a:t>FILS  Key Handshake </a:t>
            </a:r>
            <a:endParaRPr lang="en-CA" sz="800" dirty="0" smtClean="0">
              <a:solidFill>
                <a:srgbClr val="FF3300"/>
              </a:solidFill>
            </a:endParaRPr>
          </a:p>
        </p:txBody>
      </p:sp>
      <p:sp>
        <p:nvSpPr>
          <p:cNvPr id="80" name="Freeform 79"/>
          <p:cNvSpPr/>
          <p:nvPr/>
        </p:nvSpPr>
        <p:spPr bwMode="auto">
          <a:xfrm>
            <a:off x="5520906" y="4423270"/>
            <a:ext cx="1932317" cy="1365055"/>
          </a:xfrm>
          <a:custGeom>
            <a:avLst/>
            <a:gdLst>
              <a:gd name="connsiteX0" fmla="*/ 1923690 w 1932317"/>
              <a:gd name="connsiteY0" fmla="*/ 0 h 2329133"/>
              <a:gd name="connsiteX1" fmla="*/ 1932317 w 1932317"/>
              <a:gd name="connsiteY1" fmla="*/ 2329133 h 2329133"/>
              <a:gd name="connsiteX2" fmla="*/ 0 w 1932317"/>
              <a:gd name="connsiteY2" fmla="*/ 2329133 h 2329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2317" h="2329133">
                <a:moveTo>
                  <a:pt x="1923690" y="0"/>
                </a:moveTo>
                <a:cubicBezTo>
                  <a:pt x="1926566" y="776378"/>
                  <a:pt x="1929441" y="1552755"/>
                  <a:pt x="1932317" y="2329133"/>
                </a:cubicBezTo>
                <a:lnTo>
                  <a:pt x="0" y="2329133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51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Dec 2011</a:t>
            </a:r>
          </a:p>
        </p:txBody>
      </p:sp>
      <p:sp>
        <p:nvSpPr>
          <p:cNvPr id="59" name="Slide Number Placeholder 5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Slide </a:t>
            </a:r>
            <a:fld id="{F849415C-ECDB-492C-B7EB-181F05134429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FILS Authenticated State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Upon receipt of a Beacon message from a AP STA or Probe Request from non-AP STA with FILS authentication number, both the STA and AP’s shall transition to FILS Authenticated state </a:t>
            </a:r>
          </a:p>
          <a:p>
            <a:r>
              <a:rPr lang="en-US" sz="1400" dirty="0" smtClean="0"/>
              <a:t>STA at FILS Authenticated  State , it allows Class 1,2 and selected Data frames piggybacked over  Class 1 &amp;2 frames to be transmitted</a:t>
            </a:r>
          </a:p>
          <a:p>
            <a:r>
              <a:rPr lang="en-US" sz="1400" dirty="0" smtClean="0"/>
              <a:t>Upon receipt of a De-association frame from either STA or AP STA with reasons, the STA at the FILS authenticated state will be transitioned to State 1. STA transitioned back to State 1 may retry with FILS authentication or use the RSNA authentication</a:t>
            </a:r>
          </a:p>
          <a:p>
            <a:r>
              <a:rPr lang="en-US" sz="1400" dirty="0" smtClean="0"/>
              <a:t>Upon receipt of a FILS key exchange success, the STA shall transition to state 3 which is allows full class 1, 2 and 3 frames to pass through.</a:t>
            </a:r>
          </a:p>
          <a:p>
            <a:endParaRPr lang="en-US" sz="14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12</a:t>
            </a:fld>
            <a:endParaRPr lang="en-US" altLang="ja-JP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0" y="4798370"/>
          <a:ext cx="6096000" cy="11379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03825"/>
                <a:gridCol w="43921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 Selected Management</a:t>
                      </a:r>
                      <a:r>
                        <a:rPr lang="en-US" sz="1000" baseline="0" dirty="0" smtClean="0"/>
                        <a:t> Frames and Data Frames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                                     Reasons</a:t>
                      </a:r>
                      <a:endParaRPr lang="en-CA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   EAPOL 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 To carry out the EAPOL authentication at FILS Authenticated State</a:t>
                      </a:r>
                      <a:endParaRPr lang="en-CA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   DHCP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 To</a:t>
                      </a:r>
                      <a:r>
                        <a:rPr lang="en-US" sz="1000" baseline="0" dirty="0" smtClean="0"/>
                        <a:t> enable the parallel DHCP processing</a:t>
                      </a:r>
                      <a:endParaRPr lang="en-CA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51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Dec 2011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Appropriate FILS Authentication Properties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01071" y="175260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9165"/>
                <a:gridCol w="1613010"/>
                <a:gridCol w="17038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Mandatory</a:t>
                      </a:r>
                      <a:r>
                        <a:rPr lang="en-US" sz="900" baseline="0" dirty="0" smtClean="0"/>
                        <a:t> Properties</a:t>
                      </a:r>
                      <a:endParaRPr lang="en-CA" sz="9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 802.11i</a:t>
                      </a:r>
                      <a:endParaRPr lang="en-CA" sz="9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  FILS</a:t>
                      </a:r>
                      <a:r>
                        <a:rPr lang="en-US" sz="900" baseline="0" dirty="0" smtClean="0"/>
                        <a:t> Security</a:t>
                      </a:r>
                      <a:endParaRPr lang="en-CA" sz="9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Mutual Authentication  with key agreement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     Yes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  Yes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Strong Confidentiality</a:t>
                      </a:r>
                      <a:r>
                        <a:rPr lang="en-US" sz="900" baseline="0" dirty="0" smtClean="0"/>
                        <a:t> 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     Yes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  Yes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RSNA</a:t>
                      </a:r>
                      <a:r>
                        <a:rPr lang="en-US" sz="900" baseline="0" dirty="0" smtClean="0"/>
                        <a:t> Security Model 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    Yes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   Yes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Key</a:t>
                      </a:r>
                      <a:r>
                        <a:rPr lang="en-US" sz="900" baseline="0" dirty="0" smtClean="0"/>
                        <a:t> Confirmation</a:t>
                      </a:r>
                      <a:r>
                        <a:rPr lang="en-US" sz="900" dirty="0" smtClean="0"/>
                        <a:t>                 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     Yes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  Yes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Key Derivation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     Yes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  Yes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Fast</a:t>
                      </a:r>
                      <a:r>
                        <a:rPr lang="en-US" sz="900" baseline="0" dirty="0" smtClean="0"/>
                        <a:t> Re-authentication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     Yes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  Yes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Strong Session Key 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    Yes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   Yes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Replay Attack</a:t>
                      </a:r>
                      <a:r>
                        <a:rPr lang="en-US" sz="900" baseline="0" dirty="0" smtClean="0"/>
                        <a:t> Protection/MTIM protection/Dictionary Attack /Impersonation Attack Protection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   Yes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Yes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601071" y="5176203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9165"/>
                <a:gridCol w="1613010"/>
                <a:gridCol w="17038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Recommended</a:t>
                      </a:r>
                      <a:r>
                        <a:rPr lang="en-US" sz="900" baseline="0" dirty="0" smtClean="0"/>
                        <a:t> Properties</a:t>
                      </a:r>
                      <a:endParaRPr lang="en-CA" sz="9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 802.11i</a:t>
                      </a:r>
                      <a:endParaRPr lang="en-CA" sz="9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  FILS</a:t>
                      </a:r>
                      <a:r>
                        <a:rPr lang="en-US" sz="900" baseline="0" dirty="0" smtClean="0"/>
                        <a:t> Security</a:t>
                      </a:r>
                      <a:endParaRPr lang="en-CA" sz="9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Fast and Efficient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No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  Yes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Forward</a:t>
                      </a:r>
                      <a:r>
                        <a:rPr lang="en-US" sz="900" baseline="0" dirty="0" smtClean="0"/>
                        <a:t> Secrecy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Implementation Related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Implementation</a:t>
                      </a:r>
                      <a:r>
                        <a:rPr lang="en-US" sz="900" baseline="0" dirty="0" smtClean="0"/>
                        <a:t> Related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Denial of Service Resistance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Implementation</a:t>
                      </a:r>
                      <a:r>
                        <a:rPr lang="en-US" sz="900" baseline="0" dirty="0" smtClean="0"/>
                        <a:t> Related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Implementation Related</a:t>
                      </a:r>
                      <a:endParaRPr lang="en-CA" sz="9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51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Dec 2011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 Algorithm Number Field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the following FILS Authentication Algorithm Number</a:t>
            </a:r>
          </a:p>
          <a:p>
            <a:pPr lvl="1"/>
            <a:r>
              <a:rPr lang="en-US" dirty="0" smtClean="0"/>
              <a:t> Authentication algorithm number = 0: Open System</a:t>
            </a:r>
          </a:p>
          <a:p>
            <a:pPr lvl="1"/>
            <a:r>
              <a:rPr lang="en-US" dirty="0" smtClean="0"/>
              <a:t>Authentication algorithm number = 1: Shared Key</a:t>
            </a:r>
          </a:p>
          <a:p>
            <a:pPr lvl="1"/>
            <a:r>
              <a:rPr lang="en-US" dirty="0" smtClean="0"/>
              <a:t>Authentication algorithm number = 2: Fast BSS Transition</a:t>
            </a:r>
          </a:p>
          <a:p>
            <a:pPr lvl="1"/>
            <a:r>
              <a:rPr lang="en-US" dirty="0" smtClean="0"/>
              <a:t>Authentication algorithm number = 3: simultaneous authentication of equals (SAE)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Authentication algorithm number = 4: FILS Authentication</a:t>
            </a:r>
          </a:p>
          <a:p>
            <a:pPr lvl="1"/>
            <a:r>
              <a:rPr lang="en-US" dirty="0" smtClean="0"/>
              <a:t>Authentication algorithm number = 65 535: Vendor specific use</a:t>
            </a:r>
          </a:p>
          <a:p>
            <a:pPr lvl="1"/>
            <a:endParaRPr lang="en-US" dirty="0" smtClean="0"/>
          </a:p>
          <a:p>
            <a:pPr lvl="1"/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51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Dec 2011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35830"/>
            <a:ext cx="7772400" cy="554115"/>
          </a:xfrm>
        </p:spPr>
        <p:txBody>
          <a:bodyPr/>
          <a:lstStyle/>
          <a:p>
            <a:r>
              <a:rPr lang="en-US" sz="1800" dirty="0" smtClean="0"/>
              <a:t>IEEE 802.11 </a:t>
            </a:r>
            <a:r>
              <a:rPr lang="en-US" sz="1800" dirty="0" err="1" smtClean="0"/>
              <a:t>TGai</a:t>
            </a:r>
            <a:r>
              <a:rPr lang="en-US" sz="1800" dirty="0" smtClean="0"/>
              <a:t> FILS Authentication </a:t>
            </a:r>
            <a:br>
              <a:rPr lang="en-US" sz="1800" dirty="0" smtClean="0"/>
            </a:br>
            <a:r>
              <a:rPr lang="en-US" sz="1800" dirty="0" smtClean="0"/>
              <a:t>(Revising 802.11Revmb Section 4.10.3.2)</a:t>
            </a:r>
            <a:endParaRPr lang="en-CA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51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Dec 2011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78775" y="6583363"/>
            <a:ext cx="479425" cy="184150"/>
          </a:xfrm>
        </p:spPr>
        <p:txBody>
          <a:bodyPr/>
          <a:lstStyle/>
          <a:p>
            <a:pPr>
              <a:defRPr/>
            </a:pPr>
            <a:r>
              <a:rPr lang="en-US" altLang="ja-JP" dirty="0" err="1" smtClean="0"/>
              <a:t>Huawei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4835" y="658336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15</a:t>
            </a:fld>
            <a:endParaRPr lang="en-US" altLang="ja-JP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581836" y="1189945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0794" y="1368550"/>
            <a:ext cx="6607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885567" y="1189945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26443" y="1245440"/>
            <a:ext cx="798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AP /</a:t>
            </a:r>
          </a:p>
          <a:p>
            <a:r>
              <a:rPr lang="en-US" sz="800" b="1" dirty="0" smtClean="0"/>
              <a:t>Authenticator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204179" y="1189945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61167" y="1353162"/>
            <a:ext cx="31611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AS</a:t>
            </a:r>
          </a:p>
        </p:txBody>
      </p:sp>
      <p:cxnSp>
        <p:nvCxnSpPr>
          <p:cNvPr id="14" name="Straight Connector 13"/>
          <p:cNvCxnSpPr>
            <a:stCxn id="7" idx="2"/>
          </p:cNvCxnSpPr>
          <p:nvPr/>
        </p:nvCxnSpPr>
        <p:spPr bwMode="auto">
          <a:xfrm flipH="1">
            <a:off x="2018034" y="1752600"/>
            <a:ext cx="3987" cy="45427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H="1">
            <a:off x="4325752" y="1752600"/>
            <a:ext cx="3989" cy="47120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6669026" y="1752600"/>
            <a:ext cx="1" cy="41601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>
            <a:off x="2022021" y="2328675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2462205" y="2098245"/>
            <a:ext cx="9348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1)  802.11 Beacon</a:t>
            </a:r>
            <a:endParaRPr lang="en-CA" sz="800" dirty="0" smtClean="0"/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>
            <a:off x="2018034" y="2712725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arrow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440489" y="2520700"/>
            <a:ext cx="132600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2)  802.11  Probe Request   </a:t>
            </a:r>
            <a:endParaRPr lang="en-CA" sz="800" dirty="0" smtClean="0"/>
          </a:p>
        </p:txBody>
      </p:sp>
      <p:cxnSp>
        <p:nvCxnSpPr>
          <p:cNvPr id="22" name="Straight Arrow Connector 21"/>
          <p:cNvCxnSpPr/>
          <p:nvPr/>
        </p:nvCxnSpPr>
        <p:spPr bwMode="auto">
          <a:xfrm flipH="1">
            <a:off x="2022021" y="3173585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440489" y="2958141"/>
            <a:ext cx="13372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3)  802.11  Probe Response </a:t>
            </a:r>
            <a:endParaRPr lang="en-CA" sz="800" dirty="0" smtClean="0"/>
          </a:p>
        </p:txBody>
      </p:sp>
      <p:cxnSp>
        <p:nvCxnSpPr>
          <p:cNvPr id="24" name="Straight Arrow Connector 23"/>
          <p:cNvCxnSpPr/>
          <p:nvPr/>
        </p:nvCxnSpPr>
        <p:spPr bwMode="auto">
          <a:xfrm flipH="1">
            <a:off x="2022021" y="3749660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022021" y="3534216"/>
            <a:ext cx="32576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4)  |802.1x EAP OL-Start with Security Parameters for FILS handshake)  </a:t>
            </a:r>
            <a:endParaRPr lang="en-CA" sz="800" dirty="0" smtClean="0"/>
          </a:p>
        </p:txBody>
      </p:sp>
      <p:cxnSp>
        <p:nvCxnSpPr>
          <p:cNvPr id="26" name="Straight Arrow Connector 25"/>
          <p:cNvCxnSpPr/>
          <p:nvPr/>
        </p:nvCxnSpPr>
        <p:spPr bwMode="auto">
          <a:xfrm flipH="1">
            <a:off x="4329739" y="4133710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4953034" y="3902060"/>
            <a:ext cx="16658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5)  Access Request (EAP Request)</a:t>
            </a:r>
            <a:endParaRPr lang="en-CA" sz="800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2609841" y="4269904"/>
            <a:ext cx="192552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6) EAP Authentication Protocol Exchange</a:t>
            </a:r>
            <a:endParaRPr lang="en-CA" sz="800" dirty="0" smtClean="0"/>
          </a:p>
        </p:txBody>
      </p:sp>
      <p:sp>
        <p:nvSpPr>
          <p:cNvPr id="32" name="Rectangle 31"/>
          <p:cNvSpPr/>
          <p:nvPr/>
        </p:nvSpPr>
        <p:spPr bwMode="auto">
          <a:xfrm>
            <a:off x="6184943" y="4622954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04179" y="4619555"/>
            <a:ext cx="784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AS Generates</a:t>
            </a:r>
          </a:p>
          <a:p>
            <a:r>
              <a:rPr lang="en-US" sz="800" b="1" dirty="0" smtClean="0"/>
              <a:t>PMK</a:t>
            </a:r>
          </a:p>
        </p:txBody>
      </p:sp>
      <p:cxnSp>
        <p:nvCxnSpPr>
          <p:cNvPr id="38" name="Straight Arrow Connector 37"/>
          <p:cNvCxnSpPr/>
          <p:nvPr/>
        </p:nvCxnSpPr>
        <p:spPr bwMode="auto">
          <a:xfrm flipH="1">
            <a:off x="4380544" y="5142239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5096503" y="4958109"/>
            <a:ext cx="14590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7) Accept/ EAP Success/ PMK</a:t>
            </a:r>
            <a:endParaRPr lang="en-CA" sz="800" dirty="0" smtClean="0"/>
          </a:p>
        </p:txBody>
      </p:sp>
      <p:cxnSp>
        <p:nvCxnSpPr>
          <p:cNvPr id="40" name="Straight Arrow Connector 39"/>
          <p:cNvCxnSpPr/>
          <p:nvPr/>
        </p:nvCxnSpPr>
        <p:spPr bwMode="auto">
          <a:xfrm flipH="1">
            <a:off x="2022023" y="5619247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954580" y="5381324"/>
            <a:ext cx="33105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8)   802.1x  EAPOL success ||  </a:t>
            </a:r>
            <a:r>
              <a:rPr lang="en-US" sz="800" dirty="0" err="1" smtClean="0"/>
              <a:t>msg</a:t>
            </a:r>
            <a:r>
              <a:rPr lang="en-US" sz="800" dirty="0" smtClean="0"/>
              <a:t> 1: EAPOL-KEY (</a:t>
            </a:r>
            <a:r>
              <a:rPr lang="en-US" sz="800" dirty="0" err="1" smtClean="0"/>
              <a:t>Anounce</a:t>
            </a:r>
            <a:r>
              <a:rPr lang="en-US" sz="800" dirty="0" smtClean="0"/>
              <a:t>, </a:t>
            </a:r>
            <a:r>
              <a:rPr lang="en-US" sz="800" dirty="0" err="1" smtClean="0"/>
              <a:t>Unicast</a:t>
            </a:r>
            <a:r>
              <a:rPr lang="en-US" sz="800" dirty="0" smtClean="0"/>
              <a:t>))</a:t>
            </a:r>
            <a:endParaRPr lang="en-CA" sz="800" dirty="0" smtClean="0"/>
          </a:p>
        </p:txBody>
      </p:sp>
      <p:sp>
        <p:nvSpPr>
          <p:cNvPr id="42" name="Rectangle 41"/>
          <p:cNvSpPr/>
          <p:nvPr/>
        </p:nvSpPr>
        <p:spPr bwMode="auto">
          <a:xfrm>
            <a:off x="1525730" y="5773607"/>
            <a:ext cx="880369" cy="3351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488860" y="5743481"/>
            <a:ext cx="917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 </a:t>
            </a:r>
          </a:p>
          <a:p>
            <a:r>
              <a:rPr lang="en-US" sz="800" b="1" dirty="0" smtClean="0"/>
              <a:t>Generates  PMK</a:t>
            </a:r>
          </a:p>
        </p:txBody>
      </p:sp>
      <p:sp>
        <p:nvSpPr>
          <p:cNvPr id="45" name="Line Callout 1 44"/>
          <p:cNvSpPr/>
          <p:nvPr/>
        </p:nvSpPr>
        <p:spPr bwMode="auto">
          <a:xfrm>
            <a:off x="6237842" y="2712726"/>
            <a:ext cx="1195297" cy="691290"/>
          </a:xfrm>
          <a:prstGeom prst="borderCallout1">
            <a:avLst>
              <a:gd name="adj1" fmla="val 18750"/>
              <a:gd name="adj2" fmla="val -8333"/>
              <a:gd name="adj3" fmla="val 145143"/>
              <a:gd name="adj4" fmla="val -221644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Times New Roman" charset="0"/>
              </a:rPr>
              <a:t>Removing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EAP-Identity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Request / Response Message</a:t>
            </a:r>
            <a:endParaRPr kumimoji="0" lang="en-CA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3926443" y="5195630"/>
            <a:ext cx="880369" cy="57797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900795" y="5199028"/>
            <a:ext cx="824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Authenticator </a:t>
            </a:r>
          </a:p>
          <a:p>
            <a:r>
              <a:rPr lang="en-US" sz="800" b="1" dirty="0" smtClean="0"/>
              <a:t>Stores PMK</a:t>
            </a:r>
          </a:p>
          <a:p>
            <a:r>
              <a:rPr lang="en-US" sz="800" b="1" dirty="0" smtClean="0"/>
              <a:t>And Generate </a:t>
            </a:r>
          </a:p>
          <a:p>
            <a:r>
              <a:rPr lang="en-US" sz="800" b="1" dirty="0" err="1" smtClean="0"/>
              <a:t>Anounce</a:t>
            </a:r>
            <a:endParaRPr lang="en-US" sz="800" b="1" dirty="0" smtClean="0"/>
          </a:p>
        </p:txBody>
      </p:sp>
      <p:sp>
        <p:nvSpPr>
          <p:cNvPr id="49" name="Rectangle 48"/>
          <p:cNvSpPr/>
          <p:nvPr/>
        </p:nvSpPr>
        <p:spPr bwMode="auto">
          <a:xfrm>
            <a:off x="1525730" y="6129467"/>
            <a:ext cx="880369" cy="3351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44966" y="6126068"/>
            <a:ext cx="7777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 </a:t>
            </a:r>
          </a:p>
          <a:p>
            <a:r>
              <a:rPr lang="en-US" sz="800" b="1" dirty="0" smtClean="0"/>
              <a:t>Derives PTK</a:t>
            </a:r>
          </a:p>
        </p:txBody>
      </p:sp>
      <p:sp>
        <p:nvSpPr>
          <p:cNvPr id="52" name="Line Callout 1 51"/>
          <p:cNvSpPr/>
          <p:nvPr/>
        </p:nvSpPr>
        <p:spPr bwMode="auto">
          <a:xfrm>
            <a:off x="6835490" y="5273602"/>
            <a:ext cx="1195297" cy="855865"/>
          </a:xfrm>
          <a:prstGeom prst="borderCallout1">
            <a:avLst>
              <a:gd name="adj1" fmla="val 18750"/>
              <a:gd name="adj2" fmla="val -8333"/>
              <a:gd name="adj3" fmla="val 41388"/>
              <a:gd name="adj4" fmla="val -272164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Times New Roman" charset="0"/>
              </a:rPr>
              <a:t>4 Way Handshake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Times New Roman" charset="0"/>
              </a:rPr>
              <a:t>Message is overhauled in 802.11 Auth </a:t>
            </a:r>
            <a:r>
              <a:rPr lang="en-US" sz="1000" dirty="0" err="1" smtClean="0">
                <a:latin typeface="Times New Roman" charset="0"/>
              </a:rPr>
              <a:t>Resp</a:t>
            </a:r>
            <a:endParaRPr kumimoji="0" lang="en-CA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022066" y="2712725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1</a:t>
            </a:r>
            <a:endParaRPr lang="en-CA" sz="800" dirty="0" smtClean="0"/>
          </a:p>
        </p:txBody>
      </p:sp>
      <p:sp>
        <p:nvSpPr>
          <p:cNvPr id="58" name="Freeform 57"/>
          <p:cNvSpPr/>
          <p:nvPr/>
        </p:nvSpPr>
        <p:spPr bwMode="auto">
          <a:xfrm>
            <a:off x="1181819" y="2303253"/>
            <a:ext cx="163902" cy="414068"/>
          </a:xfrm>
          <a:custGeom>
            <a:avLst/>
            <a:gdLst>
              <a:gd name="connsiteX0" fmla="*/ 163902 w 163902"/>
              <a:gd name="connsiteY0" fmla="*/ 0 h 414068"/>
              <a:gd name="connsiteX1" fmla="*/ 0 w 163902"/>
              <a:gd name="connsiteY1" fmla="*/ 0 h 414068"/>
              <a:gd name="connsiteX2" fmla="*/ 0 w 163902"/>
              <a:gd name="connsiteY2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0" y="0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>
            <a:off x="1181819" y="2889849"/>
            <a:ext cx="172528" cy="483079"/>
          </a:xfrm>
          <a:custGeom>
            <a:avLst/>
            <a:gdLst>
              <a:gd name="connsiteX0" fmla="*/ 0 w 172528"/>
              <a:gd name="connsiteY0" fmla="*/ 0 h 483079"/>
              <a:gd name="connsiteX1" fmla="*/ 0 w 172528"/>
              <a:gd name="connsiteY1" fmla="*/ 483079 h 483079"/>
              <a:gd name="connsiteX2" fmla="*/ 172528 w 172528"/>
              <a:gd name="connsiteY2" fmla="*/ 483079 h 48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528" h="483079">
                <a:moveTo>
                  <a:pt x="0" y="0"/>
                </a:moveTo>
                <a:lnTo>
                  <a:pt x="0" y="483079"/>
                </a:lnTo>
                <a:lnTo>
                  <a:pt x="172528" y="483079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010564" y="4159132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5</a:t>
            </a:r>
            <a:endParaRPr lang="en-CA" sz="800" dirty="0" smtClean="0"/>
          </a:p>
        </p:txBody>
      </p:sp>
      <p:sp>
        <p:nvSpPr>
          <p:cNvPr id="63" name="Freeform 62"/>
          <p:cNvSpPr/>
          <p:nvPr/>
        </p:nvSpPr>
        <p:spPr bwMode="auto">
          <a:xfrm>
            <a:off x="1170317" y="3749660"/>
            <a:ext cx="163902" cy="414068"/>
          </a:xfrm>
          <a:custGeom>
            <a:avLst/>
            <a:gdLst>
              <a:gd name="connsiteX0" fmla="*/ 163902 w 163902"/>
              <a:gd name="connsiteY0" fmla="*/ 0 h 414068"/>
              <a:gd name="connsiteX1" fmla="*/ 0 w 163902"/>
              <a:gd name="connsiteY1" fmla="*/ 0 h 414068"/>
              <a:gd name="connsiteX2" fmla="*/ 0 w 163902"/>
              <a:gd name="connsiteY2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0" y="0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Freeform 63"/>
          <p:cNvSpPr/>
          <p:nvPr/>
        </p:nvSpPr>
        <p:spPr bwMode="auto">
          <a:xfrm>
            <a:off x="1170317" y="4336256"/>
            <a:ext cx="172528" cy="1959089"/>
          </a:xfrm>
          <a:custGeom>
            <a:avLst/>
            <a:gdLst>
              <a:gd name="connsiteX0" fmla="*/ 0 w 172528"/>
              <a:gd name="connsiteY0" fmla="*/ 0 h 483079"/>
              <a:gd name="connsiteX1" fmla="*/ 0 w 172528"/>
              <a:gd name="connsiteY1" fmla="*/ 483079 h 483079"/>
              <a:gd name="connsiteX2" fmla="*/ 172528 w 172528"/>
              <a:gd name="connsiteY2" fmla="*/ 483079 h 48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528" h="483079">
                <a:moveTo>
                  <a:pt x="0" y="0"/>
                </a:moveTo>
                <a:lnTo>
                  <a:pt x="0" y="483079"/>
                </a:lnTo>
                <a:lnTo>
                  <a:pt x="172528" y="483079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9" name="Freeform 68"/>
          <p:cNvSpPr/>
          <p:nvPr/>
        </p:nvSpPr>
        <p:spPr bwMode="auto">
          <a:xfrm>
            <a:off x="4735902" y="2225615"/>
            <a:ext cx="146649" cy="379562"/>
          </a:xfrm>
          <a:custGeom>
            <a:avLst/>
            <a:gdLst>
              <a:gd name="connsiteX0" fmla="*/ 0 w 146649"/>
              <a:gd name="connsiteY0" fmla="*/ 0 h 379562"/>
              <a:gd name="connsiteX1" fmla="*/ 146649 w 146649"/>
              <a:gd name="connsiteY1" fmla="*/ 0 h 379562"/>
              <a:gd name="connsiteX2" fmla="*/ 146649 w 146649"/>
              <a:gd name="connsiteY2" fmla="*/ 379562 h 379562"/>
              <a:gd name="connsiteX3" fmla="*/ 138023 w 146649"/>
              <a:gd name="connsiteY3" fmla="*/ 370936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49" h="379562">
                <a:moveTo>
                  <a:pt x="0" y="0"/>
                </a:moveTo>
                <a:lnTo>
                  <a:pt x="146649" y="0"/>
                </a:lnTo>
                <a:lnTo>
                  <a:pt x="146649" y="379562"/>
                </a:lnTo>
                <a:lnTo>
                  <a:pt x="138023" y="370936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629709" y="2649681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1</a:t>
            </a:r>
            <a:endParaRPr lang="en-CA" sz="800" dirty="0" smtClean="0"/>
          </a:p>
        </p:txBody>
      </p:sp>
      <p:sp>
        <p:nvSpPr>
          <p:cNvPr id="71" name="Freeform 70"/>
          <p:cNvSpPr/>
          <p:nvPr/>
        </p:nvSpPr>
        <p:spPr bwMode="auto">
          <a:xfrm>
            <a:off x="4718649" y="2855343"/>
            <a:ext cx="163902" cy="414068"/>
          </a:xfrm>
          <a:custGeom>
            <a:avLst/>
            <a:gdLst>
              <a:gd name="connsiteX0" fmla="*/ 163902 w 163902"/>
              <a:gd name="connsiteY0" fmla="*/ 0 h 414068"/>
              <a:gd name="connsiteX1" fmla="*/ 163902 w 163902"/>
              <a:gd name="connsiteY1" fmla="*/ 414068 h 414068"/>
              <a:gd name="connsiteX2" fmla="*/ 0 w 163902"/>
              <a:gd name="connsiteY2" fmla="*/ 414068 h 414068"/>
              <a:gd name="connsiteX3" fmla="*/ 0 w 163902"/>
              <a:gd name="connsiteY3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163902" y="414068"/>
                </a:lnTo>
                <a:lnTo>
                  <a:pt x="0" y="414068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2" name="Freeform 71"/>
          <p:cNvSpPr/>
          <p:nvPr/>
        </p:nvSpPr>
        <p:spPr bwMode="auto">
          <a:xfrm>
            <a:off x="4718649" y="4240726"/>
            <a:ext cx="146649" cy="489244"/>
          </a:xfrm>
          <a:custGeom>
            <a:avLst/>
            <a:gdLst>
              <a:gd name="connsiteX0" fmla="*/ 0 w 146649"/>
              <a:gd name="connsiteY0" fmla="*/ 0 h 379562"/>
              <a:gd name="connsiteX1" fmla="*/ 146649 w 146649"/>
              <a:gd name="connsiteY1" fmla="*/ 0 h 379562"/>
              <a:gd name="connsiteX2" fmla="*/ 146649 w 146649"/>
              <a:gd name="connsiteY2" fmla="*/ 379562 h 379562"/>
              <a:gd name="connsiteX3" fmla="*/ 138023 w 146649"/>
              <a:gd name="connsiteY3" fmla="*/ 370936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49" h="379562">
                <a:moveTo>
                  <a:pt x="0" y="0"/>
                </a:moveTo>
                <a:lnTo>
                  <a:pt x="146649" y="0"/>
                </a:lnTo>
                <a:lnTo>
                  <a:pt x="146649" y="379562"/>
                </a:lnTo>
                <a:lnTo>
                  <a:pt x="138023" y="370936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3" name="Freeform 72"/>
          <p:cNvSpPr/>
          <p:nvPr/>
        </p:nvSpPr>
        <p:spPr bwMode="auto">
          <a:xfrm>
            <a:off x="4675357" y="4958108"/>
            <a:ext cx="207194" cy="1337235"/>
          </a:xfrm>
          <a:custGeom>
            <a:avLst/>
            <a:gdLst>
              <a:gd name="connsiteX0" fmla="*/ 163902 w 163902"/>
              <a:gd name="connsiteY0" fmla="*/ 0 h 414068"/>
              <a:gd name="connsiteX1" fmla="*/ 163902 w 163902"/>
              <a:gd name="connsiteY1" fmla="*/ 414068 h 414068"/>
              <a:gd name="connsiteX2" fmla="*/ 0 w 163902"/>
              <a:gd name="connsiteY2" fmla="*/ 414068 h 414068"/>
              <a:gd name="connsiteX3" fmla="*/ 0 w 163902"/>
              <a:gd name="connsiteY3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163902" y="414068"/>
                </a:lnTo>
                <a:lnTo>
                  <a:pt x="0" y="414068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675357" y="4742665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5</a:t>
            </a:r>
            <a:endParaRPr lang="en-CA" sz="800" dirty="0" smtClean="0"/>
          </a:p>
        </p:txBody>
      </p:sp>
      <p:sp>
        <p:nvSpPr>
          <p:cNvPr id="53" name="Left-Right Arrow 52"/>
          <p:cNvSpPr/>
          <p:nvPr/>
        </p:nvSpPr>
        <p:spPr bwMode="auto">
          <a:xfrm>
            <a:off x="2022024" y="4374576"/>
            <a:ext cx="4666238" cy="244979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  <p:sp>
        <p:nvSpPr>
          <p:cNvPr id="7" name="Rectangle 6"/>
          <p:cNvSpPr/>
          <p:nvPr/>
        </p:nvSpPr>
        <p:spPr bwMode="auto">
          <a:xfrm>
            <a:off x="1601072" y="1752600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30030" y="1931205"/>
            <a:ext cx="6607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904803" y="1752600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45679" y="1808095"/>
            <a:ext cx="798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AP /</a:t>
            </a:r>
          </a:p>
          <a:p>
            <a:r>
              <a:rPr lang="en-US" sz="800" b="1" dirty="0" smtClean="0"/>
              <a:t>Authenticator</a:t>
            </a:r>
          </a:p>
        </p:txBody>
      </p:sp>
      <p:cxnSp>
        <p:nvCxnSpPr>
          <p:cNvPr id="14" name="Straight Connector 13"/>
          <p:cNvCxnSpPr>
            <a:stCxn id="7" idx="2"/>
          </p:cNvCxnSpPr>
          <p:nvPr/>
        </p:nvCxnSpPr>
        <p:spPr bwMode="auto">
          <a:xfrm flipH="1">
            <a:off x="2037270" y="2315255"/>
            <a:ext cx="3987" cy="40325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H="1">
            <a:off x="4348975" y="2315255"/>
            <a:ext cx="1" cy="40325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2078222" y="3275380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500677" y="3083355"/>
            <a:ext cx="35621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9)  802.11 Association Request ( </a:t>
            </a:r>
            <a:r>
              <a:rPr lang="en-US" sz="800" dirty="0" err="1" smtClean="0"/>
              <a:t>Msg</a:t>
            </a:r>
            <a:r>
              <a:rPr lang="en-US" sz="800" dirty="0" smtClean="0"/>
              <a:t> 2:  EAPOL-Key (</a:t>
            </a:r>
            <a:r>
              <a:rPr lang="en-US" sz="800" dirty="0" err="1" smtClean="0"/>
              <a:t>Snounce</a:t>
            </a:r>
            <a:r>
              <a:rPr lang="en-US" sz="800" dirty="0" smtClean="0"/>
              <a:t>, </a:t>
            </a:r>
            <a:r>
              <a:rPr lang="en-US" sz="800" dirty="0" err="1" smtClean="0"/>
              <a:t>Unicastm</a:t>
            </a:r>
            <a:r>
              <a:rPr lang="en-US" sz="800" dirty="0" smtClean="0"/>
              <a:t> MIC) </a:t>
            </a:r>
            <a:endParaRPr lang="en-CA" sz="800" dirty="0" smtClean="0"/>
          </a:p>
        </p:txBody>
      </p:sp>
      <p:cxnSp>
        <p:nvCxnSpPr>
          <p:cNvPr id="22" name="Straight Arrow Connector 21"/>
          <p:cNvCxnSpPr/>
          <p:nvPr/>
        </p:nvCxnSpPr>
        <p:spPr bwMode="auto">
          <a:xfrm flipH="1">
            <a:off x="2037270" y="4273910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500677" y="3928265"/>
            <a:ext cx="47548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10)  802.11  Association  Response ( </a:t>
            </a:r>
            <a:r>
              <a:rPr lang="en-US" sz="800" dirty="0" err="1" smtClean="0"/>
              <a:t>Msg</a:t>
            </a:r>
            <a:r>
              <a:rPr lang="en-US" sz="800" dirty="0" smtClean="0"/>
              <a:t> 3: EAPOL-Key (Install PTK, </a:t>
            </a:r>
            <a:r>
              <a:rPr lang="en-US" sz="800" dirty="0" err="1" smtClean="0"/>
              <a:t>unicast</a:t>
            </a:r>
            <a:r>
              <a:rPr lang="en-US" sz="800" dirty="0" smtClean="0"/>
              <a:t>, MIC, Encrypt (GTK, IGTK) ))</a:t>
            </a:r>
            <a:endParaRPr lang="en-CA" sz="800" dirty="0" smtClean="0"/>
          </a:p>
        </p:txBody>
      </p:sp>
      <p:cxnSp>
        <p:nvCxnSpPr>
          <p:cNvPr id="24" name="Straight Arrow Connector 23"/>
          <p:cNvCxnSpPr/>
          <p:nvPr/>
        </p:nvCxnSpPr>
        <p:spPr bwMode="auto">
          <a:xfrm flipH="1">
            <a:off x="2052373" y="4758189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arrow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533510" y="4542745"/>
            <a:ext cx="17091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 smtClean="0"/>
              <a:t>Msg</a:t>
            </a:r>
            <a:r>
              <a:rPr lang="en-US" sz="800" dirty="0" smtClean="0"/>
              <a:t> 4: EAPOL-Key (</a:t>
            </a:r>
            <a:r>
              <a:rPr lang="en-US" sz="800" dirty="0" err="1" smtClean="0"/>
              <a:t>Unicast</a:t>
            </a:r>
            <a:r>
              <a:rPr lang="en-US" sz="800" dirty="0" smtClean="0"/>
              <a:t>, MIC) </a:t>
            </a:r>
            <a:endParaRPr lang="en-CA" sz="800" dirty="0" smtClean="0"/>
          </a:p>
        </p:txBody>
      </p:sp>
      <p:cxnSp>
        <p:nvCxnSpPr>
          <p:cNvPr id="40" name="Straight Arrow Connector 39"/>
          <p:cNvCxnSpPr/>
          <p:nvPr/>
        </p:nvCxnSpPr>
        <p:spPr bwMode="auto">
          <a:xfrm flipH="1">
            <a:off x="2078222" y="6194160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746759" y="5978716"/>
            <a:ext cx="14189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  Secure Data Communication</a:t>
            </a:r>
            <a:endParaRPr lang="en-CA" sz="800" dirty="0" smtClean="0"/>
          </a:p>
        </p:txBody>
      </p:sp>
      <p:sp>
        <p:nvSpPr>
          <p:cNvPr id="36" name="Rectangle 35"/>
          <p:cNvSpPr/>
          <p:nvPr/>
        </p:nvSpPr>
        <p:spPr bwMode="auto">
          <a:xfrm>
            <a:off x="1601072" y="2545685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20308" y="2542286"/>
            <a:ext cx="8803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 with</a:t>
            </a:r>
          </a:p>
          <a:p>
            <a:r>
              <a:rPr lang="en-US" sz="800" b="1" dirty="0" smtClean="0"/>
              <a:t>PTK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3863927" y="3423608"/>
            <a:ext cx="1168933" cy="3823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908791" y="3467405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smtClean="0"/>
              <a:t>Authenticator with</a:t>
            </a:r>
            <a:endParaRPr lang="en-US" sz="800" b="1" dirty="0" smtClean="0"/>
          </a:p>
          <a:p>
            <a:r>
              <a:rPr lang="en-US" sz="800" b="1" dirty="0" smtClean="0"/>
              <a:t>PTK |GTK|IGTK</a:t>
            </a:r>
          </a:p>
        </p:txBody>
      </p:sp>
      <p:sp>
        <p:nvSpPr>
          <p:cNvPr id="50" name="Line Callout 1 49"/>
          <p:cNvSpPr/>
          <p:nvPr/>
        </p:nvSpPr>
        <p:spPr bwMode="auto">
          <a:xfrm>
            <a:off x="7068325" y="4273910"/>
            <a:ext cx="1195297" cy="614480"/>
          </a:xfrm>
          <a:prstGeom prst="borderCallout1">
            <a:avLst>
              <a:gd name="adj1" fmla="val 18750"/>
              <a:gd name="adj2" fmla="val -8333"/>
              <a:gd name="adj3" fmla="val 55081"/>
              <a:gd name="adj4" fmla="val -245461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Times New Roman" charset="0"/>
              </a:rPr>
              <a:t>Optional </a:t>
            </a:r>
            <a:r>
              <a:rPr lang="en-US" sz="1000" dirty="0" err="1" smtClean="0">
                <a:latin typeface="Times New Roman" charset="0"/>
              </a:rPr>
              <a:t>Msg</a:t>
            </a:r>
            <a:r>
              <a:rPr lang="en-US" sz="1000" dirty="0" smtClean="0">
                <a:latin typeface="Times New Roman" charset="0"/>
              </a:rPr>
              <a:t> 4 for key confirmation</a:t>
            </a:r>
            <a:endParaRPr kumimoji="0" lang="en-CA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581836" y="5314244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560892" y="5310845"/>
            <a:ext cx="982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Install PTK, GTK</a:t>
            </a:r>
          </a:p>
          <a:p>
            <a:r>
              <a:rPr lang="en-US" sz="800" b="1" dirty="0" smtClean="0"/>
              <a:t>IGTK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3966623" y="5297367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945679" y="5293968"/>
            <a:ext cx="982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Install PTK, GTK</a:t>
            </a:r>
          </a:p>
          <a:p>
            <a:r>
              <a:rPr lang="en-US" sz="800" b="1" dirty="0" smtClean="0"/>
              <a:t>IGTK</a:t>
            </a:r>
          </a:p>
        </p:txBody>
      </p:sp>
      <p:sp>
        <p:nvSpPr>
          <p:cNvPr id="58" name="Title 1"/>
          <p:cNvSpPr>
            <a:spLocks noGrp="1"/>
          </p:cNvSpPr>
          <p:nvPr>
            <p:ph type="title"/>
          </p:nvPr>
        </p:nvSpPr>
        <p:spPr>
          <a:xfrm>
            <a:off x="696913" y="635830"/>
            <a:ext cx="7772400" cy="554115"/>
          </a:xfrm>
        </p:spPr>
        <p:txBody>
          <a:bodyPr/>
          <a:lstStyle/>
          <a:p>
            <a:r>
              <a:rPr lang="en-US" sz="1800" dirty="0" smtClean="0"/>
              <a:t>IEEE 802.11 </a:t>
            </a:r>
            <a:r>
              <a:rPr lang="en-US" sz="1800" dirty="0" err="1" smtClean="0"/>
              <a:t>TGai</a:t>
            </a:r>
            <a:r>
              <a:rPr lang="en-US" sz="1800" dirty="0" smtClean="0"/>
              <a:t> FILS Handshake </a:t>
            </a:r>
            <a:br>
              <a:rPr lang="en-US" sz="1800" dirty="0" smtClean="0"/>
            </a:br>
            <a:r>
              <a:rPr lang="en-US" sz="1800" dirty="0" smtClean="0"/>
              <a:t>(Revising 802.11Revmb Section 4.10.3.2)</a:t>
            </a:r>
            <a:endParaRPr lang="en-CA" sz="1800" dirty="0"/>
          </a:p>
        </p:txBody>
      </p:sp>
      <p:sp>
        <p:nvSpPr>
          <p:cNvPr id="59" name="Freeform 58"/>
          <p:cNvSpPr/>
          <p:nvPr/>
        </p:nvSpPr>
        <p:spPr bwMode="auto">
          <a:xfrm>
            <a:off x="1247955" y="2362123"/>
            <a:ext cx="163902" cy="1105281"/>
          </a:xfrm>
          <a:custGeom>
            <a:avLst/>
            <a:gdLst>
              <a:gd name="connsiteX0" fmla="*/ 163902 w 163902"/>
              <a:gd name="connsiteY0" fmla="*/ 0 h 414068"/>
              <a:gd name="connsiteX1" fmla="*/ 0 w 163902"/>
              <a:gd name="connsiteY1" fmla="*/ 0 h 414068"/>
              <a:gd name="connsiteX2" fmla="*/ 0 w 163902"/>
              <a:gd name="connsiteY2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0" y="0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247955" y="3805958"/>
            <a:ext cx="163902" cy="736787"/>
          </a:xfrm>
          <a:custGeom>
            <a:avLst/>
            <a:gdLst>
              <a:gd name="connsiteX0" fmla="*/ 0 w 172528"/>
              <a:gd name="connsiteY0" fmla="*/ 0 h 483079"/>
              <a:gd name="connsiteX1" fmla="*/ 0 w 172528"/>
              <a:gd name="connsiteY1" fmla="*/ 483079 h 483079"/>
              <a:gd name="connsiteX2" fmla="*/ 172528 w 172528"/>
              <a:gd name="connsiteY2" fmla="*/ 483079 h 48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528" h="483079">
                <a:moveTo>
                  <a:pt x="0" y="0"/>
                </a:moveTo>
                <a:lnTo>
                  <a:pt x="0" y="483079"/>
                </a:lnTo>
                <a:lnTo>
                  <a:pt x="172528" y="483079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33797" y="3590514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5</a:t>
            </a:r>
            <a:endParaRPr lang="en-CA" sz="800" dirty="0" smtClean="0"/>
          </a:p>
        </p:txBody>
      </p:sp>
      <p:sp>
        <p:nvSpPr>
          <p:cNvPr id="62" name="Freeform 61"/>
          <p:cNvSpPr/>
          <p:nvPr/>
        </p:nvSpPr>
        <p:spPr bwMode="auto">
          <a:xfrm>
            <a:off x="1251320" y="4677379"/>
            <a:ext cx="160537" cy="636866"/>
          </a:xfrm>
          <a:custGeom>
            <a:avLst/>
            <a:gdLst>
              <a:gd name="connsiteX0" fmla="*/ 163902 w 163902"/>
              <a:gd name="connsiteY0" fmla="*/ 0 h 414068"/>
              <a:gd name="connsiteX1" fmla="*/ 0 w 163902"/>
              <a:gd name="connsiteY1" fmla="*/ 0 h 414068"/>
              <a:gd name="connsiteX2" fmla="*/ 0 w 163902"/>
              <a:gd name="connsiteY2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0" y="0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3" name="Freeform 62"/>
          <p:cNvSpPr/>
          <p:nvPr/>
        </p:nvSpPr>
        <p:spPr bwMode="auto">
          <a:xfrm>
            <a:off x="1251320" y="5529689"/>
            <a:ext cx="163902" cy="736787"/>
          </a:xfrm>
          <a:custGeom>
            <a:avLst/>
            <a:gdLst>
              <a:gd name="connsiteX0" fmla="*/ 0 w 172528"/>
              <a:gd name="connsiteY0" fmla="*/ 0 h 483079"/>
              <a:gd name="connsiteX1" fmla="*/ 0 w 172528"/>
              <a:gd name="connsiteY1" fmla="*/ 483079 h 483079"/>
              <a:gd name="connsiteX2" fmla="*/ 172528 w 172528"/>
              <a:gd name="connsiteY2" fmla="*/ 483079 h 48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528" h="483079">
                <a:moveTo>
                  <a:pt x="0" y="0"/>
                </a:moveTo>
                <a:lnTo>
                  <a:pt x="0" y="483079"/>
                </a:lnTo>
                <a:lnTo>
                  <a:pt x="172528" y="483079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54741" y="5314245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 4</a:t>
            </a:r>
            <a:endParaRPr lang="en-CA" sz="800" dirty="0" smtClean="0"/>
          </a:p>
        </p:txBody>
      </p:sp>
      <p:sp>
        <p:nvSpPr>
          <p:cNvPr id="65" name="Freeform 64"/>
          <p:cNvSpPr/>
          <p:nvPr/>
        </p:nvSpPr>
        <p:spPr bwMode="auto">
          <a:xfrm>
            <a:off x="5179509" y="2302326"/>
            <a:ext cx="146649" cy="565585"/>
          </a:xfrm>
          <a:custGeom>
            <a:avLst/>
            <a:gdLst>
              <a:gd name="connsiteX0" fmla="*/ 0 w 146649"/>
              <a:gd name="connsiteY0" fmla="*/ 0 h 379562"/>
              <a:gd name="connsiteX1" fmla="*/ 146649 w 146649"/>
              <a:gd name="connsiteY1" fmla="*/ 0 h 379562"/>
              <a:gd name="connsiteX2" fmla="*/ 146649 w 146649"/>
              <a:gd name="connsiteY2" fmla="*/ 379562 h 379562"/>
              <a:gd name="connsiteX3" fmla="*/ 138023 w 146649"/>
              <a:gd name="connsiteY3" fmla="*/ 370936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49" h="379562">
                <a:moveTo>
                  <a:pt x="0" y="0"/>
                </a:moveTo>
                <a:lnTo>
                  <a:pt x="146649" y="0"/>
                </a:lnTo>
                <a:lnTo>
                  <a:pt x="146649" y="379562"/>
                </a:lnTo>
                <a:lnTo>
                  <a:pt x="138023" y="370936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5179509" y="3106103"/>
            <a:ext cx="146649" cy="722604"/>
          </a:xfrm>
          <a:custGeom>
            <a:avLst/>
            <a:gdLst>
              <a:gd name="connsiteX0" fmla="*/ 163902 w 163902"/>
              <a:gd name="connsiteY0" fmla="*/ 0 h 414068"/>
              <a:gd name="connsiteX1" fmla="*/ 163902 w 163902"/>
              <a:gd name="connsiteY1" fmla="*/ 414068 h 414068"/>
              <a:gd name="connsiteX2" fmla="*/ 0 w 163902"/>
              <a:gd name="connsiteY2" fmla="*/ 414068 h 414068"/>
              <a:gd name="connsiteX3" fmla="*/ 0 w 163902"/>
              <a:gd name="connsiteY3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163902" y="414068"/>
                </a:lnTo>
                <a:lnTo>
                  <a:pt x="0" y="414068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928640" y="2890659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5</a:t>
            </a:r>
            <a:endParaRPr lang="en-CA" sz="800" dirty="0" smtClean="0"/>
          </a:p>
        </p:txBody>
      </p:sp>
      <p:sp>
        <p:nvSpPr>
          <p:cNvPr id="68" name="Freeform 67"/>
          <p:cNvSpPr/>
          <p:nvPr/>
        </p:nvSpPr>
        <p:spPr bwMode="auto">
          <a:xfrm>
            <a:off x="5185260" y="4677379"/>
            <a:ext cx="146649" cy="565585"/>
          </a:xfrm>
          <a:custGeom>
            <a:avLst/>
            <a:gdLst>
              <a:gd name="connsiteX0" fmla="*/ 0 w 146649"/>
              <a:gd name="connsiteY0" fmla="*/ 0 h 379562"/>
              <a:gd name="connsiteX1" fmla="*/ 146649 w 146649"/>
              <a:gd name="connsiteY1" fmla="*/ 0 h 379562"/>
              <a:gd name="connsiteX2" fmla="*/ 146649 w 146649"/>
              <a:gd name="connsiteY2" fmla="*/ 379562 h 379562"/>
              <a:gd name="connsiteX3" fmla="*/ 138023 w 146649"/>
              <a:gd name="connsiteY3" fmla="*/ 370936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49" h="379562">
                <a:moveTo>
                  <a:pt x="0" y="0"/>
                </a:moveTo>
                <a:lnTo>
                  <a:pt x="146649" y="0"/>
                </a:lnTo>
                <a:lnTo>
                  <a:pt x="146649" y="379562"/>
                </a:lnTo>
                <a:lnTo>
                  <a:pt x="138023" y="370936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9" name="Freeform 68"/>
          <p:cNvSpPr/>
          <p:nvPr/>
        </p:nvSpPr>
        <p:spPr bwMode="auto">
          <a:xfrm>
            <a:off x="5185260" y="5481156"/>
            <a:ext cx="146649" cy="722604"/>
          </a:xfrm>
          <a:custGeom>
            <a:avLst/>
            <a:gdLst>
              <a:gd name="connsiteX0" fmla="*/ 163902 w 163902"/>
              <a:gd name="connsiteY0" fmla="*/ 0 h 414068"/>
              <a:gd name="connsiteX1" fmla="*/ 163902 w 163902"/>
              <a:gd name="connsiteY1" fmla="*/ 414068 h 414068"/>
              <a:gd name="connsiteX2" fmla="*/ 0 w 163902"/>
              <a:gd name="connsiteY2" fmla="*/ 414068 h 414068"/>
              <a:gd name="connsiteX3" fmla="*/ 0 w 163902"/>
              <a:gd name="connsiteY3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163902" y="414068"/>
                </a:lnTo>
                <a:lnTo>
                  <a:pt x="0" y="414068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179509" y="5265712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4</a:t>
            </a:r>
            <a:endParaRPr lang="en-CA" sz="800" dirty="0" smtClean="0"/>
          </a:p>
        </p:txBody>
      </p:sp>
      <p:sp>
        <p:nvSpPr>
          <p:cNvPr id="42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51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Dec 2011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752600"/>
            <a:ext cx="7772400" cy="4114800"/>
          </a:xfrm>
        </p:spPr>
        <p:txBody>
          <a:bodyPr/>
          <a:lstStyle/>
          <a:p>
            <a:r>
              <a:rPr lang="en-US" sz="1800" dirty="0" smtClean="0"/>
              <a:t>Parallelize the Open Authentication Request/Response with EAPOL Authentication for STA and AS to execute the mutual authentication with EAP method neutral and generate PMK</a:t>
            </a:r>
          </a:p>
          <a:p>
            <a:r>
              <a:rPr lang="en-US" sz="1800" dirty="0" smtClean="0"/>
              <a:t> Remove the EAP Identity Request and Response messages whose functions will be carried out in EAPOL start message</a:t>
            </a:r>
          </a:p>
          <a:p>
            <a:r>
              <a:rPr lang="en-US" sz="1800" dirty="0" smtClean="0"/>
              <a:t> Parallelize the message 1 of 4-way handshake (now 3 way handshake) on 802.11 association response for STA to simultaneously generate the PMK and PTK</a:t>
            </a:r>
          </a:p>
          <a:p>
            <a:r>
              <a:rPr lang="en-US" sz="1800" dirty="0" smtClean="0"/>
              <a:t> Parallelize the 3 way handshake with 802.11 association request/response message handshakes</a:t>
            </a:r>
          </a:p>
          <a:p>
            <a:r>
              <a:rPr lang="en-US" sz="1800" dirty="0" smtClean="0"/>
              <a:t> Original 4 way handshake is reduced to 3 way handshake to satisfy the performance </a:t>
            </a:r>
            <a:r>
              <a:rPr lang="en-US" sz="1800" smtClean="0"/>
              <a:t>requirements (changing </a:t>
            </a:r>
            <a:r>
              <a:rPr lang="en-US" sz="1800" dirty="0" smtClean="0"/>
              <a:t>from Bilateral Key confirmation to Unilateral key confirmation). </a:t>
            </a:r>
          </a:p>
          <a:p>
            <a:r>
              <a:rPr lang="en-US" sz="1800" dirty="0" smtClean="0"/>
              <a:t>No violating RSNA security protocol and security models</a:t>
            </a:r>
          </a:p>
          <a:p>
            <a:r>
              <a:rPr lang="en-US" sz="1800" dirty="0" smtClean="0"/>
              <a:t>Total of 10 message handshakes </a:t>
            </a:r>
            <a:r>
              <a:rPr lang="en-US" sz="1800" dirty="0" err="1" smtClean="0"/>
              <a:t>vs</a:t>
            </a:r>
            <a:r>
              <a:rPr lang="en-US" sz="1800" dirty="0" smtClean="0"/>
              <a:t> 21 message handshakes</a:t>
            </a:r>
          </a:p>
          <a:p>
            <a:pPr>
              <a:buNone/>
            </a:pPr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endParaRPr lang="en-US" sz="1800" dirty="0" smtClean="0"/>
          </a:p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  <p:sp>
        <p:nvSpPr>
          <p:cNvPr id="7" name="日付プレースホルダ 3"/>
          <p:cNvSpPr txBox="1">
            <a:spLocks/>
          </p:cNvSpPr>
          <p:nvPr/>
        </p:nvSpPr>
        <p:spPr bwMode="auto">
          <a:xfrm>
            <a:off x="462665" y="332601"/>
            <a:ext cx="8785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Dec 2011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Development for FILS authentication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observed: The EAP authentication between STA and AP usually takes longer processing time given some specific EAP methods being deployed (</a:t>
            </a:r>
            <a:r>
              <a:rPr lang="en-US" dirty="0" err="1" smtClean="0"/>
              <a:t>i.e</a:t>
            </a:r>
            <a:r>
              <a:rPr lang="en-US" dirty="0" smtClean="0"/>
              <a:t> EAP-TLS with RSA and DH cipher suites)</a:t>
            </a:r>
          </a:p>
          <a:p>
            <a:r>
              <a:rPr lang="en-US" dirty="0" smtClean="0"/>
              <a:t>  Suggested working area: 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51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Dec 2011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ea typeface="MS PGothic" pitchFamily="34" charset="-128"/>
              </a:rPr>
              <a:t>Questions &amp; Comments</a:t>
            </a:r>
            <a:endParaRPr lang="ja-JP" altLang="en-US" smtClean="0">
              <a:ea typeface="MS PGothic" pitchFamily="34" charset="-128"/>
            </a:endParaRPr>
          </a:p>
        </p:txBody>
      </p:sp>
      <p:sp>
        <p:nvSpPr>
          <p:cNvPr id="1331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 dirty="0" smtClean="0">
              <a:ea typeface="MS PGothic" pitchFamily="34" charset="-128"/>
            </a:endParaRPr>
          </a:p>
        </p:txBody>
      </p:sp>
      <p:sp>
        <p:nvSpPr>
          <p:cNvPr id="1331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5EEDE67D-7578-47CF-A960-C08727E616ED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8026156" y="6475413"/>
            <a:ext cx="517769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err="1" smtClean="0"/>
              <a:t>Huawei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51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Dec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C412BA04-F38A-4ADF-9DED-8047414DD716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Abstract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dirty="0" smtClean="0">
                <a:ea typeface="MS PGothic" pitchFamily="34" charset="-128"/>
              </a:rPr>
              <a:t>    </a:t>
            </a:r>
          </a:p>
          <a:p>
            <a:pPr>
              <a:buFontTx/>
              <a:buNone/>
            </a:pP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8026156" y="6475413"/>
            <a:ext cx="517769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err="1" smtClean="0"/>
              <a:t>Huawei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51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Dec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Conformance w/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PAR &amp; 5C </a:t>
            </a:r>
          </a:p>
        </p:txBody>
      </p:sp>
      <p:sp>
        <p:nvSpPr>
          <p:cNvPr id="5018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987683" y="6475413"/>
            <a:ext cx="556242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 Huawei.</a:t>
            </a:r>
            <a:endParaRPr lang="en-US" altLang="ja-JP" dirty="0"/>
          </a:p>
        </p:txBody>
      </p:sp>
      <p:sp>
        <p:nvSpPr>
          <p:cNvPr id="50181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CE5FDA55-19C9-445A-8ACE-31249D7C0257}" type="slidenum">
              <a:rPr lang="en-US" altLang="ja-JP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31640252"/>
              </p:ext>
            </p:extLst>
          </p:nvPr>
        </p:nvGraphicFramePr>
        <p:xfrm>
          <a:off x="685800" y="1905000"/>
          <a:ext cx="7772400" cy="3733801"/>
        </p:xfrm>
        <a:graphic>
          <a:graphicData uri="http://schemas.openxmlformats.org/drawingml/2006/table">
            <a:tbl>
              <a:tblPr/>
              <a:tblGrid>
                <a:gridCol w="5848539"/>
                <a:gridCol w="1923861"/>
              </a:tblGrid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2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62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9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51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Dec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RSNA Security Analysis</a:t>
            </a:r>
            <a:br>
              <a:rPr lang="en-US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470345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Stage 1:Network and Security Capability Discovery</a:t>
            </a:r>
          </a:p>
          <a:p>
            <a:pPr>
              <a:buNone/>
            </a:pPr>
            <a:r>
              <a:rPr lang="en-US" dirty="0" smtClean="0"/>
              <a:t> Stage 2: 802.11 Authentication and Association</a:t>
            </a:r>
          </a:p>
          <a:p>
            <a:pPr marL="1200150" lvl="2" indent="-342900"/>
            <a:r>
              <a:rPr lang="en-US" dirty="0" smtClean="0"/>
              <a:t>802.11 Open System Authentication is included only for backward compatibility</a:t>
            </a:r>
          </a:p>
          <a:p>
            <a:pPr>
              <a:buNone/>
            </a:pPr>
            <a:r>
              <a:rPr lang="en-US" dirty="0" smtClean="0"/>
              <a:t> Stage 3: EAP/802.1X/RADIUS Authentication</a:t>
            </a:r>
          </a:p>
          <a:p>
            <a:pPr lvl="2"/>
            <a:r>
              <a:rPr lang="en-US" dirty="0" smtClean="0"/>
              <a:t> This stage execute the mutual authentication protocol based on EAP (</a:t>
            </a:r>
            <a:r>
              <a:rPr lang="en-US" dirty="0" err="1" smtClean="0"/>
              <a:t>i.e</a:t>
            </a:r>
            <a:r>
              <a:rPr lang="en-US" dirty="0" smtClean="0"/>
              <a:t> EAP-TLS, EAP-SIM/AKA/TTLS)  authentication </a:t>
            </a:r>
          </a:p>
          <a:p>
            <a:pPr lvl="2"/>
            <a:r>
              <a:rPr lang="en-US" dirty="0" smtClean="0"/>
              <a:t> AP is functioning as authenticator to relay EAP messages</a:t>
            </a:r>
          </a:p>
          <a:p>
            <a:pPr lvl="2"/>
            <a:r>
              <a:rPr lang="en-US" dirty="0" smtClean="0"/>
              <a:t>  This stage COULD be skipped in the scenarios of :</a:t>
            </a:r>
          </a:p>
          <a:p>
            <a:pPr lvl="3">
              <a:buNone/>
            </a:pPr>
            <a:r>
              <a:rPr lang="en-US" dirty="0" smtClean="0"/>
              <a:t> 1)  PMK cached for re-authentication </a:t>
            </a:r>
          </a:p>
          <a:p>
            <a:pPr lvl="3">
              <a:buNone/>
            </a:pPr>
            <a:r>
              <a:rPr lang="en-US" dirty="0" smtClean="0"/>
              <a:t> 2)  PSK is shared between STA and AP</a:t>
            </a:r>
          </a:p>
          <a:p>
            <a:pPr>
              <a:buNone/>
            </a:pPr>
            <a:r>
              <a:rPr lang="en-US" dirty="0" smtClean="0"/>
              <a:t> Stage 4:  4-way handshake:</a:t>
            </a:r>
          </a:p>
          <a:p>
            <a:pPr lvl="2"/>
            <a:r>
              <a:rPr lang="en-US" dirty="0" smtClean="0"/>
              <a:t>  Both STA and the AP can trust each other with the authorized token (PMK) to derive the PTK and GTK</a:t>
            </a:r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51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Dec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RSNA Security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Stage 5 (Optional): Group Key Handshake</a:t>
            </a:r>
          </a:p>
          <a:p>
            <a:pPr lvl="2"/>
            <a:r>
              <a:rPr lang="en-US" dirty="0" smtClean="0"/>
              <a:t>    The AP will generate the fresh GTK and distributed this GTK to the STA</a:t>
            </a:r>
          </a:p>
          <a:p>
            <a:pPr lvl="2"/>
            <a:r>
              <a:rPr lang="en-US" dirty="0" smtClean="0"/>
              <a:t>   GTK may be distributed during the Stage 4</a:t>
            </a:r>
          </a:p>
          <a:p>
            <a:pPr>
              <a:buNone/>
            </a:pPr>
            <a:r>
              <a:rPr lang="en-US" dirty="0" smtClean="0"/>
              <a:t> Stage 6: Secure Data Communication</a:t>
            </a:r>
            <a:endParaRPr lang="en-CA" dirty="0" smtClean="0"/>
          </a:p>
          <a:p>
            <a:pPr lvl="2"/>
            <a:r>
              <a:rPr lang="en-US" dirty="0" smtClean="0"/>
              <a:t>   DHCP request/response</a:t>
            </a:r>
          </a:p>
          <a:p>
            <a:pPr lvl="2"/>
            <a:r>
              <a:rPr lang="en-US" dirty="0" smtClean="0"/>
              <a:t>    …</a:t>
            </a:r>
          </a:p>
          <a:p>
            <a:pPr lvl="2">
              <a:buNone/>
            </a:pP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51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Dec 2011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1066800"/>
          </a:xfrm>
        </p:spPr>
        <p:txBody>
          <a:bodyPr/>
          <a:lstStyle/>
          <a:p>
            <a:r>
              <a:rPr lang="en-US" dirty="0" smtClean="0"/>
              <a:t>The Security Model of RSNA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9" name="Rectangle 8"/>
          <p:cNvSpPr/>
          <p:nvPr/>
        </p:nvSpPr>
        <p:spPr bwMode="auto">
          <a:xfrm>
            <a:off x="1883650" y="2008015"/>
            <a:ext cx="1497795" cy="99853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09808" y="2090561"/>
            <a:ext cx="7328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Policy </a:t>
            </a:r>
          </a:p>
          <a:p>
            <a:r>
              <a:rPr lang="en-US" dirty="0" smtClean="0"/>
              <a:t>Decision</a:t>
            </a:r>
          </a:p>
          <a:p>
            <a:r>
              <a:rPr lang="en-US" dirty="0" smtClean="0"/>
              <a:t>Point</a:t>
            </a:r>
            <a:endParaRPr lang="en-CA" dirty="0" smtClean="0"/>
          </a:p>
        </p:txBody>
      </p:sp>
      <p:sp>
        <p:nvSpPr>
          <p:cNvPr id="14" name="Rectangle 13"/>
          <p:cNvSpPr/>
          <p:nvPr/>
        </p:nvSpPr>
        <p:spPr bwMode="auto">
          <a:xfrm>
            <a:off x="5416910" y="2008015"/>
            <a:ext cx="1497795" cy="99853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77770" y="2200040"/>
            <a:ext cx="7328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Policy </a:t>
            </a:r>
          </a:p>
          <a:p>
            <a:r>
              <a:rPr lang="en-US" dirty="0" smtClean="0"/>
              <a:t>Decision</a:t>
            </a:r>
          </a:p>
          <a:p>
            <a:r>
              <a:rPr lang="en-US" dirty="0" smtClean="0"/>
              <a:t>Point</a:t>
            </a:r>
            <a:endParaRPr lang="en-CA" dirty="0" smtClean="0"/>
          </a:p>
        </p:txBody>
      </p:sp>
      <p:sp>
        <p:nvSpPr>
          <p:cNvPr id="16" name="Rectangle 15"/>
          <p:cNvSpPr/>
          <p:nvPr/>
        </p:nvSpPr>
        <p:spPr bwMode="auto">
          <a:xfrm>
            <a:off x="1153955" y="1752600"/>
            <a:ext cx="2765160" cy="373563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725620" y="1752600"/>
            <a:ext cx="2765160" cy="179161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725620" y="3696615"/>
            <a:ext cx="2765160" cy="179161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883650" y="4005075"/>
            <a:ext cx="1497795" cy="99853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09808" y="4087621"/>
            <a:ext cx="982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Policy </a:t>
            </a:r>
          </a:p>
          <a:p>
            <a:r>
              <a:rPr lang="en-US" dirty="0" smtClean="0"/>
              <a:t>Enforcement</a:t>
            </a:r>
          </a:p>
          <a:p>
            <a:r>
              <a:rPr lang="en-US" dirty="0" smtClean="0"/>
              <a:t>Point</a:t>
            </a:r>
            <a:endParaRPr lang="en-CA" dirty="0" smtClean="0"/>
          </a:p>
        </p:txBody>
      </p:sp>
      <p:sp>
        <p:nvSpPr>
          <p:cNvPr id="21" name="Rectangle 20"/>
          <p:cNvSpPr/>
          <p:nvPr/>
        </p:nvSpPr>
        <p:spPr bwMode="auto">
          <a:xfrm>
            <a:off x="5416910" y="4005075"/>
            <a:ext cx="1497795" cy="99853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43068" y="4087621"/>
            <a:ext cx="982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Policy </a:t>
            </a:r>
          </a:p>
          <a:p>
            <a:r>
              <a:rPr lang="en-US" dirty="0" smtClean="0"/>
              <a:t>Enforcement</a:t>
            </a:r>
          </a:p>
          <a:p>
            <a:r>
              <a:rPr lang="en-US" dirty="0" smtClean="0"/>
              <a:t>Point</a:t>
            </a:r>
            <a:endParaRPr lang="en-CA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1229945" y="1813562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</a:t>
            </a:r>
            <a:endParaRPr lang="en-CA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7028281" y="17526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</a:t>
            </a:r>
            <a:endParaRPr lang="en-CA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7110548" y="3728076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CA" dirty="0" smtClean="0"/>
          </a:p>
        </p:txBody>
      </p:sp>
      <p:cxnSp>
        <p:nvCxnSpPr>
          <p:cNvPr id="27" name="Straight Arrow Connector 26"/>
          <p:cNvCxnSpPr>
            <a:stCxn id="9" idx="3"/>
            <a:endCxn id="14" idx="1"/>
          </p:cNvCxnSpPr>
          <p:nvPr/>
        </p:nvCxnSpPr>
        <p:spPr bwMode="auto">
          <a:xfrm>
            <a:off x="3381445" y="2507280"/>
            <a:ext cx="203546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3381445" y="4465935"/>
            <a:ext cx="203546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0" name="Straight Arrow Connector 29"/>
          <p:cNvCxnSpPr>
            <a:stCxn id="9" idx="2"/>
            <a:endCxn id="19" idx="0"/>
          </p:cNvCxnSpPr>
          <p:nvPr/>
        </p:nvCxnSpPr>
        <p:spPr bwMode="auto">
          <a:xfrm>
            <a:off x="2632548" y="3006545"/>
            <a:ext cx="0" cy="9985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6261820" y="3006545"/>
            <a:ext cx="0" cy="9985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3611875" y="2029599"/>
            <a:ext cx="1789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Authenticate to derive</a:t>
            </a:r>
          </a:p>
          <a:p>
            <a:pPr marL="228600" indent="-228600"/>
            <a:r>
              <a:rPr lang="en-US" dirty="0" smtClean="0"/>
              <a:t>       MSK</a:t>
            </a:r>
            <a:endParaRPr lang="en-CA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3611875" y="3234950"/>
            <a:ext cx="19191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/>
            <a:r>
              <a:rPr lang="en-US" dirty="0" smtClean="0"/>
              <a:t>2:  Derive PMK from MSK </a:t>
            </a:r>
            <a:endParaRPr lang="en-CA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3611875" y="4733952"/>
            <a:ext cx="16898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/>
            <a:r>
              <a:rPr lang="en-US" dirty="0" smtClean="0"/>
              <a:t>3:  Use PMK to enforce </a:t>
            </a:r>
          </a:p>
          <a:p>
            <a:pPr marL="228600" indent="-228600"/>
            <a:r>
              <a:rPr lang="en-US" dirty="0" smtClean="0"/>
              <a:t>802.11 channel access</a:t>
            </a:r>
          </a:p>
          <a:p>
            <a:pPr marL="228600" indent="-228600"/>
            <a:r>
              <a:rPr lang="en-US" dirty="0" smtClean="0"/>
              <a:t>Derive and use PTK</a:t>
            </a:r>
            <a:endParaRPr lang="en-CA" dirty="0" smtClean="0"/>
          </a:p>
        </p:txBody>
      </p:sp>
      <p:sp>
        <p:nvSpPr>
          <p:cNvPr id="29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51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Dec 2011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229945" y="5886920"/>
            <a:ext cx="45240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Reference:  “IEEE 802.11i Overview”, 2002, Nancy Cam-</a:t>
            </a:r>
            <a:r>
              <a:rPr lang="en-US" i="1" dirty="0" err="1" smtClean="0"/>
              <a:t>Winget</a:t>
            </a:r>
            <a:r>
              <a:rPr lang="en-US" i="1" dirty="0" smtClean="0"/>
              <a:t>, et al</a:t>
            </a:r>
            <a:endParaRPr lang="en-CA" i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RSNA Components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802.1X for Access Control</a:t>
            </a:r>
          </a:p>
          <a:p>
            <a:r>
              <a:rPr lang="en-US" dirty="0" smtClean="0"/>
              <a:t>EAP (RFC 4017) for authentication and cipher suite negotiation</a:t>
            </a:r>
          </a:p>
          <a:p>
            <a:r>
              <a:rPr lang="en-US" dirty="0" smtClean="0"/>
              <a:t> 4-Way Handshake for establishing security association between STA and AP</a:t>
            </a:r>
          </a:p>
          <a:p>
            <a:r>
              <a:rPr lang="en-US" dirty="0" smtClean="0"/>
              <a:t> Pre-Shared Key (PSK) mode between AP and STA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51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Dec 2011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013" y="687500"/>
            <a:ext cx="7772400" cy="1066800"/>
          </a:xfrm>
        </p:spPr>
        <p:txBody>
          <a:bodyPr/>
          <a:lstStyle/>
          <a:p>
            <a:r>
              <a:rPr lang="en-US" dirty="0" smtClean="0"/>
              <a:t>RSNA Establishment Procedures (I)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  <p:sp>
        <p:nvSpPr>
          <p:cNvPr id="7" name="Rectangle 6"/>
          <p:cNvSpPr/>
          <p:nvPr/>
        </p:nvSpPr>
        <p:spPr bwMode="auto">
          <a:xfrm>
            <a:off x="1601072" y="1752600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1072" y="1754300"/>
            <a:ext cx="880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</a:t>
            </a:r>
          </a:p>
          <a:p>
            <a:r>
              <a:rPr lang="en-US" sz="800" dirty="0" smtClean="0"/>
              <a:t>Unauthenticated </a:t>
            </a:r>
          </a:p>
          <a:p>
            <a:r>
              <a:rPr lang="en-US" sz="800" dirty="0" smtClean="0"/>
              <a:t>Unassociated</a:t>
            </a:r>
          </a:p>
          <a:p>
            <a:r>
              <a:rPr lang="en-US" sz="800" dirty="0" smtClean="0"/>
              <a:t>802.1x Blocked</a:t>
            </a:r>
            <a:endParaRPr lang="en-CA" sz="800" dirty="0" smtClean="0"/>
          </a:p>
        </p:txBody>
      </p:sp>
      <p:sp>
        <p:nvSpPr>
          <p:cNvPr id="9" name="Rectangle 8"/>
          <p:cNvSpPr/>
          <p:nvPr/>
        </p:nvSpPr>
        <p:spPr bwMode="auto">
          <a:xfrm>
            <a:off x="3994844" y="1754300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4844" y="1730480"/>
            <a:ext cx="880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Authenticator</a:t>
            </a:r>
          </a:p>
          <a:p>
            <a:r>
              <a:rPr lang="en-US" sz="800" dirty="0" smtClean="0"/>
              <a:t>Unauthenticated </a:t>
            </a:r>
          </a:p>
          <a:p>
            <a:r>
              <a:rPr lang="en-US" sz="800" dirty="0" smtClean="0"/>
              <a:t>Unassociated</a:t>
            </a:r>
          </a:p>
          <a:p>
            <a:r>
              <a:rPr lang="en-US" sz="800" dirty="0" smtClean="0"/>
              <a:t>802.1x Blocked</a:t>
            </a:r>
            <a:endParaRPr lang="en-CA" sz="800" dirty="0" smtClean="0"/>
          </a:p>
        </p:txBody>
      </p:sp>
      <p:sp>
        <p:nvSpPr>
          <p:cNvPr id="11" name="Rectangle 10"/>
          <p:cNvSpPr/>
          <p:nvPr/>
        </p:nvSpPr>
        <p:spPr bwMode="auto">
          <a:xfrm>
            <a:off x="5744825" y="1752600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44825" y="1730480"/>
            <a:ext cx="84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Authentication</a:t>
            </a:r>
          </a:p>
          <a:p>
            <a:r>
              <a:rPr lang="en-US" sz="800" b="1" dirty="0" smtClean="0"/>
              <a:t>Server</a:t>
            </a:r>
          </a:p>
          <a:p>
            <a:r>
              <a:rPr lang="en-US" sz="800" dirty="0" smtClean="0"/>
              <a:t>(Radius)</a:t>
            </a:r>
            <a:endParaRPr lang="en-CA" sz="800" dirty="0" smtClean="0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2041257" y="2315255"/>
            <a:ext cx="34418" cy="41601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456785" y="2315255"/>
            <a:ext cx="34418" cy="41601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6223415" y="2315255"/>
            <a:ext cx="34418" cy="41601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>
            <a:off x="2041257" y="2660900"/>
            <a:ext cx="24155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389003" y="2445456"/>
            <a:ext cx="12218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(1) Beacon +AA RSN-IE</a:t>
            </a:r>
            <a:endParaRPr lang="en-CA" sz="800" dirty="0" smtClean="0"/>
          </a:p>
        </p:txBody>
      </p:sp>
      <p:cxnSp>
        <p:nvCxnSpPr>
          <p:cNvPr id="21" name="Straight Connector 20"/>
          <p:cNvCxnSpPr/>
          <p:nvPr/>
        </p:nvCxnSpPr>
        <p:spPr bwMode="auto">
          <a:xfrm flipH="1">
            <a:off x="2041257" y="2968140"/>
            <a:ext cx="24155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382915" y="2752696"/>
            <a:ext cx="9236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(2) Probe Request</a:t>
            </a:r>
            <a:endParaRPr lang="en-CA" sz="800" dirty="0" smtClean="0"/>
          </a:p>
        </p:txBody>
      </p:sp>
      <p:cxnSp>
        <p:nvCxnSpPr>
          <p:cNvPr id="23" name="Straight Connector 22"/>
          <p:cNvCxnSpPr/>
          <p:nvPr/>
        </p:nvCxnSpPr>
        <p:spPr bwMode="auto">
          <a:xfrm flipH="1">
            <a:off x="2037270" y="3275380"/>
            <a:ext cx="24155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389003" y="3012818"/>
            <a:ext cx="15985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(3) Probe Response + AA RSN-IE</a:t>
            </a:r>
            <a:endParaRPr lang="en-CA" sz="800" dirty="0" smtClean="0"/>
          </a:p>
        </p:txBody>
      </p:sp>
      <p:cxnSp>
        <p:nvCxnSpPr>
          <p:cNvPr id="25" name="Straight Connector 24"/>
          <p:cNvCxnSpPr/>
          <p:nvPr/>
        </p:nvCxnSpPr>
        <p:spPr bwMode="auto">
          <a:xfrm flipH="1">
            <a:off x="2037270" y="3582620"/>
            <a:ext cx="24155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389003" y="3367176"/>
            <a:ext cx="16017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(4) 802.11 Authentication Request</a:t>
            </a:r>
            <a:endParaRPr lang="en-CA" sz="800" dirty="0" smtClean="0"/>
          </a:p>
        </p:txBody>
      </p:sp>
      <p:cxnSp>
        <p:nvCxnSpPr>
          <p:cNvPr id="27" name="Straight Connector 26"/>
          <p:cNvCxnSpPr/>
          <p:nvPr/>
        </p:nvCxnSpPr>
        <p:spPr bwMode="auto">
          <a:xfrm flipH="1">
            <a:off x="2041257" y="3928265"/>
            <a:ext cx="24155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2393123" y="3712821"/>
            <a:ext cx="16642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(5) 802.11 Authentication Response</a:t>
            </a:r>
            <a:endParaRPr lang="en-CA" sz="800" dirty="0" smtClean="0"/>
          </a:p>
        </p:txBody>
      </p:sp>
      <p:cxnSp>
        <p:nvCxnSpPr>
          <p:cNvPr id="29" name="Straight Connector 28"/>
          <p:cNvCxnSpPr/>
          <p:nvPr/>
        </p:nvCxnSpPr>
        <p:spPr bwMode="auto">
          <a:xfrm flipH="1">
            <a:off x="2075675" y="4273910"/>
            <a:ext cx="24155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393123" y="4058466"/>
            <a:ext cx="17892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(6) Association Request +SPA RSN IE</a:t>
            </a:r>
            <a:endParaRPr lang="en-CA" sz="800" dirty="0" smtClean="0"/>
          </a:p>
        </p:txBody>
      </p:sp>
      <p:cxnSp>
        <p:nvCxnSpPr>
          <p:cNvPr id="31" name="Straight Connector 30"/>
          <p:cNvCxnSpPr/>
          <p:nvPr/>
        </p:nvCxnSpPr>
        <p:spPr bwMode="auto">
          <a:xfrm flipH="1">
            <a:off x="2041257" y="4619555"/>
            <a:ext cx="24155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2373457" y="4404111"/>
            <a:ext cx="153920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(7) 802.11 Association Response</a:t>
            </a:r>
            <a:endParaRPr lang="en-CA" sz="800" dirty="0" smtClean="0"/>
          </a:p>
        </p:txBody>
      </p:sp>
      <p:sp>
        <p:nvSpPr>
          <p:cNvPr id="33" name="Rectangle 32"/>
          <p:cNvSpPr/>
          <p:nvPr/>
        </p:nvSpPr>
        <p:spPr bwMode="auto">
          <a:xfrm>
            <a:off x="1601072" y="4771475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601072" y="4773175"/>
            <a:ext cx="9092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Authenticated</a:t>
            </a:r>
          </a:p>
          <a:p>
            <a:r>
              <a:rPr lang="en-US" sz="800" b="1" dirty="0" smtClean="0"/>
              <a:t>Associated</a:t>
            </a:r>
          </a:p>
          <a:p>
            <a:r>
              <a:rPr lang="en-US" sz="800" b="1" dirty="0" smtClean="0"/>
              <a:t>802.1x Blocked</a:t>
            </a:r>
          </a:p>
          <a:p>
            <a:r>
              <a:rPr lang="en-US" sz="800" b="1" dirty="0" smtClean="0"/>
              <a:t>Security </a:t>
            </a:r>
            <a:r>
              <a:rPr lang="en-US" sz="800" b="1" dirty="0" err="1" smtClean="0"/>
              <a:t>Params</a:t>
            </a:r>
            <a:endParaRPr lang="en-CA" sz="800" dirty="0" smtClean="0"/>
          </a:p>
        </p:txBody>
      </p:sp>
      <p:sp>
        <p:nvSpPr>
          <p:cNvPr id="35" name="Rectangle 34"/>
          <p:cNvSpPr/>
          <p:nvPr/>
        </p:nvSpPr>
        <p:spPr bwMode="auto">
          <a:xfrm>
            <a:off x="4036591" y="4773175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36591" y="4774875"/>
            <a:ext cx="9092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Authenticated</a:t>
            </a:r>
          </a:p>
          <a:p>
            <a:r>
              <a:rPr lang="en-US" sz="800" b="1" dirty="0" smtClean="0"/>
              <a:t>Associated</a:t>
            </a:r>
          </a:p>
          <a:p>
            <a:r>
              <a:rPr lang="en-US" sz="800" b="1" dirty="0" smtClean="0"/>
              <a:t>802.1x Blocked</a:t>
            </a:r>
          </a:p>
          <a:p>
            <a:r>
              <a:rPr lang="en-US" sz="800" b="1" dirty="0" smtClean="0"/>
              <a:t>Security </a:t>
            </a:r>
            <a:r>
              <a:rPr lang="en-US" sz="800" b="1" dirty="0" err="1" smtClean="0"/>
              <a:t>Params</a:t>
            </a:r>
            <a:endParaRPr lang="en-CA" sz="800" dirty="0" smtClean="0"/>
          </a:p>
        </p:txBody>
      </p:sp>
      <p:cxnSp>
        <p:nvCxnSpPr>
          <p:cNvPr id="37" name="Straight Connector 36"/>
          <p:cNvCxnSpPr/>
          <p:nvPr/>
        </p:nvCxnSpPr>
        <p:spPr bwMode="auto">
          <a:xfrm flipH="1">
            <a:off x="2075675" y="5656490"/>
            <a:ext cx="24155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arrow" w="med" len="med"/>
            <a:tailEnd type="none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2393123" y="5441046"/>
            <a:ext cx="8867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(8) EAPOL-Start</a:t>
            </a:r>
            <a:endParaRPr lang="en-CA" sz="800" dirty="0" smtClean="0"/>
          </a:p>
        </p:txBody>
      </p:sp>
      <p:cxnSp>
        <p:nvCxnSpPr>
          <p:cNvPr id="39" name="Straight Connector 38"/>
          <p:cNvCxnSpPr/>
          <p:nvPr/>
        </p:nvCxnSpPr>
        <p:spPr bwMode="auto">
          <a:xfrm flipH="1">
            <a:off x="2072140" y="6002135"/>
            <a:ext cx="24155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2382915" y="5786691"/>
            <a:ext cx="13676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(9) EAPOL-Request Identity</a:t>
            </a:r>
            <a:endParaRPr lang="en-CA" sz="800" dirty="0" smtClean="0"/>
          </a:p>
        </p:txBody>
      </p:sp>
      <p:cxnSp>
        <p:nvCxnSpPr>
          <p:cNvPr id="41" name="Straight Connector 40"/>
          <p:cNvCxnSpPr/>
          <p:nvPr/>
        </p:nvCxnSpPr>
        <p:spPr bwMode="auto">
          <a:xfrm flipH="1">
            <a:off x="2098802" y="6309375"/>
            <a:ext cx="24155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2382915" y="6093931"/>
            <a:ext cx="14814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(10) EAPOL-Response Identity</a:t>
            </a:r>
            <a:endParaRPr lang="en-CA" sz="800" dirty="0" smtClean="0"/>
          </a:p>
        </p:txBody>
      </p:sp>
      <p:sp>
        <p:nvSpPr>
          <p:cNvPr id="47" name="Left Brace 46"/>
          <p:cNvSpPr/>
          <p:nvPr/>
        </p:nvSpPr>
        <p:spPr bwMode="auto">
          <a:xfrm>
            <a:off x="1409047" y="2615002"/>
            <a:ext cx="192025" cy="706276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8" name="Left Brace 47"/>
          <p:cNvSpPr/>
          <p:nvPr/>
        </p:nvSpPr>
        <p:spPr bwMode="auto">
          <a:xfrm>
            <a:off x="1409046" y="3582619"/>
            <a:ext cx="192026" cy="1036935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Left Brace 48"/>
          <p:cNvSpPr/>
          <p:nvPr/>
        </p:nvSpPr>
        <p:spPr bwMode="auto">
          <a:xfrm>
            <a:off x="1409045" y="5483667"/>
            <a:ext cx="192026" cy="1036935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01049" y="2660900"/>
            <a:ext cx="11079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Stage 1:</a:t>
            </a:r>
          </a:p>
          <a:p>
            <a:r>
              <a:rPr lang="en-US" sz="800" dirty="0" smtClean="0"/>
              <a:t> Network and Security</a:t>
            </a:r>
          </a:p>
          <a:p>
            <a:r>
              <a:rPr lang="en-US" sz="800" dirty="0" smtClean="0"/>
              <a:t>Capability</a:t>
            </a:r>
          </a:p>
          <a:p>
            <a:r>
              <a:rPr lang="en-US" sz="800" dirty="0" smtClean="0"/>
              <a:t>Discovery</a:t>
            </a:r>
            <a:endParaRPr lang="en-CA" sz="800" dirty="0" smtClean="0"/>
          </a:p>
        </p:txBody>
      </p:sp>
      <p:sp>
        <p:nvSpPr>
          <p:cNvPr id="51" name="TextBox 50"/>
          <p:cNvSpPr txBox="1"/>
          <p:nvPr/>
        </p:nvSpPr>
        <p:spPr>
          <a:xfrm>
            <a:off x="301050" y="3712821"/>
            <a:ext cx="8707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Stage 2:</a:t>
            </a:r>
          </a:p>
          <a:p>
            <a:r>
              <a:rPr lang="en-US" sz="800" dirty="0" smtClean="0"/>
              <a:t>802.11</a:t>
            </a:r>
          </a:p>
          <a:p>
            <a:r>
              <a:rPr lang="en-US" sz="800" dirty="0" smtClean="0"/>
              <a:t>Authentication</a:t>
            </a:r>
          </a:p>
          <a:p>
            <a:r>
              <a:rPr lang="en-US" sz="800" dirty="0" smtClean="0"/>
              <a:t>And Association</a:t>
            </a:r>
            <a:endParaRPr lang="en-CA" sz="800" dirty="0" smtClean="0"/>
          </a:p>
        </p:txBody>
      </p:sp>
      <p:sp>
        <p:nvSpPr>
          <p:cNvPr id="52" name="TextBox 51"/>
          <p:cNvSpPr txBox="1"/>
          <p:nvPr/>
        </p:nvSpPr>
        <p:spPr>
          <a:xfrm>
            <a:off x="377994" y="5656490"/>
            <a:ext cx="793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Stage 3:</a:t>
            </a:r>
          </a:p>
          <a:p>
            <a:r>
              <a:rPr lang="en-US" sz="800" dirty="0" smtClean="0"/>
              <a:t>EAP/802.1X</a:t>
            </a:r>
            <a:r>
              <a:rPr lang="en-CA" sz="800" dirty="0" smtClean="0"/>
              <a:t>/</a:t>
            </a:r>
          </a:p>
          <a:p>
            <a:r>
              <a:rPr lang="en-US" sz="800" dirty="0" smtClean="0"/>
              <a:t>Radius</a:t>
            </a:r>
          </a:p>
          <a:p>
            <a:r>
              <a:rPr lang="en-US" sz="800" dirty="0" smtClean="0"/>
              <a:t>Authentication</a:t>
            </a:r>
          </a:p>
        </p:txBody>
      </p:sp>
      <p:sp>
        <p:nvSpPr>
          <p:cNvPr id="55" name="Line Callout 2 54"/>
          <p:cNvSpPr/>
          <p:nvPr/>
        </p:nvSpPr>
        <p:spPr bwMode="auto">
          <a:xfrm>
            <a:off x="5643352" y="3012818"/>
            <a:ext cx="1924237" cy="160673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6410"/>
              <a:gd name="adj6" fmla="val -37509"/>
            </a:avLst>
          </a:prstGeom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en-US" sz="900" dirty="0" smtClean="0">
                <a:solidFill>
                  <a:schemeClr val="tx1"/>
                </a:solidFill>
                <a:latin typeface="Times New Roman" charset="0"/>
              </a:rPr>
              <a:t>This Open authentication and association is nothing but an RSN negotiation between STA and AP, </a:t>
            </a:r>
            <a:r>
              <a:rPr lang="en-US" sz="900" dirty="0" smtClean="0">
                <a:solidFill>
                  <a:srgbClr val="FF0000"/>
                </a:solidFill>
                <a:latin typeface="Times New Roman" charset="0"/>
              </a:rPr>
              <a:t>Could FILS authentication  be in parallel here?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</a:t>
            </a:r>
            <a:r>
              <a:rPr lang="en-US" sz="900" dirty="0" smtClean="0">
                <a:solidFill>
                  <a:schemeClr val="tx1"/>
                </a:solidFill>
                <a:latin typeface="Times New Roman" charset="0"/>
              </a:rPr>
              <a:t>At this stage, no MPDUs are allowed due to the 802.1X state machine blocking </a:t>
            </a:r>
            <a:r>
              <a:rPr lang="en-US" sz="900" dirty="0" smtClean="0">
                <a:solidFill>
                  <a:srgbClr val="FF0000"/>
                </a:solidFill>
                <a:latin typeface="Times New Roman" charset="0"/>
              </a:rPr>
              <a:t>, Can we allow traffic to go through at this stage?</a:t>
            </a:r>
            <a:endParaRPr kumimoji="0" lang="en-CA" sz="9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455066" y="2339075"/>
            <a:ext cx="25582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Observation and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potential Improvement Areas for FILS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Area 1:</a:t>
            </a:r>
          </a:p>
        </p:txBody>
      </p:sp>
      <p:sp>
        <p:nvSpPr>
          <p:cNvPr id="53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51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Dec 2011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013" y="687500"/>
            <a:ext cx="7772400" cy="1066800"/>
          </a:xfrm>
        </p:spPr>
        <p:txBody>
          <a:bodyPr/>
          <a:lstStyle/>
          <a:p>
            <a:r>
              <a:rPr lang="en-US" dirty="0" smtClean="0"/>
              <a:t>RSNA Establishment Procedures (II)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  <p:sp>
        <p:nvSpPr>
          <p:cNvPr id="7" name="Rectangle 6"/>
          <p:cNvSpPr/>
          <p:nvPr/>
        </p:nvSpPr>
        <p:spPr bwMode="auto">
          <a:xfrm>
            <a:off x="1601072" y="1752600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1072" y="1754300"/>
            <a:ext cx="880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</a:t>
            </a:r>
          </a:p>
          <a:p>
            <a:r>
              <a:rPr lang="en-US" sz="800" dirty="0" smtClean="0"/>
              <a:t>Unauthenticated </a:t>
            </a:r>
          </a:p>
          <a:p>
            <a:r>
              <a:rPr lang="en-US" sz="800" dirty="0" smtClean="0"/>
              <a:t>Unassociated</a:t>
            </a:r>
          </a:p>
          <a:p>
            <a:r>
              <a:rPr lang="en-US" sz="800" dirty="0" smtClean="0"/>
              <a:t>802.1x Blocked</a:t>
            </a:r>
            <a:endParaRPr lang="en-CA" sz="800" dirty="0" smtClean="0"/>
          </a:p>
        </p:txBody>
      </p:sp>
      <p:sp>
        <p:nvSpPr>
          <p:cNvPr id="9" name="Rectangle 8"/>
          <p:cNvSpPr/>
          <p:nvPr/>
        </p:nvSpPr>
        <p:spPr bwMode="auto">
          <a:xfrm>
            <a:off x="3994844" y="1754300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4844" y="1730480"/>
            <a:ext cx="880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Authenticator</a:t>
            </a:r>
          </a:p>
          <a:p>
            <a:r>
              <a:rPr lang="en-US" sz="800" dirty="0" smtClean="0"/>
              <a:t>Unauthenticated </a:t>
            </a:r>
          </a:p>
          <a:p>
            <a:r>
              <a:rPr lang="en-US" sz="800" dirty="0" smtClean="0"/>
              <a:t>Unassociated</a:t>
            </a:r>
          </a:p>
          <a:p>
            <a:r>
              <a:rPr lang="en-US" sz="800" dirty="0" smtClean="0"/>
              <a:t>802.1x Blocked</a:t>
            </a:r>
            <a:endParaRPr lang="en-CA" sz="800" dirty="0" smtClean="0"/>
          </a:p>
        </p:txBody>
      </p:sp>
      <p:sp>
        <p:nvSpPr>
          <p:cNvPr id="11" name="Rectangle 10"/>
          <p:cNvSpPr/>
          <p:nvPr/>
        </p:nvSpPr>
        <p:spPr bwMode="auto">
          <a:xfrm>
            <a:off x="5744825" y="1752600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44825" y="1730480"/>
            <a:ext cx="84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Authentication</a:t>
            </a:r>
          </a:p>
          <a:p>
            <a:r>
              <a:rPr lang="en-US" sz="800" b="1" dirty="0" smtClean="0"/>
              <a:t>Server</a:t>
            </a:r>
          </a:p>
          <a:p>
            <a:r>
              <a:rPr lang="en-US" sz="800" dirty="0" smtClean="0"/>
              <a:t>(Radius)</a:t>
            </a:r>
            <a:endParaRPr lang="en-CA" sz="800" dirty="0" smtClean="0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2041257" y="2315255"/>
            <a:ext cx="34418" cy="41601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456785" y="2315255"/>
            <a:ext cx="34418" cy="41601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6223415" y="2315255"/>
            <a:ext cx="34418" cy="41601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H="1">
            <a:off x="4487668" y="2722724"/>
            <a:ext cx="177016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382915" y="2752696"/>
            <a:ext cx="13115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(12) Mutual Authentication</a:t>
            </a:r>
            <a:endParaRPr lang="en-CA" sz="800" dirty="0" smtClean="0"/>
          </a:p>
        </p:txBody>
      </p:sp>
      <p:cxnSp>
        <p:nvCxnSpPr>
          <p:cNvPr id="23" name="Straight Connector 22"/>
          <p:cNvCxnSpPr/>
          <p:nvPr/>
        </p:nvCxnSpPr>
        <p:spPr bwMode="auto">
          <a:xfrm flipH="1">
            <a:off x="2041257" y="3367176"/>
            <a:ext cx="24155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396329" y="3120540"/>
            <a:ext cx="1059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(14) EAPOL Success</a:t>
            </a:r>
            <a:endParaRPr lang="en-CA" sz="800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2382915" y="4519326"/>
            <a:ext cx="14638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(16) {AA, </a:t>
            </a:r>
            <a:r>
              <a:rPr lang="en-US" sz="800" dirty="0" err="1" smtClean="0"/>
              <a:t>Anounce</a:t>
            </a:r>
            <a:r>
              <a:rPr lang="en-US" sz="800" dirty="0" smtClean="0"/>
              <a:t>, </a:t>
            </a:r>
            <a:r>
              <a:rPr lang="en-US" sz="800" dirty="0" err="1" smtClean="0"/>
              <a:t>sn</a:t>
            </a:r>
            <a:r>
              <a:rPr lang="en-US" sz="800" dirty="0" smtClean="0"/>
              <a:t>, msg1}</a:t>
            </a:r>
            <a:endParaRPr lang="en-CA" sz="800" dirty="0" smtClean="0"/>
          </a:p>
        </p:txBody>
      </p:sp>
      <p:sp>
        <p:nvSpPr>
          <p:cNvPr id="33" name="Rectangle 32"/>
          <p:cNvSpPr/>
          <p:nvPr/>
        </p:nvSpPr>
        <p:spPr bwMode="auto">
          <a:xfrm>
            <a:off x="1597537" y="3579221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97537" y="3580920"/>
            <a:ext cx="8418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Master Session</a:t>
            </a:r>
          </a:p>
          <a:p>
            <a:r>
              <a:rPr lang="en-US" sz="800" b="1" dirty="0" smtClean="0"/>
              <a:t>Key (MSK)</a:t>
            </a:r>
            <a:endParaRPr lang="en-CA" sz="800" dirty="0" smtClean="0"/>
          </a:p>
        </p:txBody>
      </p:sp>
      <p:cxnSp>
        <p:nvCxnSpPr>
          <p:cNvPr id="37" name="Straight Connector 36"/>
          <p:cNvCxnSpPr/>
          <p:nvPr/>
        </p:nvCxnSpPr>
        <p:spPr bwMode="auto">
          <a:xfrm flipH="1">
            <a:off x="2075675" y="5449479"/>
            <a:ext cx="24155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2393123" y="5234035"/>
            <a:ext cx="200086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(17)  {SPA, </a:t>
            </a:r>
            <a:r>
              <a:rPr lang="en-US" sz="800" dirty="0" err="1" smtClean="0"/>
              <a:t>Snounce</a:t>
            </a:r>
            <a:r>
              <a:rPr lang="en-US" sz="800" dirty="0" smtClean="0"/>
              <a:t>, SPA, </a:t>
            </a:r>
            <a:r>
              <a:rPr lang="en-US" sz="800" dirty="0" err="1" smtClean="0"/>
              <a:t>sn</a:t>
            </a:r>
            <a:r>
              <a:rPr lang="en-US" sz="800" dirty="0" smtClean="0"/>
              <a:t>, msg2, MIC}</a:t>
            </a:r>
            <a:endParaRPr lang="en-CA" sz="800" dirty="0" smtClean="0"/>
          </a:p>
        </p:txBody>
      </p:sp>
      <p:cxnSp>
        <p:nvCxnSpPr>
          <p:cNvPr id="39" name="Straight Connector 38"/>
          <p:cNvCxnSpPr/>
          <p:nvPr/>
        </p:nvCxnSpPr>
        <p:spPr bwMode="auto">
          <a:xfrm flipH="1">
            <a:off x="2037270" y="6093931"/>
            <a:ext cx="24155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2396329" y="5878487"/>
            <a:ext cx="23583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(18)  {AA, </a:t>
            </a:r>
            <a:r>
              <a:rPr lang="en-US" sz="800" dirty="0" err="1" smtClean="0"/>
              <a:t>Anounce</a:t>
            </a:r>
            <a:r>
              <a:rPr lang="en-US" sz="800" dirty="0" smtClean="0"/>
              <a:t>, AA ,GTK, sn+1, msg3, MIC}</a:t>
            </a:r>
            <a:endParaRPr lang="en-CA" sz="800" dirty="0" smtClean="0"/>
          </a:p>
        </p:txBody>
      </p:sp>
      <p:cxnSp>
        <p:nvCxnSpPr>
          <p:cNvPr id="41" name="Straight Connector 40"/>
          <p:cNvCxnSpPr/>
          <p:nvPr/>
        </p:nvCxnSpPr>
        <p:spPr bwMode="auto">
          <a:xfrm flipH="1">
            <a:off x="2098802" y="6309375"/>
            <a:ext cx="24155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2382915" y="6093931"/>
            <a:ext cx="146546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(19)  {SPA, sn+1, msg4, MIC}</a:t>
            </a:r>
            <a:endParaRPr lang="en-CA" sz="800" dirty="0" smtClean="0"/>
          </a:p>
        </p:txBody>
      </p:sp>
      <p:sp>
        <p:nvSpPr>
          <p:cNvPr id="43" name="TextBox 42"/>
          <p:cNvSpPr txBox="1"/>
          <p:nvPr/>
        </p:nvSpPr>
        <p:spPr>
          <a:xfrm>
            <a:off x="4687215" y="2507280"/>
            <a:ext cx="102143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(11) Radius Request</a:t>
            </a:r>
            <a:endParaRPr lang="en-CA" sz="800" dirty="0" smtClean="0"/>
          </a:p>
        </p:txBody>
      </p:sp>
      <p:cxnSp>
        <p:nvCxnSpPr>
          <p:cNvPr id="47" name="Straight Connector 46"/>
          <p:cNvCxnSpPr/>
          <p:nvPr/>
        </p:nvCxnSpPr>
        <p:spPr bwMode="auto">
          <a:xfrm flipH="1">
            <a:off x="4452798" y="3275380"/>
            <a:ext cx="177415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4723392" y="3059936"/>
            <a:ext cx="97975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(13) Radius Accept</a:t>
            </a:r>
            <a:endParaRPr lang="en-CA" sz="800" dirty="0" smtClean="0"/>
          </a:p>
        </p:txBody>
      </p:sp>
      <p:sp>
        <p:nvSpPr>
          <p:cNvPr id="50" name="Rectangle 49"/>
          <p:cNvSpPr/>
          <p:nvPr/>
        </p:nvSpPr>
        <p:spPr bwMode="auto">
          <a:xfrm>
            <a:off x="5817648" y="3582620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836884" y="3579221"/>
            <a:ext cx="8418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Master Session</a:t>
            </a:r>
          </a:p>
          <a:p>
            <a:r>
              <a:rPr lang="en-US" sz="800" b="1" dirty="0" smtClean="0"/>
              <a:t>Key (MSK)</a:t>
            </a:r>
            <a:endParaRPr lang="en-CA" sz="800" dirty="0" smtClean="0"/>
          </a:p>
        </p:txBody>
      </p:sp>
      <p:sp>
        <p:nvSpPr>
          <p:cNvPr id="56" name="Rectangle 55"/>
          <p:cNvSpPr/>
          <p:nvPr/>
        </p:nvSpPr>
        <p:spPr bwMode="auto">
          <a:xfrm>
            <a:off x="1620308" y="4071875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620308" y="4073574"/>
            <a:ext cx="8963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err="1" smtClean="0"/>
              <a:t>Pairwise</a:t>
            </a:r>
            <a:r>
              <a:rPr lang="en-US" sz="800" b="1" dirty="0" smtClean="0"/>
              <a:t> Master</a:t>
            </a:r>
          </a:p>
          <a:p>
            <a:r>
              <a:rPr lang="en-US" sz="800" b="1" dirty="0" smtClean="0"/>
              <a:t>Key (PMK)</a:t>
            </a:r>
            <a:endParaRPr lang="en-CA" sz="800" dirty="0" smtClean="0"/>
          </a:p>
        </p:txBody>
      </p:sp>
      <p:sp>
        <p:nvSpPr>
          <p:cNvPr id="58" name="Rectangle 57"/>
          <p:cNvSpPr/>
          <p:nvPr/>
        </p:nvSpPr>
        <p:spPr bwMode="auto">
          <a:xfrm>
            <a:off x="4004598" y="4073574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004598" y="4075273"/>
            <a:ext cx="8963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err="1" smtClean="0"/>
              <a:t>Pairwise</a:t>
            </a:r>
            <a:r>
              <a:rPr lang="en-US" sz="800" b="1" dirty="0" smtClean="0"/>
              <a:t> Master</a:t>
            </a:r>
          </a:p>
          <a:p>
            <a:r>
              <a:rPr lang="en-US" sz="800" b="1" dirty="0" smtClean="0"/>
              <a:t>Key (PMK)</a:t>
            </a:r>
            <a:endParaRPr lang="en-CA" sz="800" dirty="0" smtClean="0"/>
          </a:p>
        </p:txBody>
      </p:sp>
      <p:cxnSp>
        <p:nvCxnSpPr>
          <p:cNvPr id="60" name="Straight Connector 59"/>
          <p:cNvCxnSpPr/>
          <p:nvPr/>
        </p:nvCxnSpPr>
        <p:spPr bwMode="auto">
          <a:xfrm flipH="1">
            <a:off x="2037270" y="4734770"/>
            <a:ext cx="24155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63" name="Rectangle 62"/>
          <p:cNvSpPr/>
          <p:nvPr/>
        </p:nvSpPr>
        <p:spPr bwMode="auto">
          <a:xfrm>
            <a:off x="1620308" y="4886691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538005" y="4886691"/>
            <a:ext cx="10134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err="1" smtClean="0"/>
              <a:t>Pairwise</a:t>
            </a:r>
            <a:r>
              <a:rPr lang="en-US" sz="800" b="1" dirty="0" smtClean="0"/>
              <a:t> Transient</a:t>
            </a:r>
          </a:p>
          <a:p>
            <a:r>
              <a:rPr lang="en-US" sz="800" b="1" dirty="0" smtClean="0"/>
              <a:t>Key (PTK)</a:t>
            </a:r>
            <a:endParaRPr lang="en-CA" sz="800" dirty="0" smtClean="0"/>
          </a:p>
        </p:txBody>
      </p:sp>
      <p:sp>
        <p:nvSpPr>
          <p:cNvPr id="68" name="Rectangle 67"/>
          <p:cNvSpPr/>
          <p:nvPr/>
        </p:nvSpPr>
        <p:spPr bwMode="auto">
          <a:xfrm>
            <a:off x="4089923" y="5617414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07620" y="5617414"/>
            <a:ext cx="805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     PTK, GTK</a:t>
            </a:r>
            <a:endParaRPr lang="en-CA" sz="800" dirty="0" smtClean="0"/>
          </a:p>
        </p:txBody>
      </p:sp>
      <p:sp>
        <p:nvSpPr>
          <p:cNvPr id="71" name="Left Brace 70"/>
          <p:cNvSpPr/>
          <p:nvPr/>
        </p:nvSpPr>
        <p:spPr bwMode="auto">
          <a:xfrm>
            <a:off x="1428282" y="2449672"/>
            <a:ext cx="192026" cy="1036935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2" name="Left Brace 71"/>
          <p:cNvSpPr/>
          <p:nvPr/>
        </p:nvSpPr>
        <p:spPr bwMode="auto">
          <a:xfrm>
            <a:off x="1441992" y="4734771"/>
            <a:ext cx="192026" cy="1662184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2109" y="2690605"/>
            <a:ext cx="793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Stage 3:</a:t>
            </a:r>
          </a:p>
          <a:p>
            <a:r>
              <a:rPr lang="en-US" sz="800" dirty="0" smtClean="0"/>
              <a:t>EAP/802.1X</a:t>
            </a:r>
            <a:r>
              <a:rPr lang="en-CA" sz="800" dirty="0" smtClean="0"/>
              <a:t>/</a:t>
            </a:r>
          </a:p>
          <a:p>
            <a:r>
              <a:rPr lang="en-US" sz="800" dirty="0" smtClean="0"/>
              <a:t>Radius</a:t>
            </a:r>
          </a:p>
          <a:p>
            <a:r>
              <a:rPr lang="en-US" sz="800" dirty="0" smtClean="0"/>
              <a:t>Authentication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34475" y="5234035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Stage 4</a:t>
            </a:r>
          </a:p>
          <a:p>
            <a:r>
              <a:rPr lang="en-US" sz="800" dirty="0" smtClean="0"/>
              <a:t>4-Way </a:t>
            </a:r>
          </a:p>
          <a:p>
            <a:r>
              <a:rPr lang="en-US" sz="800" dirty="0" smtClean="0"/>
              <a:t>Handshake</a:t>
            </a:r>
          </a:p>
        </p:txBody>
      </p:sp>
      <p:sp>
        <p:nvSpPr>
          <p:cNvPr id="75" name="Line Callout 2 74"/>
          <p:cNvSpPr/>
          <p:nvPr/>
        </p:nvSpPr>
        <p:spPr bwMode="auto">
          <a:xfrm>
            <a:off x="6991515" y="2532615"/>
            <a:ext cx="1924237" cy="160673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2885"/>
              <a:gd name="adj6" fmla="val -28678"/>
            </a:avLst>
          </a:prstGeom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3)  This EAP/802.1X/Radius is supplementing the Open system authentication with mutual authentication between STA and Radius,  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</a:rPr>
              <a:t>Can this authentication be skipped if FILS authentication CAN take place at stage 2. 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900" dirty="0" smtClean="0">
                <a:solidFill>
                  <a:srgbClr val="FF0000"/>
                </a:solidFill>
                <a:latin typeface="Times New Roman" charset="0"/>
              </a:rPr>
              <a:t>4) Can this FILS authentication be faster in generating the  PMK</a:t>
            </a:r>
            <a:r>
              <a:rPr lang="en-US" sz="900" dirty="0" smtClean="0">
                <a:solidFill>
                  <a:schemeClr val="tx1"/>
                </a:solidFill>
                <a:latin typeface="Times New Roman" charset="0"/>
              </a:rPr>
              <a:t>?</a:t>
            </a:r>
            <a:endParaRPr kumimoji="0" lang="en-CA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991515" y="2255616"/>
            <a:ext cx="6431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Area 2:</a:t>
            </a:r>
          </a:p>
        </p:txBody>
      </p:sp>
      <p:sp>
        <p:nvSpPr>
          <p:cNvPr id="77" name="Line Callout 2 76"/>
          <p:cNvSpPr/>
          <p:nvPr/>
        </p:nvSpPr>
        <p:spPr bwMode="auto">
          <a:xfrm>
            <a:off x="6991515" y="4734770"/>
            <a:ext cx="1924237" cy="134430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2885"/>
              <a:gd name="adj6" fmla="val -28678"/>
            </a:avLst>
          </a:prstGeom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5) 4-way handshake </a:t>
            </a:r>
            <a:r>
              <a:rPr lang="en-US" sz="900" dirty="0" smtClean="0">
                <a:solidFill>
                  <a:schemeClr val="tx1"/>
                </a:solidFill>
                <a:latin typeface="Times New Roman" charset="0"/>
              </a:rPr>
              <a:t>guarantees the STA can mutually trust the AP and share their keys with the indication of the PMK, </a:t>
            </a:r>
            <a:r>
              <a:rPr lang="en-US" sz="900" dirty="0" smtClean="0">
                <a:solidFill>
                  <a:srgbClr val="FF0000"/>
                </a:solidFill>
                <a:latin typeface="Times New Roman" charset="0"/>
              </a:rPr>
              <a:t>Can this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900" dirty="0" smtClean="0">
                <a:solidFill>
                  <a:srgbClr val="FF0000"/>
                </a:solidFill>
                <a:latin typeface="Times New Roman" charset="0"/>
              </a:rPr>
              <a:t>         process be skipped or optimized to satisfy the FILS performance requirements?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CA" sz="9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991515" y="4457771"/>
            <a:ext cx="6431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Area 3: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5798412" y="4117517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782382" y="4071875"/>
            <a:ext cx="8963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err="1" smtClean="0"/>
              <a:t>Pairwise</a:t>
            </a:r>
            <a:r>
              <a:rPr lang="en-US" sz="800" b="1" dirty="0" smtClean="0"/>
              <a:t> Master</a:t>
            </a:r>
          </a:p>
          <a:p>
            <a:r>
              <a:rPr lang="en-US" sz="800" b="1" dirty="0" smtClean="0"/>
              <a:t>Key (PMK)</a:t>
            </a:r>
            <a:endParaRPr lang="en-CA" sz="800" dirty="0" smtClean="0"/>
          </a:p>
        </p:txBody>
      </p:sp>
      <p:cxnSp>
        <p:nvCxnSpPr>
          <p:cNvPr id="61" name="Straight Arrow Connector 60"/>
          <p:cNvCxnSpPr>
            <a:stCxn id="54" idx="1"/>
            <a:endCxn id="59" idx="3"/>
          </p:cNvCxnSpPr>
          <p:nvPr/>
        </p:nvCxnSpPr>
        <p:spPr bwMode="auto">
          <a:xfrm flipH="1">
            <a:off x="4900997" y="4241152"/>
            <a:ext cx="881385" cy="33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5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51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Dec 2011</a:t>
            </a:r>
          </a:p>
        </p:txBody>
      </p:sp>
      <p:sp>
        <p:nvSpPr>
          <p:cNvPr id="62" name="Left-Right Arrow 61"/>
          <p:cNvSpPr/>
          <p:nvPr/>
        </p:nvSpPr>
        <p:spPr bwMode="auto">
          <a:xfrm>
            <a:off x="2041257" y="2845650"/>
            <a:ext cx="4182158" cy="214286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42751</TotalTime>
  <Words>1980</Words>
  <Application>Microsoft Office PowerPoint</Application>
  <PresentationFormat>On-screen Show (4:3)</PresentationFormat>
  <Paragraphs>482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802-11-Submission</vt:lpstr>
      <vt:lpstr> TGai FILS Authentication Protocol</vt:lpstr>
      <vt:lpstr>Abstract</vt:lpstr>
      <vt:lpstr>Conformance w/ TGai PAR &amp; 5C </vt:lpstr>
      <vt:lpstr>RSNA Security Analysis </vt:lpstr>
      <vt:lpstr>RSNA Security Analysis</vt:lpstr>
      <vt:lpstr>The Security Model of RSNA</vt:lpstr>
      <vt:lpstr>RSNA Components</vt:lpstr>
      <vt:lpstr>RSNA Establishment Procedures (I)</vt:lpstr>
      <vt:lpstr>RSNA Establishment Procedures (II)</vt:lpstr>
      <vt:lpstr>RSNA Establishment Procedures (III)</vt:lpstr>
      <vt:lpstr>Modified 802.11 Authentication and Association State Machine</vt:lpstr>
      <vt:lpstr>FILS Authenticated State</vt:lpstr>
      <vt:lpstr>Appropriate FILS Authentication Properties</vt:lpstr>
      <vt:lpstr>Authentication Algorithm Number Field</vt:lpstr>
      <vt:lpstr>IEEE 802.11 TGai FILS Authentication  (Revising 802.11Revmb Section 4.10.3.2)</vt:lpstr>
      <vt:lpstr>IEEE 802.11 TGai FILS Handshake  (Revising 802.11Revmb Section 4.10.3.2)</vt:lpstr>
      <vt:lpstr>Protocol Analysis</vt:lpstr>
      <vt:lpstr>Further Development for FILS authentication</vt:lpstr>
      <vt:lpstr>Questions &amp; Comments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Morioka Hitoshi</dc:creator>
  <cp:lastModifiedBy>ROB</cp:lastModifiedBy>
  <cp:revision>2645</cp:revision>
  <cp:lastPrinted>1998-02-10T13:28:06Z</cp:lastPrinted>
  <dcterms:created xsi:type="dcterms:W3CDTF">2011-07-17T04:42:17Z</dcterms:created>
  <dcterms:modified xsi:type="dcterms:W3CDTF">2012-01-12T15:56:53Z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(3)02fPBxpNSJTtn4gwoVd+M+Ft3yzQWHAorVh98dhL4UPLvzYkQR2IlJROoVH30J2AliRn2uiK
cdspj0vWMgOuRvOcgpO6TSH1bKjlTItOJnI4CLQ7p6a/F1Am86tyMC2uodJf22T6f/igXB6i
olAyqnzFz/E+JON8KQfqfsyfCQTCNa8ifCR/P2am4WxGjK9g5g+ZXVndPPDcIoKb7Jj7MC27
wBJBHUUw1L2QRbWk9oX+U</vt:lpwstr>
  </property>
  <property fmtid="{D5CDD505-2E9C-101B-9397-08002B2CF9AE}" pid="3" name="_ms_pID_7253431">
    <vt:lpwstr>Pu9qRzLIkJZM9kykQAqNZeQUeC4v/HjaQud3s0AqwsSTvIv9QPN
lCcTGjuicPozBwNTR3TwBR5fztUZf+8E7C+9po/uCZ9KWQgYfpYbxJFEVTcG4X68iSmSUcvU
RnRSSKgGTxDZnr94GO6yrwXY/BIs16ilWY6RkiEexfnrIT77LAx6DEC+Yhh9NiSdxOeB6ww4
Vw0rJk1/GwEB2HccIr0eyTvQTJxSJuDu6Sra44uJ1g</vt:lpwstr>
  </property>
  <property fmtid="{D5CDD505-2E9C-101B-9397-08002B2CF9AE}" pid="4" name="_ms_pID_7253432">
    <vt:lpwstr>tnZGtMmqbmP1cKuxyd2Vms1Saa21wn
6TM5JPbBJ5rC+QoGfsFEMrnE9mRzioBEdUn0KWah8hKnApoS42aAPzCP3yMLBUAH1HCV32av</vt:lpwstr>
  </property>
  <property fmtid="{D5CDD505-2E9C-101B-9397-08002B2CF9AE}" pid="5" name="sflag">
    <vt:lpwstr>1326314753</vt:lpwstr>
  </property>
</Properties>
</file>