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298" r:id="rId4"/>
    <p:sldId id="310" r:id="rId5"/>
    <p:sldId id="326" r:id="rId6"/>
    <p:sldId id="327" r:id="rId7"/>
    <p:sldId id="336" r:id="rId8"/>
    <p:sldId id="321" r:id="rId9"/>
    <p:sldId id="323" r:id="rId10"/>
    <p:sldId id="324" r:id="rId11"/>
    <p:sldId id="337" r:id="rId12"/>
    <p:sldId id="333" r:id="rId13"/>
    <p:sldId id="329" r:id="rId14"/>
    <p:sldId id="338" r:id="rId15"/>
    <p:sldId id="339" r:id="rId16"/>
    <p:sldId id="340" r:id="rId17"/>
    <p:sldId id="341" r:id="rId18"/>
    <p:sldId id="342" r:id="rId19"/>
    <p:sldId id="273" r:id="rId20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802.11-12/0039r0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094780"/>
              </p:ext>
            </p:extLst>
          </p:nvPr>
        </p:nvGraphicFramePr>
        <p:xfrm>
          <a:off x="609600" y="2362200"/>
          <a:ext cx="7924800" cy="351409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Sun; </a:t>
                      </a: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Yunbo Li </a:t>
                      </a: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Edward Au; Phil Barber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Junghoon Suh;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Osama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Aboul-Magd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1-613-2871948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Paul Lambert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Yong Liu</a:t>
                      </a: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Marvell Semiconductor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dirty="0" smtClean="0"/>
                        <a:t>5488 Marvell Lane</a:t>
                      </a:r>
                      <a:br>
                        <a:rPr lang="nn-NO" sz="1200" dirty="0" smtClean="0"/>
                      </a:br>
                      <a:r>
                        <a:rPr lang="nn-NO" sz="1200" dirty="0" smtClean="0"/>
                        <a:t>Santa Clara, CA 95054</a:t>
                      </a:r>
                      <a:br>
                        <a:rPr lang="nn-NO" sz="1200" dirty="0" smtClean="0"/>
                      </a:b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Times New Roman" pitchFamily="18" charset="0"/>
                        </a:rPr>
                        <a:t>+ 1-650-787-9141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paul@marvel.com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smtClean="0">
                <a:ea typeface="MS PGothic" pitchFamily="34" charset="-128"/>
              </a:rPr>
              <a:t> FILS </a:t>
            </a:r>
            <a:r>
              <a:rPr lang="en-US" altLang="ja-JP" dirty="0" smtClean="0">
                <a:ea typeface="MS PGothic" pitchFamily="34" charset="-128"/>
              </a:rPr>
              <a:t>Authentication Protocol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2011-11-15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(III)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1601072" y="2412443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01072" y="2414142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GTK, 802.1X</a:t>
            </a:r>
          </a:p>
          <a:p>
            <a:r>
              <a:rPr lang="en-US" sz="800" b="1" dirty="0" smtClean="0"/>
              <a:t>Unblocked</a:t>
            </a:r>
            <a:endParaRPr lang="en-CA" sz="800" dirty="0" smtClean="0"/>
          </a:p>
        </p:txBody>
      </p:sp>
      <p:sp>
        <p:nvSpPr>
          <p:cNvPr id="54" name="Rectangle 53"/>
          <p:cNvSpPr/>
          <p:nvPr/>
        </p:nvSpPr>
        <p:spPr bwMode="auto">
          <a:xfrm>
            <a:off x="3994844" y="2414142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11624" y="2414142"/>
            <a:ext cx="9733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802.1X unblocked</a:t>
            </a:r>
            <a:endParaRPr lang="en-CA" sz="800" dirty="0" smtClean="0"/>
          </a:p>
        </p:txBody>
      </p:sp>
      <p:sp>
        <p:nvSpPr>
          <p:cNvPr id="65" name="Rectangle 64"/>
          <p:cNvSpPr/>
          <p:nvPr/>
        </p:nvSpPr>
        <p:spPr bwMode="auto">
          <a:xfrm>
            <a:off x="3994844" y="2906796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11624" y="2906796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Generate</a:t>
            </a:r>
          </a:p>
          <a:p>
            <a:r>
              <a:rPr lang="en-US" sz="800" b="1" dirty="0" smtClean="0"/>
              <a:t>Rand GTK</a:t>
            </a:r>
            <a:endParaRPr lang="en-CA" sz="800" dirty="0" smtClean="0"/>
          </a:p>
        </p:txBody>
      </p:sp>
      <p:cxnSp>
        <p:nvCxnSpPr>
          <p:cNvPr id="67" name="Straight Connector 66"/>
          <p:cNvCxnSpPr/>
          <p:nvPr/>
        </p:nvCxnSpPr>
        <p:spPr bwMode="auto">
          <a:xfrm flipH="1">
            <a:off x="2041257" y="354421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075675" y="3328771"/>
            <a:ext cx="2387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(20) EAPOL-Key {Group, sn+2,GTK, Key ID, MIC}</a:t>
            </a:r>
            <a:endParaRPr lang="en-CA" sz="800" dirty="0" smtClean="0"/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2037270" y="388986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071688" y="3621025"/>
            <a:ext cx="19255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(21) EAPOL-Key {Group,  Key ID, MIC}</a:t>
            </a:r>
            <a:endParaRPr lang="en-CA" sz="800" dirty="0" smtClean="0"/>
          </a:p>
        </p:txBody>
      </p:sp>
      <p:sp>
        <p:nvSpPr>
          <p:cNvPr id="74" name="Rectangle 73"/>
          <p:cNvSpPr/>
          <p:nvPr/>
        </p:nvSpPr>
        <p:spPr bwMode="auto">
          <a:xfrm>
            <a:off x="1684291" y="4043480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01071" y="4043480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New GTK Obtained</a:t>
            </a:r>
            <a:endParaRPr lang="en-CA" sz="800" dirty="0" smtClean="0"/>
          </a:p>
        </p:txBody>
      </p:sp>
      <p:cxnSp>
        <p:nvCxnSpPr>
          <p:cNvPr id="76" name="Straight Connector 75"/>
          <p:cNvCxnSpPr/>
          <p:nvPr/>
        </p:nvCxnSpPr>
        <p:spPr bwMode="auto">
          <a:xfrm flipH="1">
            <a:off x="2071688" y="481158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224088" y="4596136"/>
            <a:ext cx="13484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(22 ) Protected Data Packets</a:t>
            </a:r>
            <a:endParaRPr lang="en-CA" sz="800" dirty="0" smtClean="0"/>
          </a:p>
        </p:txBody>
      </p:sp>
      <p:sp>
        <p:nvSpPr>
          <p:cNvPr id="78" name="Left Brace 77"/>
          <p:cNvSpPr/>
          <p:nvPr/>
        </p:nvSpPr>
        <p:spPr bwMode="auto">
          <a:xfrm>
            <a:off x="1409045" y="2906796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Left Brace 78"/>
          <p:cNvSpPr/>
          <p:nvPr/>
        </p:nvSpPr>
        <p:spPr bwMode="auto">
          <a:xfrm>
            <a:off x="1409046" y="4383735"/>
            <a:ext cx="192025" cy="81189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4475" y="3097938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5</a:t>
            </a:r>
          </a:p>
          <a:p>
            <a:r>
              <a:rPr lang="en-US" sz="800" dirty="0" smtClean="0"/>
              <a:t>Group Key</a:t>
            </a:r>
          </a:p>
          <a:p>
            <a:r>
              <a:rPr lang="en-US" sz="800" dirty="0" smtClean="0"/>
              <a:t>Handshake</a:t>
            </a:r>
          </a:p>
          <a:p>
            <a:r>
              <a:rPr lang="en-US" sz="800" dirty="0" smtClean="0"/>
              <a:t>(Optional)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6913" y="4519192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6</a:t>
            </a:r>
          </a:p>
          <a:p>
            <a:r>
              <a:rPr lang="en-US" sz="800" dirty="0" smtClean="0"/>
              <a:t>Secure </a:t>
            </a:r>
          </a:p>
          <a:p>
            <a:r>
              <a:rPr lang="en-US" sz="800" dirty="0" smtClean="0"/>
              <a:t>Data </a:t>
            </a:r>
          </a:p>
          <a:p>
            <a:r>
              <a:rPr lang="en-US" sz="800" dirty="0" smtClean="0"/>
              <a:t>Communication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075675" y="5349250"/>
            <a:ext cx="5471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224088" y="5103967"/>
            <a:ext cx="1027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(23) DHCP </a:t>
            </a:r>
            <a:r>
              <a:rPr lang="en-US" sz="800" dirty="0" err="1" smtClean="0"/>
              <a:t>Req</a:t>
            </a:r>
            <a:r>
              <a:rPr lang="en-US" sz="800" dirty="0" smtClean="0"/>
              <a:t>/Res</a:t>
            </a:r>
            <a:endParaRPr lang="en-CA" sz="800" dirty="0" smtClean="0"/>
          </a:p>
        </p:txBody>
      </p:sp>
      <p:sp>
        <p:nvSpPr>
          <p:cNvPr id="38" name="Rectangle 37"/>
          <p:cNvSpPr/>
          <p:nvPr/>
        </p:nvSpPr>
        <p:spPr bwMode="auto">
          <a:xfrm>
            <a:off x="7106730" y="2928916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06730" y="2906796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DHCP</a:t>
            </a:r>
          </a:p>
          <a:p>
            <a:r>
              <a:rPr lang="en-US" sz="800" b="1" dirty="0" smtClean="0"/>
              <a:t>Server</a:t>
            </a:r>
            <a:endParaRPr lang="en-CA" sz="800" dirty="0" smtClean="0"/>
          </a:p>
        </p:txBody>
      </p:sp>
      <p:cxnSp>
        <p:nvCxnSpPr>
          <p:cNvPr id="41" name="Straight Connector 40"/>
          <p:cNvCxnSpPr>
            <a:stCxn id="38" idx="2"/>
          </p:cNvCxnSpPr>
          <p:nvPr/>
        </p:nvCxnSpPr>
        <p:spPr bwMode="auto">
          <a:xfrm>
            <a:off x="7546915" y="3491571"/>
            <a:ext cx="0" cy="2983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44" y="570585"/>
            <a:ext cx="7772400" cy="630925"/>
          </a:xfrm>
        </p:spPr>
        <p:txBody>
          <a:bodyPr/>
          <a:lstStyle/>
          <a:p>
            <a:r>
              <a:rPr lang="en-US" sz="1800" dirty="0" smtClean="0"/>
              <a:t>Modified 802.11 Authentication and Association State Machine</a:t>
            </a: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07102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8" name="Rectangle 7"/>
          <p:cNvSpPr/>
          <p:nvPr/>
        </p:nvSpPr>
        <p:spPr bwMode="auto">
          <a:xfrm>
            <a:off x="3611875" y="1224930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9545" y="1201510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611875" y="1416954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04803" y="1416954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Frames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50280" y="2439841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87950" y="241642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2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650280" y="2631865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943208" y="263186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&amp; 2 Frames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381445" y="3691414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6354" y="366799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3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381445" y="3883438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3854" y="3883438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r>
              <a:rPr lang="en-US" sz="800" dirty="0" smtClean="0"/>
              <a:t>(Pending RSN Authentication)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Blocked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381445" y="5247949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6354" y="522452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81445" y="5439973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813854" y="5439973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</a:t>
            </a:r>
          </a:p>
          <a:p>
            <a:r>
              <a:rPr lang="en-US" sz="800" dirty="0" err="1" smtClean="0"/>
              <a:t>UnBlocked</a:t>
            </a:r>
            <a:endParaRPr lang="en-US" sz="800" dirty="0" smtClean="0"/>
          </a:p>
        </p:txBody>
      </p:sp>
      <p:cxnSp>
        <p:nvCxnSpPr>
          <p:cNvPr id="34" name="Straight Arrow Connector 33"/>
          <p:cNvCxnSpPr>
            <a:stCxn id="12" idx="2"/>
          </p:cNvCxnSpPr>
          <p:nvPr/>
        </p:nvCxnSpPr>
        <p:spPr bwMode="auto">
          <a:xfrm>
            <a:off x="4344988" y="2001729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341570" y="3236975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341570" y="4780938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13854" y="2077867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794196" y="3236975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(Re)Association –RSNA Required</a:t>
            </a:r>
            <a:endParaRPr lang="en-CA" sz="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94196" y="4780938"/>
            <a:ext cx="1407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4- way Handshake Successful</a:t>
            </a:r>
            <a:endParaRPr lang="en-CA" sz="800" dirty="0" smtClean="0"/>
          </a:p>
        </p:txBody>
      </p:sp>
      <p:sp>
        <p:nvSpPr>
          <p:cNvPr id="44" name="Freeform 43"/>
          <p:cNvSpPr/>
          <p:nvPr/>
        </p:nvSpPr>
        <p:spPr bwMode="auto">
          <a:xfrm>
            <a:off x="5495026" y="4304581"/>
            <a:ext cx="1043797" cy="1052423"/>
          </a:xfrm>
          <a:custGeom>
            <a:avLst/>
            <a:gdLst>
              <a:gd name="connsiteX0" fmla="*/ 0 w 1043797"/>
              <a:gd name="connsiteY0" fmla="*/ 1052423 h 1052423"/>
              <a:gd name="connsiteX1" fmla="*/ 1043797 w 1043797"/>
              <a:gd name="connsiteY1" fmla="*/ 1052423 h 1052423"/>
              <a:gd name="connsiteX2" fmla="*/ 1035170 w 1043797"/>
              <a:gd name="connsiteY2" fmla="*/ 0 h 10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5201728" y="1276709"/>
            <a:ext cx="1328468" cy="3027872"/>
          </a:xfrm>
          <a:custGeom>
            <a:avLst/>
            <a:gdLst>
              <a:gd name="connsiteX0" fmla="*/ 293298 w 1328468"/>
              <a:gd name="connsiteY0" fmla="*/ 3027872 h 3027872"/>
              <a:gd name="connsiteX1" fmla="*/ 1328468 w 1328468"/>
              <a:gd name="connsiteY1" fmla="*/ 3027872 h 3027872"/>
              <a:gd name="connsiteX2" fmla="*/ 1302589 w 1328468"/>
              <a:gd name="connsiteY2" fmla="*/ 0 h 3027872"/>
              <a:gd name="connsiteX3" fmla="*/ 0 w 1328468"/>
              <a:gd name="connsiteY3" fmla="*/ 0 h 3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79081" y="511680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5579081" y="408913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8" name="Freeform 47"/>
          <p:cNvSpPr/>
          <p:nvPr/>
        </p:nvSpPr>
        <p:spPr bwMode="auto">
          <a:xfrm>
            <a:off x="5227608" y="2907102"/>
            <a:ext cx="724618" cy="879894"/>
          </a:xfrm>
          <a:custGeom>
            <a:avLst/>
            <a:gdLst>
              <a:gd name="connsiteX0" fmla="*/ 267418 w 724618"/>
              <a:gd name="connsiteY0" fmla="*/ 879894 h 879894"/>
              <a:gd name="connsiteX1" fmla="*/ 724618 w 724618"/>
              <a:gd name="connsiteY1" fmla="*/ 879894 h 879894"/>
              <a:gd name="connsiteX2" fmla="*/ 724618 w 724618"/>
              <a:gd name="connsiteY2" fmla="*/ 0 h 879894"/>
              <a:gd name="connsiteX3" fmla="*/ 0 w 724618"/>
              <a:gd name="connsiteY3" fmla="*/ 0 h 87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9081" y="321664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Deassociation</a:t>
            </a:r>
            <a:endParaRPr lang="en-CA" sz="800" dirty="0" smtClean="0"/>
          </a:p>
        </p:txBody>
      </p:sp>
      <p:sp>
        <p:nvSpPr>
          <p:cNvPr id="51" name="Freeform 50"/>
          <p:cNvSpPr/>
          <p:nvPr/>
        </p:nvSpPr>
        <p:spPr bwMode="auto">
          <a:xfrm>
            <a:off x="5184475" y="1699404"/>
            <a:ext cx="569344" cy="845388"/>
          </a:xfrm>
          <a:custGeom>
            <a:avLst/>
            <a:gdLst>
              <a:gd name="connsiteX0" fmla="*/ 43133 w 569344"/>
              <a:gd name="connsiteY0" fmla="*/ 845388 h 845388"/>
              <a:gd name="connsiteX1" fmla="*/ 569344 w 569344"/>
              <a:gd name="connsiteY1" fmla="*/ 845388 h 845388"/>
              <a:gd name="connsiteX2" fmla="*/ 569344 w 569344"/>
              <a:gd name="connsiteY2" fmla="*/ 0 h 845388"/>
              <a:gd name="connsiteX3" fmla="*/ 0 w 569344"/>
              <a:gd name="connsiteY3" fmla="*/ 0 h 84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917" y="1970145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56" name="Freeform 55"/>
          <p:cNvSpPr/>
          <p:nvPr/>
        </p:nvSpPr>
        <p:spPr bwMode="auto">
          <a:xfrm>
            <a:off x="2337758" y="3062377"/>
            <a:ext cx="1285336" cy="741872"/>
          </a:xfrm>
          <a:custGeom>
            <a:avLst/>
            <a:gdLst>
              <a:gd name="connsiteX0" fmla="*/ 1035170 w 1285336"/>
              <a:gd name="connsiteY0" fmla="*/ 741872 h 741872"/>
              <a:gd name="connsiteX1" fmla="*/ 0 w 1285336"/>
              <a:gd name="connsiteY1" fmla="*/ 741872 h 741872"/>
              <a:gd name="connsiteX2" fmla="*/ 0 w 1285336"/>
              <a:gd name="connsiteY2" fmla="*/ 0 h 741872"/>
              <a:gd name="connsiteX3" fmla="*/ 1285336 w 1285336"/>
              <a:gd name="connsiteY3" fmla="*/ 0 h 74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58487" y="332436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0" name="Freeform 59"/>
          <p:cNvSpPr/>
          <p:nvPr/>
        </p:nvSpPr>
        <p:spPr bwMode="auto">
          <a:xfrm>
            <a:off x="2139351" y="2950234"/>
            <a:ext cx="1457864" cy="1242204"/>
          </a:xfrm>
          <a:custGeom>
            <a:avLst/>
            <a:gdLst>
              <a:gd name="connsiteX0" fmla="*/ 1250830 w 1457864"/>
              <a:gd name="connsiteY0" fmla="*/ 1242204 h 1242204"/>
              <a:gd name="connsiteX1" fmla="*/ 0 w 1457864"/>
              <a:gd name="connsiteY1" fmla="*/ 1242204 h 1242204"/>
              <a:gd name="connsiteX2" fmla="*/ 0 w 1457864"/>
              <a:gd name="connsiteY2" fmla="*/ 0 h 1242204"/>
              <a:gd name="connsiteX3" fmla="*/ 1457864 w 1457864"/>
              <a:gd name="connsiteY3" fmla="*/ 0 h 124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37758" y="396160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940943" y="2829464"/>
            <a:ext cx="1664899" cy="2527540"/>
          </a:xfrm>
          <a:custGeom>
            <a:avLst/>
            <a:gdLst>
              <a:gd name="connsiteX0" fmla="*/ 1431985 w 1664899"/>
              <a:gd name="connsiteY0" fmla="*/ 2527540 h 2527540"/>
              <a:gd name="connsiteX1" fmla="*/ 0 w 1664899"/>
              <a:gd name="connsiteY1" fmla="*/ 2527540 h 2527540"/>
              <a:gd name="connsiteX2" fmla="*/ 17253 w 1664899"/>
              <a:gd name="connsiteY2" fmla="*/ 0 h 2527540"/>
              <a:gd name="connsiteX3" fmla="*/ 1664899 w 1664899"/>
              <a:gd name="connsiteY3" fmla="*/ 0 h 252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9129" y="503383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4" name="Freeform 63"/>
          <p:cNvSpPr/>
          <p:nvPr/>
        </p:nvSpPr>
        <p:spPr bwMode="auto">
          <a:xfrm>
            <a:off x="1802921" y="2665562"/>
            <a:ext cx="1777041" cy="2941608"/>
          </a:xfrm>
          <a:custGeom>
            <a:avLst/>
            <a:gdLst>
              <a:gd name="connsiteX0" fmla="*/ 1578634 w 1777041"/>
              <a:gd name="connsiteY0" fmla="*/ 2941608 h 2941608"/>
              <a:gd name="connsiteX1" fmla="*/ 0 w 1777041"/>
              <a:gd name="connsiteY1" fmla="*/ 2941608 h 2941608"/>
              <a:gd name="connsiteX2" fmla="*/ 8626 w 1777041"/>
              <a:gd name="connsiteY2" fmla="*/ 0 h 2941608"/>
              <a:gd name="connsiteX3" fmla="*/ 1777041 w 1777041"/>
              <a:gd name="connsiteY3" fmla="*/ 0 h 294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7106" y="5439973"/>
            <a:ext cx="7825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Disassociation</a:t>
            </a:r>
            <a:endParaRPr lang="en-CA" sz="800" dirty="0" smtClean="0"/>
          </a:p>
        </p:txBody>
      </p:sp>
      <p:sp>
        <p:nvSpPr>
          <p:cNvPr id="66" name="Freeform 65"/>
          <p:cNvSpPr/>
          <p:nvPr/>
        </p:nvSpPr>
        <p:spPr bwMode="auto">
          <a:xfrm>
            <a:off x="1647645" y="2527540"/>
            <a:ext cx="1949570" cy="3364302"/>
          </a:xfrm>
          <a:custGeom>
            <a:avLst/>
            <a:gdLst>
              <a:gd name="connsiteX0" fmla="*/ 1725283 w 1949570"/>
              <a:gd name="connsiteY0" fmla="*/ 3364302 h 3364302"/>
              <a:gd name="connsiteX1" fmla="*/ 0 w 1949570"/>
              <a:gd name="connsiteY1" fmla="*/ 3364302 h 3364302"/>
              <a:gd name="connsiteX2" fmla="*/ 0 w 1949570"/>
              <a:gd name="connsiteY2" fmla="*/ 0 h 3364302"/>
              <a:gd name="connsiteX3" fmla="*/ 1949570 w 1949570"/>
              <a:gd name="connsiteY3" fmla="*/ 0 h 33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37758" y="5607170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1500996" y="2449902"/>
            <a:ext cx="2104846" cy="3640347"/>
          </a:xfrm>
          <a:custGeom>
            <a:avLst/>
            <a:gdLst>
              <a:gd name="connsiteX0" fmla="*/ 1889185 w 2104846"/>
              <a:gd name="connsiteY0" fmla="*/ 3640347 h 3640347"/>
              <a:gd name="connsiteX1" fmla="*/ 0 w 2104846"/>
              <a:gd name="connsiteY1" fmla="*/ 3640347 h 3640347"/>
              <a:gd name="connsiteX2" fmla="*/ 17253 w 2104846"/>
              <a:gd name="connsiteY2" fmla="*/ 0 h 3640347"/>
              <a:gd name="connsiteX3" fmla="*/ 2104846 w 2104846"/>
              <a:gd name="connsiteY3" fmla="*/ 0 h 364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53788" y="5891842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(Re) Association</a:t>
            </a:r>
          </a:p>
          <a:p>
            <a:r>
              <a:rPr lang="en-US" sz="800" dirty="0" smtClean="0"/>
              <a:t>No RSNA required or</a:t>
            </a:r>
          </a:p>
          <a:p>
            <a:r>
              <a:rPr lang="en-US" sz="800" dirty="0" smtClean="0"/>
              <a:t>Fast BSS Transitions</a:t>
            </a:r>
            <a:endParaRPr lang="en-CA" sz="800" dirty="0" smtClean="0"/>
          </a:p>
        </p:txBody>
      </p:sp>
      <p:sp>
        <p:nvSpPr>
          <p:cNvPr id="70" name="Rectangle 69"/>
          <p:cNvSpPr/>
          <p:nvPr/>
        </p:nvSpPr>
        <p:spPr bwMode="auto">
          <a:xfrm>
            <a:off x="6761085" y="3206908"/>
            <a:ext cx="1574606" cy="12163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98755" y="3157398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State 5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6761085" y="3372842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761085" y="3361441"/>
            <a:ext cx="1701107" cy="95410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Authenticated 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Class 1 &amp; 2 Frames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With  Selected Management &amp;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Data Frames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IEEE 802.1x controlled Port blocked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5201728" y="1587260"/>
            <a:ext cx="2199736" cy="1619648"/>
          </a:xfrm>
          <a:custGeom>
            <a:avLst/>
            <a:gdLst>
              <a:gd name="connsiteX0" fmla="*/ 0 w 2199736"/>
              <a:gd name="connsiteY0" fmla="*/ 0 h 923027"/>
              <a:gd name="connsiteX1" fmla="*/ 2199736 w 2199736"/>
              <a:gd name="connsiteY1" fmla="*/ 0 h 923027"/>
              <a:gd name="connsiteX2" fmla="*/ 2191110 w 2199736"/>
              <a:gd name="connsiteY2" fmla="*/ 923027 h 92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84918" y="2293311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Successful 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FILS Authentication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201728" y="1466490"/>
            <a:ext cx="2493034" cy="1740417"/>
          </a:xfrm>
          <a:custGeom>
            <a:avLst/>
            <a:gdLst>
              <a:gd name="connsiteX0" fmla="*/ 2493034 w 2493034"/>
              <a:gd name="connsiteY0" fmla="*/ 1043796 h 1043796"/>
              <a:gd name="connsiteX1" fmla="*/ 2484408 w 2493034"/>
              <a:gd name="connsiteY1" fmla="*/ 0 h 1043796"/>
              <a:gd name="connsiteX2" fmla="*/ 0 w 2493034"/>
              <a:gd name="connsiteY2" fmla="*/ 0 h 104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23148" y="1530127"/>
            <a:ext cx="909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</a:t>
            </a:r>
          </a:p>
          <a:p>
            <a:r>
              <a:rPr lang="en-US" sz="800" dirty="0" err="1" smtClean="0">
                <a:solidFill>
                  <a:srgbClr val="FF3300"/>
                </a:solidFill>
              </a:rPr>
              <a:t>Deauthentication</a:t>
            </a:r>
            <a:r>
              <a:rPr lang="en-US" sz="800" dirty="0" smtClean="0">
                <a:solidFill>
                  <a:srgbClr val="FF3300"/>
                </a:solidFill>
              </a:rPr>
              <a:t>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42077" y="4606713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 Key Handshake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520906" y="4423270"/>
            <a:ext cx="1932317" cy="1365055"/>
          </a:xfrm>
          <a:custGeom>
            <a:avLst/>
            <a:gdLst>
              <a:gd name="connsiteX0" fmla="*/ 1923690 w 1932317"/>
              <a:gd name="connsiteY0" fmla="*/ 0 h 2329133"/>
              <a:gd name="connsiteX1" fmla="*/ 1932317 w 1932317"/>
              <a:gd name="connsiteY1" fmla="*/ 2329133 h 2329133"/>
              <a:gd name="connsiteX2" fmla="*/ 0 w 1932317"/>
              <a:gd name="connsiteY2" fmla="*/ 2329133 h 232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5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849415C-ECDB-492C-B7EB-181F0513442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Authenticated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Upon receipt of a Beacon message from a AP STA or Probe Request from non-AP STA with FILS authentication number, both the STA and AP’s shall transition to FILS Authenticated state </a:t>
            </a:r>
          </a:p>
          <a:p>
            <a:r>
              <a:rPr lang="en-US" sz="1400" dirty="0" smtClean="0"/>
              <a:t>STA at FILS Authenticated  State , it allows Class 1,2 and selected Data frames piggybacked over  Class 1 &amp;2 frames to be transmitted</a:t>
            </a:r>
          </a:p>
          <a:p>
            <a:r>
              <a:rPr lang="en-US" sz="1400" dirty="0" smtClean="0"/>
              <a:t>Upon receipt of a De-association frame from either STA or AP STA with reasons, the STA at the FILS authenticated state will be transitioned to State 1. STA transitioned back to State 1 may retry with FILS authentication or use the RSNA authentication</a:t>
            </a:r>
          </a:p>
          <a:p>
            <a:r>
              <a:rPr lang="en-US" sz="1400" dirty="0" smtClean="0"/>
              <a:t>Upon receipt of a FILS key exchange success, the STA shall transition to state 3 which is allows full class 1, 2 and 3 frames to pass through.</a:t>
            </a:r>
          </a:p>
          <a:p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798370"/>
          <a:ext cx="6096000" cy="113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3825"/>
                <a:gridCol w="4392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Selected Management</a:t>
                      </a:r>
                      <a:r>
                        <a:rPr lang="en-US" sz="1000" baseline="0" dirty="0" smtClean="0"/>
                        <a:t> Frames and Data Frames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                                Reasons</a:t>
                      </a:r>
                      <a:endParaRPr lang="en-CA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EAPOL 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 carry out the EAPOL authentication at FILS Authenticated State</a:t>
                      </a:r>
                      <a:endParaRPr lang="en-CA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DHCP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</a:t>
                      </a:r>
                      <a:r>
                        <a:rPr lang="en-US" sz="1000" baseline="0" dirty="0" smtClean="0"/>
                        <a:t> enable the parallel DHCP processing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FILS Authentication Properties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1071" y="17526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65"/>
                <a:gridCol w="1613010"/>
                <a:gridCol w="1703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Mandatory</a:t>
                      </a:r>
                      <a:r>
                        <a:rPr lang="en-US" sz="900" baseline="0" dirty="0" smtClean="0"/>
                        <a:t> Properties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802.11i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FILS</a:t>
                      </a:r>
                      <a:r>
                        <a:rPr lang="en-US" sz="900" baseline="0" dirty="0" smtClean="0"/>
                        <a:t> Security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Mutual Authentication  with key agreement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Strong Confidentiality</a:t>
                      </a:r>
                      <a:r>
                        <a:rPr lang="en-US" sz="900" baseline="0" dirty="0" smtClean="0"/>
                        <a:t>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RSNA</a:t>
                      </a:r>
                      <a:r>
                        <a:rPr lang="en-US" sz="900" baseline="0" dirty="0" smtClean="0"/>
                        <a:t> Security Model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Key</a:t>
                      </a:r>
                      <a:r>
                        <a:rPr lang="en-US" sz="900" baseline="0" dirty="0" smtClean="0"/>
                        <a:t> Confirmation</a:t>
                      </a:r>
                      <a:r>
                        <a:rPr lang="en-US" sz="900" dirty="0" smtClean="0"/>
                        <a:t>                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Key Derivation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Fast</a:t>
                      </a:r>
                      <a:r>
                        <a:rPr lang="en-US" sz="900" baseline="0" dirty="0" smtClean="0"/>
                        <a:t> Re-authentication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Strong Session Key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Replay Attack</a:t>
                      </a:r>
                      <a:r>
                        <a:rPr lang="en-US" sz="900" baseline="0" dirty="0" smtClean="0"/>
                        <a:t> Protection/MTIM protection/Dictionary Attack /Impersonation Attack Protection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1071" y="517620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65"/>
                <a:gridCol w="1613010"/>
                <a:gridCol w="1703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Recommended</a:t>
                      </a:r>
                      <a:r>
                        <a:rPr lang="en-US" sz="900" baseline="0" dirty="0" smtClean="0"/>
                        <a:t> Properties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802.11i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FILS</a:t>
                      </a:r>
                      <a:r>
                        <a:rPr lang="en-US" sz="900" baseline="0" dirty="0" smtClean="0"/>
                        <a:t> Security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Fast and Efficient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Forward</a:t>
                      </a:r>
                      <a:r>
                        <a:rPr lang="en-US" sz="900" baseline="0" dirty="0" smtClean="0"/>
                        <a:t> Secrecy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</a:t>
                      </a:r>
                      <a:r>
                        <a:rPr lang="en-US" sz="900" baseline="0" dirty="0" smtClean="0"/>
                        <a:t>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Denial of Service Resistance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</a:t>
                      </a:r>
                      <a:r>
                        <a:rPr lang="en-US" sz="900" baseline="0" dirty="0" smtClean="0"/>
                        <a:t>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Algorithm Number Field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following FILS Authentication Algorithm Number</a:t>
            </a:r>
          </a:p>
          <a:p>
            <a:pPr lvl="1"/>
            <a:r>
              <a:rPr lang="en-US" dirty="0" smtClean="0"/>
              <a:t> Authentication algorithm number = 0: Open System</a:t>
            </a:r>
          </a:p>
          <a:p>
            <a:pPr lvl="1"/>
            <a:r>
              <a:rPr lang="en-US" dirty="0" smtClean="0"/>
              <a:t>Authentication algorithm number = 1: Shared Key</a:t>
            </a:r>
          </a:p>
          <a:p>
            <a:pPr lvl="1"/>
            <a:r>
              <a:rPr lang="en-US" dirty="0" smtClean="0"/>
              <a:t>Authentication algorithm number = 2: Fast BSS Transition</a:t>
            </a:r>
          </a:p>
          <a:p>
            <a:pPr lvl="1"/>
            <a:r>
              <a:rPr lang="en-US" dirty="0" smtClean="0"/>
              <a:t>Authentication algorithm number = 3: simultaneous authentication of equals (SAE)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Authentication algorithm number = 4: FILS Authentication</a:t>
            </a:r>
          </a:p>
          <a:p>
            <a:pPr lvl="1"/>
            <a:r>
              <a:rPr lang="en-US" dirty="0" smtClean="0"/>
              <a:t>Authentication algorithm number = 65 535: Vendor specific use</a:t>
            </a:r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4179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32576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Security Parameters for FILS handshake)  </a:t>
            </a:r>
            <a:endParaRPr lang="en-CA" sz="800" dirty="0" smtClean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4329739" y="41337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53034" y="3902060"/>
            <a:ext cx="1665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 Access Request (EAP Request)</a:t>
            </a:r>
            <a:endParaRPr lang="en-CA" sz="8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09841" y="4269904"/>
            <a:ext cx="19255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EAP Authentication Protocol Exchange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184943" y="462295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4179" y="461955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380544" y="5142239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96503" y="4958109"/>
            <a:ext cx="1459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Accept/ EAP Success/ PMK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22023" y="5619247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954580" y="5381324"/>
            <a:ext cx="3310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  802.1x  EAPOL success || 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74348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5" name="Line Callout 1 44"/>
          <p:cNvSpPr/>
          <p:nvPr/>
        </p:nvSpPr>
        <p:spPr bwMode="auto">
          <a:xfrm>
            <a:off x="6237842" y="2712726"/>
            <a:ext cx="1195297" cy="691290"/>
          </a:xfrm>
          <a:prstGeom prst="borderCallout1">
            <a:avLst>
              <a:gd name="adj1" fmla="val 18750"/>
              <a:gd name="adj2" fmla="val -8333"/>
              <a:gd name="adj3" fmla="val 145143"/>
              <a:gd name="adj4" fmla="val -22164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Removing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EAP-Identity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Request / Response Message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195630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00795" y="5199028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2" name="Line Callout 1 51"/>
          <p:cNvSpPr/>
          <p:nvPr/>
        </p:nvSpPr>
        <p:spPr bwMode="auto">
          <a:xfrm>
            <a:off x="6835490" y="5273602"/>
            <a:ext cx="1195297" cy="855865"/>
          </a:xfrm>
          <a:prstGeom prst="borderCallout1">
            <a:avLst>
              <a:gd name="adj1" fmla="val 18750"/>
              <a:gd name="adj2" fmla="val -8333"/>
              <a:gd name="adj3" fmla="val 41388"/>
              <a:gd name="adj4" fmla="val -2721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4 Way Handshake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Message is overhauled in 802.11 Auth </a:t>
            </a:r>
            <a:r>
              <a:rPr lang="en-US" sz="1000" dirty="0" err="1" smtClean="0">
                <a:latin typeface="Times New Roman" charset="0"/>
              </a:rPr>
              <a:t>Resp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718649" y="4240726"/>
            <a:ext cx="146649" cy="489244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53" name="Left-Right Arrow 52"/>
          <p:cNvSpPr/>
          <p:nvPr/>
        </p:nvSpPr>
        <p:spPr bwMode="auto">
          <a:xfrm>
            <a:off x="2022024" y="4374576"/>
            <a:ext cx="4666238" cy="244979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35621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9)  802.11 Association Request (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47548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10)  802.11  Association  Response (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52373" y="4758189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3510" y="4542745"/>
            <a:ext cx="1709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0" name="Line Callout 1 49"/>
          <p:cNvSpPr/>
          <p:nvPr/>
        </p:nvSpPr>
        <p:spPr bwMode="auto">
          <a:xfrm>
            <a:off x="7068325" y="4273910"/>
            <a:ext cx="1195297" cy="614480"/>
          </a:xfrm>
          <a:prstGeom prst="borderCallout1">
            <a:avLst>
              <a:gd name="adj1" fmla="val 18750"/>
              <a:gd name="adj2" fmla="val -8333"/>
              <a:gd name="adj3" fmla="val 55081"/>
              <a:gd name="adj4" fmla="val -24546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Optional </a:t>
            </a:r>
            <a:r>
              <a:rPr lang="en-US" sz="1000" dirty="0" err="1" smtClean="0">
                <a:latin typeface="Times New Roman" charset="0"/>
              </a:rPr>
              <a:t>Msg</a:t>
            </a:r>
            <a:r>
              <a:rPr lang="en-US" sz="1000" dirty="0" smtClean="0">
                <a:latin typeface="Times New Roman" charset="0"/>
              </a:rPr>
              <a:t> 4 for key confirmation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2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Parallelize the Open Authentication Request/Response with EAPOL Authentication for STA and AS to execute the mutual authentication with EAP method neutral and generate PMK</a:t>
            </a:r>
          </a:p>
          <a:p>
            <a:r>
              <a:rPr lang="en-US" sz="1800" dirty="0" smtClean="0"/>
              <a:t> Remove the EAP Identity Request and Response messages whose functions will be carried out in EAPOL start message</a:t>
            </a:r>
          </a:p>
          <a:p>
            <a:r>
              <a:rPr lang="en-US" sz="1800" dirty="0" smtClean="0"/>
              <a:t> Parallelize the message 1 of 4-way handshake (now 3 way handshake) on 802.11 association response for STA to simultaneously generate the PMK and PTK</a:t>
            </a:r>
          </a:p>
          <a:p>
            <a:r>
              <a:rPr lang="en-US" sz="1800" dirty="0" smtClean="0"/>
              <a:t> Parallelize the 3 way handshake with 802.11 association request/response message handshakes</a:t>
            </a:r>
          </a:p>
          <a:p>
            <a:r>
              <a:rPr lang="en-US" sz="1800" dirty="0" smtClean="0"/>
              <a:t> Original 4 way handshake is reduced to 3 way handshake to satisfy the performance </a:t>
            </a:r>
            <a:r>
              <a:rPr lang="en-US" sz="1800" smtClean="0"/>
              <a:t>requirements (changing </a:t>
            </a:r>
            <a:r>
              <a:rPr lang="en-US" sz="1800" dirty="0" smtClean="0"/>
              <a:t>from Bilateral Key confirmation to Unilateral key confirmation). </a:t>
            </a:r>
            <a:endParaRPr lang="en-US" sz="1800" dirty="0" smtClean="0"/>
          </a:p>
          <a:p>
            <a:r>
              <a:rPr lang="en-US" sz="1800" dirty="0" smtClean="0"/>
              <a:t>No violating RSNA security protocol and security models</a:t>
            </a:r>
          </a:p>
          <a:p>
            <a:r>
              <a:rPr lang="en-US" sz="1800" dirty="0" smtClean="0"/>
              <a:t>Total of 10 message handshakes </a:t>
            </a:r>
            <a:r>
              <a:rPr lang="en-US" sz="1800" dirty="0" err="1" smtClean="0"/>
              <a:t>vs</a:t>
            </a:r>
            <a:r>
              <a:rPr lang="en-US" sz="1800" dirty="0" smtClean="0"/>
              <a:t> 21 message handshakes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7" name="日付プレースホルダ 3"/>
          <p:cNvSpPr txBox="1">
            <a:spLocks/>
          </p:cNvSpPr>
          <p:nvPr/>
        </p:nvSpPr>
        <p:spPr bwMode="auto">
          <a:xfrm>
            <a:off x="462665" y="332601"/>
            <a:ext cx="8785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Dec 2011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Development for FILS authentication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observed: The EAP authentication between STA and AP usually takes longer processing time given some specific EAP methods being deployed (</a:t>
            </a:r>
            <a:r>
              <a:rPr lang="en-US" dirty="0" err="1" smtClean="0"/>
              <a:t>i.e</a:t>
            </a:r>
            <a:r>
              <a:rPr lang="en-US" dirty="0" smtClean="0"/>
              <a:t> EAP-TLS with RSA and DH cipher suites)</a:t>
            </a:r>
          </a:p>
          <a:p>
            <a:r>
              <a:rPr lang="en-US" dirty="0" smtClean="0"/>
              <a:t>  Suggested working area: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Security Analysis</a:t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70345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Stage 1:Network and Security Capability Discovery</a:t>
            </a:r>
          </a:p>
          <a:p>
            <a:pPr>
              <a:buNone/>
            </a:pPr>
            <a:r>
              <a:rPr lang="en-US" dirty="0" smtClean="0"/>
              <a:t> Stage 2: 802.11 Authentication and Association</a:t>
            </a:r>
          </a:p>
          <a:p>
            <a:pPr marL="1200150" lvl="2" indent="-342900"/>
            <a:r>
              <a:rPr lang="en-US" dirty="0" smtClean="0"/>
              <a:t>802.11 Open System Authentication is included only for backward compatibility</a:t>
            </a:r>
          </a:p>
          <a:p>
            <a:pPr>
              <a:buNone/>
            </a:pPr>
            <a:r>
              <a:rPr lang="en-US" dirty="0" smtClean="0"/>
              <a:t> Stage 3: EAP/802.1X/RADIUS Authentication</a:t>
            </a:r>
          </a:p>
          <a:p>
            <a:pPr lvl="2"/>
            <a:r>
              <a:rPr lang="en-US" dirty="0" smtClean="0"/>
              <a:t> This stage execute the mutual authentication protocol based </a:t>
            </a:r>
            <a:r>
              <a:rPr lang="en-US" dirty="0" smtClean="0"/>
              <a:t>on EAP (</a:t>
            </a:r>
            <a:r>
              <a:rPr lang="en-US" dirty="0" err="1" smtClean="0"/>
              <a:t>i.e</a:t>
            </a:r>
            <a:r>
              <a:rPr lang="en-US" dirty="0" smtClean="0"/>
              <a:t> EAP-TLS, EAP-SIM/AKA/TTLS)  </a:t>
            </a:r>
            <a:r>
              <a:rPr lang="en-US" dirty="0" smtClean="0"/>
              <a:t>authentication </a:t>
            </a:r>
          </a:p>
          <a:p>
            <a:pPr lvl="2"/>
            <a:r>
              <a:rPr lang="en-US" dirty="0" smtClean="0"/>
              <a:t> AP is functioning as authenticator to relay EAP messages</a:t>
            </a:r>
          </a:p>
          <a:p>
            <a:pPr lvl="2"/>
            <a:r>
              <a:rPr lang="en-US" dirty="0" smtClean="0"/>
              <a:t>  This stage </a:t>
            </a:r>
            <a:r>
              <a:rPr lang="en-US" dirty="0" smtClean="0"/>
              <a:t>COULD </a:t>
            </a:r>
            <a:r>
              <a:rPr lang="en-US" dirty="0" smtClean="0"/>
              <a:t>be skipped in the scenarios of :</a:t>
            </a:r>
          </a:p>
          <a:p>
            <a:pPr lvl="3">
              <a:buNone/>
            </a:pPr>
            <a:r>
              <a:rPr lang="en-US" dirty="0" smtClean="0"/>
              <a:t> 1) </a:t>
            </a:r>
            <a:r>
              <a:rPr lang="en-US" dirty="0" smtClean="0"/>
              <a:t> PMK </a:t>
            </a:r>
            <a:r>
              <a:rPr lang="en-US" dirty="0" smtClean="0"/>
              <a:t>cached for re-authentication </a:t>
            </a:r>
          </a:p>
          <a:p>
            <a:pPr lvl="3">
              <a:buNone/>
            </a:pPr>
            <a:r>
              <a:rPr lang="en-US" dirty="0" smtClean="0"/>
              <a:t> 2)  PSK is shared between STA and AP</a:t>
            </a:r>
          </a:p>
          <a:p>
            <a:pPr>
              <a:buNone/>
            </a:pPr>
            <a:r>
              <a:rPr lang="en-US" dirty="0" smtClean="0"/>
              <a:t> Stage 4:  4-way handshake:</a:t>
            </a:r>
          </a:p>
          <a:p>
            <a:pPr lvl="2"/>
            <a:r>
              <a:rPr lang="en-US" dirty="0" smtClean="0"/>
              <a:t>  Both STA and the AP can trust each other with the authorized token (PMK) to derive the PTK and GTK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Security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Stage 5 (Optional): Group Key Handshake</a:t>
            </a:r>
          </a:p>
          <a:p>
            <a:pPr lvl="2"/>
            <a:r>
              <a:rPr lang="en-US" dirty="0" smtClean="0"/>
              <a:t>    The AP will generate the fresh GTK and distributed this GTK to the STA</a:t>
            </a:r>
          </a:p>
          <a:p>
            <a:pPr lvl="2"/>
            <a:r>
              <a:rPr lang="en-US" dirty="0" smtClean="0"/>
              <a:t>   GTK may be distributed during the Stage 4</a:t>
            </a:r>
          </a:p>
          <a:p>
            <a:pPr>
              <a:buNone/>
            </a:pPr>
            <a:r>
              <a:rPr lang="en-US" dirty="0" smtClean="0"/>
              <a:t> Stage 6: Secure Data Communication</a:t>
            </a:r>
            <a:endParaRPr lang="en-CA" dirty="0" smtClean="0"/>
          </a:p>
          <a:p>
            <a:pPr lvl="2"/>
            <a:r>
              <a:rPr lang="en-US" dirty="0" smtClean="0"/>
              <a:t>   DHCP request/response</a:t>
            </a:r>
          </a:p>
          <a:p>
            <a:pPr lvl="2"/>
            <a:r>
              <a:rPr lang="en-US" dirty="0" smtClean="0"/>
              <a:t>    …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 smtClean="0"/>
              <a:t>The Security Model of RSNA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 bwMode="auto">
          <a:xfrm>
            <a:off x="188365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808" y="2090561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41691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770" y="2200040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6" name="Rectangle 15"/>
          <p:cNvSpPr/>
          <p:nvPr/>
        </p:nvSpPr>
        <p:spPr bwMode="auto">
          <a:xfrm>
            <a:off x="1153955" y="1752600"/>
            <a:ext cx="2765160" cy="37356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25620" y="1752600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25620" y="3696615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8365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980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41691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06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29945" y="181356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CA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28281" y="1752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</a:t>
            </a:r>
            <a:endParaRPr lang="en-CA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10548" y="372807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381445" y="2507280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81445" y="4465935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 bwMode="auto">
          <a:xfrm>
            <a:off x="2632548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261820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611875" y="202959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Authenticate to derive</a:t>
            </a:r>
          </a:p>
          <a:p>
            <a:pPr marL="228600" indent="-228600"/>
            <a:r>
              <a:rPr lang="en-US" dirty="0" smtClean="0"/>
              <a:t>       MSK</a:t>
            </a:r>
            <a:endParaRPr lang="en-CA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611875" y="323495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2:  Derive PMK from MSK </a:t>
            </a:r>
            <a:endParaRPr lang="en-CA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611875" y="4733952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3:  Use PMK to enforce </a:t>
            </a:r>
          </a:p>
          <a:p>
            <a:pPr marL="228600" indent="-228600"/>
            <a:r>
              <a:rPr lang="en-US" dirty="0" smtClean="0"/>
              <a:t>802.11 channel access</a:t>
            </a:r>
          </a:p>
          <a:p>
            <a:pPr marL="228600" indent="-228600"/>
            <a:r>
              <a:rPr lang="en-US" dirty="0" smtClean="0"/>
              <a:t>Derive and use PTK</a:t>
            </a:r>
            <a:endParaRPr lang="en-CA" dirty="0" smtClean="0"/>
          </a:p>
        </p:txBody>
      </p:sp>
      <p:sp>
        <p:nvSpPr>
          <p:cNvPr id="2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29945" y="5886920"/>
            <a:ext cx="4524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Reference:  “IEEE 802.11i Overview”, 2002, Nancy Cam-</a:t>
            </a:r>
            <a:r>
              <a:rPr lang="en-US" i="1" dirty="0" err="1" smtClean="0"/>
              <a:t>Winget</a:t>
            </a:r>
            <a:r>
              <a:rPr lang="en-US" i="1" dirty="0" smtClean="0"/>
              <a:t>, et al</a:t>
            </a:r>
            <a:endParaRPr lang="en-CA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Components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802.1X for Access Control</a:t>
            </a:r>
          </a:p>
          <a:p>
            <a:r>
              <a:rPr lang="en-US" dirty="0" smtClean="0"/>
              <a:t>EAP (RFC 4017) for authentication and cipher suite negotiation</a:t>
            </a:r>
          </a:p>
          <a:p>
            <a:r>
              <a:rPr lang="en-US" dirty="0" smtClean="0"/>
              <a:t> 4-Way Handshake for establishing security association between STA and AP</a:t>
            </a:r>
          </a:p>
          <a:p>
            <a:r>
              <a:rPr lang="en-US" dirty="0" smtClean="0"/>
              <a:t> Pre-Shared Key (PSK) mode between AP and STA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2041257" y="266090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389003" y="2445456"/>
            <a:ext cx="1221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(1) Beacon +AA RSN-IE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2041257" y="296814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82915" y="2752696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(2) Probe Request</a:t>
            </a:r>
            <a:endParaRPr lang="en-CA" sz="8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2037270" y="327538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89003" y="3012818"/>
            <a:ext cx="1598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(3) Probe Response + AA RSN-IE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037270" y="358262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89003" y="3367176"/>
            <a:ext cx="16017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(4) 802.11 Authentication Request</a:t>
            </a:r>
            <a:endParaRPr lang="en-CA" sz="800" dirty="0" smtClean="0"/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2041257" y="392826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93123" y="3712821"/>
            <a:ext cx="16642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(5) 802.11 Authentication Response</a:t>
            </a:r>
            <a:endParaRPr lang="en-CA" sz="800" dirty="0" smtClean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075675" y="427391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393123" y="4058466"/>
            <a:ext cx="17892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(6) Association Request +SPA RSN IE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2041257" y="461955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73457" y="4404111"/>
            <a:ext cx="15392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(7) 802.11 Association Response</a:t>
            </a:r>
            <a:endParaRPr lang="en-CA" sz="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1601072" y="477147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1072" y="477317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Authenticated</a:t>
            </a:r>
          </a:p>
          <a:p>
            <a:r>
              <a:rPr lang="en-US" sz="800" b="1" dirty="0" smtClean="0"/>
              <a:t>Associated</a:t>
            </a:r>
          </a:p>
          <a:p>
            <a:r>
              <a:rPr lang="en-US" sz="800" b="1" dirty="0" smtClean="0"/>
              <a:t>802.1x Blocked</a:t>
            </a:r>
          </a:p>
          <a:p>
            <a:r>
              <a:rPr lang="en-US" sz="800" b="1" dirty="0" smtClean="0"/>
              <a:t>Security </a:t>
            </a:r>
            <a:r>
              <a:rPr lang="en-US" sz="800" b="1" dirty="0" err="1" smtClean="0"/>
              <a:t>Params</a:t>
            </a:r>
            <a:endParaRPr lang="en-CA" sz="800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4036591" y="477317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6591" y="477487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Authenticated</a:t>
            </a:r>
          </a:p>
          <a:p>
            <a:r>
              <a:rPr lang="en-US" sz="800" b="1" dirty="0" smtClean="0"/>
              <a:t>Associated</a:t>
            </a:r>
          </a:p>
          <a:p>
            <a:r>
              <a:rPr lang="en-US" sz="800" b="1" dirty="0" smtClean="0"/>
              <a:t>802.1x Blocked</a:t>
            </a:r>
          </a:p>
          <a:p>
            <a:r>
              <a:rPr lang="en-US" sz="800" b="1" dirty="0" smtClean="0"/>
              <a:t>Security </a:t>
            </a:r>
            <a:r>
              <a:rPr lang="en-US" sz="800" b="1" dirty="0" err="1" smtClean="0"/>
              <a:t>Params</a:t>
            </a:r>
            <a:endParaRPr lang="en-CA" sz="800" dirty="0" smtClean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2075675" y="565649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393123" y="5441046"/>
            <a:ext cx="886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(8) EAPOL-Start</a:t>
            </a:r>
            <a:endParaRPr lang="en-CA" sz="800" dirty="0" smtClean="0"/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2072140" y="600213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82915" y="5786691"/>
            <a:ext cx="13676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(9) EAPOL-Request Identity</a:t>
            </a:r>
            <a:endParaRPr lang="en-CA" sz="800" dirty="0" smtClean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098802" y="630937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382915" y="6093931"/>
            <a:ext cx="14814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(10) EAPOL-Response Identity</a:t>
            </a:r>
            <a:endParaRPr lang="en-CA" sz="800" dirty="0" smtClean="0"/>
          </a:p>
        </p:txBody>
      </p:sp>
      <p:sp>
        <p:nvSpPr>
          <p:cNvPr id="47" name="Left Brace 46"/>
          <p:cNvSpPr/>
          <p:nvPr/>
        </p:nvSpPr>
        <p:spPr bwMode="auto">
          <a:xfrm>
            <a:off x="1409047" y="2615002"/>
            <a:ext cx="192025" cy="7062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>
            <a:off x="1409046" y="3582619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>
            <a:off x="1409045" y="5483667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1049" y="2660900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1:</a:t>
            </a:r>
          </a:p>
          <a:p>
            <a:r>
              <a:rPr lang="en-US" sz="800" dirty="0" smtClean="0"/>
              <a:t> Network and Security</a:t>
            </a:r>
          </a:p>
          <a:p>
            <a:r>
              <a:rPr lang="en-US" sz="800" dirty="0" smtClean="0"/>
              <a:t>Capability</a:t>
            </a:r>
          </a:p>
          <a:p>
            <a:r>
              <a:rPr lang="en-US" sz="800" dirty="0" smtClean="0"/>
              <a:t>Discovery</a:t>
            </a:r>
            <a:endParaRPr lang="en-CA" sz="8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301050" y="3712821"/>
            <a:ext cx="870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2: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</a:p>
          <a:p>
            <a:r>
              <a:rPr lang="en-US" sz="800" dirty="0" smtClean="0"/>
              <a:t>And Association</a:t>
            </a:r>
            <a:endParaRPr lang="en-CA" sz="8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77994" y="565649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3:</a:t>
            </a:r>
          </a:p>
          <a:p>
            <a:r>
              <a:rPr lang="en-US" sz="800" dirty="0" smtClean="0"/>
              <a:t>EAP/802.1X</a:t>
            </a:r>
            <a:r>
              <a:rPr lang="en-CA" sz="800" dirty="0" smtClean="0"/>
              <a:t>/</a:t>
            </a:r>
          </a:p>
          <a:p>
            <a:r>
              <a:rPr lang="en-US" sz="800" dirty="0" smtClean="0"/>
              <a:t>Radius</a:t>
            </a:r>
          </a:p>
          <a:p>
            <a:r>
              <a:rPr lang="en-US" sz="800" dirty="0" smtClean="0"/>
              <a:t>Authentication</a:t>
            </a:r>
          </a:p>
        </p:txBody>
      </p:sp>
      <p:sp>
        <p:nvSpPr>
          <p:cNvPr id="55" name="Line Callout 2 54"/>
          <p:cNvSpPr/>
          <p:nvPr/>
        </p:nvSpPr>
        <p:spPr bwMode="auto">
          <a:xfrm>
            <a:off x="5643352" y="3012818"/>
            <a:ext cx="1924237" cy="160673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410"/>
              <a:gd name="adj6" fmla="val -37509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This Open authentication and association is nothing but an RSN negotiation between STA and AP,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Could FILS authentication  be in parallel here?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At this stage, no MPDUs are allowed due to the 802.1X state machine blocking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, Can we allow traffic to go through at this stage?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55066" y="2339075"/>
            <a:ext cx="2558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Observation and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potential Improvement Areas for FILS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Area 1:</a:t>
            </a:r>
          </a:p>
        </p:txBody>
      </p:sp>
      <p:sp>
        <p:nvSpPr>
          <p:cNvPr id="5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4487668" y="2722724"/>
            <a:ext cx="17701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82915" y="2752696"/>
            <a:ext cx="1311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(12) Mutual Authentication</a:t>
            </a:r>
            <a:endParaRPr lang="en-CA" sz="8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2041257" y="3367176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96329" y="3120540"/>
            <a:ext cx="1059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(14) EAPOL Success</a:t>
            </a:r>
            <a:endParaRPr lang="en-CA" sz="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382915" y="4519326"/>
            <a:ext cx="14638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(16) {AA, 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sn</a:t>
            </a:r>
            <a:r>
              <a:rPr lang="en-US" sz="800" dirty="0" smtClean="0"/>
              <a:t>, msg1}</a:t>
            </a:r>
            <a:endParaRPr lang="en-CA" sz="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1597537" y="3579221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97537" y="3580920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Master Session</a:t>
            </a:r>
          </a:p>
          <a:p>
            <a:r>
              <a:rPr lang="en-US" sz="800" b="1" dirty="0" smtClean="0"/>
              <a:t>Key (MSK)</a:t>
            </a:r>
            <a:endParaRPr lang="en-CA" sz="800" dirty="0" smtClean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2075675" y="5449479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393123" y="5234035"/>
            <a:ext cx="20008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(17)  {SPA, </a:t>
            </a:r>
            <a:r>
              <a:rPr lang="en-US" sz="800" dirty="0" err="1" smtClean="0"/>
              <a:t>Snounce</a:t>
            </a:r>
            <a:r>
              <a:rPr lang="en-US" sz="800" dirty="0" smtClean="0"/>
              <a:t>, SPA, </a:t>
            </a:r>
            <a:r>
              <a:rPr lang="en-US" sz="800" dirty="0" err="1" smtClean="0"/>
              <a:t>sn</a:t>
            </a:r>
            <a:r>
              <a:rPr lang="en-US" sz="800" dirty="0" smtClean="0"/>
              <a:t>, msg2, MIC}</a:t>
            </a:r>
            <a:endParaRPr lang="en-CA" sz="800" dirty="0" smtClean="0"/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2037270" y="6093931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96329" y="5878487"/>
            <a:ext cx="2358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(18)  {AA, </a:t>
            </a:r>
            <a:r>
              <a:rPr lang="en-US" sz="800" dirty="0" err="1" smtClean="0"/>
              <a:t>Anounce</a:t>
            </a:r>
            <a:r>
              <a:rPr lang="en-US" sz="800" dirty="0" smtClean="0"/>
              <a:t>, AA ,GTK, sn+1, msg3, MIC}</a:t>
            </a:r>
            <a:endParaRPr lang="en-CA" sz="800" dirty="0" smtClean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098802" y="630937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382915" y="6093931"/>
            <a:ext cx="14654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(19)  {SPA, sn+1, msg4, MIC}</a:t>
            </a:r>
            <a:endParaRPr lang="en-CA" sz="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4687215" y="2507280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(11) Radius Request</a:t>
            </a:r>
            <a:endParaRPr lang="en-CA" sz="800" dirty="0" smtClean="0"/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4452798" y="3275380"/>
            <a:ext cx="17741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723392" y="3059936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(13) Radius Accept</a:t>
            </a:r>
            <a:endParaRPr lang="en-CA" sz="800" dirty="0" smtClean="0"/>
          </a:p>
        </p:txBody>
      </p:sp>
      <p:sp>
        <p:nvSpPr>
          <p:cNvPr id="50" name="Rectangle 49"/>
          <p:cNvSpPr/>
          <p:nvPr/>
        </p:nvSpPr>
        <p:spPr bwMode="auto">
          <a:xfrm>
            <a:off x="5817648" y="3582620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36884" y="3579221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Master Session</a:t>
            </a:r>
          </a:p>
          <a:p>
            <a:r>
              <a:rPr lang="en-US" sz="800" b="1" dirty="0" smtClean="0"/>
              <a:t>Key (MSK)</a:t>
            </a:r>
            <a:endParaRPr lang="en-CA" sz="800" dirty="0" smtClean="0"/>
          </a:p>
        </p:txBody>
      </p:sp>
      <p:sp>
        <p:nvSpPr>
          <p:cNvPr id="56" name="Rectangle 55"/>
          <p:cNvSpPr/>
          <p:nvPr/>
        </p:nvSpPr>
        <p:spPr bwMode="auto">
          <a:xfrm>
            <a:off x="1620308" y="407187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20308" y="4073574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sp>
        <p:nvSpPr>
          <p:cNvPr id="58" name="Rectangle 57"/>
          <p:cNvSpPr/>
          <p:nvPr/>
        </p:nvSpPr>
        <p:spPr bwMode="auto">
          <a:xfrm>
            <a:off x="4004598" y="407357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04598" y="4075273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cxnSp>
        <p:nvCxnSpPr>
          <p:cNvPr id="60" name="Straight Connector 59"/>
          <p:cNvCxnSpPr/>
          <p:nvPr/>
        </p:nvCxnSpPr>
        <p:spPr bwMode="auto">
          <a:xfrm flipH="1">
            <a:off x="2037270" y="473477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1620308" y="4886691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38005" y="4886691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Transient</a:t>
            </a:r>
          </a:p>
          <a:p>
            <a:r>
              <a:rPr lang="en-US" sz="800" b="1" dirty="0" smtClean="0"/>
              <a:t>Key (PTK)</a:t>
            </a:r>
            <a:endParaRPr lang="en-CA" sz="800" dirty="0" smtClean="0"/>
          </a:p>
        </p:txBody>
      </p:sp>
      <p:sp>
        <p:nvSpPr>
          <p:cNvPr id="68" name="Rectangle 67"/>
          <p:cNvSpPr/>
          <p:nvPr/>
        </p:nvSpPr>
        <p:spPr bwMode="auto">
          <a:xfrm>
            <a:off x="4089923" y="561741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07620" y="5617414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     PTK, GTK</a:t>
            </a:r>
            <a:endParaRPr lang="en-CA" sz="800" dirty="0" smtClean="0"/>
          </a:p>
        </p:txBody>
      </p:sp>
      <p:sp>
        <p:nvSpPr>
          <p:cNvPr id="71" name="Left Brace 70"/>
          <p:cNvSpPr/>
          <p:nvPr/>
        </p:nvSpPr>
        <p:spPr bwMode="auto">
          <a:xfrm>
            <a:off x="1428282" y="2449672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>
            <a:off x="1441992" y="4734771"/>
            <a:ext cx="192026" cy="166218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2109" y="2690605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3:</a:t>
            </a:r>
          </a:p>
          <a:p>
            <a:r>
              <a:rPr lang="en-US" sz="800" dirty="0" smtClean="0"/>
              <a:t>EAP/802.1X</a:t>
            </a:r>
            <a:r>
              <a:rPr lang="en-CA" sz="800" dirty="0" smtClean="0"/>
              <a:t>/</a:t>
            </a:r>
          </a:p>
          <a:p>
            <a:r>
              <a:rPr lang="en-US" sz="800" dirty="0" smtClean="0"/>
              <a:t>Radius</a:t>
            </a:r>
          </a:p>
          <a:p>
            <a:r>
              <a:rPr lang="en-US" sz="800" dirty="0" smtClean="0"/>
              <a:t>Authentication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4475" y="52340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4</a:t>
            </a:r>
          </a:p>
          <a:p>
            <a:r>
              <a:rPr lang="en-US" sz="800" dirty="0" smtClean="0"/>
              <a:t>4-Way </a:t>
            </a:r>
          </a:p>
          <a:p>
            <a:r>
              <a:rPr lang="en-US" sz="800" dirty="0" smtClean="0"/>
              <a:t>Handshake</a:t>
            </a:r>
          </a:p>
        </p:txBody>
      </p:sp>
      <p:sp>
        <p:nvSpPr>
          <p:cNvPr id="75" name="Line Callout 2 74"/>
          <p:cNvSpPr/>
          <p:nvPr/>
        </p:nvSpPr>
        <p:spPr bwMode="auto">
          <a:xfrm>
            <a:off x="6991515" y="2532615"/>
            <a:ext cx="1924237" cy="160673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885"/>
              <a:gd name="adj6" fmla="val -28678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3)  This EAP/802.1X/Radius is supplementing the Open system authentication with mutual authentication between STA and Radius,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Can this authentication be skipped if FILS authentication CAN take place at stage 2.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4) Can this FILS authentication be faster in generating the  PMK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?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91515" y="2255616"/>
            <a:ext cx="6431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Area 2:</a:t>
            </a:r>
          </a:p>
        </p:txBody>
      </p:sp>
      <p:sp>
        <p:nvSpPr>
          <p:cNvPr id="77" name="Line Callout 2 76"/>
          <p:cNvSpPr/>
          <p:nvPr/>
        </p:nvSpPr>
        <p:spPr bwMode="auto">
          <a:xfrm>
            <a:off x="6991515" y="4734770"/>
            <a:ext cx="1924237" cy="134430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885"/>
              <a:gd name="adj6" fmla="val -28678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5) 4-way handshake 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guarantees the STA can mutually trust the AP and share their keys with the indication of the PMK,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Can this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         process be skipped or optimized to satisfy the FILS performance requirements?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CA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91515" y="4457771"/>
            <a:ext cx="6431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Area 3: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798412" y="411751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82382" y="4071875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cxnSp>
        <p:nvCxnSpPr>
          <p:cNvPr id="61" name="Straight Arrow Connector 60"/>
          <p:cNvCxnSpPr>
            <a:stCxn id="54" idx="1"/>
            <a:endCxn id="59" idx="3"/>
          </p:cNvCxnSpPr>
          <p:nvPr/>
        </p:nvCxnSpPr>
        <p:spPr bwMode="auto">
          <a:xfrm flipH="1">
            <a:off x="4900997" y="4241152"/>
            <a:ext cx="881385" cy="33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62" name="Left-Right Arrow 61"/>
          <p:cNvSpPr/>
          <p:nvPr/>
        </p:nvSpPr>
        <p:spPr bwMode="auto">
          <a:xfrm>
            <a:off x="2041257" y="2845650"/>
            <a:ext cx="4182158" cy="214286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42745</TotalTime>
  <Words>1966</Words>
  <Application>Microsoft Office PowerPoint</Application>
  <PresentationFormat>On-screen Show (4:3)</PresentationFormat>
  <Paragraphs>477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 TGai FILS Authentication Protocol</vt:lpstr>
      <vt:lpstr>Abstract</vt:lpstr>
      <vt:lpstr>Conformance w/ TGai PAR &amp; 5C </vt:lpstr>
      <vt:lpstr>RSNA Security Analysis </vt:lpstr>
      <vt:lpstr>RSNA Security Analysis</vt:lpstr>
      <vt:lpstr>The Security Model of RSNA</vt:lpstr>
      <vt:lpstr>RSNA Components</vt:lpstr>
      <vt:lpstr>RSNA Establishment Procedures (I)</vt:lpstr>
      <vt:lpstr>RSNA Establishment Procedures (II)</vt:lpstr>
      <vt:lpstr>RSNA Establishment Procedures (III)</vt:lpstr>
      <vt:lpstr>Modified 802.11 Authentication and Association State Machine</vt:lpstr>
      <vt:lpstr>FILS Authenticated State</vt:lpstr>
      <vt:lpstr>Appropriate FILS Authentication Properties</vt:lpstr>
      <vt:lpstr>Authentication Algorithm Number Field</vt:lpstr>
      <vt:lpstr>IEEE 802.11 TGai FILS Authentication  (Revising 802.11Revmb Section 4.10.3.2)</vt:lpstr>
      <vt:lpstr>IEEE 802.11 TGai FILS Handshake  (Revising 802.11Revmb Section 4.10.3.2)</vt:lpstr>
      <vt:lpstr>Protocol Analysis</vt:lpstr>
      <vt:lpstr>Further Development for FILS authentication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.</cp:lastModifiedBy>
  <cp:revision>2643</cp:revision>
  <cp:lastPrinted>1998-02-10T13:28:06Z</cp:lastPrinted>
  <dcterms:created xsi:type="dcterms:W3CDTF">2011-07-17T04:42:17Z</dcterms:created>
  <dcterms:modified xsi:type="dcterms:W3CDTF">2012-01-11T20:48:47Z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1326314753</vt:lpwstr>
  </property>
</Properties>
</file>