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57" r:id="rId3"/>
    <p:sldId id="329" r:id="rId4"/>
    <p:sldId id="331" r:id="rId5"/>
    <p:sldId id="330" r:id="rId6"/>
    <p:sldId id="333" r:id="rId7"/>
    <p:sldId id="335" r:id="rId8"/>
    <p:sldId id="336" r:id="rId9"/>
    <p:sldId id="332" r:id="rId10"/>
    <p:sldId id="337" r:id="rId11"/>
    <p:sldId id="338" r:id="rId12"/>
    <p:sldId id="339" r:id="rId13"/>
    <p:sldId id="340" r:id="rId14"/>
    <p:sldId id="341" r:id="rId15"/>
    <p:sldId id="273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10000"/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January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-12/</a:t>
            </a:r>
            <a:r>
              <a:rPr lang="en-US" altLang="ja-JP" sz="1800" b="1" dirty="0" smtClean="0"/>
              <a:t>0034r1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Performance </a:t>
            </a:r>
            <a:r>
              <a:rPr lang="en-US" altLang="ja-JP" dirty="0" err="1" smtClean="0"/>
              <a:t>Eveluation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2012-01-12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Occupied Airtime Calculation (OFDM6)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2438400"/>
          </a:xfrm>
        </p:spPr>
        <p:txBody>
          <a:bodyPr/>
          <a:lstStyle/>
          <a:p>
            <a:r>
              <a:rPr lang="en-US" altLang="ja-JP" sz="1600" dirty="0" smtClean="0"/>
              <a:t>Parameters</a:t>
            </a:r>
          </a:p>
          <a:p>
            <a:pPr lvl="1"/>
            <a:r>
              <a:rPr lang="en-US" altLang="ja-JP" sz="1400" dirty="0" err="1" smtClean="0"/>
              <a:t>TXRate</a:t>
            </a:r>
            <a:r>
              <a:rPr lang="en-US" altLang="ja-JP" sz="1400" dirty="0" smtClean="0"/>
              <a:t>:		6Mbps (OFDM6)</a:t>
            </a:r>
          </a:p>
          <a:p>
            <a:pPr lvl="1"/>
            <a:r>
              <a:rPr lang="en-US" altLang="ja-JP" sz="1400" dirty="0" err="1" smtClean="0"/>
              <a:t>aSlotTime</a:t>
            </a:r>
            <a:r>
              <a:rPr lang="en-US" altLang="ja-JP" sz="1400" dirty="0" smtClean="0"/>
              <a:t>:		9us</a:t>
            </a:r>
          </a:p>
          <a:p>
            <a:pPr lvl="1"/>
            <a:r>
              <a:rPr lang="en-US" altLang="ja-JP" sz="1400" dirty="0" err="1" smtClean="0"/>
              <a:t>aSIFSTime</a:t>
            </a:r>
            <a:r>
              <a:rPr lang="en-US" altLang="ja-JP" sz="1400" dirty="0" smtClean="0"/>
              <a:t>:		16us</a:t>
            </a:r>
          </a:p>
          <a:p>
            <a:pPr lvl="1"/>
            <a:r>
              <a:rPr lang="en-US" altLang="ja-JP" sz="1400" dirty="0" err="1" smtClean="0"/>
              <a:t>aPreambleLength</a:t>
            </a:r>
            <a:r>
              <a:rPr lang="en-US" altLang="ja-JP" sz="1400" dirty="0" smtClean="0"/>
              <a:t>:	16us</a:t>
            </a:r>
          </a:p>
          <a:p>
            <a:pPr lvl="1"/>
            <a:r>
              <a:rPr lang="en-US" altLang="ja-JP" sz="1400" dirty="0" err="1" smtClean="0"/>
              <a:t>aPLCPHeaderLength</a:t>
            </a:r>
            <a:r>
              <a:rPr lang="en-US" altLang="ja-JP" sz="1400" dirty="0" smtClean="0"/>
              <a:t>:	4us</a:t>
            </a:r>
          </a:p>
          <a:p>
            <a:pPr lvl="1"/>
            <a:r>
              <a:rPr lang="en-US" altLang="ja-JP" sz="1400" dirty="0" err="1" smtClean="0"/>
              <a:t>aCWmin</a:t>
            </a:r>
            <a:r>
              <a:rPr lang="en-US" altLang="ja-JP" sz="1400" dirty="0" smtClean="0"/>
              <a:t>:		15</a:t>
            </a:r>
          </a:p>
          <a:p>
            <a:pPr lvl="1"/>
            <a:r>
              <a:rPr lang="en-US" altLang="ja-JP" sz="1400" dirty="0" err="1" smtClean="0"/>
              <a:t>aCWmax</a:t>
            </a:r>
            <a:r>
              <a:rPr lang="en-US" altLang="ja-JP" sz="1400" dirty="0" smtClean="0"/>
              <a:t>:		1023</a:t>
            </a:r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1905000"/>
          </a:xfrm>
        </p:spPr>
        <p:txBody>
          <a:bodyPr/>
          <a:lstStyle/>
          <a:p>
            <a:pPr lvl="1"/>
            <a:r>
              <a:rPr lang="en-US" altLang="ja-JP" sz="1400" dirty="0" smtClean="0"/>
              <a:t>DIFS = aSIFSTime+2*</a:t>
            </a:r>
            <a:r>
              <a:rPr lang="en-US" altLang="ja-JP" sz="1400" dirty="0" err="1" smtClean="0"/>
              <a:t>aSlotTime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en-US" altLang="ja-JP" sz="1400" dirty="0" smtClean="0"/>
              <a:t>			= 34us</a:t>
            </a:r>
          </a:p>
          <a:p>
            <a:pPr lvl="1"/>
            <a:r>
              <a:rPr lang="en-US" altLang="ja-JP" sz="1400" dirty="0" err="1" smtClean="0"/>
              <a:t>CWave</a:t>
            </a:r>
            <a:r>
              <a:rPr lang="en-US" altLang="ja-JP" sz="1400" dirty="0" smtClean="0"/>
              <a:t> = </a:t>
            </a:r>
            <a:r>
              <a:rPr lang="en-US" altLang="ja-JP" sz="1400" dirty="0" err="1" smtClean="0"/>
              <a:t>aCWmin</a:t>
            </a:r>
            <a:r>
              <a:rPr lang="en-US" altLang="ja-JP" sz="1400" dirty="0" smtClean="0"/>
              <a:t>*aSlotTime/2</a:t>
            </a:r>
            <a:br>
              <a:rPr lang="en-US" altLang="ja-JP" sz="1400" dirty="0" smtClean="0"/>
            </a:br>
            <a:r>
              <a:rPr lang="en-US" altLang="ja-JP" sz="1400" dirty="0" smtClean="0"/>
              <a:t>			= 67.5us</a:t>
            </a:r>
            <a:br>
              <a:rPr lang="en-US" altLang="ja-JP" sz="1400" dirty="0" smtClean="0"/>
            </a:br>
            <a:r>
              <a:rPr lang="en-US" altLang="ja-JP" sz="1400" dirty="0" smtClean="0"/>
              <a:t>(No contention assumed)</a:t>
            </a:r>
          </a:p>
          <a:p>
            <a:pPr lvl="1"/>
            <a:r>
              <a:rPr lang="en-US" altLang="ja-JP" sz="1400" dirty="0" err="1" smtClean="0"/>
              <a:t>ACKLength</a:t>
            </a:r>
            <a:r>
              <a:rPr lang="en-US" altLang="ja-JP" sz="1400" dirty="0" smtClean="0"/>
              <a:t>:		18octets</a:t>
            </a:r>
          </a:p>
          <a:p>
            <a:pPr lvl="1"/>
            <a:r>
              <a:rPr lang="en-US" altLang="ja-JP" sz="1400" dirty="0" err="1" smtClean="0"/>
              <a:t>FrameLength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en-US" altLang="ja-JP" sz="1400" dirty="0" smtClean="0"/>
              <a:t>(</a:t>
            </a:r>
            <a:r>
              <a:rPr lang="en-US" altLang="ja-JP" sz="1400" dirty="0" err="1" smtClean="0"/>
              <a:t>inluding</a:t>
            </a:r>
            <a:r>
              <a:rPr lang="en-US" altLang="ja-JP" sz="1400" dirty="0" smtClean="0"/>
              <a:t> MAC Header):	</a:t>
            </a:r>
            <a:r>
              <a:rPr lang="en-US" altLang="ja-JP" sz="1400" i="1" dirty="0" err="1" smtClean="0"/>
              <a:t>n</a:t>
            </a:r>
            <a:r>
              <a:rPr lang="en-US" altLang="ja-JP" sz="1400" dirty="0" smtClean="0"/>
              <a:t> octets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 bwMode="auto">
          <a:xfrm>
            <a:off x="762000" y="4267200"/>
            <a:ext cx="7391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ja-JP" sz="1400" b="1" kern="0" dirty="0" smtClean="0">
                <a:latin typeface="+mn-lt"/>
              </a:rPr>
              <a:t>Rough Occupied Airtime by </a:t>
            </a:r>
            <a:r>
              <a:rPr lang="en-US" altLang="ja-JP" sz="1400" b="1" i="1" kern="0" dirty="0" err="1" smtClean="0">
                <a:latin typeface="+mn-lt"/>
              </a:rPr>
              <a:t>n</a:t>
            </a:r>
            <a:r>
              <a:rPr lang="en-US" altLang="ja-JP" sz="1400" b="1" kern="0" dirty="0" smtClean="0">
                <a:latin typeface="+mn-lt"/>
              </a:rPr>
              <a:t> octets frame (including MAC header and FCS)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Broadcast from AP (no ACK)</a:t>
            </a:r>
            <a:r>
              <a:rPr lang="en-US" altLang="ja-JP" sz="1400" b="1" kern="0" dirty="0" smtClean="0">
                <a:latin typeface="+mn-lt"/>
              </a:rPr>
              <a:t/>
            </a:r>
            <a:br>
              <a:rPr lang="en-US" altLang="ja-JP" sz="1400" b="1" kern="0" dirty="0" smtClean="0">
                <a:latin typeface="+mn-lt"/>
              </a:rPr>
            </a:br>
            <a:r>
              <a:rPr lang="en-US" altLang="ja-JP" kern="0" dirty="0" err="1" smtClean="0">
                <a:latin typeface="+mn-lt"/>
              </a:rPr>
              <a:t>T</a:t>
            </a:r>
            <a:r>
              <a:rPr lang="en-US" altLang="ja-JP" kern="0" baseline="-25000" dirty="0" err="1" smtClean="0">
                <a:latin typeface="+mn-lt"/>
              </a:rPr>
              <a:t>broadcast</a:t>
            </a:r>
            <a:r>
              <a:rPr lang="en-US" altLang="ja-JP" i="1" kern="0" dirty="0" err="1" smtClean="0">
                <a:latin typeface="+mn-lt"/>
              </a:rPr>
              <a:t>(n</a:t>
            </a:r>
            <a:r>
              <a:rPr lang="en-US" altLang="ja-JP" kern="0" dirty="0" smtClean="0">
                <a:latin typeface="+mn-lt"/>
              </a:rPr>
              <a:t>) = </a:t>
            </a:r>
            <a:r>
              <a:rPr lang="en-US" altLang="ja-JP" kern="0" dirty="0" err="1" smtClean="0">
                <a:latin typeface="+mn-lt"/>
              </a:rPr>
              <a:t>aPreambleLength+aPLCPHeaderLength+</a:t>
            </a:r>
            <a:r>
              <a:rPr lang="en-US" altLang="ja-JP" i="1" kern="0" dirty="0" err="1" smtClean="0">
                <a:latin typeface="+mn-lt"/>
              </a:rPr>
              <a:t>n</a:t>
            </a:r>
            <a:r>
              <a:rPr lang="en-US" altLang="ja-JP" kern="0" dirty="0" smtClean="0">
                <a:latin typeface="+mn-lt"/>
              </a:rPr>
              <a:t>*8/</a:t>
            </a:r>
            <a:r>
              <a:rPr lang="en-US" altLang="ja-JP" kern="0" dirty="0" smtClean="0">
                <a:latin typeface="+mn-lt"/>
              </a:rPr>
              <a:t>TXRate+DIFS+CWave</a:t>
            </a:r>
            <a:br>
              <a:rPr lang="en-US" altLang="ja-JP" kern="0" dirty="0" smtClean="0">
                <a:latin typeface="+mn-lt"/>
              </a:rPr>
            </a:br>
            <a:r>
              <a:rPr lang="en-US" altLang="ja-JP" kern="0" dirty="0" smtClean="0">
                <a:latin typeface="+mn-lt"/>
              </a:rPr>
              <a:t>                  = 16+4+</a:t>
            </a:r>
            <a:r>
              <a:rPr lang="en-US" altLang="ja-JP" i="1" kern="0" dirty="0" smtClean="0">
                <a:latin typeface="+mn-lt"/>
              </a:rPr>
              <a:t>n</a:t>
            </a:r>
            <a:r>
              <a:rPr lang="en-US" altLang="ja-JP" kern="0" dirty="0" smtClean="0">
                <a:latin typeface="+mn-lt"/>
              </a:rPr>
              <a:t>*8/</a:t>
            </a:r>
            <a:r>
              <a:rPr lang="en-US" altLang="ja-JP" kern="0" dirty="0" smtClean="0">
                <a:latin typeface="+mn-lt"/>
              </a:rPr>
              <a:t>6+34+67.5 [us]</a:t>
            </a:r>
            <a:r>
              <a:rPr lang="en-US" altLang="ja-JP" sz="1400" kern="0" dirty="0" smtClean="0">
                <a:latin typeface="+mn-lt"/>
              </a:rPr>
              <a:t/>
            </a:r>
            <a:br>
              <a:rPr lang="en-US" altLang="ja-JP" sz="1400" kern="0" dirty="0" smtClean="0">
                <a:latin typeface="+mn-lt"/>
              </a:rPr>
            </a:br>
            <a:r>
              <a:rPr lang="en-US" altLang="ja-JP" sz="1400" kern="0" dirty="0" smtClean="0">
                <a:latin typeface="+mn-lt"/>
              </a:rPr>
              <a:t>               = </a:t>
            </a:r>
            <a:r>
              <a:rPr lang="en-US" altLang="ja-JP" sz="1400" b="1" i="1" kern="0" dirty="0" err="1" smtClean="0">
                <a:solidFill>
                  <a:srgbClr val="C10000"/>
                </a:solidFill>
                <a:latin typeface="+mn-lt"/>
              </a:rPr>
              <a:t>n</a:t>
            </a:r>
            <a:r>
              <a:rPr lang="en-US" altLang="ja-JP" sz="1400" b="1" kern="0" dirty="0" smtClean="0">
                <a:solidFill>
                  <a:srgbClr val="C10000"/>
                </a:solidFill>
                <a:latin typeface="+mn-lt"/>
              </a:rPr>
              <a:t>*4/3+</a:t>
            </a:r>
            <a:r>
              <a:rPr lang="en-US" altLang="ja-JP" sz="1400" b="1" kern="0" dirty="0" smtClean="0">
                <a:solidFill>
                  <a:srgbClr val="C10000"/>
                </a:solidFill>
                <a:latin typeface="+mn-lt"/>
              </a:rPr>
              <a:t>121.5 [us]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altLang="ja-JP" sz="1400" b="1" kern="0" dirty="0" smtClean="0">
                <a:latin typeface="+mn-lt"/>
              </a:rPr>
              <a:t>Other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altLang="ja-JP" kern="0" dirty="0" smtClean="0"/>
              <a:t>	</a:t>
            </a:r>
            <a:r>
              <a:rPr lang="en-US" altLang="ja-JP" kern="0" dirty="0" err="1" smtClean="0"/>
              <a:t>T</a:t>
            </a:r>
            <a:r>
              <a:rPr lang="en-US" altLang="ja-JP" kern="0" baseline="-25000" dirty="0" err="1" smtClean="0"/>
              <a:t>unicast</a:t>
            </a:r>
            <a:r>
              <a:rPr lang="en-US" altLang="ja-JP" i="1" kern="0" dirty="0" err="1" smtClean="0"/>
              <a:t>(n</a:t>
            </a:r>
            <a:r>
              <a:rPr lang="en-US" altLang="ja-JP" kern="0" dirty="0" smtClean="0"/>
              <a:t>) = </a:t>
            </a:r>
            <a:r>
              <a:rPr lang="en-US" altLang="ja-JP" kern="0" dirty="0" err="1" smtClean="0"/>
              <a:t>T</a:t>
            </a:r>
            <a:r>
              <a:rPr lang="en-US" altLang="ja-JP" kern="0" baseline="-25000" dirty="0" err="1" smtClean="0"/>
              <a:t>broadcast</a:t>
            </a:r>
            <a:r>
              <a:rPr lang="en-US" altLang="ja-JP" kern="0" dirty="0" err="1" smtClean="0"/>
              <a:t>(</a:t>
            </a:r>
            <a:r>
              <a:rPr lang="en-US" altLang="ja-JP" i="1" kern="0" dirty="0" err="1" smtClean="0"/>
              <a:t>n</a:t>
            </a:r>
            <a:r>
              <a:rPr lang="en-US" altLang="ja-JP" kern="0" dirty="0" err="1" smtClean="0"/>
              <a:t>)+aPreambleLength+aPLCPHeaderLength+ACKLength/TXRate+aSIFSTime</a:t>
            </a:r>
            <a:r>
              <a:rPr lang="en-US" altLang="ja-JP" kern="0" dirty="0" smtClean="0"/>
              <a:t/>
            </a:r>
            <a:br>
              <a:rPr lang="en-US" altLang="ja-JP" kern="0" dirty="0" smtClean="0"/>
            </a:br>
            <a:r>
              <a:rPr lang="en-US" altLang="ja-JP" kern="0" dirty="0" smtClean="0"/>
              <a:t>                  = </a:t>
            </a:r>
            <a:r>
              <a:rPr lang="en-US" altLang="ja-JP" i="1" kern="0" dirty="0" err="1" smtClean="0"/>
              <a:t>n</a:t>
            </a:r>
            <a:r>
              <a:rPr lang="en-US" altLang="ja-JP" kern="0" dirty="0" smtClean="0"/>
              <a:t>*4/3+</a:t>
            </a:r>
            <a:r>
              <a:rPr lang="en-US" altLang="ja-JP" kern="0" dirty="0" smtClean="0"/>
              <a:t>121.5+16+4+18/6+16 [us]</a:t>
            </a:r>
            <a:r>
              <a:rPr lang="en-US" altLang="ja-JP" sz="1400" kern="0" dirty="0" smtClean="0"/>
              <a:t/>
            </a:r>
            <a:br>
              <a:rPr lang="en-US" altLang="ja-JP" sz="1400" kern="0" dirty="0" smtClean="0"/>
            </a:br>
            <a:r>
              <a:rPr lang="en-US" altLang="ja-JP" sz="1400" kern="0" dirty="0" smtClean="0"/>
              <a:t>               = </a:t>
            </a:r>
            <a:r>
              <a:rPr lang="en-US" altLang="ja-JP" sz="1400" b="1" i="1" kern="0" dirty="0" err="1" smtClean="0">
                <a:solidFill>
                  <a:srgbClr val="C10000"/>
                </a:solidFill>
              </a:rPr>
              <a:t>n</a:t>
            </a:r>
            <a:r>
              <a:rPr lang="en-US" altLang="ja-JP" sz="1400" b="1" kern="0" dirty="0" smtClean="0">
                <a:solidFill>
                  <a:srgbClr val="C10000"/>
                </a:solidFill>
              </a:rPr>
              <a:t>*4/3+</a:t>
            </a:r>
            <a:r>
              <a:rPr lang="en-US" altLang="ja-JP" sz="1400" b="1" kern="0" dirty="0" smtClean="0">
                <a:solidFill>
                  <a:srgbClr val="C10000"/>
                </a:solidFill>
              </a:rPr>
              <a:t>160.5 [us]</a:t>
            </a:r>
            <a:endParaRPr lang="en-US" altLang="ja-JP" kern="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Occupied Airtime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11</a:t>
            </a:fld>
            <a:endParaRPr lang="en-US" altLang="ja-JP"/>
          </a:p>
        </p:txBody>
      </p:sp>
      <p:graphicFrame>
        <p:nvGraphicFramePr>
          <p:cNvPr id="9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1752600" y="1600200"/>
          <a:ext cx="5753209" cy="4860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400159"/>
                <a:gridCol w="815032"/>
                <a:gridCol w="690316"/>
                <a:gridCol w="389928"/>
                <a:gridCol w="1010394"/>
                <a:gridCol w="634269"/>
                <a:gridCol w="403411"/>
              </a:tblGrid>
              <a:tr h="19621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Frame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Size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Airtime (DS1)</a:t>
                      </a:r>
                    </a:p>
                  </a:txBody>
                  <a:tcPr marL="12700" marR="12700" marT="1270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Subtotal (payload)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Airtime (OFDM6)</a:t>
                      </a:r>
                    </a:p>
                  </a:txBody>
                  <a:tcPr marL="12700" marR="12700" marT="1270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Subtotal (payload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Auth Req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45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1132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221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Auth Rep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1044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206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Assoc Req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1492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Assoc Resp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1172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4840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(1752)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227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934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(292)</a:t>
                      </a: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Req Id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1172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227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Resp Id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49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1164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226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Req TTLS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46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1140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222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Resp Cl Hello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2308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417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Req Sv Hello, Cert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1064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9284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1579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Resp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46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1140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222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Req Sv Hello, Cert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1064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9284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1579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Resp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46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1140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222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Req Sv Hello, Cert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2628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470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TLS Cl key exch.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3780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662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TLS Cipher Spec…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109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1644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306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MSCHAP ID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2236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405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MSCHAP Challenge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1852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341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MSCHAP Challenge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46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1140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222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Success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44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1124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41036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(29456)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7317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(4909)</a:t>
                      </a: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EAPOL Key 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1852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341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EAPOL Key 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157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2028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370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EAPOL Key 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2300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415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EAPOL Key 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135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1852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8032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(4944)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341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1466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(824)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Occupied Airtime (Cont’d)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12</a:t>
            </a:fld>
            <a:endParaRPr lang="en-US" altLang="ja-JP"/>
          </a:p>
        </p:txBody>
      </p:sp>
      <p:graphicFrame>
        <p:nvGraphicFramePr>
          <p:cNvPr id="9" name="コンテンツ プレースホルダ 8"/>
          <p:cNvGraphicFramePr>
            <a:graphicFrameLocks/>
          </p:cNvGraphicFramePr>
          <p:nvPr/>
        </p:nvGraphicFramePr>
        <p:xfrm>
          <a:off x="1752600" y="1600200"/>
          <a:ext cx="5753209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400159"/>
                <a:gridCol w="815032"/>
                <a:gridCol w="575509"/>
                <a:gridCol w="504735"/>
                <a:gridCol w="1010394"/>
                <a:gridCol w="634269"/>
                <a:gridCol w="403411"/>
              </a:tblGrid>
              <a:tr h="19621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Frame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Size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Airtime (DS1)</a:t>
                      </a:r>
                    </a:p>
                  </a:txBody>
                  <a:tcPr marL="12700" marR="12700" marT="1270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Subtotal (payload)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Airtime (OFDM6)</a:t>
                      </a:r>
                    </a:p>
                  </a:txBody>
                  <a:tcPr marL="12700" marR="12700" marT="1270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Subtotal (payload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DHCPDISCOVER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3812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667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DHCPOFFER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3812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667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DHCPREQUEST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3812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667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DHCPACK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3812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15248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(12160)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667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2669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(2027)</a:t>
                      </a: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ARP Req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1412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ARP Rep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98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1556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2968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(1424)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558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(237)</a:t>
                      </a:r>
                    </a:p>
                  </a:txBody>
                  <a:tcPr marL="12700" marR="12700" marT="12700" marB="0" anchor="b"/>
                </a:tc>
              </a:tr>
              <a:tr h="19621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Total</a:t>
                      </a: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72124</a:t>
                      </a: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(49736)</a:t>
                      </a: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12944</a:t>
                      </a: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(8289)</a:t>
                      </a: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Conclusion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800" dirty="0" smtClean="0"/>
              <a:t>In practical environment, major link setup latency is brought by DHCP.</a:t>
            </a:r>
          </a:p>
          <a:p>
            <a:r>
              <a:rPr lang="en-US" altLang="ja-JP" sz="1800" dirty="0" smtClean="0"/>
              <a:t>Optimistic and Aggressive DHCP implementation may reduce most of DHCP latency. But it’s </a:t>
            </a:r>
            <a:r>
              <a:rPr lang="en-US" altLang="ja-JP" sz="1800" dirty="0" err="1" smtClean="0"/>
              <a:t>unrecommended</a:t>
            </a:r>
            <a:r>
              <a:rPr lang="en-US" altLang="ja-JP" sz="1800" dirty="0" smtClean="0"/>
              <a:t> procedure according to the protocol specification.</a:t>
            </a:r>
          </a:p>
          <a:p>
            <a:r>
              <a:rPr lang="en-US" altLang="ja-JP" sz="1800" dirty="0" smtClean="0"/>
              <a:t>Another configuration procedure which is optimized for wireless network should be considered.</a:t>
            </a:r>
          </a:p>
          <a:p>
            <a:endParaRPr lang="en-US" altLang="ja-JP" sz="1800" dirty="0" smtClean="0"/>
          </a:p>
          <a:p>
            <a:r>
              <a:rPr lang="en-US" altLang="ja-JP" sz="1800" dirty="0" smtClean="0"/>
              <a:t>Major airtime occupancy is brought by authentication phase.</a:t>
            </a:r>
          </a:p>
          <a:p>
            <a:r>
              <a:rPr lang="en-US" altLang="ja-JP" sz="1800" dirty="0" smtClean="0"/>
              <a:t>30-35% of airtime is consumed by overheads (</a:t>
            </a:r>
            <a:r>
              <a:rPr lang="en-US" altLang="ja-JP" sz="1800" dirty="0" err="1" smtClean="0"/>
              <a:t>IFSs</a:t>
            </a:r>
            <a:r>
              <a:rPr lang="en-US" altLang="ja-JP" sz="1800" dirty="0" smtClean="0"/>
              <a:t>, CW, preamble…).</a:t>
            </a:r>
          </a:p>
          <a:p>
            <a:r>
              <a:rPr lang="en-US" altLang="ja-JP" sz="1800" dirty="0" smtClean="0"/>
              <a:t>Reducing number of frames is effective.</a:t>
            </a:r>
          </a:p>
          <a:p>
            <a:endParaRPr lang="en-US" altLang="ja-JP" sz="1800" dirty="0" smtClean="0"/>
          </a:p>
          <a:p>
            <a:r>
              <a:rPr lang="en-US" altLang="ja-JP" sz="1800" dirty="0" smtClean="0"/>
              <a:t>DS consumes much more airtime than OFDM. Especially this is caused by long overhead.</a:t>
            </a:r>
          </a:p>
          <a:p>
            <a:r>
              <a:rPr lang="en-US" altLang="ja-JP" sz="1800" dirty="0" smtClean="0"/>
              <a:t>To quit using DS is effective.</a:t>
            </a:r>
          </a:p>
          <a:p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 bwMode="auto">
          <a:xfrm>
            <a:off x="4343400" y="2590800"/>
            <a:ext cx="3429000" cy="3429000"/>
          </a:xfrm>
          <a:prstGeom prst="rect">
            <a:avLst/>
          </a:prstGeom>
          <a:gradFill flip="none" rotWithShape="1">
            <a:gsLst>
              <a:gs pos="0">
                <a:srgbClr val="FF717A"/>
              </a:gs>
              <a:gs pos="84000">
                <a:srgbClr val="FFFFFF"/>
              </a:gs>
            </a:gsLst>
            <a:path path="circle">
              <a:fillToRect t="100000" r="100000"/>
            </a:path>
            <a:tileRect l="-100000" b="-10000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Future Work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914400"/>
          </a:xfrm>
        </p:spPr>
        <p:txBody>
          <a:bodyPr/>
          <a:lstStyle/>
          <a:p>
            <a:r>
              <a:rPr lang="en-US" altLang="ja-JP" dirty="0" smtClean="0"/>
              <a:t>Evaluate the performance of the proposed protocols to help the TG decision.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14</a:t>
            </a:fld>
            <a:endParaRPr lang="en-US" altLang="ja-JP"/>
          </a:p>
        </p:txBody>
      </p:sp>
      <p:cxnSp>
        <p:nvCxnSpPr>
          <p:cNvPr id="8" name="直線矢印コネクタ 7"/>
          <p:cNvCxnSpPr/>
          <p:nvPr/>
        </p:nvCxnSpPr>
        <p:spPr bwMode="auto">
          <a:xfrm>
            <a:off x="4343400" y="6019800"/>
            <a:ext cx="3429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sp>
        <p:nvSpPr>
          <p:cNvPr id="12" name="テキスト ボックス 11"/>
          <p:cNvSpPr txBox="1"/>
          <p:nvPr/>
        </p:nvSpPr>
        <p:spPr>
          <a:xfrm>
            <a:off x="5638800" y="6019800"/>
            <a:ext cx="822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Airtime</a:t>
            </a:r>
            <a:endParaRPr kumimoji="1" lang="ja-JP" altLang="en-US" sz="1600" dirty="0"/>
          </a:p>
        </p:txBody>
      </p:sp>
      <p:sp>
        <p:nvSpPr>
          <p:cNvPr id="13" name="テキスト ボックス 12"/>
          <p:cNvSpPr txBox="1"/>
          <p:nvPr/>
        </p:nvSpPr>
        <p:spPr>
          <a:xfrm rot="16200000">
            <a:off x="3708975" y="4063425"/>
            <a:ext cx="845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Latency</a:t>
            </a:r>
            <a:endParaRPr kumimoji="1" lang="ja-JP" altLang="en-US" sz="1600" dirty="0"/>
          </a:p>
        </p:txBody>
      </p:sp>
      <p:sp>
        <p:nvSpPr>
          <p:cNvPr id="14" name="角丸四角形 13"/>
          <p:cNvSpPr/>
          <p:nvPr/>
        </p:nvSpPr>
        <p:spPr bwMode="auto">
          <a:xfrm>
            <a:off x="6248400" y="5334000"/>
            <a:ext cx="990600" cy="3810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proposal A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角丸四角形 14"/>
          <p:cNvSpPr/>
          <p:nvPr/>
        </p:nvSpPr>
        <p:spPr bwMode="auto">
          <a:xfrm>
            <a:off x="4800600" y="4724400"/>
            <a:ext cx="990600" cy="3810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proposal B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角丸四角形 15"/>
          <p:cNvSpPr/>
          <p:nvPr/>
        </p:nvSpPr>
        <p:spPr bwMode="auto">
          <a:xfrm>
            <a:off x="5638800" y="3810000"/>
            <a:ext cx="990600" cy="3810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proposal C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直線矢印コネクタ 18"/>
          <p:cNvCxnSpPr/>
          <p:nvPr/>
        </p:nvCxnSpPr>
        <p:spPr bwMode="auto">
          <a:xfrm rot="16200000">
            <a:off x="2629694" y="4304506"/>
            <a:ext cx="3429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Questions &amp; Comments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describes an example of measurement and performance evaluation of existing protocol.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of Existing Protocols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Authentication: EAP-TTLS/MS-CHAPv2</a:t>
            </a:r>
          </a:p>
          <a:p>
            <a:r>
              <a:rPr lang="en-US" altLang="ja-JP" dirty="0" smtClean="0"/>
              <a:t>Key Exchange: EAPOL Key</a:t>
            </a:r>
          </a:p>
          <a:p>
            <a:r>
              <a:rPr lang="en-US" altLang="ja-JP" dirty="0" smtClean="0"/>
              <a:t>IP address assignment: DHCPv4</a:t>
            </a:r>
          </a:p>
          <a:p>
            <a:r>
              <a:rPr lang="en-US" altLang="ja-JP" dirty="0" smtClean="0"/>
              <a:t>Address Resolution: ARP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Sequence of Existing Protocols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838200" y="14478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2590800" y="14478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9" name="直線コネクタ 28"/>
          <p:cNvCxnSpPr>
            <a:stCxn id="28" idx="2"/>
          </p:cNvCxnSpPr>
          <p:nvPr/>
        </p:nvCxnSpPr>
        <p:spPr bwMode="auto">
          <a:xfrm rot="5400000">
            <a:off x="723900" y="4152900"/>
            <a:ext cx="44958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 bwMode="auto">
          <a:xfrm rot="5400000">
            <a:off x="-1027906" y="4152106"/>
            <a:ext cx="44958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 bwMode="auto">
          <a:xfrm flipV="1">
            <a:off x="1219200" y="27432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457200" y="190500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/>
              <a:t>Auth</a:t>
            </a:r>
            <a:endParaRPr kumimoji="1" lang="ja-JP" altLang="en-US" sz="1600" dirty="0"/>
          </a:p>
        </p:txBody>
      </p:sp>
      <p:cxnSp>
        <p:nvCxnSpPr>
          <p:cNvPr id="33" name="直線矢印コネクタ 32"/>
          <p:cNvCxnSpPr/>
          <p:nvPr/>
        </p:nvCxnSpPr>
        <p:spPr bwMode="auto">
          <a:xfrm rot="10800000">
            <a:off x="1219200" y="28956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 bwMode="auto">
          <a:xfrm>
            <a:off x="6096000" y="48768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7848600" y="548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8" name="直線コネクタ 37"/>
          <p:cNvCxnSpPr/>
          <p:nvPr/>
        </p:nvCxnSpPr>
        <p:spPr bwMode="auto">
          <a:xfrm rot="5400000">
            <a:off x="3390900" y="3771900"/>
            <a:ext cx="2362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 bwMode="auto">
          <a:xfrm flipV="1">
            <a:off x="1219200" y="5486400"/>
            <a:ext cx="5257800" cy="1588"/>
          </a:xfrm>
          <a:prstGeom prst="straightConnector1">
            <a:avLst/>
          </a:prstGeom>
          <a:ln>
            <a:solidFill>
              <a:srgbClr val="0000FF"/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 bwMode="auto">
          <a:xfrm rot="5400000">
            <a:off x="6134100" y="5676900"/>
            <a:ext cx="6858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 bwMode="auto">
          <a:xfrm>
            <a:off x="1219200" y="5792788"/>
            <a:ext cx="5257800" cy="1588"/>
          </a:xfrm>
          <a:prstGeom prst="straightConnector1">
            <a:avLst/>
          </a:prstGeom>
          <a:ln>
            <a:solidFill>
              <a:srgbClr val="0000FF"/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 bwMode="auto">
          <a:xfrm rot="10800000">
            <a:off x="1219200" y="5943600"/>
            <a:ext cx="5257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 bwMode="auto">
          <a:xfrm rot="5400000">
            <a:off x="8001000" y="6172200"/>
            <a:ext cx="457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457200" y="6019800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ARP</a:t>
            </a:r>
            <a:endParaRPr kumimoji="1" lang="ja-JP" altLang="en-US" sz="1600" dirty="0"/>
          </a:p>
        </p:txBody>
      </p:sp>
      <p:sp>
        <p:nvSpPr>
          <p:cNvPr id="51" name="正方形/長方形 50"/>
          <p:cNvSpPr/>
          <p:nvPr/>
        </p:nvSpPr>
        <p:spPr bwMode="auto">
          <a:xfrm>
            <a:off x="4191000" y="21336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2" name="直線矢印コネクタ 51"/>
          <p:cNvCxnSpPr/>
          <p:nvPr/>
        </p:nvCxnSpPr>
        <p:spPr bwMode="auto">
          <a:xfrm flipV="1">
            <a:off x="1219200" y="19812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 bwMode="auto">
          <a:xfrm rot="10800000">
            <a:off x="1219200" y="21336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 bwMode="auto">
          <a:xfrm flipV="1">
            <a:off x="1219200" y="22860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 bwMode="auto">
          <a:xfrm rot="10800000">
            <a:off x="1219200" y="24384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 bwMode="auto">
          <a:xfrm rot="10800000">
            <a:off x="1219200" y="2590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 bwMode="auto">
          <a:xfrm flipV="1">
            <a:off x="1219200" y="30480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 bwMode="auto">
          <a:xfrm rot="10800000">
            <a:off x="1219200" y="32004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 bwMode="auto">
          <a:xfrm flipV="1">
            <a:off x="1219200" y="33528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 bwMode="auto">
          <a:xfrm rot="10800000">
            <a:off x="1219200" y="35052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 bwMode="auto">
          <a:xfrm flipV="1">
            <a:off x="1219200" y="36576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 bwMode="auto">
          <a:xfrm rot="10800000">
            <a:off x="1219200" y="38100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 bwMode="auto">
          <a:xfrm flipV="1">
            <a:off x="1219200" y="39624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 bwMode="auto">
          <a:xfrm rot="10800000">
            <a:off x="1219200" y="41148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 bwMode="auto">
          <a:xfrm flipV="1">
            <a:off x="1219200" y="42672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 bwMode="auto">
          <a:xfrm rot="10800000">
            <a:off x="1219200" y="44196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 bwMode="auto">
          <a:xfrm flipV="1">
            <a:off x="1219200" y="45720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 bwMode="auto">
          <a:xfrm rot="10800000">
            <a:off x="1219200" y="4724400"/>
            <a:ext cx="3352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 bwMode="auto">
          <a:xfrm rot="10800000">
            <a:off x="1219200" y="4876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 bwMode="auto">
          <a:xfrm flipV="1">
            <a:off x="1219200" y="50292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 bwMode="auto">
          <a:xfrm rot="10800000">
            <a:off x="1219200" y="51816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 bwMode="auto">
          <a:xfrm flipV="1">
            <a:off x="1219200" y="53340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 bwMode="auto">
          <a:xfrm rot="10800000">
            <a:off x="1219200" y="5638800"/>
            <a:ext cx="5257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 bwMode="auto">
          <a:xfrm flipV="1">
            <a:off x="1219200" y="6096000"/>
            <a:ext cx="7010400" cy="1588"/>
          </a:xfrm>
          <a:prstGeom prst="straightConnector1">
            <a:avLst/>
          </a:prstGeom>
          <a:ln>
            <a:solidFill>
              <a:srgbClr val="0000FF"/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 bwMode="auto">
          <a:xfrm rot="10800000">
            <a:off x="1219200" y="6248400"/>
            <a:ext cx="7010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8" name="左中かっこ 97"/>
          <p:cNvSpPr/>
          <p:nvPr/>
        </p:nvSpPr>
        <p:spPr bwMode="auto">
          <a:xfrm>
            <a:off x="990600" y="1981200"/>
            <a:ext cx="228600" cy="2286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381000" y="2209800"/>
            <a:ext cx="686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/>
              <a:t>Assoc</a:t>
            </a:r>
            <a:endParaRPr kumimoji="1" lang="ja-JP" altLang="en-US" sz="1600" dirty="0"/>
          </a:p>
        </p:txBody>
      </p:sp>
      <p:sp>
        <p:nvSpPr>
          <p:cNvPr id="100" name="左中かっこ 99"/>
          <p:cNvSpPr/>
          <p:nvPr/>
        </p:nvSpPr>
        <p:spPr bwMode="auto">
          <a:xfrm>
            <a:off x="990600" y="2209800"/>
            <a:ext cx="228600" cy="3048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0" y="3352800"/>
            <a:ext cx="1073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dirty="0" smtClean="0"/>
              <a:t>EAP-TTLS</a:t>
            </a:r>
          </a:p>
          <a:p>
            <a:pPr algn="r"/>
            <a:r>
              <a:rPr kumimoji="1" lang="en-US" altLang="ja-JP" dirty="0" smtClean="0"/>
              <a:t>/MS-CHAPv2</a:t>
            </a:r>
          </a:p>
        </p:txBody>
      </p:sp>
      <p:sp>
        <p:nvSpPr>
          <p:cNvPr id="102" name="左中かっこ 101"/>
          <p:cNvSpPr/>
          <p:nvPr/>
        </p:nvSpPr>
        <p:spPr bwMode="auto">
          <a:xfrm>
            <a:off x="990600" y="2514600"/>
            <a:ext cx="228600" cy="2286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28600" y="4800600"/>
            <a:ext cx="8386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/>
              <a:t>EAPOL</a:t>
            </a:r>
          </a:p>
          <a:p>
            <a:pPr algn="r"/>
            <a:r>
              <a:rPr kumimoji="1" lang="en-US" altLang="ja-JP" sz="1600" dirty="0" smtClean="0"/>
              <a:t>Key</a:t>
            </a:r>
            <a:endParaRPr kumimoji="1" lang="ja-JP" altLang="en-US" sz="1600" dirty="0"/>
          </a:p>
        </p:txBody>
      </p:sp>
      <p:sp>
        <p:nvSpPr>
          <p:cNvPr id="104" name="左中かっこ 103"/>
          <p:cNvSpPr/>
          <p:nvPr/>
        </p:nvSpPr>
        <p:spPr bwMode="auto">
          <a:xfrm>
            <a:off x="990600" y="4800600"/>
            <a:ext cx="228600" cy="6096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304800" y="5486400"/>
            <a:ext cx="731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/>
              <a:t>DHCP</a:t>
            </a:r>
            <a:endParaRPr kumimoji="1" lang="ja-JP" altLang="en-US" sz="1600" dirty="0"/>
          </a:p>
        </p:txBody>
      </p:sp>
      <p:sp>
        <p:nvSpPr>
          <p:cNvPr id="106" name="左中かっこ 105"/>
          <p:cNvSpPr/>
          <p:nvPr/>
        </p:nvSpPr>
        <p:spPr bwMode="auto">
          <a:xfrm>
            <a:off x="990600" y="5410200"/>
            <a:ext cx="228600" cy="6096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7" name="左中かっこ 106"/>
          <p:cNvSpPr/>
          <p:nvPr/>
        </p:nvSpPr>
        <p:spPr bwMode="auto">
          <a:xfrm>
            <a:off x="990600" y="6019800"/>
            <a:ext cx="228600" cy="3048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Performance Definition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133600"/>
          </a:xfrm>
        </p:spPr>
        <p:txBody>
          <a:bodyPr/>
          <a:lstStyle/>
          <a:p>
            <a:r>
              <a:rPr lang="en-US" altLang="ja-JP" sz="1800" dirty="0" smtClean="0"/>
              <a:t>Link Setup Latency</a:t>
            </a:r>
          </a:p>
          <a:p>
            <a:pPr lvl="1"/>
            <a:r>
              <a:rPr lang="en-US" altLang="ja-JP" sz="1600" dirty="0" smtClean="0"/>
              <a:t>from non-AP STA transmits Authentication</a:t>
            </a:r>
          </a:p>
          <a:p>
            <a:pPr lvl="1"/>
            <a:r>
              <a:rPr lang="en-US" altLang="ja-JP" sz="1600" dirty="0" smtClean="0"/>
              <a:t>to complete resolution of the default gateway MAC address</a:t>
            </a:r>
          </a:p>
          <a:p>
            <a:pPr lvl="1"/>
            <a:r>
              <a:rPr lang="en-US" altLang="ja-JP" sz="1600" dirty="0" smtClean="0"/>
              <a:t>This shows how fast a non-AP STA to setup the link.</a:t>
            </a:r>
          </a:p>
          <a:p>
            <a:r>
              <a:rPr lang="en-US" altLang="ja-JP" sz="1800" dirty="0" smtClean="0"/>
              <a:t>Occupied Airtime</a:t>
            </a:r>
          </a:p>
          <a:p>
            <a:pPr lvl="1"/>
            <a:r>
              <a:rPr lang="en-US" altLang="ja-JP" sz="1600" dirty="0" smtClean="0"/>
              <a:t>Total airtime occupied by each frame for one non-AP STA to complete link setup.</a:t>
            </a:r>
          </a:p>
          <a:p>
            <a:pPr lvl="1"/>
            <a:r>
              <a:rPr lang="en-US" altLang="ja-JP" sz="1600" dirty="0" smtClean="0"/>
              <a:t>This includes transmission time, </a:t>
            </a:r>
            <a:r>
              <a:rPr lang="en-US" altLang="ja-JP" sz="1600" dirty="0" err="1" smtClean="0"/>
              <a:t>IFSs</a:t>
            </a:r>
            <a:r>
              <a:rPr lang="en-US" altLang="ja-JP" sz="1600" dirty="0" smtClean="0"/>
              <a:t>, CW and ACK transmission time (</a:t>
            </a:r>
            <a:r>
              <a:rPr lang="en-US" altLang="ja-JP" sz="1600" dirty="0" err="1" smtClean="0"/>
              <a:t>unicast</a:t>
            </a:r>
            <a:r>
              <a:rPr lang="en-US" altLang="ja-JP" sz="1600" dirty="0" smtClean="0"/>
              <a:t>).</a:t>
            </a:r>
          </a:p>
          <a:p>
            <a:pPr lvl="1"/>
            <a:r>
              <a:rPr lang="en-US" altLang="ja-JP" sz="1600" dirty="0" smtClean="0"/>
              <a:t>This shows how many non-AP </a:t>
            </a:r>
            <a:r>
              <a:rPr lang="en-US" altLang="ja-JP" sz="1600" dirty="0" err="1" smtClean="0"/>
              <a:t>STAs</a:t>
            </a:r>
            <a:r>
              <a:rPr lang="en-US" altLang="ja-JP" sz="1600" dirty="0" smtClean="0"/>
              <a:t> can be </a:t>
            </a:r>
            <a:r>
              <a:rPr lang="en-US" altLang="ja-JP" sz="1600" dirty="0" err="1" smtClean="0"/>
              <a:t>accomodated</a:t>
            </a:r>
            <a:r>
              <a:rPr lang="en-US" altLang="ja-JP" sz="1600" dirty="0" smtClean="0"/>
              <a:t>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1143000" y="4876800"/>
            <a:ext cx="838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Auth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2209800" y="4876800"/>
            <a:ext cx="2286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3200400" y="4876800"/>
            <a:ext cx="838200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8900000" scaled="0"/>
            <a:tileRect/>
          </a:gradFill>
          <a:ln>
            <a:gradFill flip="none" rotWithShape="1">
              <a:gsLst>
                <a:gs pos="0">
                  <a:schemeClr val="accent1"/>
                </a:gs>
                <a:gs pos="100000">
                  <a:prstClr val="white"/>
                </a:gs>
              </a:gsLst>
              <a:lin ang="0" scaled="1"/>
              <a:tileRect/>
            </a:gra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/>
          <p:nvPr/>
        </p:nvCxnSpPr>
        <p:spPr bwMode="auto">
          <a:xfrm flipV="1">
            <a:off x="685800" y="5334000"/>
            <a:ext cx="33528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 bwMode="auto">
          <a:xfrm flipV="1">
            <a:off x="4038600" y="5334000"/>
            <a:ext cx="1066800" cy="1588"/>
          </a:xfrm>
          <a:prstGeom prst="line">
            <a:avLst/>
          </a:prstGeom>
          <a:ln w="38100" cap="flat" cmpd="sng" algn="ctr">
            <a:solidFill>
              <a:schemeClr val="accent2"/>
            </a:solidFill>
            <a:prstDash val="dot"/>
            <a:round/>
            <a:headEnd type="none" w="sm" len="sm"/>
            <a:tailEnd type="none" w="sm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 bwMode="auto">
          <a:xfrm>
            <a:off x="5486400" y="4876800"/>
            <a:ext cx="838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ARP Reply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6553200" y="4876800"/>
            <a:ext cx="2286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7620000" y="4876800"/>
            <a:ext cx="838200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8900000" scaled="0"/>
            <a:tileRect/>
          </a:gradFill>
          <a:ln>
            <a:gradFill flip="none" rotWithShape="1">
              <a:gsLst>
                <a:gs pos="0">
                  <a:schemeClr val="accent1"/>
                </a:gs>
                <a:gs pos="100000">
                  <a:prstClr val="white"/>
                </a:gs>
              </a:gsLst>
              <a:lin ang="0" scaled="1"/>
              <a:tileRect/>
            </a:gra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7" name="直線コネクタ 16"/>
          <p:cNvCxnSpPr/>
          <p:nvPr/>
        </p:nvCxnSpPr>
        <p:spPr bwMode="auto">
          <a:xfrm flipV="1">
            <a:off x="5105400" y="5334000"/>
            <a:ext cx="33528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 bwMode="auto">
          <a:xfrm>
            <a:off x="1981200" y="5486400"/>
            <a:ext cx="2286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 rot="5400000">
            <a:off x="725091" y="5753497"/>
            <a:ext cx="837406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直線コネクタ 26"/>
          <p:cNvCxnSpPr/>
          <p:nvPr/>
        </p:nvCxnSpPr>
        <p:spPr bwMode="auto">
          <a:xfrm rot="5400000">
            <a:off x="1867694" y="5447506"/>
            <a:ext cx="2286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 rot="5400000">
            <a:off x="2096294" y="5447506"/>
            <a:ext cx="2286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 rot="5400000">
            <a:off x="2324894" y="5447506"/>
            <a:ext cx="2286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直線コネクタ 30"/>
          <p:cNvCxnSpPr/>
          <p:nvPr/>
        </p:nvCxnSpPr>
        <p:spPr bwMode="auto">
          <a:xfrm rot="5400000">
            <a:off x="2782888" y="5753100"/>
            <a:ext cx="8382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直線コネクタ 31"/>
          <p:cNvCxnSpPr/>
          <p:nvPr/>
        </p:nvCxnSpPr>
        <p:spPr bwMode="auto">
          <a:xfrm rot="5400000">
            <a:off x="2629694" y="5447506"/>
            <a:ext cx="2286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直線コネクタ 34"/>
          <p:cNvCxnSpPr/>
          <p:nvPr/>
        </p:nvCxnSpPr>
        <p:spPr bwMode="auto">
          <a:xfrm>
            <a:off x="2438400" y="5486400"/>
            <a:ext cx="762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7" name="テキスト ボックス 36"/>
          <p:cNvSpPr txBox="1"/>
          <p:nvPr/>
        </p:nvSpPr>
        <p:spPr>
          <a:xfrm>
            <a:off x="2590800" y="4648200"/>
            <a:ext cx="39188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/>
              <a:t>ACK</a:t>
            </a:r>
            <a:endParaRPr kumimoji="1" lang="ja-JP" altLang="en-US" sz="1400" dirty="0"/>
          </a:p>
        </p:txBody>
      </p:sp>
      <p:cxnSp>
        <p:nvCxnSpPr>
          <p:cNvPr id="39" name="直線矢印コネクタ 38"/>
          <p:cNvCxnSpPr>
            <a:stCxn id="37" idx="2"/>
            <a:endCxn id="13" idx="3"/>
          </p:cNvCxnSpPr>
          <p:nvPr/>
        </p:nvCxnSpPr>
        <p:spPr bwMode="auto">
          <a:xfrm rot="5400000">
            <a:off x="2491693" y="4810351"/>
            <a:ext cx="241756" cy="3483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テキスト ボックス 44"/>
          <p:cNvSpPr txBox="1"/>
          <p:nvPr/>
        </p:nvSpPr>
        <p:spPr>
          <a:xfrm>
            <a:off x="1905000" y="5562600"/>
            <a:ext cx="35933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/>
              <a:t>SIFS</a:t>
            </a:r>
            <a:endParaRPr kumimoji="1" lang="ja-JP" altLang="en-US" sz="14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362200" y="5562600"/>
            <a:ext cx="38914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/>
              <a:t>DIFS</a:t>
            </a:r>
            <a:endParaRPr kumimoji="1" lang="ja-JP" altLang="en-US" sz="14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819400" y="5562600"/>
            <a:ext cx="29495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/>
              <a:t>CW</a:t>
            </a:r>
            <a:endParaRPr kumimoji="1" lang="ja-JP" altLang="en-US" sz="1400" dirty="0"/>
          </a:p>
        </p:txBody>
      </p:sp>
      <p:cxnSp>
        <p:nvCxnSpPr>
          <p:cNvPr id="51" name="直線コネクタ 50"/>
          <p:cNvCxnSpPr/>
          <p:nvPr/>
        </p:nvCxnSpPr>
        <p:spPr bwMode="auto">
          <a:xfrm>
            <a:off x="1143000" y="5943600"/>
            <a:ext cx="20574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テキスト ボックス 52"/>
          <p:cNvSpPr txBox="1"/>
          <p:nvPr/>
        </p:nvSpPr>
        <p:spPr>
          <a:xfrm>
            <a:off x="1295400" y="5943600"/>
            <a:ext cx="180483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/>
              <a:t>Occupied Airtime (Auth)</a:t>
            </a:r>
            <a:endParaRPr kumimoji="1" lang="ja-JP" altLang="en-US" sz="1400" dirty="0"/>
          </a:p>
        </p:txBody>
      </p:sp>
      <p:cxnSp>
        <p:nvCxnSpPr>
          <p:cNvPr id="54" name="直線コネクタ 53"/>
          <p:cNvCxnSpPr/>
          <p:nvPr/>
        </p:nvCxnSpPr>
        <p:spPr bwMode="auto">
          <a:xfrm rot="5400000">
            <a:off x="914797" y="4647803"/>
            <a:ext cx="456406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直線コネクタ 55"/>
          <p:cNvCxnSpPr/>
          <p:nvPr/>
        </p:nvCxnSpPr>
        <p:spPr bwMode="auto">
          <a:xfrm rot="5400000">
            <a:off x="7392591" y="4647009"/>
            <a:ext cx="456406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>
            <a:off x="1143000" y="4572000"/>
            <a:ext cx="6477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テキスト ボックス 58"/>
          <p:cNvSpPr txBox="1"/>
          <p:nvPr/>
        </p:nvSpPr>
        <p:spPr>
          <a:xfrm>
            <a:off x="3733800" y="4343400"/>
            <a:ext cx="141595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/>
              <a:t>Link Setup Latency</a:t>
            </a:r>
            <a:endParaRPr kumimoji="1" lang="ja-JP" altLang="en-US" sz="1400" dirty="0"/>
          </a:p>
        </p:txBody>
      </p:sp>
      <p:cxnSp>
        <p:nvCxnSpPr>
          <p:cNvPr id="60" name="直線コネクタ 59"/>
          <p:cNvCxnSpPr/>
          <p:nvPr/>
        </p:nvCxnSpPr>
        <p:spPr bwMode="auto">
          <a:xfrm rot="5400000">
            <a:off x="5067697" y="5752703"/>
            <a:ext cx="837406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直線コネクタ 60"/>
          <p:cNvCxnSpPr/>
          <p:nvPr/>
        </p:nvCxnSpPr>
        <p:spPr bwMode="auto">
          <a:xfrm rot="5400000">
            <a:off x="7201694" y="5752306"/>
            <a:ext cx="8382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2" name="直線コネクタ 61"/>
          <p:cNvCxnSpPr/>
          <p:nvPr/>
        </p:nvCxnSpPr>
        <p:spPr bwMode="auto">
          <a:xfrm>
            <a:off x="5485606" y="5942806"/>
            <a:ext cx="2134394" cy="7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5943600" y="5943600"/>
            <a:ext cx="128240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1400" dirty="0" smtClean="0"/>
              <a:t>Occupied Airtime</a:t>
            </a:r>
          </a:p>
          <a:p>
            <a:pPr algn="ctr"/>
            <a:r>
              <a:rPr kumimoji="1" lang="en-US" altLang="ja-JP" sz="1400" dirty="0" smtClean="0"/>
              <a:t>(ARP Reply)</a:t>
            </a:r>
            <a:endParaRPr kumimoji="1" lang="ja-JP" alt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Link Setup Latency Measurement</a:t>
            </a:r>
            <a:endParaRPr lang="ja-JP" altLang="en-US" dirty="0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524000"/>
          </a:xfrm>
        </p:spPr>
        <p:txBody>
          <a:bodyPr/>
          <a:lstStyle/>
          <a:p>
            <a:r>
              <a:rPr lang="en-US" altLang="ja-JP" sz="2000" dirty="0" smtClean="0"/>
              <a:t>Most of Link Setup Latency is caused by the latency of processing on STA, AP and servers.</a:t>
            </a:r>
          </a:p>
          <a:p>
            <a:r>
              <a:rPr lang="en-US" altLang="ja-JP" sz="2000" dirty="0" smtClean="0"/>
              <a:t>So I measured the latency of existing protocols.</a:t>
            </a:r>
          </a:p>
          <a:p>
            <a:r>
              <a:rPr lang="en-US" altLang="ja-JP" sz="2000" dirty="0" smtClean="0"/>
              <a:t>Latency is strongly depends on the environment.</a:t>
            </a:r>
          </a:p>
          <a:p>
            <a:r>
              <a:rPr lang="en-US" altLang="ja-JP" sz="2000" dirty="0" smtClean="0"/>
              <a:t>It’s just an example.</a:t>
            </a:r>
            <a:endParaRPr lang="ja-JP" altLang="en-US" sz="20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3000" y="45720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3124200" y="45720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4724400" y="4343400"/>
            <a:ext cx="1295400" cy="914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  <a:latin typeface="Times New Roman" charset="0"/>
              </a:rPr>
              <a:t>DHCP Server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雲 14"/>
          <p:cNvSpPr/>
          <p:nvPr/>
        </p:nvSpPr>
        <p:spPr bwMode="auto">
          <a:xfrm>
            <a:off x="6553200" y="4343400"/>
            <a:ext cx="1752600" cy="914400"/>
          </a:xfrm>
          <a:prstGeom prst="clou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Internet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稲妻 15"/>
          <p:cNvSpPr/>
          <p:nvPr/>
        </p:nvSpPr>
        <p:spPr bwMode="auto">
          <a:xfrm rot="19819263">
            <a:off x="1977571" y="4534658"/>
            <a:ext cx="914400" cy="535401"/>
          </a:xfrm>
          <a:prstGeom prst="lightningBolt">
            <a:avLst/>
          </a:prstGeom>
          <a:solidFill>
            <a:srgbClr val="FFFA4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8" name="直線コネクタ 17"/>
          <p:cNvCxnSpPr>
            <a:stCxn id="13" idx="3"/>
            <a:endCxn id="14" idx="1"/>
          </p:cNvCxnSpPr>
          <p:nvPr/>
        </p:nvCxnSpPr>
        <p:spPr bwMode="auto">
          <a:xfrm>
            <a:off x="3886200" y="4800600"/>
            <a:ext cx="838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正方形/長方形 20"/>
          <p:cNvSpPr/>
          <p:nvPr/>
        </p:nvSpPr>
        <p:spPr bwMode="auto">
          <a:xfrm>
            <a:off x="4724400" y="4038600"/>
            <a:ext cx="533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稲妻 21"/>
          <p:cNvSpPr/>
          <p:nvPr/>
        </p:nvSpPr>
        <p:spPr bwMode="auto">
          <a:xfrm rot="20083296">
            <a:off x="2610521" y="4091056"/>
            <a:ext cx="1783672" cy="492346"/>
          </a:xfrm>
          <a:prstGeom prst="lightningBolt">
            <a:avLst/>
          </a:prstGeom>
          <a:solidFill>
            <a:srgbClr val="FFFA4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3" name="直線コネクタ 22"/>
          <p:cNvCxnSpPr>
            <a:endCxn id="15" idx="2"/>
          </p:cNvCxnSpPr>
          <p:nvPr/>
        </p:nvCxnSpPr>
        <p:spPr bwMode="auto">
          <a:xfrm>
            <a:off x="6019800" y="4800600"/>
            <a:ext cx="538836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テキスト ボックス 24"/>
          <p:cNvSpPr txBox="1"/>
          <p:nvPr/>
        </p:nvSpPr>
        <p:spPr>
          <a:xfrm>
            <a:off x="5638800" y="3657600"/>
            <a:ext cx="21432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WLAN I/F</a:t>
            </a:r>
          </a:p>
          <a:p>
            <a:r>
              <a:rPr kumimoji="1" lang="en-US" altLang="ja-JP" sz="1400" dirty="0" smtClean="0"/>
              <a:t>(to capture WLAN frames)</a:t>
            </a:r>
            <a:endParaRPr kumimoji="1" lang="ja-JP" altLang="en-US" sz="1400" dirty="0"/>
          </a:p>
        </p:txBody>
      </p:sp>
      <p:cxnSp>
        <p:nvCxnSpPr>
          <p:cNvPr id="27" name="直線矢印コネクタ 26"/>
          <p:cNvCxnSpPr>
            <a:stCxn id="25" idx="1"/>
            <a:endCxn id="21" idx="3"/>
          </p:cNvCxnSpPr>
          <p:nvPr/>
        </p:nvCxnSpPr>
        <p:spPr bwMode="auto">
          <a:xfrm rot="10800000" flipV="1">
            <a:off x="5257800" y="3919210"/>
            <a:ext cx="381000" cy="2717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テキスト ボックス 28"/>
          <p:cNvSpPr txBox="1"/>
          <p:nvPr/>
        </p:nvSpPr>
        <p:spPr>
          <a:xfrm>
            <a:off x="4191000" y="5334000"/>
            <a:ext cx="25516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Capture both WLAN frames</a:t>
            </a:r>
          </a:p>
          <a:p>
            <a:r>
              <a:rPr kumimoji="1" lang="en-US" altLang="ja-JP" sz="1400" b="1" dirty="0" smtClean="0"/>
              <a:t>and Ethernet frames.</a:t>
            </a:r>
          </a:p>
          <a:p>
            <a:r>
              <a:rPr kumimoji="1" lang="en-US" altLang="ja-JP" sz="1400" b="1" dirty="0" smtClean="0"/>
              <a:t>(for timestamp </a:t>
            </a:r>
            <a:r>
              <a:rPr kumimoji="1" lang="en-US" altLang="ja-JP" sz="1400" b="1" dirty="0" err="1" smtClean="0"/>
              <a:t>syncronization</a:t>
            </a:r>
            <a:r>
              <a:rPr kumimoji="1" lang="en-US" altLang="ja-JP" sz="1400" b="1" dirty="0" smtClean="0"/>
              <a:t>)</a:t>
            </a:r>
            <a:endParaRPr kumimoji="1" lang="ja-JP" altLang="en-US" sz="1400" b="1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43000" y="5181600"/>
            <a:ext cx="803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accent2"/>
                </a:solidFill>
              </a:rPr>
              <a:t>iPhone4</a:t>
            </a:r>
            <a:endParaRPr kumimoji="1" lang="ja-JP" altLang="en-US" sz="1400" b="1" dirty="0">
              <a:solidFill>
                <a:schemeClr val="accent2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343400" y="6096000"/>
            <a:ext cx="2415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err="1" smtClean="0">
                <a:solidFill>
                  <a:schemeClr val="accent2"/>
                </a:solidFill>
              </a:rPr>
              <a:t>PentiumM</a:t>
            </a:r>
            <a:r>
              <a:rPr kumimoji="1" lang="en-US" altLang="ja-JP" sz="1400" b="1" dirty="0" smtClean="0">
                <a:solidFill>
                  <a:schemeClr val="accent2"/>
                </a:solidFill>
              </a:rPr>
              <a:t> 1.7GHz, FreeBSD</a:t>
            </a:r>
            <a:endParaRPr kumimoji="1" lang="ja-JP" altLang="en-US" sz="1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Measured Latency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  <p:graphicFrame>
        <p:nvGraphicFramePr>
          <p:cNvPr id="13" name="コンテンツ プレースホルダ 12"/>
          <p:cNvGraphicFramePr>
            <a:graphicFrameLocks noGrp="1"/>
          </p:cNvGraphicFramePr>
          <p:nvPr>
            <p:ph idx="1"/>
          </p:nvPr>
        </p:nvGraphicFramePr>
        <p:xfrm>
          <a:off x="1981200" y="1676400"/>
          <a:ext cx="5638799" cy="4547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647"/>
                <a:gridCol w="645459"/>
                <a:gridCol w="645459"/>
                <a:gridCol w="726141"/>
                <a:gridCol w="564777"/>
                <a:gridCol w="757516"/>
                <a:gridCol w="685800"/>
              </a:tblGrid>
              <a:tr h="1894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Frame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STA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Server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Subtotal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Auth Req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Auth Rep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Assoc Req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Assoc Resp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5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EAP </a:t>
                      </a:r>
                      <a:r>
                        <a:rPr lang="en-US" altLang="ja-JP" sz="1100" b="0" i="0" u="none" strike="noStrike" dirty="0" err="1">
                          <a:latin typeface="ＭＳ Ｐゴシック"/>
                        </a:rPr>
                        <a:t>Req</a:t>
                      </a:r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 Id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EAP </a:t>
                      </a:r>
                      <a:r>
                        <a:rPr lang="en-US" altLang="ja-JP" sz="1100" b="0" i="0" u="none" strike="noStrike" dirty="0" err="1">
                          <a:latin typeface="ＭＳ Ｐゴシック"/>
                        </a:rPr>
                        <a:t>Resp</a:t>
                      </a:r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 Id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Req TTLS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Resp Cl Hello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Req Sv Hello, Cert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Resp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Req Sv Hello, Cert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Resp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Req Sv Hello, Cert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TLS Cl key exch.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TLS Cipher Spec…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MSCHAP ID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MSCHAP Challenge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MSCHAP Challenge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 Success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590</a:t>
                      </a: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EAPOL Key 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EAPOL Key 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EAPOL Key 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EAPOL Key 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14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7696200" y="6096000"/>
            <a:ext cx="52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[ms]</a:t>
            </a:r>
            <a:endParaRPr kumimoji="1" lang="ja-JP" altLang="en-US" sz="1400" b="1" dirty="0"/>
          </a:p>
        </p:txBody>
      </p:sp>
      <p:sp>
        <p:nvSpPr>
          <p:cNvPr id="15" name="左中かっこ 14"/>
          <p:cNvSpPr/>
          <p:nvPr/>
        </p:nvSpPr>
        <p:spPr bwMode="auto">
          <a:xfrm>
            <a:off x="1676400" y="3352800"/>
            <a:ext cx="231648" cy="9144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62000" y="3657600"/>
            <a:ext cx="919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Fragmented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Measured Latency (Cont’d)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  <p:graphicFrame>
        <p:nvGraphicFramePr>
          <p:cNvPr id="13" name="コンテンツ プレースホルダ 12"/>
          <p:cNvGraphicFramePr>
            <a:graphicFrameLocks noGrp="1"/>
          </p:cNvGraphicFramePr>
          <p:nvPr>
            <p:ph idx="1"/>
          </p:nvPr>
        </p:nvGraphicFramePr>
        <p:xfrm>
          <a:off x="1981200" y="1676400"/>
          <a:ext cx="5638799" cy="1515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647"/>
                <a:gridCol w="645459"/>
                <a:gridCol w="645459"/>
                <a:gridCol w="726141"/>
                <a:gridCol w="564777"/>
                <a:gridCol w="757516"/>
                <a:gridCol w="685800"/>
              </a:tblGrid>
              <a:tr h="1894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Frame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STA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Server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Subtotal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DHCPDISCOVER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34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&gt;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DHCPOFFER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62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&lt;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193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DHCPREQUEST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1035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&gt;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DHCPACK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3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&lt;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1330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ARP</a:t>
                      </a:r>
                      <a:r>
                        <a:rPr lang="en-US" altLang="ja-JP" sz="1100" b="0" i="0" u="none" strike="noStrike" baseline="0" dirty="0" smtClean="0">
                          <a:latin typeface="ＭＳ Ｐゴシック"/>
                        </a:rPr>
                        <a:t> Req.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1629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&gt;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&gt;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ARP</a:t>
                      </a:r>
                      <a:r>
                        <a:rPr lang="en-US" altLang="ja-JP" sz="1100" b="0" i="0" u="none" strike="noStrike" baseline="0" dirty="0" smtClean="0">
                          <a:latin typeface="ＭＳ Ｐゴシック"/>
                        </a:rPr>
                        <a:t> Rep.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&lt;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&lt;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0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1631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Total</a:t>
                      </a: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3003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347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220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1" i="0" u="none" strike="noStrike" dirty="0" smtClean="0">
                          <a:solidFill>
                            <a:srgbClr val="C10000"/>
                          </a:solidFill>
                          <a:latin typeface="ＭＳ Ｐゴシック"/>
                        </a:rPr>
                        <a:t>3570</a:t>
                      </a:r>
                      <a:endParaRPr lang="en-US" altLang="ja-JP" sz="1100" b="1" i="0" u="none" strike="noStrike" dirty="0">
                        <a:solidFill>
                          <a:srgbClr val="C10000"/>
                        </a:solidFill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620000" y="1905000"/>
            <a:ext cx="1317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Duplicate Address</a:t>
            </a:r>
          </a:p>
          <a:p>
            <a:r>
              <a:rPr kumimoji="1" lang="en-US" altLang="ja-JP" dirty="0" smtClean="0"/>
              <a:t>Check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9600" y="2209800"/>
            <a:ext cx="1391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Wait for other offer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9600" y="2514600"/>
            <a:ext cx="1436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Duplicate Address</a:t>
            </a:r>
          </a:p>
          <a:p>
            <a:r>
              <a:rPr kumimoji="1" lang="en-US" altLang="ja-JP" dirty="0" smtClean="0"/>
              <a:t>Check &amp; Gratuitous</a:t>
            </a:r>
          </a:p>
          <a:p>
            <a:r>
              <a:rPr kumimoji="1" lang="en-US" altLang="ja-JP" dirty="0" smtClean="0"/>
              <a:t>ARP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696200" y="3048000"/>
            <a:ext cx="52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[ms]</a:t>
            </a:r>
            <a:endParaRPr kumimoji="1" lang="ja-JP" altLang="en-US" sz="1400" b="1" dirty="0"/>
          </a:p>
        </p:txBody>
      </p:sp>
      <p:graphicFrame>
        <p:nvGraphicFramePr>
          <p:cNvPr id="12" name="コンテンツ プレースホルダ 12"/>
          <p:cNvGraphicFramePr>
            <a:graphicFrameLocks/>
          </p:cNvGraphicFramePr>
          <p:nvPr/>
        </p:nvGraphicFramePr>
        <p:xfrm>
          <a:off x="1981200" y="4038600"/>
          <a:ext cx="5638799" cy="1515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647"/>
                <a:gridCol w="645459"/>
                <a:gridCol w="645459"/>
                <a:gridCol w="726141"/>
                <a:gridCol w="564777"/>
                <a:gridCol w="757516"/>
                <a:gridCol w="685800"/>
              </a:tblGrid>
              <a:tr h="1894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Frame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STA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AP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>
                          <a:latin typeface="ＭＳ Ｐゴシック"/>
                        </a:rPr>
                        <a:t>Server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Subtotal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DHCPDISCOVER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34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&gt;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DHCPOFFER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3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&lt;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0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DHCPREQUEST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5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&gt;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&gt;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DHCPACK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&lt;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3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&lt;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48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ARP</a:t>
                      </a:r>
                      <a:r>
                        <a:rPr lang="en-US" altLang="ja-JP" sz="1100" b="0" i="0" u="none" strike="noStrike" baseline="0" dirty="0" smtClean="0">
                          <a:latin typeface="ＭＳ Ｐゴシック"/>
                        </a:rPr>
                        <a:t> Req.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5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&gt;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&gt;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ARP</a:t>
                      </a:r>
                      <a:r>
                        <a:rPr lang="en-US" altLang="ja-JP" sz="1100" b="0" i="0" u="none" strike="noStrike" baseline="0" dirty="0" smtClean="0">
                          <a:latin typeface="ＭＳ Ｐゴシック"/>
                        </a:rPr>
                        <a:t> Rep.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&lt;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1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&lt;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0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7</a:t>
                      </a:r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18948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100" b="0" i="0" u="none" strike="noStrike" dirty="0">
                          <a:latin typeface="ＭＳ Ｐゴシック"/>
                        </a:rPr>
                        <a:t>Total</a:t>
                      </a: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349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288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latin typeface="ＭＳ Ｐゴシック"/>
                        </a:rPr>
                        <a:t>27</a:t>
                      </a:r>
                      <a:endParaRPr lang="en-US" altLang="ja-JP" sz="11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1" i="0" u="none" strike="noStrike" dirty="0" smtClean="0">
                          <a:solidFill>
                            <a:srgbClr val="C10000"/>
                          </a:solidFill>
                          <a:latin typeface="ＭＳ Ｐゴシック"/>
                        </a:rPr>
                        <a:t>664</a:t>
                      </a:r>
                      <a:endParaRPr lang="en-US" altLang="ja-JP" sz="1100" b="1" i="0" u="none" strike="noStrike" dirty="0">
                        <a:solidFill>
                          <a:srgbClr val="C10000"/>
                        </a:solidFill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990600" y="3657600"/>
            <a:ext cx="4839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Optimized (Optimistic &amp; Aggressive) DHCP Implementation</a:t>
            </a:r>
            <a:endParaRPr kumimoji="1" lang="ja-JP" altLang="en-US" sz="14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696200" y="5486400"/>
            <a:ext cx="52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[ms]</a:t>
            </a:r>
            <a:endParaRPr kumimoji="1" lang="ja-JP" altLang="en-US" sz="1400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621152" y="4343400"/>
            <a:ext cx="1522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From receipt of</a:t>
            </a:r>
          </a:p>
          <a:p>
            <a:r>
              <a:rPr kumimoji="1" lang="en-US" altLang="ja-JP" dirty="0" smtClean="0"/>
              <a:t>DHCPDISCOVER to</a:t>
            </a:r>
          </a:p>
          <a:p>
            <a:r>
              <a:rPr kumimoji="1" lang="en-US" altLang="ja-JP" dirty="0" smtClean="0"/>
              <a:t>transmission of ARP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57200" y="4953000"/>
            <a:ext cx="14927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From receipt of</a:t>
            </a:r>
          </a:p>
          <a:p>
            <a:r>
              <a:rPr kumimoji="1" lang="en-US" altLang="ja-JP" dirty="0" smtClean="0"/>
              <a:t>DHCPACK to</a:t>
            </a:r>
          </a:p>
          <a:p>
            <a:r>
              <a:rPr kumimoji="1" lang="en-US" altLang="ja-JP" dirty="0" smtClean="0"/>
              <a:t>transmission of ARP</a:t>
            </a:r>
          </a:p>
          <a:p>
            <a:r>
              <a:rPr kumimoji="1" lang="en-US" altLang="ja-JP" dirty="0" smtClean="0"/>
              <a:t>for duplication check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7200" y="4191000"/>
            <a:ext cx="1176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Assuming same</a:t>
            </a:r>
          </a:p>
          <a:p>
            <a:r>
              <a:rPr kumimoji="1" lang="en-US" altLang="ja-JP" dirty="0" smtClean="0"/>
              <a:t>as below</a:t>
            </a:r>
            <a:endParaRPr kumimoji="1" lang="ja-JP" altLang="en-US" dirty="0"/>
          </a:p>
        </p:txBody>
      </p:sp>
      <p:cxnSp>
        <p:nvCxnSpPr>
          <p:cNvPr id="21" name="直線矢印コネクタ 20"/>
          <p:cNvCxnSpPr>
            <a:stCxn id="17" idx="1"/>
          </p:cNvCxnSpPr>
          <p:nvPr/>
        </p:nvCxnSpPr>
        <p:spPr bwMode="auto">
          <a:xfrm rot="10800000">
            <a:off x="7010400" y="4572000"/>
            <a:ext cx="610752" cy="94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直線矢印コネクタ 21"/>
          <p:cNvCxnSpPr>
            <a:stCxn id="19" idx="3"/>
          </p:cNvCxnSpPr>
          <p:nvPr/>
        </p:nvCxnSpPr>
        <p:spPr bwMode="auto">
          <a:xfrm>
            <a:off x="1633549" y="4421833"/>
            <a:ext cx="2481251" cy="3025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直線矢印コネクタ 24"/>
          <p:cNvCxnSpPr/>
          <p:nvPr/>
        </p:nvCxnSpPr>
        <p:spPr bwMode="auto">
          <a:xfrm flipV="1">
            <a:off x="1828800" y="5105400"/>
            <a:ext cx="22860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テキスト ボックス 27"/>
          <p:cNvSpPr txBox="1"/>
          <p:nvPr/>
        </p:nvSpPr>
        <p:spPr>
          <a:xfrm>
            <a:off x="3048000" y="5791200"/>
            <a:ext cx="2693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Maybe environmental issue (congestion)</a:t>
            </a:r>
            <a:endParaRPr kumimoji="1" lang="ja-JP" altLang="en-US" dirty="0"/>
          </a:p>
        </p:txBody>
      </p:sp>
      <p:cxnSp>
        <p:nvCxnSpPr>
          <p:cNvPr id="29" name="直線矢印コネクタ 28"/>
          <p:cNvCxnSpPr/>
          <p:nvPr/>
        </p:nvCxnSpPr>
        <p:spPr bwMode="auto">
          <a:xfrm rot="5400000" flipH="1" flipV="1">
            <a:off x="4686300" y="4991100"/>
            <a:ext cx="12192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6400800" y="5867400"/>
            <a:ext cx="24994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C10000"/>
                </a:solidFill>
                <a:latin typeface="Arial Bold"/>
                <a:cs typeface="Arial Bold"/>
              </a:rPr>
              <a:t>more than 80% reduced</a:t>
            </a:r>
            <a:endParaRPr kumimoji="1" lang="ja-JP" altLang="en-US" sz="1600" b="1" dirty="0">
              <a:solidFill>
                <a:srgbClr val="C10000"/>
              </a:solidFill>
              <a:latin typeface="Arial Bold"/>
              <a:cs typeface="Arial Bo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Occupied Airtime Calculation (DS1)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2438400"/>
          </a:xfrm>
        </p:spPr>
        <p:txBody>
          <a:bodyPr/>
          <a:lstStyle/>
          <a:p>
            <a:r>
              <a:rPr lang="en-US" altLang="ja-JP" sz="1600" dirty="0" smtClean="0"/>
              <a:t>Parameters</a:t>
            </a:r>
          </a:p>
          <a:p>
            <a:pPr lvl="1"/>
            <a:r>
              <a:rPr lang="en-US" altLang="ja-JP" sz="1400" dirty="0" err="1" smtClean="0"/>
              <a:t>TXRate</a:t>
            </a:r>
            <a:r>
              <a:rPr lang="en-US" altLang="ja-JP" sz="1400" dirty="0" smtClean="0"/>
              <a:t>:		1Mbps (DS1)</a:t>
            </a:r>
          </a:p>
          <a:p>
            <a:pPr lvl="1"/>
            <a:r>
              <a:rPr lang="en-US" altLang="ja-JP" sz="1400" dirty="0" err="1" smtClean="0"/>
              <a:t>aSlotTime</a:t>
            </a:r>
            <a:r>
              <a:rPr lang="en-US" altLang="ja-JP" sz="1400" dirty="0" smtClean="0"/>
              <a:t>:		20us</a:t>
            </a:r>
          </a:p>
          <a:p>
            <a:pPr lvl="1"/>
            <a:r>
              <a:rPr lang="en-US" altLang="ja-JP" sz="1400" dirty="0" err="1" smtClean="0"/>
              <a:t>aSIFSTime</a:t>
            </a:r>
            <a:r>
              <a:rPr lang="en-US" altLang="ja-JP" sz="1400" dirty="0" smtClean="0"/>
              <a:t>:		10us</a:t>
            </a:r>
          </a:p>
          <a:p>
            <a:pPr lvl="1"/>
            <a:r>
              <a:rPr lang="en-US" altLang="ja-JP" sz="1400" dirty="0" err="1" smtClean="0"/>
              <a:t>aPreambleLength</a:t>
            </a:r>
            <a:r>
              <a:rPr lang="en-US" altLang="ja-JP" sz="1400" dirty="0" smtClean="0"/>
              <a:t>:	144us</a:t>
            </a:r>
          </a:p>
          <a:p>
            <a:pPr lvl="1"/>
            <a:r>
              <a:rPr lang="en-US" altLang="ja-JP" sz="1400" dirty="0" err="1" smtClean="0"/>
              <a:t>aPLCPHeaderLength</a:t>
            </a:r>
            <a:r>
              <a:rPr lang="en-US" altLang="ja-JP" sz="1400" dirty="0" smtClean="0"/>
              <a:t>:	48us</a:t>
            </a:r>
          </a:p>
          <a:p>
            <a:pPr lvl="1"/>
            <a:r>
              <a:rPr lang="en-US" altLang="ja-JP" sz="1400" dirty="0" err="1" smtClean="0"/>
              <a:t>aCWmin</a:t>
            </a:r>
            <a:r>
              <a:rPr lang="en-US" altLang="ja-JP" sz="1400" dirty="0" smtClean="0"/>
              <a:t>:		31</a:t>
            </a:r>
          </a:p>
          <a:p>
            <a:pPr lvl="1"/>
            <a:r>
              <a:rPr lang="en-US" altLang="ja-JP" sz="1400" dirty="0" err="1" smtClean="0"/>
              <a:t>aCWmax</a:t>
            </a:r>
            <a:r>
              <a:rPr lang="en-US" altLang="ja-JP" sz="1400" dirty="0" smtClean="0"/>
              <a:t>:		1023</a:t>
            </a:r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1905000"/>
          </a:xfrm>
        </p:spPr>
        <p:txBody>
          <a:bodyPr/>
          <a:lstStyle/>
          <a:p>
            <a:pPr lvl="1"/>
            <a:r>
              <a:rPr lang="en-US" altLang="ja-JP" sz="1400" dirty="0" smtClean="0"/>
              <a:t>DIFS = aSIFSTime+2*</a:t>
            </a:r>
            <a:r>
              <a:rPr lang="en-US" altLang="ja-JP" sz="1400" dirty="0" err="1" smtClean="0"/>
              <a:t>aSlotTime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en-US" altLang="ja-JP" sz="1400" dirty="0" smtClean="0"/>
              <a:t>			= 50us</a:t>
            </a:r>
          </a:p>
          <a:p>
            <a:pPr lvl="1"/>
            <a:r>
              <a:rPr lang="en-US" altLang="ja-JP" sz="1400" dirty="0" err="1" smtClean="0"/>
              <a:t>CWave</a:t>
            </a:r>
            <a:r>
              <a:rPr lang="en-US" altLang="ja-JP" sz="1400" dirty="0" smtClean="0"/>
              <a:t> = </a:t>
            </a:r>
            <a:r>
              <a:rPr lang="en-US" altLang="ja-JP" sz="1400" dirty="0" err="1" smtClean="0"/>
              <a:t>aCWmin</a:t>
            </a:r>
            <a:r>
              <a:rPr lang="en-US" altLang="ja-JP" sz="1400" dirty="0" smtClean="0"/>
              <a:t>*aSlotTime/2</a:t>
            </a:r>
            <a:br>
              <a:rPr lang="en-US" altLang="ja-JP" sz="1400" dirty="0" smtClean="0"/>
            </a:br>
            <a:r>
              <a:rPr lang="en-US" altLang="ja-JP" sz="1400" dirty="0" smtClean="0"/>
              <a:t>			= 310us</a:t>
            </a:r>
            <a:br>
              <a:rPr lang="en-US" altLang="ja-JP" sz="1400" dirty="0" smtClean="0"/>
            </a:br>
            <a:r>
              <a:rPr lang="en-US" altLang="ja-JP" sz="1400" dirty="0" smtClean="0"/>
              <a:t>(No contention assumed)</a:t>
            </a:r>
          </a:p>
          <a:p>
            <a:pPr lvl="1"/>
            <a:r>
              <a:rPr lang="en-US" altLang="ja-JP" sz="1400" dirty="0" err="1" smtClean="0"/>
              <a:t>ACKLength</a:t>
            </a:r>
            <a:r>
              <a:rPr lang="en-US" altLang="ja-JP" sz="1400" dirty="0" smtClean="0"/>
              <a:t>:		18octets</a:t>
            </a:r>
          </a:p>
          <a:p>
            <a:pPr lvl="1"/>
            <a:r>
              <a:rPr lang="en-US" altLang="ja-JP" sz="1400" dirty="0" err="1" smtClean="0"/>
              <a:t>FrameLength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en-US" altLang="ja-JP" sz="1400" dirty="0" smtClean="0"/>
              <a:t>(</a:t>
            </a:r>
            <a:r>
              <a:rPr lang="en-US" altLang="ja-JP" sz="1400" dirty="0" err="1" smtClean="0"/>
              <a:t>inluding</a:t>
            </a:r>
            <a:r>
              <a:rPr lang="en-US" altLang="ja-JP" sz="1400" dirty="0" smtClean="0"/>
              <a:t> MAC Header):	</a:t>
            </a:r>
            <a:r>
              <a:rPr lang="en-US" altLang="ja-JP" sz="1400" i="1" dirty="0" err="1" smtClean="0"/>
              <a:t>n</a:t>
            </a:r>
            <a:r>
              <a:rPr lang="en-US" altLang="ja-JP" sz="1400" dirty="0" smtClean="0"/>
              <a:t> octets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 bwMode="auto">
          <a:xfrm>
            <a:off x="762000" y="4267200"/>
            <a:ext cx="7391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ja-JP" sz="1400" b="1" kern="0" dirty="0" smtClean="0">
                <a:latin typeface="+mn-lt"/>
              </a:rPr>
              <a:t>Rough Occupied Airtime by </a:t>
            </a:r>
            <a:r>
              <a:rPr lang="en-US" altLang="ja-JP" sz="1400" b="1" i="1" kern="0" dirty="0" err="1" smtClean="0">
                <a:latin typeface="+mn-lt"/>
              </a:rPr>
              <a:t>n</a:t>
            </a:r>
            <a:r>
              <a:rPr lang="en-US" altLang="ja-JP" sz="1400" b="1" kern="0" dirty="0" smtClean="0">
                <a:latin typeface="+mn-lt"/>
              </a:rPr>
              <a:t> octets frame (including MAC header and FCS)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Broadcast from AP (no ACK)</a:t>
            </a:r>
            <a:r>
              <a:rPr lang="en-US" altLang="ja-JP" sz="1400" b="1" kern="0" dirty="0" smtClean="0">
                <a:latin typeface="+mn-lt"/>
              </a:rPr>
              <a:t/>
            </a:r>
            <a:br>
              <a:rPr lang="en-US" altLang="ja-JP" sz="1400" b="1" kern="0" dirty="0" smtClean="0">
                <a:latin typeface="+mn-lt"/>
              </a:rPr>
            </a:br>
            <a:r>
              <a:rPr lang="en-US" altLang="ja-JP" kern="0" dirty="0" err="1" smtClean="0">
                <a:latin typeface="+mn-lt"/>
              </a:rPr>
              <a:t>T</a:t>
            </a:r>
            <a:r>
              <a:rPr lang="en-US" altLang="ja-JP" kern="0" baseline="-25000" dirty="0" err="1" smtClean="0">
                <a:latin typeface="+mn-lt"/>
              </a:rPr>
              <a:t>broadcast</a:t>
            </a:r>
            <a:r>
              <a:rPr lang="en-US" altLang="ja-JP" i="1" kern="0" dirty="0" err="1" smtClean="0">
                <a:latin typeface="+mn-lt"/>
              </a:rPr>
              <a:t>(n</a:t>
            </a:r>
            <a:r>
              <a:rPr lang="en-US" altLang="ja-JP" kern="0" dirty="0" smtClean="0">
                <a:latin typeface="+mn-lt"/>
              </a:rPr>
              <a:t>) = </a:t>
            </a:r>
            <a:r>
              <a:rPr lang="en-US" altLang="ja-JP" kern="0" dirty="0" err="1" smtClean="0">
                <a:latin typeface="+mn-lt"/>
              </a:rPr>
              <a:t>aPreambleLength+aPLCPHeaderLength+</a:t>
            </a:r>
            <a:r>
              <a:rPr lang="en-US" altLang="ja-JP" i="1" kern="0" dirty="0" err="1" smtClean="0">
                <a:latin typeface="+mn-lt"/>
              </a:rPr>
              <a:t>n</a:t>
            </a:r>
            <a:r>
              <a:rPr lang="en-US" altLang="ja-JP" kern="0" dirty="0" smtClean="0">
                <a:latin typeface="+mn-lt"/>
              </a:rPr>
              <a:t>*8/</a:t>
            </a:r>
            <a:r>
              <a:rPr lang="en-US" altLang="ja-JP" kern="0" dirty="0" smtClean="0">
                <a:latin typeface="+mn-lt"/>
              </a:rPr>
              <a:t>TXRate+DIFS+CWave</a:t>
            </a:r>
            <a:br>
              <a:rPr lang="en-US" altLang="ja-JP" kern="0" dirty="0" smtClean="0">
                <a:latin typeface="+mn-lt"/>
              </a:rPr>
            </a:br>
            <a:r>
              <a:rPr lang="en-US" altLang="ja-JP" kern="0" dirty="0" smtClean="0">
                <a:latin typeface="+mn-lt"/>
              </a:rPr>
              <a:t>                  = 144+48+</a:t>
            </a:r>
            <a:r>
              <a:rPr lang="en-US" altLang="ja-JP" i="1" kern="0" dirty="0" smtClean="0">
                <a:latin typeface="+mn-lt"/>
              </a:rPr>
              <a:t>n</a:t>
            </a:r>
            <a:r>
              <a:rPr lang="en-US" altLang="ja-JP" kern="0" dirty="0" smtClean="0">
                <a:latin typeface="+mn-lt"/>
              </a:rPr>
              <a:t>*8/</a:t>
            </a:r>
            <a:r>
              <a:rPr lang="en-US" altLang="ja-JP" kern="0" dirty="0" smtClean="0">
                <a:latin typeface="+mn-lt"/>
              </a:rPr>
              <a:t>1+50+310 [us]</a:t>
            </a:r>
            <a:r>
              <a:rPr lang="en-US" altLang="ja-JP" sz="1400" kern="0" dirty="0" smtClean="0">
                <a:latin typeface="+mn-lt"/>
              </a:rPr>
              <a:t/>
            </a:r>
            <a:br>
              <a:rPr lang="en-US" altLang="ja-JP" sz="1400" kern="0" dirty="0" smtClean="0">
                <a:latin typeface="+mn-lt"/>
              </a:rPr>
            </a:br>
            <a:r>
              <a:rPr lang="en-US" altLang="ja-JP" sz="1400" kern="0" dirty="0" smtClean="0">
                <a:latin typeface="+mn-lt"/>
              </a:rPr>
              <a:t>               = </a:t>
            </a:r>
            <a:r>
              <a:rPr lang="en-US" altLang="ja-JP" sz="1400" b="1" i="1" kern="0" dirty="0" err="1" smtClean="0">
                <a:solidFill>
                  <a:srgbClr val="C10000"/>
                </a:solidFill>
                <a:latin typeface="+mn-lt"/>
              </a:rPr>
              <a:t>n</a:t>
            </a:r>
            <a:r>
              <a:rPr lang="en-US" altLang="ja-JP" sz="1400" b="1" kern="0" dirty="0" smtClean="0">
                <a:solidFill>
                  <a:srgbClr val="C10000"/>
                </a:solidFill>
                <a:latin typeface="+mn-lt"/>
              </a:rPr>
              <a:t>*8+</a:t>
            </a:r>
            <a:r>
              <a:rPr lang="en-US" altLang="ja-JP" sz="1400" b="1" kern="0" dirty="0" smtClean="0">
                <a:solidFill>
                  <a:srgbClr val="C10000"/>
                </a:solidFill>
                <a:latin typeface="+mn-lt"/>
              </a:rPr>
              <a:t>552 [us]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altLang="ja-JP" sz="1400" b="1" kern="0" dirty="0" smtClean="0">
                <a:latin typeface="+mn-lt"/>
              </a:rPr>
              <a:t>Other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altLang="ja-JP" kern="0" dirty="0" smtClean="0"/>
              <a:t>	</a:t>
            </a:r>
            <a:r>
              <a:rPr lang="en-US" altLang="ja-JP" kern="0" dirty="0" err="1" smtClean="0"/>
              <a:t>T</a:t>
            </a:r>
            <a:r>
              <a:rPr lang="en-US" altLang="ja-JP" kern="0" baseline="-25000" dirty="0" err="1" smtClean="0"/>
              <a:t>unicast</a:t>
            </a:r>
            <a:r>
              <a:rPr lang="en-US" altLang="ja-JP" i="1" kern="0" dirty="0" err="1" smtClean="0"/>
              <a:t>(n</a:t>
            </a:r>
            <a:r>
              <a:rPr lang="en-US" altLang="ja-JP" kern="0" dirty="0" smtClean="0"/>
              <a:t>) = </a:t>
            </a:r>
            <a:r>
              <a:rPr lang="en-US" altLang="ja-JP" kern="0" dirty="0" err="1" smtClean="0"/>
              <a:t>T</a:t>
            </a:r>
            <a:r>
              <a:rPr lang="en-US" altLang="ja-JP" kern="0" baseline="-25000" dirty="0" err="1" smtClean="0"/>
              <a:t>broadcast</a:t>
            </a:r>
            <a:r>
              <a:rPr lang="en-US" altLang="ja-JP" kern="0" dirty="0" err="1" smtClean="0"/>
              <a:t>(</a:t>
            </a:r>
            <a:r>
              <a:rPr lang="en-US" altLang="ja-JP" i="1" kern="0" dirty="0" err="1" smtClean="0"/>
              <a:t>n</a:t>
            </a:r>
            <a:r>
              <a:rPr lang="en-US" altLang="ja-JP" kern="0" dirty="0" err="1" smtClean="0"/>
              <a:t>)+aPreambleLength+aPLCPHeaderLength+ACKLength/TXRate+aSIFSTime</a:t>
            </a:r>
            <a:r>
              <a:rPr lang="en-US" altLang="ja-JP" kern="0" dirty="0" smtClean="0"/>
              <a:t/>
            </a:r>
            <a:br>
              <a:rPr lang="en-US" altLang="ja-JP" kern="0" dirty="0" smtClean="0"/>
            </a:br>
            <a:r>
              <a:rPr lang="en-US" altLang="ja-JP" kern="0" dirty="0" smtClean="0"/>
              <a:t>                  = </a:t>
            </a:r>
            <a:r>
              <a:rPr lang="en-US" altLang="ja-JP" i="1" kern="0" dirty="0" smtClean="0"/>
              <a:t>n</a:t>
            </a:r>
            <a:r>
              <a:rPr lang="en-US" altLang="ja-JP" kern="0" dirty="0" smtClean="0"/>
              <a:t>+552+144+48+18/1+10 [us]</a:t>
            </a:r>
            <a:r>
              <a:rPr lang="en-US" altLang="ja-JP" sz="1400" kern="0" dirty="0" smtClean="0"/>
              <a:t/>
            </a:r>
            <a:br>
              <a:rPr lang="en-US" altLang="ja-JP" sz="1400" kern="0" dirty="0" smtClean="0"/>
            </a:br>
            <a:r>
              <a:rPr lang="en-US" altLang="ja-JP" sz="1400" kern="0" dirty="0" smtClean="0"/>
              <a:t>               = </a:t>
            </a:r>
            <a:r>
              <a:rPr lang="en-US" altLang="ja-JP" sz="1400" b="1" i="1" kern="0" dirty="0" smtClean="0">
                <a:solidFill>
                  <a:srgbClr val="C10000"/>
                </a:solidFill>
              </a:rPr>
              <a:t>n</a:t>
            </a:r>
            <a:r>
              <a:rPr lang="en-US" altLang="ja-JP" sz="1400" b="1" kern="0" dirty="0" smtClean="0">
                <a:solidFill>
                  <a:srgbClr val="C10000"/>
                </a:solidFill>
              </a:rPr>
              <a:t>+772 [us]</a:t>
            </a:r>
            <a:endParaRPr lang="en-US" altLang="ja-JP" kern="0" dirty="0" smtClean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53314</TotalTime>
  <Words>1669</Words>
  <Application>Microsoft Macintosh PowerPoint</Application>
  <PresentationFormat>画面に合わせる (4:3)</PresentationFormat>
  <Paragraphs>544</Paragraphs>
  <Slides>15</Slides>
  <Notes>2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802-11-Submission</vt:lpstr>
      <vt:lpstr>Performance Eveluation</vt:lpstr>
      <vt:lpstr>Abstract</vt:lpstr>
      <vt:lpstr>Example of Existing Protocols</vt:lpstr>
      <vt:lpstr>Sequence of Existing Protocols</vt:lpstr>
      <vt:lpstr>Performance Definition</vt:lpstr>
      <vt:lpstr>Link Setup Latency Measurement</vt:lpstr>
      <vt:lpstr>Measured Latency</vt:lpstr>
      <vt:lpstr>Measured Latency (Cont’d)</vt:lpstr>
      <vt:lpstr>Occupied Airtime Calculation (DS1)</vt:lpstr>
      <vt:lpstr>Occupied Airtime Calculation (OFDM6)</vt:lpstr>
      <vt:lpstr>Occupied Airtime</vt:lpstr>
      <vt:lpstr>Occupied Airtime (Cont’d)</vt:lpstr>
      <vt:lpstr>Conclusion</vt:lpstr>
      <vt:lpstr>Future Work</vt:lpstr>
      <vt:lpstr>Questions &amp; Comments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Morioka Hitoshi</cp:lastModifiedBy>
  <cp:revision>125</cp:revision>
  <cp:lastPrinted>1998-02-10T13:28:06Z</cp:lastPrinted>
  <dcterms:created xsi:type="dcterms:W3CDTF">2012-01-12T23:40:27Z</dcterms:created>
  <dcterms:modified xsi:type="dcterms:W3CDTF">2012-01-15T16:05:54Z</dcterms:modified>
</cp:coreProperties>
</file>