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9" r:id="rId2"/>
    <p:sldId id="257" r:id="rId3"/>
    <p:sldId id="329" r:id="rId4"/>
    <p:sldId id="331" r:id="rId5"/>
    <p:sldId id="330" r:id="rId6"/>
    <p:sldId id="333" r:id="rId7"/>
    <p:sldId id="335" r:id="rId8"/>
    <p:sldId id="336" r:id="rId9"/>
    <p:sldId id="332" r:id="rId10"/>
    <p:sldId id="337" r:id="rId11"/>
    <p:sldId id="338" r:id="rId12"/>
    <p:sldId id="339" r:id="rId13"/>
    <p:sldId id="340" r:id="rId14"/>
    <p:sldId id="341" r:id="rId15"/>
    <p:sldId id="273" r:id="rId1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C10000"/>
    <a:srgbClr val="C2D5EC"/>
    <a:srgbClr val="ECBBCA"/>
    <a:srgbClr val="FF717A"/>
    <a:srgbClr val="7394FF"/>
    <a:srgbClr val="FFA264"/>
    <a:srgbClr val="FFFA4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64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ja-JP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ja-JP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ja-JP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altLang="ja-JP"/>
              <a:t>Page </a:t>
            </a:r>
            <a:fld id="{02D56815-9000-E546-ABA4-FF40A1E5446D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 altLang="ja-JP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ja-JP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ja-JP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altLang="ja-JP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ja-JP"/>
              <a:t>Page </a:t>
            </a:r>
            <a:fld id="{86ADF5D0-7AFF-7A41-A694-BD30783C5616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ja-JP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ja-JP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ja-JP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ja-JP"/>
              <a:t>Page </a:t>
            </a:r>
            <a:fld id="{2567CC49-5FB3-9D44-B729-C2E1E7C4A16E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ja-JP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ja-JP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ja-JP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ja-JP"/>
              <a:t>Page </a:t>
            </a:r>
            <a:fld id="{6567C5DF-C3DE-C24B-9BE3-A6190AB5C754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F7C4031-7F9F-544A-AF6E-872DBF3FC96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A8EBFC3-83FD-624D-90EA-D2F00581A9A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B5CF9B97-0B25-C940-B4EB-5D64D908E88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DE08B891-CD86-EC4E-B145-C6AA955FEF8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30339AA7-76CC-4D46-84DC-68529080A8C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2012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4EFB3166-3E2F-404D-9E80-00D47478CA6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2012</a:t>
            </a:r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C17D460B-C6A1-C84D-B999-2E80A795E54B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2012</a:t>
            </a: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7E38082-2016-8848-8E61-3A6B04B6B23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2012</a:t>
            </a:r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89C77ADA-7A51-2149-B3EC-4AAA2C6684C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2012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1C8CBFC3-90F4-C940-834C-FA2815788A76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2012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375BEEA-B635-4A44-872C-CD3C94360F76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5534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ja-JP" smtClean="0"/>
              <a:t>January 2012</a:t>
            </a: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85830" y="6475413"/>
            <a:ext cx="75809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ja-JP"/>
              <a:t>Slide </a:t>
            </a:r>
            <a:fld id="{2CDE9618-F3A2-1648-A765-0B12C9EF180D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24115" y="332601"/>
            <a:ext cx="28213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altLang="ja-JP" sz="1800" b="1" dirty="0"/>
              <a:t>doc.: IEEE 802.11</a:t>
            </a:r>
            <a:r>
              <a:rPr lang="en-US" altLang="ja-JP" sz="1800" b="1" dirty="0" smtClean="0"/>
              <a:t>-12/0034r0</a:t>
            </a:r>
            <a:endParaRPr lang="en-US" altLang="ja-JP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表 9"/>
          <p:cNvGraphicFramePr>
            <a:graphicFrameLocks noGrp="1"/>
          </p:cNvGraphicFramePr>
          <p:nvPr/>
        </p:nvGraphicFramePr>
        <p:xfrm>
          <a:off x="609600" y="2362200"/>
          <a:ext cx="7924800" cy="1010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84960"/>
                <a:gridCol w="1463040"/>
                <a:gridCol w="1752600"/>
                <a:gridCol w="1371600"/>
                <a:gridCol w="175260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Name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Affiliations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Address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Phone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email</a:t>
                      </a:r>
                      <a:endParaRPr kumimoji="1" lang="ja-JP" altLang="en-US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Hitoshi MORIOKA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Allied Telesis R&amp;D Center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2-14-38</a:t>
                      </a:r>
                      <a:r>
                        <a:rPr kumimoji="1" lang="en-US" altLang="ja-JP" sz="1200" baseline="0" dirty="0" smtClean="0"/>
                        <a:t> </a:t>
                      </a:r>
                      <a:r>
                        <a:rPr kumimoji="1" lang="en-US" altLang="ja-JP" sz="1200" baseline="0" dirty="0" err="1" smtClean="0"/>
                        <a:t>Tenjin</a:t>
                      </a:r>
                      <a:r>
                        <a:rPr kumimoji="1" lang="en-US" altLang="ja-JP" sz="1200" baseline="0" dirty="0" smtClean="0"/>
                        <a:t>, Chuo-</a:t>
                      </a:r>
                      <a:r>
                        <a:rPr kumimoji="1" lang="en-US" altLang="ja-JP" sz="1200" baseline="0" dirty="0" err="1" smtClean="0"/>
                        <a:t>ku</a:t>
                      </a:r>
                      <a:r>
                        <a:rPr kumimoji="1" lang="en-US" altLang="ja-JP" sz="1200" baseline="0" dirty="0" smtClean="0"/>
                        <a:t>, Fukuoka 810-0001 JAPAN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+81-92-771-7630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err="1" smtClean="0"/>
                        <a:t>hmorioka@root-hq.com</a:t>
                      </a:r>
                      <a:endParaRPr kumimoji="1" lang="ja-JP" altLang="en-US" sz="105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2012</a:t>
            </a:r>
            <a:endParaRPr lang="en-US" altLang="ja-JP"/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8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Slide </a:t>
            </a:r>
            <a:fld id="{EF31C4CD-D4D1-184B-BDA5-0562A02D1EBE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ja-JP" dirty="0" smtClean="0"/>
              <a:t>Performance </a:t>
            </a:r>
            <a:r>
              <a:rPr lang="en-US" altLang="ja-JP" dirty="0" err="1" smtClean="0"/>
              <a:t>Eveluation</a:t>
            </a:r>
            <a:endParaRPr lang="en-US" altLang="ja-JP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altLang="ja-JP" sz="2000" dirty="0"/>
              <a:t>Date:</a:t>
            </a:r>
            <a:r>
              <a:rPr lang="en-US" altLang="ja-JP" sz="2000" b="0" dirty="0" smtClean="0"/>
              <a:t> 2012-01-12</a:t>
            </a:r>
            <a:endParaRPr lang="en-US" altLang="ja-JP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altLang="ja-JP" sz="2000" b="1"/>
              <a:t>Authors:</a:t>
            </a:r>
            <a:endParaRPr lang="en-US" altLang="ja-JP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Occupied Airtime Calculation (OFDM6)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810000" cy="2438400"/>
          </a:xfrm>
        </p:spPr>
        <p:txBody>
          <a:bodyPr/>
          <a:lstStyle/>
          <a:p>
            <a:r>
              <a:rPr lang="en-US" altLang="ja-JP" sz="1600" dirty="0" smtClean="0"/>
              <a:t>Parameters</a:t>
            </a:r>
          </a:p>
          <a:p>
            <a:pPr lvl="1"/>
            <a:r>
              <a:rPr lang="en-US" altLang="ja-JP" sz="1400" dirty="0" err="1" smtClean="0"/>
              <a:t>TXRate</a:t>
            </a:r>
            <a:r>
              <a:rPr lang="en-US" altLang="ja-JP" sz="1400" dirty="0" smtClean="0"/>
              <a:t>:		6Mbps (OFDM6)</a:t>
            </a:r>
          </a:p>
          <a:p>
            <a:pPr lvl="1"/>
            <a:r>
              <a:rPr lang="en-US" altLang="ja-JP" sz="1400" dirty="0" err="1" smtClean="0"/>
              <a:t>aSlotTime</a:t>
            </a:r>
            <a:r>
              <a:rPr lang="en-US" altLang="ja-JP" sz="1400" dirty="0" smtClean="0"/>
              <a:t>:		9us</a:t>
            </a:r>
          </a:p>
          <a:p>
            <a:pPr lvl="1"/>
            <a:r>
              <a:rPr lang="en-US" altLang="ja-JP" sz="1400" dirty="0" err="1" smtClean="0"/>
              <a:t>aSIFSTime</a:t>
            </a:r>
            <a:r>
              <a:rPr lang="en-US" altLang="ja-JP" sz="1400" dirty="0" smtClean="0"/>
              <a:t>:		16us</a:t>
            </a:r>
          </a:p>
          <a:p>
            <a:pPr lvl="1"/>
            <a:r>
              <a:rPr lang="en-US" altLang="ja-JP" sz="1400" dirty="0" err="1" smtClean="0"/>
              <a:t>aPreambleLength</a:t>
            </a:r>
            <a:r>
              <a:rPr lang="en-US" altLang="ja-JP" sz="1400" dirty="0" smtClean="0"/>
              <a:t>:	16us</a:t>
            </a:r>
          </a:p>
          <a:p>
            <a:pPr lvl="1"/>
            <a:r>
              <a:rPr lang="en-US" altLang="ja-JP" sz="1400" dirty="0" err="1" smtClean="0"/>
              <a:t>aPLCPHeaderLength</a:t>
            </a:r>
            <a:r>
              <a:rPr lang="en-US" altLang="ja-JP" sz="1400" dirty="0" smtClean="0"/>
              <a:t>:	4us</a:t>
            </a:r>
          </a:p>
          <a:p>
            <a:pPr lvl="1"/>
            <a:r>
              <a:rPr lang="en-US" altLang="ja-JP" sz="1400" dirty="0" err="1" smtClean="0"/>
              <a:t>aCWmin</a:t>
            </a:r>
            <a:r>
              <a:rPr lang="en-US" altLang="ja-JP" sz="1400" dirty="0" smtClean="0"/>
              <a:t>:		15</a:t>
            </a:r>
          </a:p>
          <a:p>
            <a:pPr lvl="1"/>
            <a:r>
              <a:rPr lang="en-US" altLang="ja-JP" sz="1400" dirty="0" err="1" smtClean="0"/>
              <a:t>aCWmax</a:t>
            </a:r>
            <a:r>
              <a:rPr lang="en-US" altLang="ja-JP" sz="1400" dirty="0" smtClean="0"/>
              <a:t>:		1023</a:t>
            </a:r>
          </a:p>
        </p:txBody>
      </p:sp>
      <p:sp>
        <p:nvSpPr>
          <p:cNvPr id="7" name="コンテンツ プレースホルダ 6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810000" cy="1905000"/>
          </a:xfrm>
        </p:spPr>
        <p:txBody>
          <a:bodyPr/>
          <a:lstStyle/>
          <a:p>
            <a:pPr lvl="1"/>
            <a:r>
              <a:rPr lang="en-US" altLang="ja-JP" sz="1400" dirty="0" smtClean="0"/>
              <a:t>DIFS = aSIFSTime+2*</a:t>
            </a:r>
            <a:r>
              <a:rPr lang="en-US" altLang="ja-JP" sz="1400" dirty="0" err="1" smtClean="0"/>
              <a:t>aSlotTime</a:t>
            </a:r>
            <a:r>
              <a:rPr lang="en-US" altLang="ja-JP" sz="1400" dirty="0" smtClean="0"/>
              <a:t/>
            </a:r>
            <a:br>
              <a:rPr lang="en-US" altLang="ja-JP" sz="1400" dirty="0" smtClean="0"/>
            </a:br>
            <a:r>
              <a:rPr lang="en-US" altLang="ja-JP" sz="1400" dirty="0" smtClean="0"/>
              <a:t>			= 34us</a:t>
            </a:r>
          </a:p>
          <a:p>
            <a:pPr lvl="1"/>
            <a:r>
              <a:rPr lang="en-US" altLang="ja-JP" sz="1400" dirty="0" err="1" smtClean="0"/>
              <a:t>CWave</a:t>
            </a:r>
            <a:r>
              <a:rPr lang="en-US" altLang="ja-JP" sz="1400" dirty="0" smtClean="0"/>
              <a:t> = </a:t>
            </a:r>
            <a:r>
              <a:rPr lang="en-US" altLang="ja-JP" sz="1400" dirty="0" err="1" smtClean="0"/>
              <a:t>aCWmin</a:t>
            </a:r>
            <a:r>
              <a:rPr lang="en-US" altLang="ja-JP" sz="1400" dirty="0" smtClean="0"/>
              <a:t>*aSlotTime/2</a:t>
            </a:r>
            <a:br>
              <a:rPr lang="en-US" altLang="ja-JP" sz="1400" dirty="0" smtClean="0"/>
            </a:br>
            <a:r>
              <a:rPr lang="en-US" altLang="ja-JP" sz="1400" dirty="0" smtClean="0"/>
              <a:t>			= 67.5us</a:t>
            </a:r>
            <a:br>
              <a:rPr lang="en-US" altLang="ja-JP" sz="1400" dirty="0" smtClean="0"/>
            </a:br>
            <a:r>
              <a:rPr lang="en-US" altLang="ja-JP" sz="1400" dirty="0" smtClean="0"/>
              <a:t>(No contention assumed)</a:t>
            </a:r>
          </a:p>
          <a:p>
            <a:pPr lvl="1"/>
            <a:r>
              <a:rPr lang="en-US" altLang="ja-JP" sz="1400" dirty="0" err="1" smtClean="0"/>
              <a:t>ACKLength</a:t>
            </a:r>
            <a:r>
              <a:rPr lang="en-US" altLang="ja-JP" sz="1400" dirty="0" smtClean="0"/>
              <a:t>:		18octets</a:t>
            </a:r>
          </a:p>
          <a:p>
            <a:pPr lvl="1"/>
            <a:r>
              <a:rPr lang="en-US" altLang="ja-JP" sz="1400" dirty="0" err="1" smtClean="0"/>
              <a:t>FrameLength</a:t>
            </a:r>
            <a:r>
              <a:rPr lang="en-US" altLang="ja-JP" sz="1400" dirty="0" smtClean="0"/>
              <a:t/>
            </a:r>
            <a:br>
              <a:rPr lang="en-US" altLang="ja-JP" sz="1400" dirty="0" smtClean="0"/>
            </a:br>
            <a:r>
              <a:rPr lang="en-US" altLang="ja-JP" sz="1400" dirty="0" smtClean="0"/>
              <a:t>(</a:t>
            </a:r>
            <a:r>
              <a:rPr lang="en-US" altLang="ja-JP" sz="1400" dirty="0" err="1" smtClean="0"/>
              <a:t>inluding</a:t>
            </a:r>
            <a:r>
              <a:rPr lang="en-US" altLang="ja-JP" sz="1400" dirty="0" smtClean="0"/>
              <a:t> MAC Header):	</a:t>
            </a:r>
            <a:r>
              <a:rPr lang="en-US" altLang="ja-JP" sz="1400" i="1" dirty="0" err="1" smtClean="0"/>
              <a:t>n</a:t>
            </a:r>
            <a:r>
              <a:rPr lang="en-US" altLang="ja-JP" sz="1400" dirty="0" smtClean="0"/>
              <a:t> octets</a:t>
            </a:r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10</a:t>
            </a:fld>
            <a:endParaRPr lang="en-US" altLang="ja-JP"/>
          </a:p>
        </p:txBody>
      </p:sp>
      <p:sp>
        <p:nvSpPr>
          <p:cNvPr id="8" name="コンテンツ プレースホルダ 2"/>
          <p:cNvSpPr txBox="1">
            <a:spLocks/>
          </p:cNvSpPr>
          <p:nvPr/>
        </p:nvSpPr>
        <p:spPr bwMode="auto">
          <a:xfrm>
            <a:off x="762000" y="4267200"/>
            <a:ext cx="73914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altLang="ja-JP" sz="1400" b="1" kern="0" dirty="0" smtClean="0">
                <a:latin typeface="+mn-lt"/>
              </a:rPr>
              <a:t>Rough Occupied Airtime by </a:t>
            </a:r>
            <a:r>
              <a:rPr lang="en-US" altLang="ja-JP" sz="1400" b="1" i="1" kern="0" dirty="0" err="1" smtClean="0">
                <a:latin typeface="+mn-lt"/>
              </a:rPr>
              <a:t>n</a:t>
            </a:r>
            <a:r>
              <a:rPr lang="en-US" altLang="ja-JP" sz="1400" b="1" kern="0" dirty="0" smtClean="0">
                <a:latin typeface="+mn-lt"/>
              </a:rPr>
              <a:t> octets frame (including MAC header and FCS)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kumimoji="0" lang="en-US" altLang="ja-JP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Broadcast from AP (no ACK)</a:t>
            </a:r>
            <a:r>
              <a:rPr lang="en-US" altLang="ja-JP" sz="1400" b="1" kern="0" dirty="0" smtClean="0">
                <a:latin typeface="+mn-lt"/>
              </a:rPr>
              <a:t/>
            </a:r>
            <a:br>
              <a:rPr lang="en-US" altLang="ja-JP" sz="1400" b="1" kern="0" dirty="0" smtClean="0">
                <a:latin typeface="+mn-lt"/>
              </a:rPr>
            </a:br>
            <a:r>
              <a:rPr lang="en-US" altLang="ja-JP" kern="0" dirty="0" err="1" smtClean="0">
                <a:latin typeface="+mn-lt"/>
              </a:rPr>
              <a:t>T</a:t>
            </a:r>
            <a:r>
              <a:rPr lang="en-US" altLang="ja-JP" kern="0" baseline="-25000" dirty="0" err="1" smtClean="0">
                <a:latin typeface="+mn-lt"/>
              </a:rPr>
              <a:t>broadcast</a:t>
            </a:r>
            <a:r>
              <a:rPr lang="en-US" altLang="ja-JP" i="1" kern="0" dirty="0" err="1" smtClean="0">
                <a:latin typeface="+mn-lt"/>
              </a:rPr>
              <a:t>(n</a:t>
            </a:r>
            <a:r>
              <a:rPr lang="en-US" altLang="ja-JP" kern="0" dirty="0" smtClean="0">
                <a:latin typeface="+mn-lt"/>
              </a:rPr>
              <a:t>) = </a:t>
            </a:r>
            <a:r>
              <a:rPr lang="en-US" altLang="ja-JP" kern="0" dirty="0" err="1" smtClean="0">
                <a:latin typeface="+mn-lt"/>
              </a:rPr>
              <a:t>aPreambleLength+aPLCPHeaderLength+</a:t>
            </a:r>
            <a:r>
              <a:rPr lang="en-US" altLang="ja-JP" i="1" kern="0" dirty="0" err="1" smtClean="0">
                <a:latin typeface="+mn-lt"/>
              </a:rPr>
              <a:t>n</a:t>
            </a:r>
            <a:r>
              <a:rPr lang="en-US" altLang="ja-JP" kern="0" dirty="0" err="1" smtClean="0">
                <a:latin typeface="+mn-lt"/>
              </a:rPr>
              <a:t>/TXRate+DIFS+CWave</a:t>
            </a:r>
            <a:r>
              <a:rPr lang="en-US" altLang="ja-JP" kern="0" dirty="0" smtClean="0">
                <a:latin typeface="+mn-lt"/>
              </a:rPr>
              <a:t/>
            </a:r>
            <a:br>
              <a:rPr lang="en-US" altLang="ja-JP" kern="0" dirty="0" smtClean="0">
                <a:latin typeface="+mn-lt"/>
              </a:rPr>
            </a:br>
            <a:r>
              <a:rPr lang="en-US" altLang="ja-JP" kern="0" dirty="0" smtClean="0">
                <a:latin typeface="+mn-lt"/>
              </a:rPr>
              <a:t>                  = 16+4+</a:t>
            </a:r>
            <a:r>
              <a:rPr lang="en-US" altLang="ja-JP" i="1" kern="0" dirty="0" smtClean="0">
                <a:latin typeface="+mn-lt"/>
              </a:rPr>
              <a:t>n</a:t>
            </a:r>
            <a:r>
              <a:rPr lang="en-US" altLang="ja-JP" kern="0" dirty="0" smtClean="0">
                <a:latin typeface="+mn-lt"/>
              </a:rPr>
              <a:t>/6+34+67.5 [us]</a:t>
            </a:r>
            <a:r>
              <a:rPr lang="en-US" altLang="ja-JP" sz="1400" kern="0" dirty="0" smtClean="0">
                <a:latin typeface="+mn-lt"/>
              </a:rPr>
              <a:t/>
            </a:r>
            <a:br>
              <a:rPr lang="en-US" altLang="ja-JP" sz="1400" kern="0" dirty="0" smtClean="0">
                <a:latin typeface="+mn-lt"/>
              </a:rPr>
            </a:br>
            <a:r>
              <a:rPr lang="en-US" altLang="ja-JP" sz="1400" kern="0" dirty="0" smtClean="0">
                <a:latin typeface="+mn-lt"/>
              </a:rPr>
              <a:t>               = </a:t>
            </a:r>
            <a:r>
              <a:rPr lang="en-US" altLang="ja-JP" sz="1400" b="1" i="1" kern="0" dirty="0" smtClean="0">
                <a:solidFill>
                  <a:srgbClr val="C10000"/>
                </a:solidFill>
                <a:latin typeface="+mn-lt"/>
              </a:rPr>
              <a:t>n</a:t>
            </a:r>
            <a:r>
              <a:rPr lang="en-US" altLang="ja-JP" sz="1400" b="1" kern="0" dirty="0" smtClean="0">
                <a:solidFill>
                  <a:srgbClr val="C10000"/>
                </a:solidFill>
                <a:latin typeface="+mn-lt"/>
              </a:rPr>
              <a:t>/6+121.5 [us]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en-US" altLang="ja-JP" sz="1400" b="1" kern="0" dirty="0" smtClean="0">
                <a:latin typeface="+mn-lt"/>
              </a:rPr>
              <a:t>Other</a:t>
            </a:r>
          </a:p>
          <a:p>
            <a:pPr marL="800100" lvl="1" indent="-342900">
              <a:spcBef>
                <a:spcPct val="20000"/>
              </a:spcBef>
            </a:pPr>
            <a:r>
              <a:rPr lang="en-US" altLang="ja-JP" kern="0" dirty="0" smtClean="0"/>
              <a:t>	</a:t>
            </a:r>
            <a:r>
              <a:rPr lang="en-US" altLang="ja-JP" kern="0" dirty="0" err="1" smtClean="0"/>
              <a:t>T</a:t>
            </a:r>
            <a:r>
              <a:rPr lang="en-US" altLang="ja-JP" kern="0" baseline="-25000" dirty="0" err="1" smtClean="0"/>
              <a:t>unicast</a:t>
            </a:r>
            <a:r>
              <a:rPr lang="en-US" altLang="ja-JP" i="1" kern="0" dirty="0" err="1" smtClean="0"/>
              <a:t>(n</a:t>
            </a:r>
            <a:r>
              <a:rPr lang="en-US" altLang="ja-JP" kern="0" dirty="0" smtClean="0"/>
              <a:t>) = </a:t>
            </a:r>
            <a:r>
              <a:rPr lang="en-US" altLang="ja-JP" kern="0" dirty="0" err="1" smtClean="0"/>
              <a:t>T</a:t>
            </a:r>
            <a:r>
              <a:rPr lang="en-US" altLang="ja-JP" kern="0" baseline="-25000" dirty="0" err="1" smtClean="0"/>
              <a:t>broadcast</a:t>
            </a:r>
            <a:r>
              <a:rPr lang="en-US" altLang="ja-JP" kern="0" dirty="0" err="1" smtClean="0"/>
              <a:t>(</a:t>
            </a:r>
            <a:r>
              <a:rPr lang="en-US" altLang="ja-JP" i="1" kern="0" dirty="0" err="1" smtClean="0"/>
              <a:t>n</a:t>
            </a:r>
            <a:r>
              <a:rPr lang="en-US" altLang="ja-JP" kern="0" dirty="0" err="1" smtClean="0"/>
              <a:t>)+aPreambleLength+aPLCPHeaderLength+ACKLength/TXRate+aSIFSTime</a:t>
            </a:r>
            <a:r>
              <a:rPr lang="en-US" altLang="ja-JP" kern="0" dirty="0" smtClean="0"/>
              <a:t/>
            </a:r>
            <a:br>
              <a:rPr lang="en-US" altLang="ja-JP" kern="0" dirty="0" smtClean="0"/>
            </a:br>
            <a:r>
              <a:rPr lang="en-US" altLang="ja-JP" kern="0" dirty="0" smtClean="0"/>
              <a:t>                  = </a:t>
            </a:r>
            <a:r>
              <a:rPr lang="en-US" altLang="ja-JP" i="1" kern="0" dirty="0" smtClean="0"/>
              <a:t>n</a:t>
            </a:r>
            <a:r>
              <a:rPr lang="en-US" altLang="ja-JP" kern="0" dirty="0" smtClean="0"/>
              <a:t>/6+121.5+16+4+18/6+16 [us]</a:t>
            </a:r>
            <a:r>
              <a:rPr lang="en-US" altLang="ja-JP" sz="1400" kern="0" dirty="0" smtClean="0"/>
              <a:t/>
            </a:r>
            <a:br>
              <a:rPr lang="en-US" altLang="ja-JP" sz="1400" kern="0" dirty="0" smtClean="0"/>
            </a:br>
            <a:r>
              <a:rPr lang="en-US" altLang="ja-JP" sz="1400" kern="0" dirty="0" smtClean="0"/>
              <a:t>               = </a:t>
            </a:r>
            <a:r>
              <a:rPr lang="en-US" altLang="ja-JP" sz="1400" b="1" i="1" kern="0" dirty="0" smtClean="0">
                <a:solidFill>
                  <a:srgbClr val="C10000"/>
                </a:solidFill>
              </a:rPr>
              <a:t>n</a:t>
            </a:r>
            <a:r>
              <a:rPr lang="en-US" altLang="ja-JP" sz="1400" b="1" kern="0" dirty="0" smtClean="0">
                <a:solidFill>
                  <a:srgbClr val="C10000"/>
                </a:solidFill>
              </a:rPr>
              <a:t>/6+160.5 [us]</a:t>
            </a:r>
            <a:endParaRPr lang="en-US" altLang="ja-JP" kern="0" dirty="0" smtClean="0">
              <a:latin typeface="+mn-l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Occupied Airtime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11</a:t>
            </a:fld>
            <a:endParaRPr lang="en-US" altLang="ja-JP"/>
          </a:p>
        </p:txBody>
      </p:sp>
      <p:graphicFrame>
        <p:nvGraphicFramePr>
          <p:cNvPr id="9" name="コンテンツ プレースホルダ 8"/>
          <p:cNvGraphicFramePr>
            <a:graphicFrameLocks noGrp="1"/>
          </p:cNvGraphicFramePr>
          <p:nvPr>
            <p:ph idx="1"/>
          </p:nvPr>
        </p:nvGraphicFramePr>
        <p:xfrm>
          <a:off x="1752600" y="1600200"/>
          <a:ext cx="5753209" cy="4709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9700"/>
                <a:gridCol w="400159"/>
                <a:gridCol w="815032"/>
                <a:gridCol w="690316"/>
                <a:gridCol w="389928"/>
                <a:gridCol w="1010394"/>
                <a:gridCol w="634269"/>
                <a:gridCol w="403411"/>
              </a:tblGrid>
              <a:tr h="196215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 dirty="0">
                          <a:latin typeface="ＭＳ Ｐゴシック"/>
                        </a:rPr>
                        <a:t>Frame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Size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Airtime (DS1)</a:t>
                      </a:r>
                    </a:p>
                  </a:txBody>
                  <a:tcPr marL="12700" marR="12700" marT="12700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Subtotal (payload)</a:t>
                      </a:r>
                    </a:p>
                  </a:txBody>
                  <a:tcPr marL="12700" marR="12700" marT="12700" marB="0" anchor="b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Airtime (OFDM6)</a:t>
                      </a:r>
                    </a:p>
                  </a:txBody>
                  <a:tcPr marL="12700" marR="12700" marT="12700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 dirty="0" smtClean="0">
                          <a:latin typeface="ＭＳ Ｐゴシック"/>
                        </a:rPr>
                        <a:t>Subtotal (payload</a:t>
                      </a:r>
                      <a:endParaRPr lang="en-US" altLang="ja-JP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96215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Auth Req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45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817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168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</a:tr>
              <a:tr h="196215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Auth Rep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34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806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166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</a:tr>
              <a:tr h="196215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Assoc Req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90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862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176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</a:tr>
              <a:tr h="196215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Assoc Resp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50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822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3307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(219)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169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679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(37)</a:t>
                      </a:r>
                    </a:p>
                  </a:txBody>
                  <a:tcPr marL="12700" marR="12700" marT="12700" marB="0" anchor="b"/>
                </a:tc>
              </a:tr>
              <a:tr h="196215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EAP Req Id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50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822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169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</a:tr>
              <a:tr h="196215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EAP Resp Id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49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821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169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</a:tr>
              <a:tr h="196215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EAP Req TTLS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46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818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168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</a:tr>
              <a:tr h="196215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EAP Resp Cl Hello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192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964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193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</a:tr>
              <a:tr h="196215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EAP Req Sv Hello, Cert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1064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1836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338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</a:tr>
              <a:tr h="196215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EAP Resp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46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818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168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</a:tr>
              <a:tr h="196215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EAP Req Sv Hello, Cert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1064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1836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338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</a:tr>
              <a:tr h="196215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EAP Resp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46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818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168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</a:tr>
              <a:tr h="196215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EAP Req Sv Hello, Cert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232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1004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199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</a:tr>
              <a:tr h="196215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TLS Cl key exch.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376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1148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223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</a:tr>
              <a:tr h="196215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TLS Cipher Spec…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109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881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179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</a:tr>
              <a:tr h="196215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MSCHAP ID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183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955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191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</a:tr>
              <a:tr h="196215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MSCHAP Challenge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135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907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183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</a:tr>
              <a:tr h="196215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MSCHAP Challenge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46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818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168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</a:tr>
              <a:tr h="196215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EAP Success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44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816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15262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(3682)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168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3021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(614)</a:t>
                      </a:r>
                    </a:p>
                  </a:txBody>
                  <a:tcPr marL="12700" marR="12700" marT="12700" marB="0" anchor="b"/>
                </a:tc>
              </a:tr>
              <a:tr h="196215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EAPOL Key 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135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907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183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</a:tr>
              <a:tr h="196215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EAPOL Key 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157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929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187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</a:tr>
              <a:tr h="196215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EAPOL Key 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191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963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192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</a:tr>
              <a:tr h="196215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EAPOL Key 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135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907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3706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(618)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183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745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>
                          <a:latin typeface="ＭＳ Ｐゴシック"/>
                        </a:rPr>
                        <a:t>(103)</a:t>
                      </a: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Occupied Airtime (Cont’d)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12</a:t>
            </a:fld>
            <a:endParaRPr lang="en-US" altLang="ja-JP"/>
          </a:p>
        </p:txBody>
      </p:sp>
      <p:graphicFrame>
        <p:nvGraphicFramePr>
          <p:cNvPr id="9" name="コンテンツ プレースホルダ 8"/>
          <p:cNvGraphicFramePr>
            <a:graphicFrameLocks/>
          </p:cNvGraphicFramePr>
          <p:nvPr/>
        </p:nvGraphicFramePr>
        <p:xfrm>
          <a:off x="1752600" y="1600200"/>
          <a:ext cx="5753209" cy="156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9700"/>
                <a:gridCol w="400159"/>
                <a:gridCol w="815032"/>
                <a:gridCol w="690316"/>
                <a:gridCol w="389928"/>
                <a:gridCol w="1010394"/>
                <a:gridCol w="634269"/>
                <a:gridCol w="403411"/>
              </a:tblGrid>
              <a:tr h="196215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 dirty="0">
                          <a:latin typeface="ＭＳ Ｐゴシック"/>
                        </a:rPr>
                        <a:t>Frame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Size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Airtime (DS1)</a:t>
                      </a:r>
                    </a:p>
                  </a:txBody>
                  <a:tcPr marL="12700" marR="12700" marT="12700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Subtotal (payload)</a:t>
                      </a:r>
                    </a:p>
                  </a:txBody>
                  <a:tcPr marL="12700" marR="12700" marT="12700" marB="0" anchor="b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Airtime (OFDM6)</a:t>
                      </a:r>
                    </a:p>
                  </a:txBody>
                  <a:tcPr marL="12700" marR="12700" marT="12700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 dirty="0" smtClean="0">
                          <a:latin typeface="ＭＳ Ｐゴシック"/>
                        </a:rPr>
                        <a:t>Subtotal (payload</a:t>
                      </a:r>
                      <a:endParaRPr lang="en-US" altLang="ja-JP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96215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DHCPDISCOVER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380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1152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224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</a:tr>
              <a:tr h="196215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DHCPOFFER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380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1152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224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</a:tr>
              <a:tr h="196215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DHCPREQUEST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380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1152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224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</a:tr>
              <a:tr h="196215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DHCPACK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380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1152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4608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(1520)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224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895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(253)</a:t>
                      </a:r>
                    </a:p>
                  </a:txBody>
                  <a:tcPr marL="12700" marR="12700" marT="12700" marB="0" anchor="b"/>
                </a:tc>
              </a:tr>
              <a:tr h="196215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ARP Req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80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852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174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</a:tr>
              <a:tr h="196215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ARP Rep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98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870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1722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(178)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177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351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(30)</a:t>
                      </a:r>
                    </a:p>
                  </a:txBody>
                  <a:tcPr marL="12700" marR="12700" marT="12700" marB="0" anchor="b"/>
                </a:tc>
              </a:tr>
              <a:tr h="196215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b="0" i="0" u="none" strike="noStrike" dirty="0">
                          <a:latin typeface="ＭＳ Ｐゴシック"/>
                        </a:rPr>
                        <a:t>Total</a:t>
                      </a:r>
                    </a:p>
                  </a:txBody>
                  <a:tcPr marL="12700" marR="12700" marT="12700" marB="0" anchor="b">
                    <a:solidFill>
                      <a:srgbClr val="ECBBC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>
                    <a:solidFill>
                      <a:srgbClr val="ECBB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>
                          <a:latin typeface="ＭＳ Ｐゴシック"/>
                        </a:rPr>
                        <a:t>28605</a:t>
                      </a:r>
                    </a:p>
                  </a:txBody>
                  <a:tcPr marL="12700" marR="12700" marT="12700" marB="0" anchor="b">
                    <a:solidFill>
                      <a:srgbClr val="ECBBC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>
                    <a:solidFill>
                      <a:srgbClr val="ECBB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>
                          <a:latin typeface="ＭＳ Ｐゴシック"/>
                        </a:rPr>
                        <a:t>(6217)</a:t>
                      </a:r>
                    </a:p>
                  </a:txBody>
                  <a:tcPr marL="12700" marR="12700" marT="12700" marB="0" anchor="b">
                    <a:solidFill>
                      <a:srgbClr val="ECBB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>
                          <a:latin typeface="ＭＳ Ｐゴシック"/>
                        </a:rPr>
                        <a:t>5691</a:t>
                      </a:r>
                    </a:p>
                  </a:txBody>
                  <a:tcPr marL="12700" marR="12700" marT="12700" marB="0" anchor="b">
                    <a:solidFill>
                      <a:srgbClr val="ECBBC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>
                    <a:solidFill>
                      <a:srgbClr val="ECBB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>
                          <a:latin typeface="ＭＳ Ｐゴシック"/>
                        </a:rPr>
                        <a:t>(1036)</a:t>
                      </a:r>
                    </a:p>
                  </a:txBody>
                  <a:tcPr marL="12700" marR="12700" marT="12700" marB="0" anchor="b">
                    <a:solidFill>
                      <a:srgbClr val="ECBBC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Conclusion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1800" smtClean="0"/>
              <a:t>In practical environment, major link setup latency is brought by DHCP.</a:t>
            </a:r>
          </a:p>
          <a:p>
            <a:r>
              <a:rPr lang="en-US" altLang="ja-JP" sz="1800" smtClean="0"/>
              <a:t>Optimistic and Aggressive DHCP implementation may reduce most of DHCP latency. But it’s unrecommended procedure according to the protocol specification.</a:t>
            </a:r>
          </a:p>
          <a:p>
            <a:r>
              <a:rPr lang="en-US" altLang="ja-JP" sz="1800" smtClean="0"/>
              <a:t>Another configuration procedure which is optimized for wireless network should be considered.</a:t>
            </a:r>
          </a:p>
          <a:p>
            <a:endParaRPr lang="en-US" altLang="ja-JP" sz="1800" smtClean="0"/>
          </a:p>
          <a:p>
            <a:r>
              <a:rPr lang="en-US" altLang="ja-JP" sz="1800" smtClean="0"/>
              <a:t>Major airtime occupancy is brought by authentication phase.</a:t>
            </a:r>
          </a:p>
          <a:p>
            <a:r>
              <a:rPr lang="en-US" altLang="ja-JP" sz="1800" smtClean="0"/>
              <a:t>Most of airtime is consumed by overheads (IFSs, CW, preamble…).</a:t>
            </a:r>
          </a:p>
          <a:p>
            <a:r>
              <a:rPr lang="en-US" altLang="ja-JP" sz="1800" smtClean="0"/>
              <a:t>Reducing number of frames is effective.</a:t>
            </a:r>
          </a:p>
          <a:p>
            <a:endParaRPr lang="en-US" altLang="ja-JP" sz="1800" smtClean="0"/>
          </a:p>
          <a:p>
            <a:r>
              <a:rPr lang="en-US" altLang="ja-JP" sz="1800" smtClean="0"/>
              <a:t>DS consumes much more airtime than OFDM. Especially this is caused by long overhead.</a:t>
            </a:r>
          </a:p>
          <a:p>
            <a:r>
              <a:rPr lang="en-US" altLang="ja-JP" sz="1800" smtClean="0"/>
              <a:t>To quit using DS is effective.</a:t>
            </a:r>
          </a:p>
          <a:p>
            <a:endParaRPr lang="ja-JP" altLang="en-US" sz="1800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13</a:t>
            </a:fld>
            <a:endParaRPr lang="en-US" altLang="ja-JP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/>
          <p:cNvSpPr/>
          <p:nvPr/>
        </p:nvSpPr>
        <p:spPr bwMode="auto">
          <a:xfrm>
            <a:off x="4343400" y="2590800"/>
            <a:ext cx="3429000" cy="3429000"/>
          </a:xfrm>
          <a:prstGeom prst="rect">
            <a:avLst/>
          </a:prstGeom>
          <a:gradFill flip="none" rotWithShape="1">
            <a:gsLst>
              <a:gs pos="0">
                <a:srgbClr val="FF717A"/>
              </a:gs>
              <a:gs pos="84000">
                <a:srgbClr val="FFFFFF"/>
              </a:gs>
            </a:gsLst>
            <a:path path="circle">
              <a:fillToRect t="100000" r="100000"/>
            </a:path>
            <a:tileRect l="-100000" b="-100000"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Future Work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914400"/>
          </a:xfrm>
        </p:spPr>
        <p:txBody>
          <a:bodyPr/>
          <a:lstStyle/>
          <a:p>
            <a:r>
              <a:rPr lang="en-US" altLang="ja-JP" dirty="0" smtClean="0"/>
              <a:t>Evaluate the performance of the proposed protocols to help the TG decision.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14</a:t>
            </a:fld>
            <a:endParaRPr lang="en-US" altLang="ja-JP"/>
          </a:p>
        </p:txBody>
      </p:sp>
      <p:cxnSp>
        <p:nvCxnSpPr>
          <p:cNvPr id="8" name="直線矢印コネクタ 7"/>
          <p:cNvCxnSpPr/>
          <p:nvPr/>
        </p:nvCxnSpPr>
        <p:spPr bwMode="auto">
          <a:xfrm>
            <a:off x="4343400" y="6019800"/>
            <a:ext cx="34290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lg" len="lg"/>
          </a:ln>
          <a:effectLst/>
        </p:spPr>
      </p:cxnSp>
      <p:sp>
        <p:nvSpPr>
          <p:cNvPr id="12" name="テキスト ボックス 11"/>
          <p:cNvSpPr txBox="1"/>
          <p:nvPr/>
        </p:nvSpPr>
        <p:spPr>
          <a:xfrm>
            <a:off x="5638800" y="6019800"/>
            <a:ext cx="8228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Airtime</a:t>
            </a:r>
            <a:endParaRPr kumimoji="1" lang="ja-JP" altLang="en-US" sz="1600" dirty="0"/>
          </a:p>
        </p:txBody>
      </p:sp>
      <p:sp>
        <p:nvSpPr>
          <p:cNvPr id="13" name="テキスト ボックス 12"/>
          <p:cNvSpPr txBox="1"/>
          <p:nvPr/>
        </p:nvSpPr>
        <p:spPr>
          <a:xfrm rot="16200000">
            <a:off x="3708975" y="4063425"/>
            <a:ext cx="8454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Latency</a:t>
            </a:r>
            <a:endParaRPr kumimoji="1" lang="ja-JP" altLang="en-US" sz="1600" dirty="0"/>
          </a:p>
        </p:txBody>
      </p:sp>
      <p:sp>
        <p:nvSpPr>
          <p:cNvPr id="14" name="角丸四角形 13"/>
          <p:cNvSpPr/>
          <p:nvPr/>
        </p:nvSpPr>
        <p:spPr bwMode="auto">
          <a:xfrm>
            <a:off x="6248400" y="5334000"/>
            <a:ext cx="990600" cy="381000"/>
          </a:xfrm>
          <a:prstGeom prst="round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proposal A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5" name="角丸四角形 14"/>
          <p:cNvSpPr/>
          <p:nvPr/>
        </p:nvSpPr>
        <p:spPr bwMode="auto">
          <a:xfrm>
            <a:off x="4800600" y="4724400"/>
            <a:ext cx="990600" cy="381000"/>
          </a:xfrm>
          <a:prstGeom prst="round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proposal B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6" name="角丸四角形 15"/>
          <p:cNvSpPr/>
          <p:nvPr/>
        </p:nvSpPr>
        <p:spPr bwMode="auto">
          <a:xfrm>
            <a:off x="5638800" y="3810000"/>
            <a:ext cx="990600" cy="381000"/>
          </a:xfrm>
          <a:prstGeom prst="round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proposal C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9" name="直線矢印コネクタ 18"/>
          <p:cNvCxnSpPr/>
          <p:nvPr/>
        </p:nvCxnSpPr>
        <p:spPr bwMode="auto">
          <a:xfrm rot="16200000">
            <a:off x="2629694" y="4304506"/>
            <a:ext cx="34290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lg" len="lg"/>
          </a:ln>
          <a:effectLst/>
        </p:spPr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Questions &amp; Comments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15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Slide </a:t>
            </a:r>
            <a:fld id="{FFD51ED6-2E65-F848-96D6-987BCE485E79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ja-JP"/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altLang="ja-JP" dirty="0" smtClean="0"/>
              <a:t>This document describes an example of measurement and performance evaluation of existing protocol.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Example of Existing Protocols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Authentication: EAP-TTLS/MS-CHAPv2</a:t>
            </a:r>
          </a:p>
          <a:p>
            <a:r>
              <a:rPr lang="en-US" altLang="ja-JP" dirty="0" smtClean="0"/>
              <a:t>Key Exchange: EAPOL Key</a:t>
            </a:r>
          </a:p>
          <a:p>
            <a:r>
              <a:rPr lang="en-US" altLang="ja-JP" dirty="0" smtClean="0"/>
              <a:t>IP address assignment: DHCPv4</a:t>
            </a:r>
          </a:p>
          <a:p>
            <a:r>
              <a:rPr lang="en-US" altLang="ja-JP" dirty="0" smtClean="0"/>
              <a:t>Address Resolution: ARP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3</a:t>
            </a:fld>
            <a:endParaRPr lang="en-US" altLang="ja-JP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Sequence of Existing Protocols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4</a:t>
            </a:fld>
            <a:endParaRPr lang="en-US" altLang="ja-JP"/>
          </a:p>
        </p:txBody>
      </p:sp>
      <p:sp>
        <p:nvSpPr>
          <p:cNvPr id="27" name="正方形/長方形 26"/>
          <p:cNvSpPr/>
          <p:nvPr/>
        </p:nvSpPr>
        <p:spPr bwMode="auto">
          <a:xfrm>
            <a:off x="838200" y="14478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8" name="正方形/長方形 27"/>
          <p:cNvSpPr/>
          <p:nvPr/>
        </p:nvSpPr>
        <p:spPr bwMode="auto">
          <a:xfrm>
            <a:off x="2590800" y="14478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29" name="直線コネクタ 28"/>
          <p:cNvCxnSpPr>
            <a:stCxn id="28" idx="2"/>
          </p:cNvCxnSpPr>
          <p:nvPr/>
        </p:nvCxnSpPr>
        <p:spPr bwMode="auto">
          <a:xfrm rot="5400000">
            <a:off x="723900" y="4152900"/>
            <a:ext cx="44958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 bwMode="auto">
          <a:xfrm rot="5400000">
            <a:off x="-1027906" y="4152106"/>
            <a:ext cx="44958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1" name="直線矢印コネクタ 30"/>
          <p:cNvCxnSpPr/>
          <p:nvPr/>
        </p:nvCxnSpPr>
        <p:spPr bwMode="auto">
          <a:xfrm flipV="1">
            <a:off x="1219200" y="2743200"/>
            <a:ext cx="33528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2" name="テキスト ボックス 31"/>
          <p:cNvSpPr txBox="1"/>
          <p:nvPr/>
        </p:nvSpPr>
        <p:spPr>
          <a:xfrm>
            <a:off x="457200" y="1905000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600" dirty="0" smtClean="0"/>
              <a:t>Auth</a:t>
            </a:r>
            <a:endParaRPr kumimoji="1" lang="ja-JP" altLang="en-US" sz="1600" dirty="0"/>
          </a:p>
        </p:txBody>
      </p:sp>
      <p:cxnSp>
        <p:nvCxnSpPr>
          <p:cNvPr id="33" name="直線矢印コネクタ 32"/>
          <p:cNvCxnSpPr/>
          <p:nvPr/>
        </p:nvCxnSpPr>
        <p:spPr bwMode="auto">
          <a:xfrm rot="10800000">
            <a:off x="1219200" y="2895600"/>
            <a:ext cx="33528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4" name="正方形/長方形 33"/>
          <p:cNvSpPr/>
          <p:nvPr/>
        </p:nvSpPr>
        <p:spPr bwMode="auto">
          <a:xfrm>
            <a:off x="6096000" y="48768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DHCP Server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6" name="正方形/長方形 35"/>
          <p:cNvSpPr/>
          <p:nvPr/>
        </p:nvSpPr>
        <p:spPr bwMode="auto">
          <a:xfrm>
            <a:off x="7848600" y="548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Gateway</a:t>
            </a:r>
            <a:endParaRPr kumimoji="0" lang="ja-JP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38" name="直線コネクタ 37"/>
          <p:cNvCxnSpPr/>
          <p:nvPr/>
        </p:nvCxnSpPr>
        <p:spPr bwMode="auto">
          <a:xfrm rot="5400000">
            <a:off x="3390900" y="3771900"/>
            <a:ext cx="23622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9" name="直線矢印コネクタ 38"/>
          <p:cNvCxnSpPr/>
          <p:nvPr/>
        </p:nvCxnSpPr>
        <p:spPr bwMode="auto">
          <a:xfrm flipV="1">
            <a:off x="1219200" y="5486400"/>
            <a:ext cx="5257800" cy="1588"/>
          </a:xfrm>
          <a:prstGeom prst="straightConnector1">
            <a:avLst/>
          </a:prstGeom>
          <a:ln>
            <a:solidFill>
              <a:srgbClr val="0000FF"/>
            </a:solidFill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1" name="直線コネクタ 40"/>
          <p:cNvCxnSpPr/>
          <p:nvPr/>
        </p:nvCxnSpPr>
        <p:spPr bwMode="auto">
          <a:xfrm rot="5400000">
            <a:off x="6134100" y="5676900"/>
            <a:ext cx="6858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2" name="直線矢印コネクタ 41"/>
          <p:cNvCxnSpPr/>
          <p:nvPr/>
        </p:nvCxnSpPr>
        <p:spPr bwMode="auto">
          <a:xfrm>
            <a:off x="1219200" y="5792788"/>
            <a:ext cx="5257800" cy="1588"/>
          </a:xfrm>
          <a:prstGeom prst="straightConnector1">
            <a:avLst/>
          </a:prstGeom>
          <a:ln>
            <a:solidFill>
              <a:srgbClr val="0000FF"/>
            </a:solidFill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3" name="直線矢印コネクタ 42"/>
          <p:cNvCxnSpPr/>
          <p:nvPr/>
        </p:nvCxnSpPr>
        <p:spPr bwMode="auto">
          <a:xfrm rot="10800000">
            <a:off x="1219200" y="5943600"/>
            <a:ext cx="52578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4" name="直線コネクタ 43"/>
          <p:cNvCxnSpPr/>
          <p:nvPr/>
        </p:nvCxnSpPr>
        <p:spPr bwMode="auto">
          <a:xfrm rot="5400000">
            <a:off x="8001000" y="6172200"/>
            <a:ext cx="4572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48" name="テキスト ボックス 47"/>
          <p:cNvSpPr txBox="1"/>
          <p:nvPr/>
        </p:nvSpPr>
        <p:spPr>
          <a:xfrm>
            <a:off x="457200" y="6019800"/>
            <a:ext cx="5838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ARP</a:t>
            </a:r>
            <a:endParaRPr kumimoji="1" lang="ja-JP" altLang="en-US" sz="1600" dirty="0"/>
          </a:p>
        </p:txBody>
      </p:sp>
      <p:sp>
        <p:nvSpPr>
          <p:cNvPr id="51" name="正方形/長方形 50"/>
          <p:cNvSpPr/>
          <p:nvPr/>
        </p:nvSpPr>
        <p:spPr bwMode="auto">
          <a:xfrm>
            <a:off x="4191000" y="21336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AS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52" name="直線矢印コネクタ 51"/>
          <p:cNvCxnSpPr/>
          <p:nvPr/>
        </p:nvCxnSpPr>
        <p:spPr bwMode="auto">
          <a:xfrm flipV="1">
            <a:off x="1219200" y="1981200"/>
            <a:ext cx="17526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3" name="直線矢印コネクタ 52"/>
          <p:cNvCxnSpPr/>
          <p:nvPr/>
        </p:nvCxnSpPr>
        <p:spPr bwMode="auto">
          <a:xfrm rot="10800000">
            <a:off x="1219200" y="2133600"/>
            <a:ext cx="17526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9" name="直線矢印コネクタ 58"/>
          <p:cNvCxnSpPr/>
          <p:nvPr/>
        </p:nvCxnSpPr>
        <p:spPr bwMode="auto">
          <a:xfrm flipV="1">
            <a:off x="1219200" y="2286000"/>
            <a:ext cx="17526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0" name="直線矢印コネクタ 59"/>
          <p:cNvCxnSpPr/>
          <p:nvPr/>
        </p:nvCxnSpPr>
        <p:spPr bwMode="auto">
          <a:xfrm rot="10800000">
            <a:off x="1219200" y="2438400"/>
            <a:ext cx="17526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1" name="直線矢印コネクタ 60"/>
          <p:cNvCxnSpPr/>
          <p:nvPr/>
        </p:nvCxnSpPr>
        <p:spPr bwMode="auto">
          <a:xfrm rot="10800000">
            <a:off x="1219200" y="2590800"/>
            <a:ext cx="17526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4" name="直線矢印コネクタ 63"/>
          <p:cNvCxnSpPr/>
          <p:nvPr/>
        </p:nvCxnSpPr>
        <p:spPr bwMode="auto">
          <a:xfrm flipV="1">
            <a:off x="1219200" y="3048000"/>
            <a:ext cx="33528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5" name="直線矢印コネクタ 64"/>
          <p:cNvCxnSpPr/>
          <p:nvPr/>
        </p:nvCxnSpPr>
        <p:spPr bwMode="auto">
          <a:xfrm rot="10800000">
            <a:off x="1219200" y="3200400"/>
            <a:ext cx="33528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6" name="直線矢印コネクタ 65"/>
          <p:cNvCxnSpPr/>
          <p:nvPr/>
        </p:nvCxnSpPr>
        <p:spPr bwMode="auto">
          <a:xfrm flipV="1">
            <a:off x="1219200" y="3352800"/>
            <a:ext cx="33528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7" name="直線矢印コネクタ 66"/>
          <p:cNvCxnSpPr/>
          <p:nvPr/>
        </p:nvCxnSpPr>
        <p:spPr bwMode="auto">
          <a:xfrm rot="10800000">
            <a:off x="1219200" y="3505200"/>
            <a:ext cx="33528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8" name="直線矢印コネクタ 67"/>
          <p:cNvCxnSpPr/>
          <p:nvPr/>
        </p:nvCxnSpPr>
        <p:spPr bwMode="auto">
          <a:xfrm flipV="1">
            <a:off x="1219200" y="3657600"/>
            <a:ext cx="33528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9" name="直線矢印コネクタ 68"/>
          <p:cNvCxnSpPr/>
          <p:nvPr/>
        </p:nvCxnSpPr>
        <p:spPr bwMode="auto">
          <a:xfrm rot="10800000">
            <a:off x="1219200" y="3810000"/>
            <a:ext cx="33528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0" name="直線矢印コネクタ 69"/>
          <p:cNvCxnSpPr/>
          <p:nvPr/>
        </p:nvCxnSpPr>
        <p:spPr bwMode="auto">
          <a:xfrm flipV="1">
            <a:off x="1219200" y="3962400"/>
            <a:ext cx="33528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1" name="直線矢印コネクタ 70"/>
          <p:cNvCxnSpPr/>
          <p:nvPr/>
        </p:nvCxnSpPr>
        <p:spPr bwMode="auto">
          <a:xfrm rot="10800000">
            <a:off x="1219200" y="4114800"/>
            <a:ext cx="33528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2" name="直線矢印コネクタ 71"/>
          <p:cNvCxnSpPr/>
          <p:nvPr/>
        </p:nvCxnSpPr>
        <p:spPr bwMode="auto">
          <a:xfrm flipV="1">
            <a:off x="1219200" y="4267200"/>
            <a:ext cx="33528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3" name="直線矢印コネクタ 72"/>
          <p:cNvCxnSpPr/>
          <p:nvPr/>
        </p:nvCxnSpPr>
        <p:spPr bwMode="auto">
          <a:xfrm rot="10800000">
            <a:off x="1219200" y="4419600"/>
            <a:ext cx="33528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4" name="直線矢印コネクタ 73"/>
          <p:cNvCxnSpPr/>
          <p:nvPr/>
        </p:nvCxnSpPr>
        <p:spPr bwMode="auto">
          <a:xfrm flipV="1">
            <a:off x="1219200" y="4572000"/>
            <a:ext cx="33528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5" name="直線矢印コネクタ 74"/>
          <p:cNvCxnSpPr/>
          <p:nvPr/>
        </p:nvCxnSpPr>
        <p:spPr bwMode="auto">
          <a:xfrm rot="10800000">
            <a:off x="1219200" y="4724400"/>
            <a:ext cx="33528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6" name="直線矢印コネクタ 75"/>
          <p:cNvCxnSpPr/>
          <p:nvPr/>
        </p:nvCxnSpPr>
        <p:spPr bwMode="auto">
          <a:xfrm rot="10800000">
            <a:off x="1219200" y="4876800"/>
            <a:ext cx="17526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7" name="直線矢印コネクタ 76"/>
          <p:cNvCxnSpPr/>
          <p:nvPr/>
        </p:nvCxnSpPr>
        <p:spPr bwMode="auto">
          <a:xfrm flipV="1">
            <a:off x="1219200" y="5029200"/>
            <a:ext cx="17526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8" name="直線矢印コネクタ 77"/>
          <p:cNvCxnSpPr/>
          <p:nvPr/>
        </p:nvCxnSpPr>
        <p:spPr bwMode="auto">
          <a:xfrm rot="10800000">
            <a:off x="1219200" y="5181600"/>
            <a:ext cx="17526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9" name="直線矢印コネクタ 78"/>
          <p:cNvCxnSpPr/>
          <p:nvPr/>
        </p:nvCxnSpPr>
        <p:spPr bwMode="auto">
          <a:xfrm flipV="1">
            <a:off x="1219200" y="5334000"/>
            <a:ext cx="17526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83" name="直線矢印コネクタ 82"/>
          <p:cNvCxnSpPr/>
          <p:nvPr/>
        </p:nvCxnSpPr>
        <p:spPr bwMode="auto">
          <a:xfrm rot="10800000">
            <a:off x="1219200" y="5638800"/>
            <a:ext cx="52578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87" name="直線矢印コネクタ 86"/>
          <p:cNvCxnSpPr/>
          <p:nvPr/>
        </p:nvCxnSpPr>
        <p:spPr bwMode="auto">
          <a:xfrm flipV="1">
            <a:off x="1219200" y="6096000"/>
            <a:ext cx="7010400" cy="1588"/>
          </a:xfrm>
          <a:prstGeom prst="straightConnector1">
            <a:avLst/>
          </a:prstGeom>
          <a:ln>
            <a:solidFill>
              <a:srgbClr val="0000FF"/>
            </a:solidFill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88" name="直線矢印コネクタ 87"/>
          <p:cNvCxnSpPr/>
          <p:nvPr/>
        </p:nvCxnSpPr>
        <p:spPr bwMode="auto">
          <a:xfrm rot="10800000">
            <a:off x="1219200" y="6248400"/>
            <a:ext cx="70104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98" name="左中かっこ 97"/>
          <p:cNvSpPr/>
          <p:nvPr/>
        </p:nvSpPr>
        <p:spPr bwMode="auto">
          <a:xfrm>
            <a:off x="990600" y="1981200"/>
            <a:ext cx="228600" cy="22860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381000" y="2209800"/>
            <a:ext cx="6862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600" dirty="0" smtClean="0"/>
              <a:t>Assoc</a:t>
            </a:r>
            <a:endParaRPr kumimoji="1" lang="ja-JP" altLang="en-US" sz="1600" dirty="0"/>
          </a:p>
        </p:txBody>
      </p:sp>
      <p:sp>
        <p:nvSpPr>
          <p:cNvPr id="100" name="左中かっこ 99"/>
          <p:cNvSpPr/>
          <p:nvPr/>
        </p:nvSpPr>
        <p:spPr bwMode="auto">
          <a:xfrm>
            <a:off x="990600" y="2209800"/>
            <a:ext cx="228600" cy="30480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0" y="3352800"/>
            <a:ext cx="10737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dirty="0" smtClean="0"/>
              <a:t>EAP-TTLS</a:t>
            </a:r>
          </a:p>
          <a:p>
            <a:pPr algn="r"/>
            <a:r>
              <a:rPr kumimoji="1" lang="en-US" altLang="ja-JP" dirty="0" smtClean="0"/>
              <a:t>/MS-CHAPv2</a:t>
            </a:r>
          </a:p>
        </p:txBody>
      </p:sp>
      <p:sp>
        <p:nvSpPr>
          <p:cNvPr id="102" name="左中かっこ 101"/>
          <p:cNvSpPr/>
          <p:nvPr/>
        </p:nvSpPr>
        <p:spPr bwMode="auto">
          <a:xfrm>
            <a:off x="990600" y="2514600"/>
            <a:ext cx="228600" cy="228600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3" name="テキスト ボックス 102"/>
          <p:cNvSpPr txBox="1"/>
          <p:nvPr/>
        </p:nvSpPr>
        <p:spPr>
          <a:xfrm>
            <a:off x="228600" y="4800600"/>
            <a:ext cx="83869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600" dirty="0" smtClean="0"/>
              <a:t>EAPOL</a:t>
            </a:r>
          </a:p>
          <a:p>
            <a:pPr algn="r"/>
            <a:r>
              <a:rPr kumimoji="1" lang="en-US" altLang="ja-JP" sz="1600" dirty="0" smtClean="0"/>
              <a:t>Key</a:t>
            </a:r>
            <a:endParaRPr kumimoji="1" lang="ja-JP" altLang="en-US" sz="1600" dirty="0"/>
          </a:p>
        </p:txBody>
      </p:sp>
      <p:sp>
        <p:nvSpPr>
          <p:cNvPr id="104" name="左中かっこ 103"/>
          <p:cNvSpPr/>
          <p:nvPr/>
        </p:nvSpPr>
        <p:spPr bwMode="auto">
          <a:xfrm>
            <a:off x="990600" y="4800600"/>
            <a:ext cx="228600" cy="60960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5" name="テキスト ボックス 104"/>
          <p:cNvSpPr txBox="1"/>
          <p:nvPr/>
        </p:nvSpPr>
        <p:spPr>
          <a:xfrm>
            <a:off x="304800" y="5486400"/>
            <a:ext cx="7319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600" dirty="0" smtClean="0"/>
              <a:t>DHCP</a:t>
            </a:r>
            <a:endParaRPr kumimoji="1" lang="ja-JP" altLang="en-US" sz="1600" dirty="0"/>
          </a:p>
        </p:txBody>
      </p:sp>
      <p:sp>
        <p:nvSpPr>
          <p:cNvPr id="106" name="左中かっこ 105"/>
          <p:cNvSpPr/>
          <p:nvPr/>
        </p:nvSpPr>
        <p:spPr bwMode="auto">
          <a:xfrm>
            <a:off x="990600" y="5410200"/>
            <a:ext cx="228600" cy="60960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7" name="左中かっこ 106"/>
          <p:cNvSpPr/>
          <p:nvPr/>
        </p:nvSpPr>
        <p:spPr bwMode="auto">
          <a:xfrm>
            <a:off x="990600" y="6019800"/>
            <a:ext cx="228600" cy="30480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Performance Definition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2133600"/>
          </a:xfrm>
        </p:spPr>
        <p:txBody>
          <a:bodyPr/>
          <a:lstStyle/>
          <a:p>
            <a:r>
              <a:rPr lang="en-US" altLang="ja-JP" sz="1800" dirty="0" smtClean="0"/>
              <a:t>Link Setup Latency</a:t>
            </a:r>
          </a:p>
          <a:p>
            <a:pPr lvl="1"/>
            <a:r>
              <a:rPr lang="en-US" altLang="ja-JP" sz="1600" dirty="0" smtClean="0"/>
              <a:t>from non-AP STA transmits Authentication</a:t>
            </a:r>
          </a:p>
          <a:p>
            <a:pPr lvl="1"/>
            <a:r>
              <a:rPr lang="en-US" altLang="ja-JP" sz="1600" dirty="0" smtClean="0"/>
              <a:t>to complete resolution of the default gateway MAC address</a:t>
            </a:r>
          </a:p>
          <a:p>
            <a:pPr lvl="1"/>
            <a:r>
              <a:rPr lang="en-US" altLang="ja-JP" sz="1600" dirty="0" smtClean="0"/>
              <a:t>This shows how fast a non-AP STA to setup the link.</a:t>
            </a:r>
          </a:p>
          <a:p>
            <a:r>
              <a:rPr lang="en-US" altLang="ja-JP" sz="1800" dirty="0" smtClean="0"/>
              <a:t>Occupied Airtime</a:t>
            </a:r>
          </a:p>
          <a:p>
            <a:pPr lvl="1"/>
            <a:r>
              <a:rPr lang="en-US" altLang="ja-JP" sz="1600" dirty="0" smtClean="0"/>
              <a:t>Total airtime occupied by each frame for one non-AP STA to complete link setup.</a:t>
            </a:r>
          </a:p>
          <a:p>
            <a:pPr lvl="1"/>
            <a:r>
              <a:rPr lang="en-US" altLang="ja-JP" sz="1600" dirty="0" smtClean="0"/>
              <a:t>This includes transmission time, </a:t>
            </a:r>
            <a:r>
              <a:rPr lang="en-US" altLang="ja-JP" sz="1600" dirty="0" err="1" smtClean="0"/>
              <a:t>IFSs</a:t>
            </a:r>
            <a:r>
              <a:rPr lang="en-US" altLang="ja-JP" sz="1600" dirty="0" smtClean="0"/>
              <a:t>, CW and ACK transmission time (</a:t>
            </a:r>
            <a:r>
              <a:rPr lang="en-US" altLang="ja-JP" sz="1600" dirty="0" err="1" smtClean="0"/>
              <a:t>unicast</a:t>
            </a:r>
            <a:r>
              <a:rPr lang="en-US" altLang="ja-JP" sz="1600" dirty="0" smtClean="0"/>
              <a:t>).</a:t>
            </a:r>
          </a:p>
          <a:p>
            <a:pPr lvl="1"/>
            <a:r>
              <a:rPr lang="en-US" altLang="ja-JP" sz="1600" dirty="0" smtClean="0"/>
              <a:t>This shows how many non-AP </a:t>
            </a:r>
            <a:r>
              <a:rPr lang="en-US" altLang="ja-JP" sz="1600" dirty="0" err="1" smtClean="0"/>
              <a:t>STAs</a:t>
            </a:r>
            <a:r>
              <a:rPr lang="en-US" altLang="ja-JP" sz="1600" dirty="0" smtClean="0"/>
              <a:t> can be </a:t>
            </a:r>
            <a:r>
              <a:rPr lang="en-US" altLang="ja-JP" sz="1600" dirty="0" err="1" smtClean="0"/>
              <a:t>accomodated</a:t>
            </a:r>
            <a:r>
              <a:rPr lang="en-US" altLang="ja-JP" sz="1600" dirty="0" smtClean="0"/>
              <a:t>.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 smtClean="0"/>
              <a:t>Hitoshi Morioka, Allied Telesis R&amp;D Center</a:t>
            </a: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5</a:t>
            </a:fld>
            <a:endParaRPr lang="en-US" altLang="ja-JP"/>
          </a:p>
        </p:txBody>
      </p:sp>
      <p:sp>
        <p:nvSpPr>
          <p:cNvPr id="11" name="正方形/長方形 10"/>
          <p:cNvSpPr/>
          <p:nvPr/>
        </p:nvSpPr>
        <p:spPr bwMode="auto">
          <a:xfrm>
            <a:off x="1143000" y="4876800"/>
            <a:ext cx="8382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Auth</a:t>
            </a:r>
            <a:endParaRPr kumimoji="0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3" name="正方形/長方形 12"/>
          <p:cNvSpPr/>
          <p:nvPr/>
        </p:nvSpPr>
        <p:spPr bwMode="auto">
          <a:xfrm>
            <a:off x="2209800" y="4876800"/>
            <a:ext cx="2286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4" name="正方形/長方形 13"/>
          <p:cNvSpPr/>
          <p:nvPr/>
        </p:nvSpPr>
        <p:spPr bwMode="auto">
          <a:xfrm>
            <a:off x="3200400" y="4876800"/>
            <a:ext cx="838200" cy="4572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100000">
                <a:srgbClr val="FFFFFF"/>
              </a:gs>
            </a:gsLst>
            <a:lin ang="18900000" scaled="0"/>
            <a:tileRect/>
          </a:gradFill>
          <a:ln>
            <a:gradFill flip="none" rotWithShape="1">
              <a:gsLst>
                <a:gs pos="0">
                  <a:schemeClr val="accent1"/>
                </a:gs>
                <a:gs pos="100000">
                  <a:prstClr val="white"/>
                </a:gs>
              </a:gsLst>
              <a:lin ang="0" scaled="1"/>
              <a:tileRect/>
            </a:gradFill>
            <a:headEnd type="none" w="sm" len="sm"/>
            <a:tailEnd type="none" w="sm" len="sm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9" name="直線コネクタ 8"/>
          <p:cNvCxnSpPr/>
          <p:nvPr/>
        </p:nvCxnSpPr>
        <p:spPr bwMode="auto">
          <a:xfrm flipV="1">
            <a:off x="685800" y="5334000"/>
            <a:ext cx="33528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 bwMode="auto">
          <a:xfrm flipV="1">
            <a:off x="4038600" y="5334000"/>
            <a:ext cx="1066800" cy="1588"/>
          </a:xfrm>
          <a:prstGeom prst="line">
            <a:avLst/>
          </a:prstGeom>
          <a:ln w="38100" cap="flat" cmpd="sng" algn="ctr">
            <a:solidFill>
              <a:schemeClr val="accent2"/>
            </a:solidFill>
            <a:prstDash val="dot"/>
            <a:round/>
            <a:headEnd type="none" w="sm" len="sm"/>
            <a:tailEnd type="none" w="sm" len="sm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0" name="正方形/長方形 19"/>
          <p:cNvSpPr/>
          <p:nvPr/>
        </p:nvSpPr>
        <p:spPr bwMode="auto">
          <a:xfrm>
            <a:off x="5486400" y="4876800"/>
            <a:ext cx="8382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ARP Reply</a:t>
            </a:r>
            <a:endParaRPr kumimoji="0" lang="ja-JP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1" name="正方形/長方形 20"/>
          <p:cNvSpPr/>
          <p:nvPr/>
        </p:nvSpPr>
        <p:spPr bwMode="auto">
          <a:xfrm>
            <a:off x="6553200" y="4876800"/>
            <a:ext cx="2286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2" name="正方形/長方形 21"/>
          <p:cNvSpPr/>
          <p:nvPr/>
        </p:nvSpPr>
        <p:spPr bwMode="auto">
          <a:xfrm>
            <a:off x="7620000" y="4876800"/>
            <a:ext cx="838200" cy="4572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100000">
                <a:srgbClr val="FFFFFF"/>
              </a:gs>
            </a:gsLst>
            <a:lin ang="18900000" scaled="0"/>
            <a:tileRect/>
          </a:gradFill>
          <a:ln>
            <a:gradFill flip="none" rotWithShape="1">
              <a:gsLst>
                <a:gs pos="0">
                  <a:schemeClr val="accent1"/>
                </a:gs>
                <a:gs pos="100000">
                  <a:prstClr val="white"/>
                </a:gs>
              </a:gsLst>
              <a:lin ang="0" scaled="1"/>
              <a:tileRect/>
            </a:gradFill>
            <a:headEnd type="none" w="sm" len="sm"/>
            <a:tailEnd type="none" w="sm" len="sm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7" name="直線コネクタ 16"/>
          <p:cNvCxnSpPr/>
          <p:nvPr/>
        </p:nvCxnSpPr>
        <p:spPr bwMode="auto">
          <a:xfrm flipV="1">
            <a:off x="5105400" y="5334000"/>
            <a:ext cx="33528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 bwMode="auto">
          <a:xfrm>
            <a:off x="1981200" y="5486400"/>
            <a:ext cx="228600" cy="15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6" name="直線コネクタ 25"/>
          <p:cNvCxnSpPr/>
          <p:nvPr/>
        </p:nvCxnSpPr>
        <p:spPr bwMode="auto">
          <a:xfrm rot="5400000">
            <a:off x="725091" y="5753497"/>
            <a:ext cx="837406" cy="15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7" name="直線コネクタ 26"/>
          <p:cNvCxnSpPr/>
          <p:nvPr/>
        </p:nvCxnSpPr>
        <p:spPr bwMode="auto">
          <a:xfrm rot="5400000">
            <a:off x="1867694" y="5447506"/>
            <a:ext cx="228600" cy="15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8" name="直線コネクタ 27"/>
          <p:cNvCxnSpPr/>
          <p:nvPr/>
        </p:nvCxnSpPr>
        <p:spPr bwMode="auto">
          <a:xfrm rot="5400000">
            <a:off x="2096294" y="5447506"/>
            <a:ext cx="228600" cy="15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9" name="直線コネクタ 28"/>
          <p:cNvCxnSpPr/>
          <p:nvPr/>
        </p:nvCxnSpPr>
        <p:spPr bwMode="auto">
          <a:xfrm rot="5400000">
            <a:off x="2324894" y="5447506"/>
            <a:ext cx="228600" cy="15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1" name="直線コネクタ 30"/>
          <p:cNvCxnSpPr/>
          <p:nvPr/>
        </p:nvCxnSpPr>
        <p:spPr bwMode="auto">
          <a:xfrm rot="5400000">
            <a:off x="2782888" y="5753100"/>
            <a:ext cx="838200" cy="15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2" name="直線コネクタ 31"/>
          <p:cNvCxnSpPr/>
          <p:nvPr/>
        </p:nvCxnSpPr>
        <p:spPr bwMode="auto">
          <a:xfrm rot="5400000">
            <a:off x="2629694" y="5447506"/>
            <a:ext cx="228600" cy="15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5" name="直線コネクタ 34"/>
          <p:cNvCxnSpPr/>
          <p:nvPr/>
        </p:nvCxnSpPr>
        <p:spPr bwMode="auto">
          <a:xfrm>
            <a:off x="2438400" y="5486400"/>
            <a:ext cx="762000" cy="15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7" name="テキスト ボックス 36"/>
          <p:cNvSpPr txBox="1"/>
          <p:nvPr/>
        </p:nvSpPr>
        <p:spPr>
          <a:xfrm>
            <a:off x="2590800" y="4648200"/>
            <a:ext cx="391884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400" dirty="0" smtClean="0"/>
              <a:t>ACK</a:t>
            </a:r>
            <a:endParaRPr kumimoji="1" lang="ja-JP" altLang="en-US" sz="1400" dirty="0"/>
          </a:p>
        </p:txBody>
      </p:sp>
      <p:cxnSp>
        <p:nvCxnSpPr>
          <p:cNvPr id="39" name="直線矢印コネクタ 38"/>
          <p:cNvCxnSpPr>
            <a:stCxn id="37" idx="2"/>
            <a:endCxn id="13" idx="3"/>
          </p:cNvCxnSpPr>
          <p:nvPr/>
        </p:nvCxnSpPr>
        <p:spPr bwMode="auto">
          <a:xfrm rot="5400000">
            <a:off x="2491693" y="4810351"/>
            <a:ext cx="241756" cy="34834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5" name="テキスト ボックス 44"/>
          <p:cNvSpPr txBox="1"/>
          <p:nvPr/>
        </p:nvSpPr>
        <p:spPr>
          <a:xfrm>
            <a:off x="1905000" y="5562600"/>
            <a:ext cx="359336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400" dirty="0" smtClean="0"/>
              <a:t>SIFS</a:t>
            </a:r>
            <a:endParaRPr kumimoji="1" lang="ja-JP" altLang="en-US" sz="1400" dirty="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2362200" y="5562600"/>
            <a:ext cx="389141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400" dirty="0" smtClean="0"/>
              <a:t>DIFS</a:t>
            </a:r>
            <a:endParaRPr kumimoji="1" lang="ja-JP" altLang="en-US" sz="1400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2819400" y="5562600"/>
            <a:ext cx="29495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400" dirty="0" smtClean="0"/>
              <a:t>CW</a:t>
            </a:r>
            <a:endParaRPr kumimoji="1" lang="ja-JP" altLang="en-US" sz="1400" dirty="0"/>
          </a:p>
        </p:txBody>
      </p:sp>
      <p:cxnSp>
        <p:nvCxnSpPr>
          <p:cNvPr id="51" name="直線コネクタ 50"/>
          <p:cNvCxnSpPr/>
          <p:nvPr/>
        </p:nvCxnSpPr>
        <p:spPr bwMode="auto">
          <a:xfrm>
            <a:off x="1143000" y="5943600"/>
            <a:ext cx="2057400" cy="15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3" name="テキスト ボックス 52"/>
          <p:cNvSpPr txBox="1"/>
          <p:nvPr/>
        </p:nvSpPr>
        <p:spPr>
          <a:xfrm>
            <a:off x="1295400" y="5943600"/>
            <a:ext cx="1804831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400" dirty="0" smtClean="0"/>
              <a:t>Occupied Airtime (Auth)</a:t>
            </a:r>
            <a:endParaRPr kumimoji="1" lang="ja-JP" altLang="en-US" sz="1400" dirty="0"/>
          </a:p>
        </p:txBody>
      </p:sp>
      <p:cxnSp>
        <p:nvCxnSpPr>
          <p:cNvPr id="54" name="直線コネクタ 53"/>
          <p:cNvCxnSpPr/>
          <p:nvPr/>
        </p:nvCxnSpPr>
        <p:spPr bwMode="auto">
          <a:xfrm rot="5400000">
            <a:off x="914797" y="4647803"/>
            <a:ext cx="456406" cy="15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6" name="直線コネクタ 55"/>
          <p:cNvCxnSpPr/>
          <p:nvPr/>
        </p:nvCxnSpPr>
        <p:spPr bwMode="auto">
          <a:xfrm rot="5400000">
            <a:off x="7392591" y="4647009"/>
            <a:ext cx="456406" cy="15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7" name="直線コネクタ 56"/>
          <p:cNvCxnSpPr/>
          <p:nvPr/>
        </p:nvCxnSpPr>
        <p:spPr bwMode="auto">
          <a:xfrm>
            <a:off x="1143000" y="4572000"/>
            <a:ext cx="6477000" cy="15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9" name="テキスト ボックス 58"/>
          <p:cNvSpPr txBox="1"/>
          <p:nvPr/>
        </p:nvSpPr>
        <p:spPr>
          <a:xfrm>
            <a:off x="3733800" y="4343400"/>
            <a:ext cx="141595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400" dirty="0" smtClean="0"/>
              <a:t>Link Setup Latency</a:t>
            </a:r>
            <a:endParaRPr kumimoji="1" lang="ja-JP" altLang="en-US" sz="1400" dirty="0"/>
          </a:p>
        </p:txBody>
      </p:sp>
      <p:cxnSp>
        <p:nvCxnSpPr>
          <p:cNvPr id="60" name="直線コネクタ 59"/>
          <p:cNvCxnSpPr/>
          <p:nvPr/>
        </p:nvCxnSpPr>
        <p:spPr bwMode="auto">
          <a:xfrm rot="5400000">
            <a:off x="5067697" y="5752703"/>
            <a:ext cx="837406" cy="15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1" name="直線コネクタ 60"/>
          <p:cNvCxnSpPr/>
          <p:nvPr/>
        </p:nvCxnSpPr>
        <p:spPr bwMode="auto">
          <a:xfrm rot="5400000">
            <a:off x="7201694" y="5752306"/>
            <a:ext cx="838200" cy="15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2" name="直線コネクタ 61"/>
          <p:cNvCxnSpPr/>
          <p:nvPr/>
        </p:nvCxnSpPr>
        <p:spPr bwMode="auto">
          <a:xfrm>
            <a:off x="5485606" y="5942806"/>
            <a:ext cx="2134394" cy="79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63" name="テキスト ボックス 62"/>
          <p:cNvSpPr txBox="1"/>
          <p:nvPr/>
        </p:nvSpPr>
        <p:spPr>
          <a:xfrm>
            <a:off x="5943600" y="5943600"/>
            <a:ext cx="1282402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kumimoji="1" lang="en-US" altLang="ja-JP" sz="1400" dirty="0" smtClean="0"/>
              <a:t>Occupied Airtime</a:t>
            </a:r>
          </a:p>
          <a:p>
            <a:pPr algn="ctr"/>
            <a:r>
              <a:rPr kumimoji="1" lang="en-US" altLang="ja-JP" sz="1400" dirty="0" smtClean="0"/>
              <a:t>(ARP Reply)</a:t>
            </a:r>
            <a:endParaRPr kumimoji="1" lang="ja-JP" altLang="en-US" sz="1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Link Setup Latency Measurement</a:t>
            </a:r>
            <a:endParaRPr lang="ja-JP" altLang="en-US" dirty="0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524000"/>
          </a:xfrm>
        </p:spPr>
        <p:txBody>
          <a:bodyPr/>
          <a:lstStyle/>
          <a:p>
            <a:r>
              <a:rPr lang="en-US" altLang="ja-JP" sz="2000" dirty="0" smtClean="0"/>
              <a:t>Most of Link Setup Latency is caused by the latency of processing on STA, AP and servers.</a:t>
            </a:r>
          </a:p>
          <a:p>
            <a:r>
              <a:rPr lang="en-US" altLang="ja-JP" sz="2000" dirty="0" smtClean="0"/>
              <a:t>So I measured the latency of existing protocols.</a:t>
            </a:r>
          </a:p>
          <a:p>
            <a:r>
              <a:rPr lang="en-US" altLang="ja-JP" sz="2000" dirty="0" smtClean="0"/>
              <a:t>Latency is strongly depends on the environment.</a:t>
            </a:r>
          </a:p>
          <a:p>
            <a:r>
              <a:rPr lang="en-US" altLang="ja-JP" sz="2000" dirty="0" smtClean="0"/>
              <a:t>It’s just an example.</a:t>
            </a:r>
            <a:endParaRPr lang="ja-JP" altLang="en-US" sz="2000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6</a:t>
            </a:fld>
            <a:endParaRPr lang="en-US" altLang="ja-JP"/>
          </a:p>
        </p:txBody>
      </p:sp>
      <p:sp>
        <p:nvSpPr>
          <p:cNvPr id="12" name="正方形/長方形 11"/>
          <p:cNvSpPr/>
          <p:nvPr/>
        </p:nvSpPr>
        <p:spPr bwMode="auto">
          <a:xfrm>
            <a:off x="1143000" y="45720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3" name="正方形/長方形 12"/>
          <p:cNvSpPr/>
          <p:nvPr/>
        </p:nvSpPr>
        <p:spPr bwMode="auto">
          <a:xfrm>
            <a:off x="3124200" y="45720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4" name="正方形/長方形 13"/>
          <p:cNvSpPr/>
          <p:nvPr/>
        </p:nvSpPr>
        <p:spPr bwMode="auto">
          <a:xfrm>
            <a:off x="4724400" y="4343400"/>
            <a:ext cx="1295400" cy="9144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AS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400" dirty="0" smtClean="0">
                <a:solidFill>
                  <a:schemeClr val="tx1"/>
                </a:solidFill>
                <a:latin typeface="Times New Roman" charset="0"/>
              </a:rPr>
              <a:t>DHCP Server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Gateway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5" name="雲 14"/>
          <p:cNvSpPr/>
          <p:nvPr/>
        </p:nvSpPr>
        <p:spPr bwMode="auto">
          <a:xfrm>
            <a:off x="6553200" y="4343400"/>
            <a:ext cx="1752600" cy="914400"/>
          </a:xfrm>
          <a:prstGeom prst="clou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Internet</a:t>
            </a:r>
            <a:endParaRPr kumimoji="0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6" name="稲妻 15"/>
          <p:cNvSpPr/>
          <p:nvPr/>
        </p:nvSpPr>
        <p:spPr bwMode="auto">
          <a:xfrm rot="19819263">
            <a:off x="1977571" y="4534658"/>
            <a:ext cx="914400" cy="535401"/>
          </a:xfrm>
          <a:prstGeom prst="lightningBolt">
            <a:avLst/>
          </a:prstGeom>
          <a:solidFill>
            <a:srgbClr val="FFFA4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8" name="直線コネクタ 17"/>
          <p:cNvCxnSpPr>
            <a:stCxn id="13" idx="3"/>
            <a:endCxn id="14" idx="1"/>
          </p:cNvCxnSpPr>
          <p:nvPr/>
        </p:nvCxnSpPr>
        <p:spPr bwMode="auto">
          <a:xfrm>
            <a:off x="3886200" y="4800600"/>
            <a:ext cx="838200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1" name="正方形/長方形 20"/>
          <p:cNvSpPr/>
          <p:nvPr/>
        </p:nvSpPr>
        <p:spPr bwMode="auto">
          <a:xfrm>
            <a:off x="4724400" y="4038600"/>
            <a:ext cx="5334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2" name="稲妻 21"/>
          <p:cNvSpPr/>
          <p:nvPr/>
        </p:nvSpPr>
        <p:spPr bwMode="auto">
          <a:xfrm rot="20083296">
            <a:off x="2610521" y="4091056"/>
            <a:ext cx="1783672" cy="492346"/>
          </a:xfrm>
          <a:prstGeom prst="lightningBolt">
            <a:avLst/>
          </a:prstGeom>
          <a:solidFill>
            <a:srgbClr val="FFFA4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23" name="直線コネクタ 22"/>
          <p:cNvCxnSpPr>
            <a:endCxn id="15" idx="2"/>
          </p:cNvCxnSpPr>
          <p:nvPr/>
        </p:nvCxnSpPr>
        <p:spPr bwMode="auto">
          <a:xfrm>
            <a:off x="6019800" y="4800600"/>
            <a:ext cx="538836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5" name="テキスト ボックス 24"/>
          <p:cNvSpPr txBox="1"/>
          <p:nvPr/>
        </p:nvSpPr>
        <p:spPr>
          <a:xfrm>
            <a:off x="5638800" y="3657600"/>
            <a:ext cx="21432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WLAN I/F</a:t>
            </a:r>
          </a:p>
          <a:p>
            <a:r>
              <a:rPr kumimoji="1" lang="en-US" altLang="ja-JP" sz="1400" dirty="0" smtClean="0"/>
              <a:t>(to capture WLAN frames)</a:t>
            </a:r>
            <a:endParaRPr kumimoji="1" lang="ja-JP" altLang="en-US" sz="1400" dirty="0"/>
          </a:p>
        </p:txBody>
      </p:sp>
      <p:cxnSp>
        <p:nvCxnSpPr>
          <p:cNvPr id="27" name="直線矢印コネクタ 26"/>
          <p:cNvCxnSpPr>
            <a:stCxn id="25" idx="1"/>
            <a:endCxn id="21" idx="3"/>
          </p:cNvCxnSpPr>
          <p:nvPr/>
        </p:nvCxnSpPr>
        <p:spPr bwMode="auto">
          <a:xfrm rot="10800000" flipV="1">
            <a:off x="5257800" y="3919210"/>
            <a:ext cx="381000" cy="27179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9" name="テキスト ボックス 28"/>
          <p:cNvSpPr txBox="1"/>
          <p:nvPr/>
        </p:nvSpPr>
        <p:spPr>
          <a:xfrm>
            <a:off x="4191000" y="5334000"/>
            <a:ext cx="255160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/>
              <a:t>Capture both WLAN frames</a:t>
            </a:r>
          </a:p>
          <a:p>
            <a:r>
              <a:rPr kumimoji="1" lang="en-US" altLang="ja-JP" sz="1400" b="1" dirty="0" smtClean="0"/>
              <a:t>and Ethernet frames.</a:t>
            </a:r>
          </a:p>
          <a:p>
            <a:r>
              <a:rPr kumimoji="1" lang="en-US" altLang="ja-JP" sz="1400" b="1" dirty="0" smtClean="0"/>
              <a:t>(for timestamp </a:t>
            </a:r>
            <a:r>
              <a:rPr kumimoji="1" lang="en-US" altLang="ja-JP" sz="1400" b="1" dirty="0" err="1" smtClean="0"/>
              <a:t>syncronization</a:t>
            </a:r>
            <a:r>
              <a:rPr kumimoji="1" lang="en-US" altLang="ja-JP" sz="1400" b="1" dirty="0" smtClean="0"/>
              <a:t>)</a:t>
            </a:r>
            <a:endParaRPr kumimoji="1" lang="ja-JP" altLang="en-US" sz="1400" b="1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143000" y="5181600"/>
            <a:ext cx="8031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>
                <a:solidFill>
                  <a:schemeClr val="accent2"/>
                </a:solidFill>
              </a:rPr>
              <a:t>iPhone4</a:t>
            </a:r>
            <a:endParaRPr kumimoji="1" lang="ja-JP" altLang="en-US" sz="1400" b="1" dirty="0">
              <a:solidFill>
                <a:schemeClr val="accent2"/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4343400" y="6096000"/>
            <a:ext cx="24151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err="1" smtClean="0">
                <a:solidFill>
                  <a:schemeClr val="accent2"/>
                </a:solidFill>
              </a:rPr>
              <a:t>PentiumM</a:t>
            </a:r>
            <a:r>
              <a:rPr kumimoji="1" lang="en-US" altLang="ja-JP" sz="1400" b="1" dirty="0" smtClean="0">
                <a:solidFill>
                  <a:schemeClr val="accent2"/>
                </a:solidFill>
              </a:rPr>
              <a:t> 1.7GHz, FreeBSD</a:t>
            </a:r>
            <a:endParaRPr kumimoji="1" lang="ja-JP" altLang="en-US" sz="14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Measured Latency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7</a:t>
            </a:fld>
            <a:endParaRPr lang="en-US" altLang="ja-JP"/>
          </a:p>
        </p:txBody>
      </p:sp>
      <p:graphicFrame>
        <p:nvGraphicFramePr>
          <p:cNvPr id="13" name="コンテンツ プレースホルダ 12"/>
          <p:cNvGraphicFramePr>
            <a:graphicFrameLocks noGrp="1"/>
          </p:cNvGraphicFramePr>
          <p:nvPr>
            <p:ph idx="1"/>
          </p:nvPr>
        </p:nvGraphicFramePr>
        <p:xfrm>
          <a:off x="1981200" y="1676400"/>
          <a:ext cx="5638799" cy="4547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3647"/>
                <a:gridCol w="645459"/>
                <a:gridCol w="645459"/>
                <a:gridCol w="726141"/>
                <a:gridCol w="564777"/>
                <a:gridCol w="757516"/>
                <a:gridCol w="685800"/>
              </a:tblGrid>
              <a:tr h="189484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 dirty="0">
                          <a:latin typeface="ＭＳ Ｐゴシック"/>
                        </a:rPr>
                        <a:t>Frame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STA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AP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Server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 dirty="0" smtClean="0">
                          <a:latin typeface="ＭＳ Ｐゴシック"/>
                        </a:rPr>
                        <a:t>Subtotal</a:t>
                      </a:r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</a:tr>
              <a:tr h="189484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Auth Req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&gt;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</a:tr>
              <a:tr h="189484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Auth Rep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&lt;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</a:tr>
              <a:tr h="189484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Assoc Req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&gt;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</a:tr>
              <a:tr h="189484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Assoc Resp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&lt;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 smtClean="0">
                          <a:latin typeface="ＭＳ Ｐゴシック"/>
                        </a:rPr>
                        <a:t>5</a:t>
                      </a:r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</a:tr>
              <a:tr h="189484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b="0" i="0" u="none" strike="noStrike" dirty="0">
                          <a:latin typeface="ＭＳ Ｐゴシック"/>
                        </a:rPr>
                        <a:t>EAP </a:t>
                      </a:r>
                      <a:r>
                        <a:rPr lang="en-US" altLang="ja-JP" sz="1100" b="0" i="0" u="none" strike="noStrike" dirty="0" err="1">
                          <a:latin typeface="ＭＳ Ｐゴシック"/>
                        </a:rPr>
                        <a:t>Req</a:t>
                      </a:r>
                      <a:r>
                        <a:rPr lang="en-US" altLang="ja-JP" sz="1100" b="0" i="0" u="none" strike="noStrike" dirty="0">
                          <a:latin typeface="ＭＳ Ｐゴシック"/>
                        </a:rPr>
                        <a:t> Id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&lt;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90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</a:tr>
              <a:tr h="189484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b="0" i="0" u="none" strike="noStrike" dirty="0">
                          <a:latin typeface="ＭＳ Ｐゴシック"/>
                        </a:rPr>
                        <a:t>EAP </a:t>
                      </a:r>
                      <a:r>
                        <a:rPr lang="en-US" altLang="ja-JP" sz="1100" b="0" i="0" u="none" strike="noStrike" dirty="0" err="1">
                          <a:latin typeface="ＭＳ Ｐゴシック"/>
                        </a:rPr>
                        <a:t>Resp</a:t>
                      </a:r>
                      <a:r>
                        <a:rPr lang="en-US" altLang="ja-JP" sz="1100" b="0" i="0" u="none" strike="noStrike" dirty="0">
                          <a:latin typeface="ＭＳ Ｐゴシック"/>
                        </a:rPr>
                        <a:t> Id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20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&gt;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&gt;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</a:tr>
              <a:tr h="189484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EAP Req TTLS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&lt;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32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&lt;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</a:tr>
              <a:tr h="189484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EAP Resp Cl Hello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150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&gt;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&gt;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</a:tr>
              <a:tr h="189484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EAP Req Sv Hello, Cert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&lt;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11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&lt;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</a:tr>
              <a:tr h="189484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EAP Resp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33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&gt;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&gt;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</a:tr>
              <a:tr h="189484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EAP Req Sv Hello, Cert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&lt;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16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&lt;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</a:tr>
              <a:tr h="189484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EAP Resp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29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&gt;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&gt;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</a:tr>
              <a:tr h="189484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EAP Req Sv Hello, Cert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&lt;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15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&lt;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</a:tr>
              <a:tr h="189484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TLS Cl key exch.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26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&gt;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&gt;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</a:tr>
              <a:tr h="189484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TLS Cipher Spec…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&lt;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&lt;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25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</a:tr>
              <a:tr h="189484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MSCHAP ID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19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&gt;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&gt;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</a:tr>
              <a:tr h="189484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MSCHAP Challenge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&lt;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&lt;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</a:tr>
              <a:tr h="189484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MSCHAP Challenge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20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&gt;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&gt;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</a:tr>
              <a:tr h="189484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EAP Success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&lt;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&lt;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 smtClean="0">
                          <a:latin typeface="ＭＳ Ｐゴシック"/>
                        </a:rPr>
                        <a:t>590</a:t>
                      </a:r>
                    </a:p>
                  </a:txBody>
                  <a:tcPr marL="12700" marR="12700" marT="12700" marB="0" anchor="b"/>
                </a:tc>
              </a:tr>
              <a:tr h="189484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EAPOL Key 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&lt;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</a:tr>
              <a:tr h="189484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EAPOL Key 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&gt;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</a:tr>
              <a:tr h="189484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EAPOL Key 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&lt;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</a:tr>
              <a:tr h="189484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b="0" i="0" u="none" strike="noStrike" dirty="0">
                          <a:latin typeface="ＭＳ Ｐゴシック"/>
                        </a:rPr>
                        <a:t>EAPOL Key 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&gt;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 smtClean="0">
                          <a:latin typeface="ＭＳ Ｐゴシック"/>
                        </a:rPr>
                        <a:t>14</a:t>
                      </a:r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sp>
        <p:nvSpPr>
          <p:cNvPr id="14" name="テキスト ボックス 13"/>
          <p:cNvSpPr txBox="1"/>
          <p:nvPr/>
        </p:nvSpPr>
        <p:spPr>
          <a:xfrm>
            <a:off x="7696200" y="6096000"/>
            <a:ext cx="5236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/>
              <a:t>[ms]</a:t>
            </a:r>
            <a:endParaRPr kumimoji="1" lang="ja-JP" altLang="en-US" sz="1400" b="1" dirty="0"/>
          </a:p>
        </p:txBody>
      </p:sp>
      <p:sp>
        <p:nvSpPr>
          <p:cNvPr id="15" name="左中かっこ 14"/>
          <p:cNvSpPr/>
          <p:nvPr/>
        </p:nvSpPr>
        <p:spPr bwMode="auto">
          <a:xfrm>
            <a:off x="1676400" y="3352800"/>
            <a:ext cx="231648" cy="91440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62000" y="3657600"/>
            <a:ext cx="9196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Fragmented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Measured Latency (Cont’d)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8</a:t>
            </a:fld>
            <a:endParaRPr lang="en-US" altLang="ja-JP"/>
          </a:p>
        </p:txBody>
      </p:sp>
      <p:graphicFrame>
        <p:nvGraphicFramePr>
          <p:cNvPr id="13" name="コンテンツ プレースホルダ 12"/>
          <p:cNvGraphicFramePr>
            <a:graphicFrameLocks noGrp="1"/>
          </p:cNvGraphicFramePr>
          <p:nvPr>
            <p:ph idx="1"/>
          </p:nvPr>
        </p:nvGraphicFramePr>
        <p:xfrm>
          <a:off x="1981200" y="1676400"/>
          <a:ext cx="5638799" cy="15158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3647"/>
                <a:gridCol w="645459"/>
                <a:gridCol w="645459"/>
                <a:gridCol w="726141"/>
                <a:gridCol w="564777"/>
                <a:gridCol w="757516"/>
                <a:gridCol w="685800"/>
              </a:tblGrid>
              <a:tr h="189484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 dirty="0">
                          <a:latin typeface="ＭＳ Ｐゴシック"/>
                        </a:rPr>
                        <a:t>Frame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STA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AP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Server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 dirty="0" smtClean="0">
                          <a:latin typeface="ＭＳ Ｐゴシック"/>
                        </a:rPr>
                        <a:t>Subtotal</a:t>
                      </a:r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</a:tr>
              <a:tr h="189484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b="0" i="0" u="none" strike="noStrike" dirty="0" smtClean="0">
                          <a:latin typeface="ＭＳ Ｐゴシック"/>
                        </a:rPr>
                        <a:t>DHCPDISCOVER</a:t>
                      </a:r>
                      <a:endParaRPr lang="en-US" altLang="ja-JP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 smtClean="0">
                          <a:latin typeface="ＭＳ Ｐゴシック"/>
                        </a:rPr>
                        <a:t>34</a:t>
                      </a:r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 dirty="0">
                          <a:latin typeface="ＭＳ Ｐゴシック"/>
                        </a:rPr>
                        <a:t>&gt;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 smtClean="0">
                          <a:latin typeface="ＭＳ Ｐゴシック"/>
                        </a:rPr>
                        <a:t>1</a:t>
                      </a:r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 dirty="0" smtClean="0">
                          <a:latin typeface="ＭＳ Ｐゴシック"/>
                        </a:rPr>
                        <a:t>&gt;</a:t>
                      </a:r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</a:tr>
              <a:tr h="189484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b="0" i="0" u="none" strike="noStrike" dirty="0" smtClean="0">
                          <a:latin typeface="ＭＳ Ｐゴシック"/>
                        </a:rPr>
                        <a:t>DHCPOFFER</a:t>
                      </a:r>
                      <a:endParaRPr lang="en-US" altLang="ja-JP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 dirty="0">
                          <a:latin typeface="ＭＳ Ｐゴシック"/>
                        </a:rPr>
                        <a:t>&lt;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 smtClean="0">
                          <a:latin typeface="ＭＳ Ｐゴシック"/>
                        </a:rPr>
                        <a:t>62</a:t>
                      </a:r>
                      <a:endParaRPr lang="en-US" altLang="ja-JP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 dirty="0" smtClean="0">
                          <a:latin typeface="ＭＳ Ｐゴシック"/>
                        </a:rPr>
                        <a:t>&lt;</a:t>
                      </a:r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 smtClean="0">
                          <a:latin typeface="ＭＳ Ｐゴシック"/>
                        </a:rPr>
                        <a:t>193</a:t>
                      </a:r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</a:tr>
              <a:tr h="189484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b="0" i="0" u="none" strike="noStrike" dirty="0" smtClean="0">
                          <a:latin typeface="ＭＳ Ｐゴシック"/>
                        </a:rPr>
                        <a:t>DHCPREQUEST</a:t>
                      </a:r>
                      <a:endParaRPr lang="en-US" altLang="ja-JP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 smtClean="0">
                          <a:latin typeface="ＭＳ Ｐゴシック"/>
                        </a:rPr>
                        <a:t>1035</a:t>
                      </a:r>
                      <a:endParaRPr lang="en-US" altLang="ja-JP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 dirty="0">
                          <a:latin typeface="ＭＳ Ｐゴシック"/>
                        </a:rPr>
                        <a:t>&gt;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 smtClean="0">
                          <a:latin typeface="ＭＳ Ｐゴシック"/>
                        </a:rPr>
                        <a:t>1</a:t>
                      </a:r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 dirty="0" smtClean="0">
                          <a:latin typeface="ＭＳ Ｐゴシック"/>
                        </a:rPr>
                        <a:t>&gt;</a:t>
                      </a:r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</a:tr>
              <a:tr h="189484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b="0" i="0" u="none" strike="noStrike" dirty="0" smtClean="0">
                          <a:latin typeface="ＭＳ Ｐゴシック"/>
                        </a:rPr>
                        <a:t>DHCPACK</a:t>
                      </a:r>
                      <a:endParaRPr lang="en-US" altLang="ja-JP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 dirty="0">
                          <a:latin typeface="ＭＳ Ｐゴシック"/>
                        </a:rPr>
                        <a:t>&lt;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 smtClean="0">
                          <a:latin typeface="ＭＳ Ｐゴシック"/>
                        </a:rPr>
                        <a:t>3</a:t>
                      </a:r>
                      <a:endParaRPr lang="en-US" altLang="ja-JP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 dirty="0" smtClean="0">
                          <a:latin typeface="ＭＳ Ｐゴシック"/>
                        </a:rPr>
                        <a:t>&lt;</a:t>
                      </a:r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 smtClean="0">
                          <a:latin typeface="ＭＳ Ｐゴシック"/>
                        </a:rPr>
                        <a:t>1</a:t>
                      </a:r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 smtClean="0">
                          <a:latin typeface="ＭＳ Ｐゴシック"/>
                        </a:rPr>
                        <a:t>1330</a:t>
                      </a:r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</a:tr>
              <a:tr h="189484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b="0" i="0" u="none" strike="noStrike" dirty="0" smtClean="0">
                          <a:latin typeface="ＭＳ Ｐゴシック"/>
                        </a:rPr>
                        <a:t>ARP</a:t>
                      </a:r>
                      <a:r>
                        <a:rPr lang="en-US" altLang="ja-JP" sz="1100" b="0" i="0" u="none" strike="noStrike" baseline="0" dirty="0" smtClean="0">
                          <a:latin typeface="ＭＳ Ｐゴシック"/>
                        </a:rPr>
                        <a:t> Req.</a:t>
                      </a:r>
                      <a:endParaRPr lang="en-US" altLang="ja-JP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 smtClean="0">
                          <a:latin typeface="ＭＳ Ｐゴシック"/>
                        </a:rPr>
                        <a:t>1629</a:t>
                      </a:r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 dirty="0" smtClean="0">
                          <a:latin typeface="ＭＳ Ｐゴシック"/>
                        </a:rPr>
                        <a:t>&gt;</a:t>
                      </a:r>
                      <a:endParaRPr lang="en-US" altLang="ja-JP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 smtClean="0">
                          <a:latin typeface="ＭＳ Ｐゴシック"/>
                        </a:rPr>
                        <a:t>1</a:t>
                      </a:r>
                      <a:endParaRPr lang="en-US" altLang="ja-JP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 dirty="0" smtClean="0">
                          <a:latin typeface="ＭＳ Ｐゴシック"/>
                        </a:rPr>
                        <a:t>&gt;</a:t>
                      </a:r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</a:tr>
              <a:tr h="189484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b="0" i="0" u="none" strike="noStrike" dirty="0" smtClean="0">
                          <a:latin typeface="ＭＳ Ｐゴシック"/>
                        </a:rPr>
                        <a:t>ARP</a:t>
                      </a:r>
                      <a:r>
                        <a:rPr lang="en-US" altLang="ja-JP" sz="1100" b="0" i="0" u="none" strike="noStrike" baseline="0" dirty="0" smtClean="0">
                          <a:latin typeface="ＭＳ Ｐゴシック"/>
                        </a:rPr>
                        <a:t> Rep.</a:t>
                      </a:r>
                      <a:endParaRPr lang="en-US" altLang="ja-JP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ja-JP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 dirty="0" smtClean="0">
                          <a:latin typeface="ＭＳ Ｐゴシック"/>
                        </a:rPr>
                        <a:t>&lt;</a:t>
                      </a:r>
                      <a:endParaRPr lang="en-US" altLang="ja-JP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 smtClean="0">
                          <a:latin typeface="ＭＳ Ｐゴシック"/>
                        </a:rPr>
                        <a:t>1</a:t>
                      </a:r>
                      <a:endParaRPr lang="en-US" altLang="ja-JP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 dirty="0" smtClean="0">
                          <a:latin typeface="ＭＳ Ｐゴシック"/>
                        </a:rPr>
                        <a:t>&lt;</a:t>
                      </a:r>
                      <a:endParaRPr lang="en-US" altLang="ja-JP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 smtClean="0">
                          <a:latin typeface="ＭＳ Ｐゴシック"/>
                        </a:rPr>
                        <a:t>0</a:t>
                      </a:r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 smtClean="0">
                          <a:latin typeface="ＭＳ Ｐゴシック"/>
                        </a:rPr>
                        <a:t>1631</a:t>
                      </a:r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</a:tr>
              <a:tr h="189484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b="0" i="0" u="none" strike="noStrike" dirty="0">
                          <a:latin typeface="ＭＳ Ｐゴシック"/>
                        </a:rPr>
                        <a:t>Total</a:t>
                      </a:r>
                    </a:p>
                  </a:txBody>
                  <a:tcPr marL="12700" marR="12700" marT="12700" marB="0" anchor="b">
                    <a:solidFill>
                      <a:srgbClr val="ECBB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 smtClean="0">
                          <a:latin typeface="ＭＳ Ｐゴシック"/>
                        </a:rPr>
                        <a:t>3003</a:t>
                      </a:r>
                      <a:endParaRPr lang="en-US" altLang="ja-JP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>
                    <a:solidFill>
                      <a:srgbClr val="ECBB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>
                    <a:solidFill>
                      <a:srgbClr val="ECBB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 smtClean="0">
                          <a:latin typeface="ＭＳ Ｐゴシック"/>
                        </a:rPr>
                        <a:t>347</a:t>
                      </a:r>
                      <a:endParaRPr lang="en-US" altLang="ja-JP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>
                    <a:solidFill>
                      <a:srgbClr val="ECBB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>
                    <a:solidFill>
                      <a:srgbClr val="ECBB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 smtClean="0">
                          <a:latin typeface="ＭＳ Ｐゴシック"/>
                        </a:rPr>
                        <a:t>220</a:t>
                      </a:r>
                      <a:endParaRPr lang="en-US" altLang="ja-JP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>
                    <a:solidFill>
                      <a:srgbClr val="ECBB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1" i="0" u="none" strike="noStrike" dirty="0" smtClean="0">
                          <a:solidFill>
                            <a:srgbClr val="C10000"/>
                          </a:solidFill>
                          <a:latin typeface="ＭＳ Ｐゴシック"/>
                        </a:rPr>
                        <a:t>3570</a:t>
                      </a:r>
                      <a:endParaRPr lang="en-US" altLang="ja-JP" sz="1100" b="1" i="0" u="none" strike="noStrike" dirty="0">
                        <a:solidFill>
                          <a:srgbClr val="C10000"/>
                        </a:solidFill>
                        <a:latin typeface="ＭＳ Ｐゴシック"/>
                      </a:endParaRPr>
                    </a:p>
                  </a:txBody>
                  <a:tcPr marL="12700" marR="12700" marT="12700" marB="0" anchor="b">
                    <a:solidFill>
                      <a:srgbClr val="ECBBCA"/>
                    </a:solidFill>
                  </a:tcPr>
                </a:tc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7620000" y="1905000"/>
            <a:ext cx="1317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Duplicate Address</a:t>
            </a:r>
          </a:p>
          <a:p>
            <a:r>
              <a:rPr kumimoji="1" lang="en-US" altLang="ja-JP" dirty="0" smtClean="0"/>
              <a:t>Check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09600" y="2209800"/>
            <a:ext cx="13914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Wait for other offer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09600" y="2514600"/>
            <a:ext cx="14369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Duplicate Address</a:t>
            </a:r>
          </a:p>
          <a:p>
            <a:r>
              <a:rPr kumimoji="1" lang="en-US" altLang="ja-JP" dirty="0" smtClean="0"/>
              <a:t>Check &amp; Gratuitous</a:t>
            </a:r>
          </a:p>
          <a:p>
            <a:r>
              <a:rPr kumimoji="1" lang="en-US" altLang="ja-JP" dirty="0" smtClean="0"/>
              <a:t>ARP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696200" y="3048000"/>
            <a:ext cx="5236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/>
              <a:t>[ms]</a:t>
            </a:r>
            <a:endParaRPr kumimoji="1" lang="ja-JP" altLang="en-US" sz="1400" b="1" dirty="0"/>
          </a:p>
        </p:txBody>
      </p:sp>
      <p:graphicFrame>
        <p:nvGraphicFramePr>
          <p:cNvPr id="12" name="コンテンツ プレースホルダ 12"/>
          <p:cNvGraphicFramePr>
            <a:graphicFrameLocks/>
          </p:cNvGraphicFramePr>
          <p:nvPr/>
        </p:nvGraphicFramePr>
        <p:xfrm>
          <a:off x="1981200" y="4038600"/>
          <a:ext cx="5638799" cy="15158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3647"/>
                <a:gridCol w="645459"/>
                <a:gridCol w="645459"/>
                <a:gridCol w="726141"/>
                <a:gridCol w="564777"/>
                <a:gridCol w="757516"/>
                <a:gridCol w="685800"/>
              </a:tblGrid>
              <a:tr h="189484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 dirty="0">
                          <a:latin typeface="ＭＳ Ｐゴシック"/>
                        </a:rPr>
                        <a:t>Frame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STA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AP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Server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 dirty="0" smtClean="0">
                          <a:latin typeface="ＭＳ Ｐゴシック"/>
                        </a:rPr>
                        <a:t>Subtotal</a:t>
                      </a:r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</a:tr>
              <a:tr h="189484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b="0" i="0" u="none" strike="noStrike" dirty="0" smtClean="0">
                          <a:latin typeface="ＭＳ Ｐゴシック"/>
                        </a:rPr>
                        <a:t>DHCPDISCOVER</a:t>
                      </a:r>
                      <a:endParaRPr lang="en-US" altLang="ja-JP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 smtClean="0">
                          <a:latin typeface="ＭＳ Ｐゴシック"/>
                        </a:rPr>
                        <a:t>34</a:t>
                      </a:r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 dirty="0">
                          <a:latin typeface="ＭＳ Ｐゴシック"/>
                        </a:rPr>
                        <a:t>&gt;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 smtClean="0">
                          <a:latin typeface="ＭＳ Ｐゴシック"/>
                        </a:rPr>
                        <a:t>1</a:t>
                      </a:r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 dirty="0" smtClean="0">
                          <a:latin typeface="ＭＳ Ｐゴシック"/>
                        </a:rPr>
                        <a:t>&gt;</a:t>
                      </a:r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</a:tr>
              <a:tr h="189484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b="0" i="0" u="none" strike="noStrike" dirty="0" smtClean="0">
                          <a:latin typeface="ＭＳ Ｐゴシック"/>
                        </a:rPr>
                        <a:t>DHCPOFFER</a:t>
                      </a:r>
                      <a:endParaRPr lang="en-US" altLang="ja-JP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 dirty="0">
                          <a:latin typeface="ＭＳ Ｐゴシック"/>
                        </a:rPr>
                        <a:t>&lt;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 smtClean="0">
                          <a:latin typeface="ＭＳ Ｐゴシック"/>
                        </a:rPr>
                        <a:t>3</a:t>
                      </a:r>
                      <a:endParaRPr lang="en-US" altLang="ja-JP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 dirty="0" smtClean="0">
                          <a:latin typeface="ＭＳ Ｐゴシック"/>
                        </a:rPr>
                        <a:t>&lt;</a:t>
                      </a:r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 smtClean="0">
                          <a:latin typeface="ＭＳ Ｐゴシック"/>
                        </a:rPr>
                        <a:t>0</a:t>
                      </a:r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</a:tr>
              <a:tr h="189484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b="0" i="0" u="none" strike="noStrike" dirty="0" smtClean="0">
                          <a:latin typeface="ＭＳ Ｐゴシック"/>
                        </a:rPr>
                        <a:t>DHCPREQUEST</a:t>
                      </a:r>
                      <a:endParaRPr lang="en-US" altLang="ja-JP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 smtClean="0">
                          <a:latin typeface="ＭＳ Ｐゴシック"/>
                        </a:rPr>
                        <a:t>5</a:t>
                      </a:r>
                      <a:endParaRPr lang="en-US" altLang="ja-JP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 dirty="0">
                          <a:latin typeface="ＭＳ Ｐゴシック"/>
                        </a:rPr>
                        <a:t>&gt;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 smtClean="0">
                          <a:latin typeface="ＭＳ Ｐゴシック"/>
                        </a:rPr>
                        <a:t>1</a:t>
                      </a:r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 dirty="0" smtClean="0">
                          <a:latin typeface="ＭＳ Ｐゴシック"/>
                        </a:rPr>
                        <a:t>&gt;</a:t>
                      </a:r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</a:tr>
              <a:tr h="189484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b="0" i="0" u="none" strike="noStrike" dirty="0" smtClean="0">
                          <a:latin typeface="ＭＳ Ｐゴシック"/>
                        </a:rPr>
                        <a:t>DHCPACK</a:t>
                      </a:r>
                      <a:endParaRPr lang="en-US" altLang="ja-JP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 dirty="0">
                          <a:latin typeface="ＭＳ Ｐゴシック"/>
                        </a:rPr>
                        <a:t>&lt;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 smtClean="0">
                          <a:latin typeface="ＭＳ Ｐゴシック"/>
                        </a:rPr>
                        <a:t>3</a:t>
                      </a:r>
                      <a:endParaRPr lang="en-US" altLang="ja-JP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 dirty="0" smtClean="0">
                          <a:latin typeface="ＭＳ Ｐゴシック"/>
                        </a:rPr>
                        <a:t>&lt;</a:t>
                      </a:r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 smtClean="0">
                          <a:latin typeface="ＭＳ Ｐゴシック"/>
                        </a:rPr>
                        <a:t>1</a:t>
                      </a:r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 smtClean="0">
                          <a:latin typeface="ＭＳ Ｐゴシック"/>
                        </a:rPr>
                        <a:t>48</a:t>
                      </a:r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</a:tr>
              <a:tr h="189484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b="0" i="0" u="none" strike="noStrike" dirty="0" smtClean="0">
                          <a:latin typeface="ＭＳ Ｐゴシック"/>
                        </a:rPr>
                        <a:t>ARP</a:t>
                      </a:r>
                      <a:r>
                        <a:rPr lang="en-US" altLang="ja-JP" sz="1100" b="0" i="0" u="none" strike="noStrike" baseline="0" dirty="0" smtClean="0">
                          <a:latin typeface="ＭＳ Ｐゴシック"/>
                        </a:rPr>
                        <a:t> Req.</a:t>
                      </a:r>
                      <a:endParaRPr lang="en-US" altLang="ja-JP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 smtClean="0">
                          <a:latin typeface="ＭＳ Ｐゴシック"/>
                        </a:rPr>
                        <a:t>5</a:t>
                      </a:r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 dirty="0" smtClean="0">
                          <a:latin typeface="ＭＳ Ｐゴシック"/>
                        </a:rPr>
                        <a:t>&gt;</a:t>
                      </a:r>
                      <a:endParaRPr lang="en-US" altLang="ja-JP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 smtClean="0">
                          <a:latin typeface="ＭＳ Ｐゴシック"/>
                        </a:rPr>
                        <a:t>1</a:t>
                      </a:r>
                      <a:endParaRPr lang="en-US" altLang="ja-JP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 dirty="0" smtClean="0">
                          <a:latin typeface="ＭＳ Ｐゴシック"/>
                        </a:rPr>
                        <a:t>&gt;</a:t>
                      </a:r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</a:tr>
              <a:tr h="189484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b="0" i="0" u="none" strike="noStrike" dirty="0" smtClean="0">
                          <a:latin typeface="ＭＳ Ｐゴシック"/>
                        </a:rPr>
                        <a:t>ARP</a:t>
                      </a:r>
                      <a:r>
                        <a:rPr lang="en-US" altLang="ja-JP" sz="1100" b="0" i="0" u="none" strike="noStrike" baseline="0" dirty="0" smtClean="0">
                          <a:latin typeface="ＭＳ Ｐゴシック"/>
                        </a:rPr>
                        <a:t> Rep.</a:t>
                      </a:r>
                      <a:endParaRPr lang="en-US" altLang="ja-JP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ja-JP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 dirty="0" smtClean="0">
                          <a:latin typeface="ＭＳ Ｐゴシック"/>
                        </a:rPr>
                        <a:t>&lt;</a:t>
                      </a:r>
                      <a:endParaRPr lang="en-US" altLang="ja-JP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 smtClean="0">
                          <a:latin typeface="ＭＳ Ｐゴシック"/>
                        </a:rPr>
                        <a:t>1</a:t>
                      </a:r>
                      <a:endParaRPr lang="en-US" altLang="ja-JP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 dirty="0" smtClean="0">
                          <a:latin typeface="ＭＳ Ｐゴシック"/>
                        </a:rPr>
                        <a:t>&lt;</a:t>
                      </a:r>
                      <a:endParaRPr lang="en-US" altLang="ja-JP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 smtClean="0">
                          <a:latin typeface="ＭＳ Ｐゴシック"/>
                        </a:rPr>
                        <a:t>0</a:t>
                      </a:r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 smtClean="0">
                          <a:latin typeface="ＭＳ Ｐゴシック"/>
                        </a:rPr>
                        <a:t>7</a:t>
                      </a:r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</a:tr>
              <a:tr h="189484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b="0" i="0" u="none" strike="noStrike" dirty="0">
                          <a:latin typeface="ＭＳ Ｐゴシック"/>
                        </a:rPr>
                        <a:t>Total</a:t>
                      </a:r>
                    </a:p>
                  </a:txBody>
                  <a:tcPr marL="12700" marR="12700" marT="12700" marB="0" anchor="b">
                    <a:solidFill>
                      <a:srgbClr val="ECBB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 smtClean="0">
                          <a:latin typeface="ＭＳ Ｐゴシック"/>
                        </a:rPr>
                        <a:t>349</a:t>
                      </a:r>
                      <a:endParaRPr lang="en-US" altLang="ja-JP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>
                    <a:solidFill>
                      <a:srgbClr val="ECBB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>
                    <a:solidFill>
                      <a:srgbClr val="ECBB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 smtClean="0">
                          <a:latin typeface="ＭＳ Ｐゴシック"/>
                        </a:rPr>
                        <a:t>288</a:t>
                      </a:r>
                      <a:endParaRPr lang="en-US" altLang="ja-JP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>
                    <a:solidFill>
                      <a:srgbClr val="ECBB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>
                    <a:solidFill>
                      <a:srgbClr val="ECBB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 smtClean="0">
                          <a:latin typeface="ＭＳ Ｐゴシック"/>
                        </a:rPr>
                        <a:t>27</a:t>
                      </a:r>
                      <a:endParaRPr lang="en-US" altLang="ja-JP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>
                    <a:solidFill>
                      <a:srgbClr val="ECBB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1" i="0" u="none" strike="noStrike" dirty="0" smtClean="0">
                          <a:solidFill>
                            <a:srgbClr val="C10000"/>
                          </a:solidFill>
                          <a:latin typeface="ＭＳ Ｐゴシック"/>
                        </a:rPr>
                        <a:t>664</a:t>
                      </a:r>
                      <a:endParaRPr lang="en-US" altLang="ja-JP" sz="1100" b="1" i="0" u="none" strike="noStrike" dirty="0">
                        <a:solidFill>
                          <a:srgbClr val="C10000"/>
                        </a:solidFill>
                        <a:latin typeface="ＭＳ Ｐゴシック"/>
                      </a:endParaRPr>
                    </a:p>
                  </a:txBody>
                  <a:tcPr marL="12700" marR="12700" marT="12700" marB="0" anchor="b">
                    <a:solidFill>
                      <a:srgbClr val="ECBBCA"/>
                    </a:solidFill>
                  </a:tcPr>
                </a:tc>
              </a:tr>
            </a:tbl>
          </a:graphicData>
        </a:graphic>
      </p:graphicFrame>
      <p:sp>
        <p:nvSpPr>
          <p:cNvPr id="15" name="テキスト ボックス 14"/>
          <p:cNvSpPr txBox="1"/>
          <p:nvPr/>
        </p:nvSpPr>
        <p:spPr>
          <a:xfrm>
            <a:off x="990600" y="3657600"/>
            <a:ext cx="48397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/>
              <a:t>Optimized (Optimistic &amp; Aggressive) DHCP Implementation</a:t>
            </a:r>
            <a:endParaRPr kumimoji="1" lang="ja-JP" altLang="en-US" sz="1400" b="1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696200" y="5486400"/>
            <a:ext cx="5236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/>
              <a:t>[ms]</a:t>
            </a:r>
            <a:endParaRPr kumimoji="1" lang="ja-JP" altLang="en-US" sz="1400" b="1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7621152" y="4343400"/>
            <a:ext cx="15228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From receipt of</a:t>
            </a:r>
          </a:p>
          <a:p>
            <a:r>
              <a:rPr kumimoji="1" lang="en-US" altLang="ja-JP" dirty="0" smtClean="0"/>
              <a:t>DHCPDISCOVER to</a:t>
            </a:r>
          </a:p>
          <a:p>
            <a:r>
              <a:rPr kumimoji="1" lang="en-US" altLang="ja-JP" dirty="0" smtClean="0"/>
              <a:t>transmission of ARP</a:t>
            </a:r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57200" y="4953000"/>
            <a:ext cx="14927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From receipt of</a:t>
            </a:r>
          </a:p>
          <a:p>
            <a:r>
              <a:rPr kumimoji="1" lang="en-US" altLang="ja-JP" dirty="0" smtClean="0"/>
              <a:t>DHCPACK to</a:t>
            </a:r>
          </a:p>
          <a:p>
            <a:r>
              <a:rPr kumimoji="1" lang="en-US" altLang="ja-JP" dirty="0" smtClean="0"/>
              <a:t>transmission of ARP</a:t>
            </a:r>
          </a:p>
          <a:p>
            <a:r>
              <a:rPr kumimoji="1" lang="en-US" altLang="ja-JP" dirty="0" smtClean="0"/>
              <a:t>for duplication check</a:t>
            </a:r>
            <a:endParaRPr kumimoji="1"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57200" y="4191000"/>
            <a:ext cx="11763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Assuming same</a:t>
            </a:r>
          </a:p>
          <a:p>
            <a:r>
              <a:rPr kumimoji="1" lang="en-US" altLang="ja-JP" dirty="0" smtClean="0"/>
              <a:t>as below</a:t>
            </a:r>
            <a:endParaRPr kumimoji="1" lang="ja-JP" altLang="en-US" dirty="0"/>
          </a:p>
        </p:txBody>
      </p:sp>
      <p:cxnSp>
        <p:nvCxnSpPr>
          <p:cNvPr id="21" name="直線矢印コネクタ 20"/>
          <p:cNvCxnSpPr>
            <a:stCxn id="17" idx="1"/>
          </p:cNvCxnSpPr>
          <p:nvPr/>
        </p:nvCxnSpPr>
        <p:spPr bwMode="auto">
          <a:xfrm rot="10800000">
            <a:off x="7010400" y="4572000"/>
            <a:ext cx="610752" cy="945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2" name="直線矢印コネクタ 21"/>
          <p:cNvCxnSpPr>
            <a:stCxn id="19" idx="3"/>
          </p:cNvCxnSpPr>
          <p:nvPr/>
        </p:nvCxnSpPr>
        <p:spPr bwMode="auto">
          <a:xfrm>
            <a:off x="1633549" y="4421833"/>
            <a:ext cx="2481251" cy="30256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5" name="直線矢印コネクタ 24"/>
          <p:cNvCxnSpPr/>
          <p:nvPr/>
        </p:nvCxnSpPr>
        <p:spPr bwMode="auto">
          <a:xfrm flipV="1">
            <a:off x="1828800" y="5105400"/>
            <a:ext cx="2286000" cy="228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8" name="テキスト ボックス 27"/>
          <p:cNvSpPr txBox="1"/>
          <p:nvPr/>
        </p:nvSpPr>
        <p:spPr>
          <a:xfrm>
            <a:off x="3048000" y="5791200"/>
            <a:ext cx="26932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Maybe environmental issue (congestion)</a:t>
            </a:r>
            <a:endParaRPr kumimoji="1" lang="ja-JP" altLang="en-US" dirty="0"/>
          </a:p>
        </p:txBody>
      </p:sp>
      <p:cxnSp>
        <p:nvCxnSpPr>
          <p:cNvPr id="29" name="直線矢印コネクタ 28"/>
          <p:cNvCxnSpPr/>
          <p:nvPr/>
        </p:nvCxnSpPr>
        <p:spPr bwMode="auto">
          <a:xfrm rot="5400000" flipH="1" flipV="1">
            <a:off x="4686300" y="4991100"/>
            <a:ext cx="1219200" cy="381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1" name="テキスト ボックス 30"/>
          <p:cNvSpPr txBox="1"/>
          <p:nvPr/>
        </p:nvSpPr>
        <p:spPr>
          <a:xfrm>
            <a:off x="6400800" y="5867400"/>
            <a:ext cx="24994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 smtClean="0">
                <a:solidFill>
                  <a:srgbClr val="C10000"/>
                </a:solidFill>
                <a:latin typeface="Arial Bold"/>
                <a:cs typeface="Arial Bold"/>
              </a:rPr>
              <a:t>more than 80% reduced</a:t>
            </a:r>
            <a:endParaRPr kumimoji="1" lang="ja-JP" altLang="en-US" sz="1600" b="1" dirty="0">
              <a:solidFill>
                <a:srgbClr val="C10000"/>
              </a:solidFill>
              <a:latin typeface="Arial Bold"/>
              <a:cs typeface="Arial Bold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Occupied Airtime Calculation (DS1)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810000" cy="2438400"/>
          </a:xfrm>
        </p:spPr>
        <p:txBody>
          <a:bodyPr/>
          <a:lstStyle/>
          <a:p>
            <a:r>
              <a:rPr lang="en-US" altLang="ja-JP" sz="1600" dirty="0" smtClean="0"/>
              <a:t>Parameters</a:t>
            </a:r>
          </a:p>
          <a:p>
            <a:pPr lvl="1"/>
            <a:r>
              <a:rPr lang="en-US" altLang="ja-JP" sz="1400" dirty="0" err="1" smtClean="0"/>
              <a:t>TXRate</a:t>
            </a:r>
            <a:r>
              <a:rPr lang="en-US" altLang="ja-JP" sz="1400" dirty="0" smtClean="0"/>
              <a:t>:		1Mbps (DS1)</a:t>
            </a:r>
          </a:p>
          <a:p>
            <a:pPr lvl="1"/>
            <a:r>
              <a:rPr lang="en-US" altLang="ja-JP" sz="1400" dirty="0" err="1" smtClean="0"/>
              <a:t>aSlotTime</a:t>
            </a:r>
            <a:r>
              <a:rPr lang="en-US" altLang="ja-JP" sz="1400" dirty="0" smtClean="0"/>
              <a:t>:		20us</a:t>
            </a:r>
          </a:p>
          <a:p>
            <a:pPr lvl="1"/>
            <a:r>
              <a:rPr lang="en-US" altLang="ja-JP" sz="1400" dirty="0" err="1" smtClean="0"/>
              <a:t>aSIFSTime</a:t>
            </a:r>
            <a:r>
              <a:rPr lang="en-US" altLang="ja-JP" sz="1400" dirty="0" smtClean="0"/>
              <a:t>:		10us</a:t>
            </a:r>
          </a:p>
          <a:p>
            <a:pPr lvl="1"/>
            <a:r>
              <a:rPr lang="en-US" altLang="ja-JP" sz="1400" dirty="0" err="1" smtClean="0"/>
              <a:t>aPreambleLength</a:t>
            </a:r>
            <a:r>
              <a:rPr lang="en-US" altLang="ja-JP" sz="1400" dirty="0" smtClean="0"/>
              <a:t>:	144us</a:t>
            </a:r>
          </a:p>
          <a:p>
            <a:pPr lvl="1"/>
            <a:r>
              <a:rPr lang="en-US" altLang="ja-JP" sz="1400" dirty="0" err="1" smtClean="0"/>
              <a:t>aPLCPHeaderLength</a:t>
            </a:r>
            <a:r>
              <a:rPr lang="en-US" altLang="ja-JP" sz="1400" dirty="0" smtClean="0"/>
              <a:t>:	48us</a:t>
            </a:r>
          </a:p>
          <a:p>
            <a:pPr lvl="1"/>
            <a:r>
              <a:rPr lang="en-US" altLang="ja-JP" sz="1400" dirty="0" err="1" smtClean="0"/>
              <a:t>aCWmin</a:t>
            </a:r>
            <a:r>
              <a:rPr lang="en-US" altLang="ja-JP" sz="1400" dirty="0" smtClean="0"/>
              <a:t>:		31</a:t>
            </a:r>
          </a:p>
          <a:p>
            <a:pPr lvl="1"/>
            <a:r>
              <a:rPr lang="en-US" altLang="ja-JP" sz="1400" dirty="0" err="1" smtClean="0"/>
              <a:t>aCWmax</a:t>
            </a:r>
            <a:r>
              <a:rPr lang="en-US" altLang="ja-JP" sz="1400" dirty="0" smtClean="0"/>
              <a:t>:		1023</a:t>
            </a:r>
          </a:p>
        </p:txBody>
      </p:sp>
      <p:sp>
        <p:nvSpPr>
          <p:cNvPr id="7" name="コンテンツ プレースホルダ 6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810000" cy="1905000"/>
          </a:xfrm>
        </p:spPr>
        <p:txBody>
          <a:bodyPr/>
          <a:lstStyle/>
          <a:p>
            <a:pPr lvl="1"/>
            <a:r>
              <a:rPr lang="en-US" altLang="ja-JP" sz="1400" dirty="0" smtClean="0"/>
              <a:t>DIFS = aSIFSTime+2*</a:t>
            </a:r>
            <a:r>
              <a:rPr lang="en-US" altLang="ja-JP" sz="1400" dirty="0" err="1" smtClean="0"/>
              <a:t>aSlotTime</a:t>
            </a:r>
            <a:r>
              <a:rPr lang="en-US" altLang="ja-JP" sz="1400" dirty="0" smtClean="0"/>
              <a:t/>
            </a:r>
            <a:br>
              <a:rPr lang="en-US" altLang="ja-JP" sz="1400" dirty="0" smtClean="0"/>
            </a:br>
            <a:r>
              <a:rPr lang="en-US" altLang="ja-JP" sz="1400" dirty="0" smtClean="0"/>
              <a:t>			= 50us</a:t>
            </a:r>
          </a:p>
          <a:p>
            <a:pPr lvl="1"/>
            <a:r>
              <a:rPr lang="en-US" altLang="ja-JP" sz="1400" dirty="0" err="1" smtClean="0"/>
              <a:t>CWave</a:t>
            </a:r>
            <a:r>
              <a:rPr lang="en-US" altLang="ja-JP" sz="1400" dirty="0" smtClean="0"/>
              <a:t> = </a:t>
            </a:r>
            <a:r>
              <a:rPr lang="en-US" altLang="ja-JP" sz="1400" dirty="0" err="1" smtClean="0"/>
              <a:t>aCWmin</a:t>
            </a:r>
            <a:r>
              <a:rPr lang="en-US" altLang="ja-JP" sz="1400" dirty="0" smtClean="0"/>
              <a:t>*aSlotTime/2</a:t>
            </a:r>
            <a:br>
              <a:rPr lang="en-US" altLang="ja-JP" sz="1400" dirty="0" smtClean="0"/>
            </a:br>
            <a:r>
              <a:rPr lang="en-US" altLang="ja-JP" sz="1400" dirty="0" smtClean="0"/>
              <a:t>			= 310us</a:t>
            </a:r>
            <a:br>
              <a:rPr lang="en-US" altLang="ja-JP" sz="1400" dirty="0" smtClean="0"/>
            </a:br>
            <a:r>
              <a:rPr lang="en-US" altLang="ja-JP" sz="1400" dirty="0" smtClean="0"/>
              <a:t>(No contention assumed)</a:t>
            </a:r>
          </a:p>
          <a:p>
            <a:pPr lvl="1"/>
            <a:r>
              <a:rPr lang="en-US" altLang="ja-JP" sz="1400" dirty="0" err="1" smtClean="0"/>
              <a:t>ACKLength</a:t>
            </a:r>
            <a:r>
              <a:rPr lang="en-US" altLang="ja-JP" sz="1400" dirty="0" smtClean="0"/>
              <a:t>:		18octets</a:t>
            </a:r>
          </a:p>
          <a:p>
            <a:pPr lvl="1"/>
            <a:r>
              <a:rPr lang="en-US" altLang="ja-JP" sz="1400" dirty="0" err="1" smtClean="0"/>
              <a:t>FrameLength</a:t>
            </a:r>
            <a:r>
              <a:rPr lang="en-US" altLang="ja-JP" sz="1400" dirty="0" smtClean="0"/>
              <a:t/>
            </a:r>
            <a:br>
              <a:rPr lang="en-US" altLang="ja-JP" sz="1400" dirty="0" smtClean="0"/>
            </a:br>
            <a:r>
              <a:rPr lang="en-US" altLang="ja-JP" sz="1400" dirty="0" smtClean="0"/>
              <a:t>(</a:t>
            </a:r>
            <a:r>
              <a:rPr lang="en-US" altLang="ja-JP" sz="1400" dirty="0" err="1" smtClean="0"/>
              <a:t>inluding</a:t>
            </a:r>
            <a:r>
              <a:rPr lang="en-US" altLang="ja-JP" sz="1400" dirty="0" smtClean="0"/>
              <a:t> MAC Header):	</a:t>
            </a:r>
            <a:r>
              <a:rPr lang="en-US" altLang="ja-JP" sz="1400" i="1" dirty="0" err="1" smtClean="0"/>
              <a:t>n</a:t>
            </a:r>
            <a:r>
              <a:rPr lang="en-US" altLang="ja-JP" sz="1400" dirty="0" smtClean="0"/>
              <a:t> octets</a:t>
            </a:r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9</a:t>
            </a:fld>
            <a:endParaRPr lang="en-US" altLang="ja-JP"/>
          </a:p>
        </p:txBody>
      </p:sp>
      <p:sp>
        <p:nvSpPr>
          <p:cNvPr id="8" name="コンテンツ プレースホルダ 2"/>
          <p:cNvSpPr txBox="1">
            <a:spLocks/>
          </p:cNvSpPr>
          <p:nvPr/>
        </p:nvSpPr>
        <p:spPr bwMode="auto">
          <a:xfrm>
            <a:off x="762000" y="4267200"/>
            <a:ext cx="73914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altLang="ja-JP" sz="1400" b="1" kern="0" dirty="0" smtClean="0">
                <a:latin typeface="+mn-lt"/>
              </a:rPr>
              <a:t>Rough Occupied Airtime by </a:t>
            </a:r>
            <a:r>
              <a:rPr lang="en-US" altLang="ja-JP" sz="1400" b="1" i="1" kern="0" dirty="0" err="1" smtClean="0">
                <a:latin typeface="+mn-lt"/>
              </a:rPr>
              <a:t>n</a:t>
            </a:r>
            <a:r>
              <a:rPr lang="en-US" altLang="ja-JP" sz="1400" b="1" kern="0" dirty="0" smtClean="0">
                <a:latin typeface="+mn-lt"/>
              </a:rPr>
              <a:t> octets frame (including MAC header and FCS)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kumimoji="0" lang="en-US" altLang="ja-JP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Broadcast from AP (no ACK)</a:t>
            </a:r>
            <a:r>
              <a:rPr lang="en-US" altLang="ja-JP" sz="1400" b="1" kern="0" dirty="0" smtClean="0">
                <a:latin typeface="+mn-lt"/>
              </a:rPr>
              <a:t/>
            </a:r>
            <a:br>
              <a:rPr lang="en-US" altLang="ja-JP" sz="1400" b="1" kern="0" dirty="0" smtClean="0">
                <a:latin typeface="+mn-lt"/>
              </a:rPr>
            </a:br>
            <a:r>
              <a:rPr lang="en-US" altLang="ja-JP" kern="0" dirty="0" err="1" smtClean="0">
                <a:latin typeface="+mn-lt"/>
              </a:rPr>
              <a:t>T</a:t>
            </a:r>
            <a:r>
              <a:rPr lang="en-US" altLang="ja-JP" kern="0" baseline="-25000" dirty="0" err="1" smtClean="0">
                <a:latin typeface="+mn-lt"/>
              </a:rPr>
              <a:t>broadcast</a:t>
            </a:r>
            <a:r>
              <a:rPr lang="en-US" altLang="ja-JP" i="1" kern="0" dirty="0" err="1" smtClean="0">
                <a:latin typeface="+mn-lt"/>
              </a:rPr>
              <a:t>(n</a:t>
            </a:r>
            <a:r>
              <a:rPr lang="en-US" altLang="ja-JP" kern="0" dirty="0" smtClean="0">
                <a:latin typeface="+mn-lt"/>
              </a:rPr>
              <a:t>) = </a:t>
            </a:r>
            <a:r>
              <a:rPr lang="en-US" altLang="ja-JP" kern="0" dirty="0" err="1" smtClean="0">
                <a:latin typeface="+mn-lt"/>
              </a:rPr>
              <a:t>aPreambleLength+aPLCPHeaderLength+</a:t>
            </a:r>
            <a:r>
              <a:rPr lang="en-US" altLang="ja-JP" i="1" kern="0" dirty="0" err="1" smtClean="0">
                <a:latin typeface="+mn-lt"/>
              </a:rPr>
              <a:t>n</a:t>
            </a:r>
            <a:r>
              <a:rPr lang="en-US" altLang="ja-JP" kern="0" dirty="0" err="1" smtClean="0">
                <a:latin typeface="+mn-lt"/>
              </a:rPr>
              <a:t>/TXRate+DIFS+CWave</a:t>
            </a:r>
            <a:r>
              <a:rPr lang="en-US" altLang="ja-JP" kern="0" dirty="0" smtClean="0">
                <a:latin typeface="+mn-lt"/>
              </a:rPr>
              <a:t/>
            </a:r>
            <a:br>
              <a:rPr lang="en-US" altLang="ja-JP" kern="0" dirty="0" smtClean="0">
                <a:latin typeface="+mn-lt"/>
              </a:rPr>
            </a:br>
            <a:r>
              <a:rPr lang="en-US" altLang="ja-JP" kern="0" dirty="0" smtClean="0">
                <a:latin typeface="+mn-lt"/>
              </a:rPr>
              <a:t>                  = 144+48+</a:t>
            </a:r>
            <a:r>
              <a:rPr lang="en-US" altLang="ja-JP" i="1" kern="0" dirty="0" smtClean="0">
                <a:latin typeface="+mn-lt"/>
              </a:rPr>
              <a:t>n</a:t>
            </a:r>
            <a:r>
              <a:rPr lang="en-US" altLang="ja-JP" kern="0" dirty="0" smtClean="0">
                <a:latin typeface="+mn-lt"/>
              </a:rPr>
              <a:t>/1+50+310 [us]</a:t>
            </a:r>
            <a:r>
              <a:rPr lang="en-US" altLang="ja-JP" sz="1400" kern="0" dirty="0" smtClean="0">
                <a:latin typeface="+mn-lt"/>
              </a:rPr>
              <a:t/>
            </a:r>
            <a:br>
              <a:rPr lang="en-US" altLang="ja-JP" sz="1400" kern="0" dirty="0" smtClean="0">
                <a:latin typeface="+mn-lt"/>
              </a:rPr>
            </a:br>
            <a:r>
              <a:rPr lang="en-US" altLang="ja-JP" sz="1400" kern="0" dirty="0" smtClean="0">
                <a:latin typeface="+mn-lt"/>
              </a:rPr>
              <a:t>               = </a:t>
            </a:r>
            <a:r>
              <a:rPr lang="en-US" altLang="ja-JP" sz="1400" b="1" i="1" kern="0" dirty="0" smtClean="0">
                <a:solidFill>
                  <a:srgbClr val="C10000"/>
                </a:solidFill>
                <a:latin typeface="+mn-lt"/>
              </a:rPr>
              <a:t>n</a:t>
            </a:r>
            <a:r>
              <a:rPr lang="en-US" altLang="ja-JP" sz="1400" b="1" kern="0" dirty="0" smtClean="0">
                <a:solidFill>
                  <a:srgbClr val="C10000"/>
                </a:solidFill>
                <a:latin typeface="+mn-lt"/>
              </a:rPr>
              <a:t>+552 [us]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en-US" altLang="ja-JP" sz="1400" b="1" kern="0" dirty="0" smtClean="0">
                <a:latin typeface="+mn-lt"/>
              </a:rPr>
              <a:t>Other</a:t>
            </a:r>
          </a:p>
          <a:p>
            <a:pPr marL="800100" lvl="1" indent="-342900">
              <a:spcBef>
                <a:spcPct val="20000"/>
              </a:spcBef>
            </a:pPr>
            <a:r>
              <a:rPr lang="en-US" altLang="ja-JP" kern="0" dirty="0" smtClean="0"/>
              <a:t>	</a:t>
            </a:r>
            <a:r>
              <a:rPr lang="en-US" altLang="ja-JP" kern="0" dirty="0" err="1" smtClean="0"/>
              <a:t>T</a:t>
            </a:r>
            <a:r>
              <a:rPr lang="en-US" altLang="ja-JP" kern="0" baseline="-25000" dirty="0" err="1" smtClean="0"/>
              <a:t>unicast</a:t>
            </a:r>
            <a:r>
              <a:rPr lang="en-US" altLang="ja-JP" i="1" kern="0" dirty="0" err="1" smtClean="0"/>
              <a:t>(n</a:t>
            </a:r>
            <a:r>
              <a:rPr lang="en-US" altLang="ja-JP" kern="0" dirty="0" smtClean="0"/>
              <a:t>) = </a:t>
            </a:r>
            <a:r>
              <a:rPr lang="en-US" altLang="ja-JP" kern="0" dirty="0" err="1" smtClean="0"/>
              <a:t>T</a:t>
            </a:r>
            <a:r>
              <a:rPr lang="en-US" altLang="ja-JP" kern="0" baseline="-25000" dirty="0" err="1" smtClean="0"/>
              <a:t>broadcast</a:t>
            </a:r>
            <a:r>
              <a:rPr lang="en-US" altLang="ja-JP" kern="0" dirty="0" err="1" smtClean="0"/>
              <a:t>(</a:t>
            </a:r>
            <a:r>
              <a:rPr lang="en-US" altLang="ja-JP" i="1" kern="0" dirty="0" err="1" smtClean="0"/>
              <a:t>n</a:t>
            </a:r>
            <a:r>
              <a:rPr lang="en-US" altLang="ja-JP" kern="0" dirty="0" err="1" smtClean="0"/>
              <a:t>)+aPreambleLength+aPLCPHeaderLength+ACKLength/TXRate+aSIFSTime</a:t>
            </a:r>
            <a:r>
              <a:rPr lang="en-US" altLang="ja-JP" kern="0" dirty="0" smtClean="0"/>
              <a:t/>
            </a:r>
            <a:br>
              <a:rPr lang="en-US" altLang="ja-JP" kern="0" dirty="0" smtClean="0"/>
            </a:br>
            <a:r>
              <a:rPr lang="en-US" altLang="ja-JP" kern="0" dirty="0" smtClean="0"/>
              <a:t>                  = </a:t>
            </a:r>
            <a:r>
              <a:rPr lang="en-US" altLang="ja-JP" i="1" kern="0" dirty="0" smtClean="0"/>
              <a:t>n</a:t>
            </a:r>
            <a:r>
              <a:rPr lang="en-US" altLang="ja-JP" kern="0" dirty="0" smtClean="0"/>
              <a:t>+552+144+48+18/1+10 [us]</a:t>
            </a:r>
            <a:r>
              <a:rPr lang="en-US" altLang="ja-JP" sz="1400" kern="0" dirty="0" smtClean="0"/>
              <a:t/>
            </a:r>
            <a:br>
              <a:rPr lang="en-US" altLang="ja-JP" sz="1400" kern="0" dirty="0" smtClean="0"/>
            </a:br>
            <a:r>
              <a:rPr lang="en-US" altLang="ja-JP" sz="1400" kern="0" dirty="0" smtClean="0"/>
              <a:t>               = </a:t>
            </a:r>
            <a:r>
              <a:rPr lang="en-US" altLang="ja-JP" sz="1400" b="1" i="1" kern="0" dirty="0" smtClean="0">
                <a:solidFill>
                  <a:srgbClr val="C10000"/>
                </a:solidFill>
              </a:rPr>
              <a:t>n</a:t>
            </a:r>
            <a:r>
              <a:rPr lang="en-US" altLang="ja-JP" sz="1400" b="1" kern="0" dirty="0" smtClean="0">
                <a:solidFill>
                  <a:srgbClr val="C10000"/>
                </a:solidFill>
              </a:rPr>
              <a:t>+772 [us]</a:t>
            </a:r>
            <a:endParaRPr lang="en-US" altLang="ja-JP" kern="0" dirty="0" smtClean="0">
              <a:latin typeface="+mn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802-11-Submissio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49470</TotalTime>
  <Words>1650</Words>
  <Application>Microsoft Macintosh PowerPoint</Application>
  <PresentationFormat>画面に合わせる (4:3)</PresentationFormat>
  <Paragraphs>544</Paragraphs>
  <Slides>15</Slides>
  <Notes>2</Notes>
  <HiddenSlides>0</HiddenSlides>
  <MMClips>0</MMClips>
  <ScaleCrop>false</ScaleCrop>
  <HeadingPairs>
    <vt:vector size="4" baseType="variant">
      <vt:variant>
        <vt:lpstr>デザイン テンプレート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16" baseType="lpstr">
      <vt:lpstr>802-11-Submission</vt:lpstr>
      <vt:lpstr>Performance Eveluation</vt:lpstr>
      <vt:lpstr>Abstract</vt:lpstr>
      <vt:lpstr>Example of Existing Protocols</vt:lpstr>
      <vt:lpstr>Sequence of Existing Protocols</vt:lpstr>
      <vt:lpstr>Performance Definition</vt:lpstr>
      <vt:lpstr>Link Setup Latency Measurement</vt:lpstr>
      <vt:lpstr>Measured Latency</vt:lpstr>
      <vt:lpstr>Measured Latency (Cont’d)</vt:lpstr>
      <vt:lpstr>Occupied Airtime Calculation (DS1)</vt:lpstr>
      <vt:lpstr>Occupied Airtime Calculation (OFDM6)</vt:lpstr>
      <vt:lpstr>Occupied Airtime</vt:lpstr>
      <vt:lpstr>Occupied Airtime (Cont’d)</vt:lpstr>
      <vt:lpstr>Conclusion</vt:lpstr>
      <vt:lpstr>Future Work</vt:lpstr>
      <vt:lpstr>Questions &amp; Comments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Morioka Hitoshi</dc:creator>
  <cp:lastModifiedBy>Morioka Hitoshi</cp:lastModifiedBy>
  <cp:revision>122</cp:revision>
  <cp:lastPrinted>1998-02-10T13:28:06Z</cp:lastPrinted>
  <dcterms:created xsi:type="dcterms:W3CDTF">2012-01-12T23:40:27Z</dcterms:created>
  <dcterms:modified xsi:type="dcterms:W3CDTF">2012-01-13T00:02:23Z</dcterms:modified>
</cp:coreProperties>
</file>