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Default Extension="pict" ContentType="image/pict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9" r:id="rId2"/>
    <p:sldId id="257" r:id="rId3"/>
    <p:sldId id="281" r:id="rId4"/>
    <p:sldId id="282" r:id="rId5"/>
    <p:sldId id="283" r:id="rId6"/>
    <p:sldId id="284" r:id="rId7"/>
    <p:sldId id="328" r:id="rId8"/>
    <p:sldId id="312" r:id="rId9"/>
    <p:sldId id="317" r:id="rId10"/>
    <p:sldId id="318" r:id="rId11"/>
    <p:sldId id="319" r:id="rId12"/>
    <p:sldId id="320" r:id="rId13"/>
    <p:sldId id="321" r:id="rId14"/>
    <p:sldId id="322" r:id="rId15"/>
    <p:sldId id="324" r:id="rId16"/>
    <p:sldId id="325" r:id="rId17"/>
    <p:sldId id="326" r:id="rId18"/>
    <p:sldId id="327" r:id="rId19"/>
    <p:sldId id="306" r:id="rId20"/>
    <p:sldId id="307" r:id="rId21"/>
    <p:sldId id="333" r:id="rId22"/>
    <p:sldId id="334" r:id="rId23"/>
    <p:sldId id="329" r:id="rId24"/>
    <p:sldId id="330" r:id="rId25"/>
    <p:sldId id="331" r:id="rId26"/>
    <p:sldId id="332" r:id="rId27"/>
    <p:sldId id="313" r:id="rId28"/>
    <p:sldId id="273" r:id="rId2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5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Relationship Id="rId2" Type="http://schemas.openxmlformats.org/officeDocument/2006/relationships/image" Target="../media/image7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Relationship Id="rId2" Type="http://schemas.openxmlformats.org/officeDocument/2006/relationships/image" Target="../media/image10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ja-JP" altLang="en-US" dirty="0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86ADF5D0-7AFF-7A41-A694-BD30783C5616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January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-12/</a:t>
            </a:r>
            <a:r>
              <a:rPr lang="en-US" altLang="ja-JP" sz="1800" b="1" dirty="0" smtClean="0"/>
              <a:t>0032r2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Machintosh%20HD:Users:hmorioka:Documents:IEEE802:TGai:11-12-0033-00-00ai-higher-layer-setup-proposal-text.doc!OLE_LINK2" TargetMode="External"/><Relationship Id="rId4" Type="http://schemas.openxmlformats.org/officeDocument/2006/relationships/oleObject" Target="Machintosh%20HD:Users:hmorioka:Documents:IEEE802:TGai:11-12-0033-00-00ai-higher-layer-setup-proposal-text.doc!OLE_LINK3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Machintosh%20HD:Users:hmorioka:Documents:IEEE802:TGai:11-12-0033-00-00ai-higher-layer-setup-proposal-text.doc!OLE_LINK5" TargetMode="External"/><Relationship Id="rId4" Type="http://schemas.openxmlformats.org/officeDocument/2006/relationships/oleObject" Target="Machintosh%20HD:Users:hmorioka:Documents:IEEE802:TGai:11-12-0033-01-00ai-higher-layer-setup-proposal-text.doc!OLE_LINK4" TargetMode="External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hintosh%20HD:Users:hmorioka:Documents:IEEE802:TGai:11-12-0033-00-00ai-higher-layer-setup-proposal-text.doc!OLE_LINK7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Machintosh%20HD:Users:hmorioka:Documents:IEEE802:TGai:11-12-0033-00-00ai-higher-layer-setup-proposal-text.doc!OLE_LINK8" TargetMode="External"/><Relationship Id="rId4" Type="http://schemas.openxmlformats.org/officeDocument/2006/relationships/oleObject" Target="Machintosh%20HD:Users:hmorioka:Documents:IEEE802:TGai:11-12-0033-00-00ai-higher-layer-setup-proposal-text.doc!OLE_LINK9" TargetMode="External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hintosh%20HD:Users:hmorioka:Documents:IEEE802:TGai:11-12-0033-00-00ai-higher-layer-setup-proposal-text.doc!OLE_LINK10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Machintosh%20HD:Users:hmorioka:Documents:IEEE802:TGai:11-12-0033-00-00ai-higher-layer-setup-proposal-text.doc!OLE_LINK11" TargetMode="External"/><Relationship Id="rId4" Type="http://schemas.openxmlformats.org/officeDocument/2006/relationships/oleObject" Target="Machintosh%20HD:Users:hmorioka:Documents:IEEE802:TGai:11-12-0033-00-00ai-higher-layer-setup-proposal-text.doc!OLE_LINK12" TargetMode="External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Machintosh%20HD:Users:hmorioka:Documents:IEEE802:TGai:11-12-0033-00-00ai-higher-layer-setup-proposal-text.doc!OLE_LINK1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Machintosh%20HD:Users:hmorioka:Documents:IEEE802:TGai:11-12-0033-01-00ai-higher-layer-setup-proposal-text.doc!OLE_LINK14" TargetMode="External"/><Relationship Id="rId4" Type="http://schemas.openxmlformats.org/officeDocument/2006/relationships/oleObject" Target="Machintosh%20HD:Users:hmorioka:Documents:IEEE802:TGai:11-12-0033-01-00ai-higher-layer-setup-proposal-text.doc!OLE_LINK15" TargetMode="External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09600" y="2362200"/>
          <a:ext cx="7924800" cy="357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Gabor </a:t>
                      </a:r>
                      <a:r>
                        <a:rPr kumimoji="1" lang="en-US" altLang="ja-JP" sz="1200" dirty="0" err="1" smtClean="0"/>
                        <a:t>Bajko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Nokia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200 S </a:t>
                      </a:r>
                      <a:r>
                        <a:rPr kumimoji="1" lang="en-US" altLang="ja-JP" sz="1200" dirty="0" err="1" smtClean="0"/>
                        <a:t>Mathilda</a:t>
                      </a:r>
                      <a:r>
                        <a:rPr kumimoji="1" lang="en-US" altLang="ja-JP" sz="1200" dirty="0" smtClean="0"/>
                        <a:t> Ave, Sunnyvale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8585253693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gabor.bajko@nokia.com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Hiroshi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Mano</a:t>
                      </a:r>
                      <a:endParaRPr kumimoji="1" lang="en-US" altLang="ja-JP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7-21-11</a:t>
                      </a:r>
                      <a:r>
                        <a:rPr kumimoji="1" lang="en-US" altLang="ja-JP" sz="1200" baseline="0" dirty="0" smtClean="0"/>
                        <a:t> Nishi-</a:t>
                      </a:r>
                      <a:r>
                        <a:rPr kumimoji="1" lang="en-US" altLang="ja-JP" sz="1200" baseline="0" dirty="0" err="1" smtClean="0"/>
                        <a:t>Gotanda</a:t>
                      </a:r>
                      <a:r>
                        <a:rPr kumimoji="1" lang="en-US" altLang="ja-JP" sz="1200" baseline="0" dirty="0" smtClean="0"/>
                        <a:t>, Shinagawa-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Tokyo 141-0031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+81-3-5719-7630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hmano@root-hq.com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Mark RISON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CSR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Cambridge Business Park, Cowley Road, Cambridge CB4 0WZ UK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+44-1223-692000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Mark.Rison@csr.com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Marc </a:t>
                      </a:r>
                      <a:r>
                        <a:rPr kumimoji="1" lang="en-US" altLang="ja-JP" sz="1200" dirty="0" err="1" smtClean="0"/>
                        <a:t>Emmelmann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Fraunhofer</a:t>
                      </a:r>
                      <a:r>
                        <a:rPr kumimoji="1" lang="en-US" altLang="ja-JP" sz="1200" baseline="0" dirty="0" smtClean="0"/>
                        <a:t> FOKUS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err="1" smtClean="0"/>
                        <a:t>Kaiserin-Augusta-Alle</a:t>
                      </a:r>
                      <a:r>
                        <a:rPr kumimoji="1" lang="en-US" altLang="ja-JP" sz="1200" dirty="0" smtClean="0"/>
                        <a:t> 31 10589 Berlin Germany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+49-30-3463-7268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emmelmann@ieee.org</a:t>
                      </a:r>
                      <a:endParaRPr kumimoji="1" lang="ja-JP" alt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/>
              <a:t>Higher Layer Setup Proposal Presentation</a:t>
            </a:r>
            <a:endParaRPr lang="en-US" altLang="ja-JP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2012-01-10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HLS Request Element</a:t>
            </a:r>
            <a:endParaRPr lang="ja-JP" altLang="en-US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Element Format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HLS Request Flags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Encrypted: Optional </a:t>
            </a:r>
            <a:r>
              <a:rPr lang="en-US" altLang="ja-JP" dirty="0" err="1" smtClean="0"/>
              <a:t>subelements</a:t>
            </a:r>
            <a:r>
              <a:rPr lang="en-US" altLang="ja-JP" dirty="0" smtClean="0"/>
              <a:t> are encrypted or not.</a:t>
            </a:r>
          </a:p>
          <a:p>
            <a:pPr lvl="1"/>
            <a:r>
              <a:rPr lang="en-US" altLang="ja-JP" dirty="0" smtClean="0"/>
              <a:t>IPv4: The STA requests IPv4 HLS or not.</a:t>
            </a:r>
          </a:p>
          <a:p>
            <a:pPr lvl="1"/>
            <a:r>
              <a:rPr lang="en-US" altLang="ja-JP" dirty="0" smtClean="0"/>
              <a:t>IPv6: The STA requests IPv6 HLS or not.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1600200" y="2667000"/>
          <a:ext cx="5778500" cy="863600"/>
        </p:xfrm>
        <a:graphic>
          <a:graphicData uri="http://schemas.openxmlformats.org/presentationml/2006/ole">
            <p:oleObj spid="_x0000_s51202" name="Word 文書" r:id="rId3" imgW="5778500" imgH="863600" progId="Word.Document.8">
              <p:link updateAutomatic="1"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1524000" y="4419600"/>
          <a:ext cx="6108700" cy="876300"/>
        </p:xfrm>
        <a:graphic>
          <a:graphicData uri="http://schemas.openxmlformats.org/presentationml/2006/ole">
            <p:oleObj spid="_x0000_s51203" name="Word 文書" r:id="rId4" imgW="6108700" imgH="8763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HLS Response 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Element Format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HLS Response Flags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Encrypted: Optional </a:t>
            </a:r>
            <a:r>
              <a:rPr lang="en-US" altLang="ja-JP" dirty="0" err="1" smtClean="0"/>
              <a:t>Subelements</a:t>
            </a:r>
            <a:r>
              <a:rPr lang="en-US" altLang="ja-JP" dirty="0" smtClean="0"/>
              <a:t> are encrypted or not.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524000" y="3886200"/>
          <a:ext cx="6108700" cy="876300"/>
        </p:xfrm>
        <a:graphic>
          <a:graphicData uri="http://schemas.openxmlformats.org/presentationml/2006/ole">
            <p:oleObj spid="_x0000_s53251" name="Word 文書" r:id="rId3" imgW="6108700" imgH="876300" progId="Word.Document.8">
              <p:link updateAutomatic="1"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1676400" y="2514600"/>
          <a:ext cx="5778500" cy="863600"/>
        </p:xfrm>
        <a:graphic>
          <a:graphicData uri="http://schemas.openxmlformats.org/presentationml/2006/ole">
            <p:oleObj spid="_x0000_s53254" name="Word 文書" r:id="rId4" imgW="5778500" imgH="8636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Optional </a:t>
            </a:r>
            <a:r>
              <a:rPr lang="en-US" altLang="ja-JP" dirty="0" err="1" smtClean="0"/>
              <a:t>Subelements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524000" y="1752600"/>
          <a:ext cx="6004461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8880"/>
                <a:gridCol w="1757581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err="1" smtClean="0"/>
                        <a:t>Subelement</a:t>
                      </a:r>
                      <a:endParaRPr kumimoji="1" lang="en-US" altLang="ja-JP" sz="1600" dirty="0" smtClean="0"/>
                    </a:p>
                    <a:p>
                      <a:pPr algn="ctr"/>
                      <a:r>
                        <a:rPr kumimoji="1" lang="en-US" altLang="ja-JP" sz="1600" dirty="0" smtClean="0"/>
                        <a:t>ID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Name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Length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HLS Request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HLS </a:t>
                      </a:r>
                      <a:r>
                        <a:rPr kumimoji="1" lang="en-US" altLang="ja-JP" sz="1600" dirty="0" err="1" smtClean="0"/>
                        <a:t>Rsponse</a:t>
                      </a:r>
                      <a:endParaRPr kumimoji="1" lang="ja-JP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Reserved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IPv4 Configuration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1-250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IPv4-MAC</a:t>
                      </a:r>
                      <a:r>
                        <a:rPr kumimoji="1" lang="en-US" altLang="ja-JP" sz="1600" baseline="0" dirty="0" smtClean="0"/>
                        <a:t> address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1-250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Multiple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3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IPv6 Configuration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1-250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4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IPv6-MAC</a:t>
                      </a:r>
                      <a:r>
                        <a:rPr kumimoji="1" lang="en-US" altLang="ja-JP" sz="1600" baseline="0" dirty="0" smtClean="0"/>
                        <a:t> address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1-242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Multiple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5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IPv6 RA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1-250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Multiple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6-220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Reserved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221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Vendor Specific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1-250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Multiple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Multiple</a:t>
                      </a:r>
                      <a:endParaRPr kumimoji="1" lang="ja-JP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 smtClean="0"/>
                        <a:t>222-255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 smtClean="0"/>
                        <a:t>Reserved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IPv4 Configuration </a:t>
            </a:r>
            <a:r>
              <a:rPr lang="en-US" altLang="ja-JP" dirty="0" err="1" smtClean="0"/>
              <a:t>Subelement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Subelement</a:t>
            </a:r>
            <a:r>
              <a:rPr lang="en-US" altLang="ja-JP" dirty="0" smtClean="0"/>
              <a:t> Format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IPv4 Configuration Message field contains a DHCPDISCOVER (HLS Request) or a DHCPACK (HLS Response) message defined in RFC2131 without MAC header, IP header, UDP header.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1524000" y="2514600"/>
          <a:ext cx="6248400" cy="711200"/>
        </p:xfrm>
        <a:graphic>
          <a:graphicData uri="http://schemas.openxmlformats.org/presentationml/2006/ole">
            <p:oleObj spid="_x0000_s55298" name="Word 文書" r:id="rId3" imgW="6248400" imgH="7112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IPv4-MAC Address </a:t>
            </a:r>
            <a:r>
              <a:rPr lang="en-US" altLang="ja-JP" dirty="0" err="1" smtClean="0"/>
              <a:t>Subelement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Subelement</a:t>
            </a:r>
            <a:r>
              <a:rPr lang="en-US" altLang="ja-JP" dirty="0" smtClean="0"/>
              <a:t> Format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IPv4-MAC Address Combination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This </a:t>
            </a:r>
            <a:r>
              <a:rPr lang="en-US" altLang="ja-JP" dirty="0" err="1" smtClean="0"/>
              <a:t>subelement</a:t>
            </a:r>
            <a:r>
              <a:rPr lang="en-US" altLang="ja-JP" dirty="0" smtClean="0"/>
              <a:t> is used for reducing ARP packet exchanges.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1447800" y="2590800"/>
          <a:ext cx="6248400" cy="863600"/>
        </p:xfrm>
        <a:graphic>
          <a:graphicData uri="http://schemas.openxmlformats.org/presentationml/2006/ole">
            <p:oleObj spid="_x0000_s56323" name="Word 文書" r:id="rId3" imgW="6248400" imgH="863600" progId="Word.Document.8">
              <p:link updateAutomatic="1"/>
            </p:oleObj>
          </a:graphicData>
        </a:graphic>
      </p:graphicFrame>
      <p:graphicFrame>
        <p:nvGraphicFramePr>
          <p:cNvPr id="56324" name="Object 4"/>
          <p:cNvGraphicFramePr>
            <a:graphicFrameLocks noChangeAspect="1"/>
          </p:cNvGraphicFramePr>
          <p:nvPr/>
        </p:nvGraphicFramePr>
        <p:xfrm>
          <a:off x="1905000" y="4114800"/>
          <a:ext cx="5778500" cy="711200"/>
        </p:xfrm>
        <a:graphic>
          <a:graphicData uri="http://schemas.openxmlformats.org/presentationml/2006/ole">
            <p:oleObj spid="_x0000_s56324" name="Word 文書" r:id="rId4" imgW="5778500" imgH="7112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 Configuration </a:t>
            </a:r>
            <a:r>
              <a:rPr lang="en-US" altLang="ja-JP" dirty="0" err="1" smtClean="0"/>
              <a:t>Subelement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Subelement</a:t>
            </a:r>
            <a:r>
              <a:rPr lang="en-US" altLang="ja-JP" dirty="0" smtClean="0"/>
              <a:t> Format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IPv6 Configuration Message field contains a DHCP SOLICIT (HLS Request) or a DHCP REPLY (HLS Response) message defined in RFC3315 without MAC header, IP header, UDP header.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1447800" y="2514600"/>
          <a:ext cx="6248400" cy="711200"/>
        </p:xfrm>
        <a:graphic>
          <a:graphicData uri="http://schemas.openxmlformats.org/presentationml/2006/ole">
            <p:oleObj spid="_x0000_s59395" name="Word 文書" r:id="rId3" imgW="6248400" imgH="7112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IPv6-MAC Address </a:t>
            </a:r>
            <a:r>
              <a:rPr lang="en-US" altLang="ja-JP" dirty="0" err="1" smtClean="0"/>
              <a:t>Subelement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Subelement</a:t>
            </a:r>
            <a:r>
              <a:rPr lang="en-US" altLang="ja-JP" dirty="0" smtClean="0"/>
              <a:t> Format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IPv6-MAC Address Combination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This </a:t>
            </a:r>
            <a:r>
              <a:rPr lang="en-US" altLang="ja-JP" dirty="0" err="1" smtClean="0"/>
              <a:t>subelement</a:t>
            </a:r>
            <a:r>
              <a:rPr lang="en-US" altLang="ja-JP" dirty="0" smtClean="0"/>
              <a:t> is used for reducing NDP packet exchanges.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1447800" y="2590800"/>
          <a:ext cx="6248400" cy="863600"/>
        </p:xfrm>
        <a:graphic>
          <a:graphicData uri="http://schemas.openxmlformats.org/presentationml/2006/ole">
            <p:oleObj spid="_x0000_s61444" name="Word 文書" r:id="rId3" imgW="6248400" imgH="863600" progId="Word.Document.8">
              <p:link updateAutomatic="1"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1905000" y="4114800"/>
          <a:ext cx="5778500" cy="711200"/>
        </p:xfrm>
        <a:graphic>
          <a:graphicData uri="http://schemas.openxmlformats.org/presentationml/2006/ole">
            <p:oleObj spid="_x0000_s61445" name="Word 文書" r:id="rId4" imgW="5778500" imgH="7112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 RA </a:t>
            </a:r>
            <a:r>
              <a:rPr lang="en-US" altLang="ja-JP" dirty="0" err="1" smtClean="0"/>
              <a:t>Subelement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Subelement</a:t>
            </a:r>
            <a:r>
              <a:rPr lang="en-US" altLang="ja-JP" dirty="0" smtClean="0"/>
              <a:t> Format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MAC Address field contains the MAC address of the router that transmits the Router Advertisement.</a:t>
            </a:r>
          </a:p>
          <a:p>
            <a:pPr lvl="1"/>
            <a:r>
              <a:rPr lang="en-US" altLang="ja-JP" dirty="0" smtClean="0"/>
              <a:t>Router Advertisement field contains a Route Advertisement message defined in RFC4861 including IP header but without MAC header.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1447800" y="2438400"/>
          <a:ext cx="6248400" cy="711200"/>
        </p:xfrm>
        <a:graphic>
          <a:graphicData uri="http://schemas.openxmlformats.org/presentationml/2006/ole">
            <p:oleObj spid="_x0000_s62467" name="Word 文書" r:id="rId3" imgW="6248400" imgH="711200" progId="Word.Document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/>
          <p:cNvSpPr/>
          <p:nvPr/>
        </p:nvSpPr>
        <p:spPr bwMode="auto">
          <a:xfrm>
            <a:off x="4953000" y="3200400"/>
            <a:ext cx="3886200" cy="3276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右矢印 42"/>
          <p:cNvSpPr/>
          <p:nvPr/>
        </p:nvSpPr>
        <p:spPr bwMode="auto">
          <a:xfrm rot="2965732" flipV="1">
            <a:off x="6778521" y="4347765"/>
            <a:ext cx="635809" cy="484632"/>
          </a:xfrm>
          <a:prstGeom prst="rightArrow">
            <a:avLst>
              <a:gd name="adj1" fmla="val 50000"/>
              <a:gd name="adj2" fmla="val 638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正方形/長方形 37"/>
          <p:cNvSpPr/>
          <p:nvPr/>
        </p:nvSpPr>
        <p:spPr bwMode="auto">
          <a:xfrm>
            <a:off x="457200" y="3200400"/>
            <a:ext cx="3962400" cy="3276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Fragmentation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914400"/>
          </a:xfrm>
        </p:spPr>
        <p:txBody>
          <a:bodyPr/>
          <a:lstStyle/>
          <a:p>
            <a:r>
              <a:rPr lang="en-US" altLang="ja-JP" sz="2000" dirty="0" smtClean="0"/>
              <a:t>HLS Request/Response and all </a:t>
            </a:r>
            <a:r>
              <a:rPr lang="en-US" altLang="ja-JP" sz="2000" dirty="0" err="1" smtClean="0"/>
              <a:t>subelements</a:t>
            </a:r>
            <a:r>
              <a:rPr lang="en-US" altLang="ja-JP" sz="2000" dirty="0" smtClean="0"/>
              <a:t> can be fragmented.</a:t>
            </a:r>
          </a:p>
          <a:p>
            <a:pPr lvl="1"/>
            <a:r>
              <a:rPr lang="en-US" altLang="ja-JP" sz="1800" dirty="0" smtClean="0"/>
              <a:t>Example (400octest of IPv4 Configuration and 1 combination of IPv4-MAC address in HLS Responses)</a:t>
            </a:r>
            <a:endParaRPr lang="ja-JP" altLang="en-US" sz="18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18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 bwMode="auto">
          <a:xfrm>
            <a:off x="914400" y="4267200"/>
            <a:ext cx="1371600" cy="1295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Config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914400" y="5562600"/>
            <a:ext cx="1371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IPv4-MAC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Addr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57200" y="48768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402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33400" y="56388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 bwMode="auto">
          <a:xfrm>
            <a:off x="2895600" y="3733800"/>
            <a:ext cx="1371600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HLS Resp.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Header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908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 bwMode="auto">
          <a:xfrm>
            <a:off x="2895600" y="5257800"/>
            <a:ext cx="1371600" cy="609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Config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2895600" y="5867400"/>
            <a:ext cx="1371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IPv4-MAC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Addr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14600" y="59436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895600" y="4953000"/>
            <a:ext cx="1371600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HLS Resp.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Header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590800" y="4953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 bwMode="auto">
          <a:xfrm>
            <a:off x="2895600" y="4038600"/>
            <a:ext cx="1371600" cy="685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Config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438400" y="41910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254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38400" y="54102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150</a:t>
            </a:r>
            <a:endParaRPr kumimoji="1" lang="ja-JP" altLang="en-US" dirty="0"/>
          </a:p>
        </p:txBody>
      </p:sp>
      <p:sp>
        <p:nvSpPr>
          <p:cNvPr id="24" name="正方形/長方形 23"/>
          <p:cNvSpPr/>
          <p:nvPr/>
        </p:nvSpPr>
        <p:spPr bwMode="auto">
          <a:xfrm>
            <a:off x="5410200" y="3733800"/>
            <a:ext cx="1371600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HLS Resp.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Header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05400" y="37338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 bwMode="auto">
          <a:xfrm>
            <a:off x="5410200" y="5257800"/>
            <a:ext cx="1371600" cy="6096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Config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5410200" y="5867400"/>
            <a:ext cx="1371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IPv4-MAC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Addr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029200" y="59436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 bwMode="auto">
          <a:xfrm>
            <a:off x="5410200" y="4953000"/>
            <a:ext cx="1371600" cy="304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HLS Resp.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Header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105400" y="4953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 bwMode="auto">
          <a:xfrm>
            <a:off x="5410200" y="4038600"/>
            <a:ext cx="1371600" cy="6858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Config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53000" y="41910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254</a:t>
            </a:r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53000" y="54102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150</a:t>
            </a:r>
            <a:endParaRPr kumimoji="1" lang="ja-JP" altLang="en-US" dirty="0"/>
          </a:p>
        </p:txBody>
      </p:sp>
      <p:sp>
        <p:nvSpPr>
          <p:cNvPr id="34" name="正方形/長方形 33"/>
          <p:cNvSpPr/>
          <p:nvPr/>
        </p:nvSpPr>
        <p:spPr bwMode="auto">
          <a:xfrm>
            <a:off x="7391400" y="4114800"/>
            <a:ext cx="1371600" cy="1295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 </a:t>
            </a:r>
            <a:r>
              <a:rPr kumimoji="0" lang="en-US" altLang="ja-JP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Config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7391400" y="5410200"/>
            <a:ext cx="13716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IPv4-MAC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Addr</a:t>
            </a:r>
            <a:r>
              <a:rPr kumimoji="0" lang="en-US" altLang="ja-JP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. </a:t>
            </a:r>
            <a:r>
              <a:rPr kumimoji="0" lang="en-US" altLang="ja-JP" sz="1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subelement</a:t>
            </a:r>
            <a:endParaRPr kumimoji="0" lang="ja-JP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10400" y="4114800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402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7010400" y="54864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12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38200" y="3429000"/>
            <a:ext cx="540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latin typeface="Arial"/>
                <a:cs typeface="Arial"/>
              </a:rPr>
              <a:t>AP</a:t>
            </a:r>
            <a:endParaRPr kumimoji="1" lang="ja-JP" altLang="en-US" sz="2000" b="1" dirty="0">
              <a:latin typeface="Arial"/>
              <a:cs typeface="Arial"/>
            </a:endParaRPr>
          </a:p>
        </p:txBody>
      </p:sp>
      <p:sp>
        <p:nvSpPr>
          <p:cNvPr id="40" name="右矢印 39"/>
          <p:cNvSpPr/>
          <p:nvPr/>
        </p:nvSpPr>
        <p:spPr bwMode="auto">
          <a:xfrm rot="18634268">
            <a:off x="2282721" y="4423964"/>
            <a:ext cx="635809" cy="484632"/>
          </a:xfrm>
          <a:prstGeom prst="rightArrow">
            <a:avLst>
              <a:gd name="adj1" fmla="val 50000"/>
              <a:gd name="adj2" fmla="val 638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右矢印 40"/>
          <p:cNvSpPr/>
          <p:nvPr/>
        </p:nvSpPr>
        <p:spPr bwMode="auto">
          <a:xfrm rot="2965732" flipV="1">
            <a:off x="2282721" y="5033565"/>
            <a:ext cx="635809" cy="484632"/>
          </a:xfrm>
          <a:prstGeom prst="rightArrow">
            <a:avLst>
              <a:gd name="adj1" fmla="val 50000"/>
              <a:gd name="adj2" fmla="val 638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2" name="右矢印 41"/>
          <p:cNvSpPr/>
          <p:nvPr/>
        </p:nvSpPr>
        <p:spPr bwMode="auto">
          <a:xfrm rot="18634268">
            <a:off x="6778522" y="5033564"/>
            <a:ext cx="635809" cy="484632"/>
          </a:xfrm>
          <a:prstGeom prst="rightArrow">
            <a:avLst>
              <a:gd name="adj1" fmla="val 50000"/>
              <a:gd name="adj2" fmla="val 63868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7772400" y="3429000"/>
            <a:ext cx="678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latin typeface="Arial"/>
                <a:cs typeface="Arial"/>
              </a:rPr>
              <a:t>STA</a:t>
            </a:r>
            <a:endParaRPr kumimoji="1" lang="ja-JP" altLang="en-US" sz="2000" b="1" dirty="0">
              <a:latin typeface="Arial"/>
              <a:cs typeface="Arial"/>
            </a:endParaRPr>
          </a:p>
        </p:txBody>
      </p:sp>
      <p:sp>
        <p:nvSpPr>
          <p:cNvPr id="46" name="右矢印 45"/>
          <p:cNvSpPr/>
          <p:nvPr/>
        </p:nvSpPr>
        <p:spPr bwMode="auto">
          <a:xfrm>
            <a:off x="4495800" y="4419600"/>
            <a:ext cx="381000" cy="865632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IPv4 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 smtClean="0"/>
              <a:t>AP transmits IPv4ConfigDuringAssoc flag in Beacon/Probe Response.</a:t>
            </a:r>
          </a:p>
          <a:p>
            <a:r>
              <a:rPr lang="en-US" altLang="ja-JP" sz="1800" dirty="0" smtClean="0"/>
              <a:t>STA transmits Assoc. Req. to AP with IPv4 flag in HLS Request element.</a:t>
            </a:r>
          </a:p>
          <a:p>
            <a:pPr lvl="1"/>
            <a:r>
              <a:rPr lang="en-US" altLang="ja-JP" sz="1400" dirty="0" smtClean="0"/>
              <a:t>This is NOT DHCP message. Just indicate to request IPv4 configuration.</a:t>
            </a:r>
          </a:p>
          <a:p>
            <a:pPr lvl="1"/>
            <a:r>
              <a:rPr lang="en-US" altLang="ja-JP" sz="1400" dirty="0" smtClean="0"/>
              <a:t>Optionally the STA can include IPv4 Configuration </a:t>
            </a:r>
            <a:r>
              <a:rPr lang="en-US" altLang="ja-JP" sz="1400" dirty="0" err="1" smtClean="0"/>
              <a:t>subelement</a:t>
            </a:r>
            <a:r>
              <a:rPr lang="en-US" altLang="ja-JP" sz="1400" dirty="0" smtClean="0"/>
              <a:t> to specify which parameters are required.</a:t>
            </a:r>
          </a:p>
          <a:p>
            <a:r>
              <a:rPr lang="en-US" altLang="ja-JP" sz="1800" dirty="0" smtClean="0"/>
              <a:t>The AP authenticate the STA.</a:t>
            </a:r>
          </a:p>
          <a:p>
            <a:r>
              <a:rPr lang="en-US" altLang="ja-JP" sz="1800" dirty="0" smtClean="0"/>
              <a:t>After successful authentication, the AP assigns an IPv4 address of the STA and other parameters. Then the AP transmits Assoc. Resp. with HLS Response element with IPv4 Configuration </a:t>
            </a:r>
            <a:r>
              <a:rPr lang="en-US" altLang="ja-JP" sz="1800" dirty="0" err="1" smtClean="0"/>
              <a:t>subelement</a:t>
            </a:r>
            <a:r>
              <a:rPr lang="en-US" altLang="ja-JP" sz="1800" dirty="0" smtClean="0"/>
              <a:t> and IPv4-MAC Address </a:t>
            </a:r>
            <a:r>
              <a:rPr lang="en-US" altLang="ja-JP" sz="1800" dirty="0" err="1" smtClean="0"/>
              <a:t>subelement</a:t>
            </a:r>
            <a:r>
              <a:rPr lang="en-US" altLang="ja-JP" sz="1800" dirty="0" smtClean="0"/>
              <a:t> to the STA.</a:t>
            </a:r>
          </a:p>
          <a:p>
            <a:pPr lvl="1"/>
            <a:r>
              <a:rPr lang="en-US" altLang="ja-JP" sz="1400" dirty="0" smtClean="0"/>
              <a:t>The IPv4 Configuration </a:t>
            </a:r>
            <a:r>
              <a:rPr lang="en-US" altLang="ja-JP" sz="1400" dirty="0" err="1" smtClean="0"/>
              <a:t>subelement</a:t>
            </a:r>
            <a:r>
              <a:rPr lang="en-US" altLang="ja-JP" sz="1400" dirty="0" smtClean="0"/>
              <a:t> may include the IPv4 address of the STA, the </a:t>
            </a:r>
            <a:r>
              <a:rPr lang="en-US" altLang="ja-JP" sz="1400" dirty="0" err="1" smtClean="0"/>
              <a:t>netmask</a:t>
            </a:r>
            <a:r>
              <a:rPr lang="en-US" altLang="ja-JP" sz="1400" dirty="0" smtClean="0"/>
              <a:t>, the IPv4 address of the default router, the IPv4 addresses of the DNS servers.</a:t>
            </a:r>
          </a:p>
          <a:p>
            <a:pPr lvl="1"/>
            <a:r>
              <a:rPr lang="en-US" altLang="ja-JP" sz="1400" dirty="0" smtClean="0"/>
              <a:t>The IPv4-MAC Address </a:t>
            </a:r>
            <a:r>
              <a:rPr lang="en-US" altLang="ja-JP" sz="1400" dirty="0" err="1" smtClean="0"/>
              <a:t>subelement</a:t>
            </a:r>
            <a:r>
              <a:rPr lang="en-US" altLang="ja-JP" sz="1400" dirty="0" smtClean="0"/>
              <a:t> may include the IPv4 address-MAC address pair of the default router.</a:t>
            </a:r>
          </a:p>
          <a:p>
            <a:r>
              <a:rPr lang="en-US" altLang="ja-JP" sz="1800" dirty="0" smtClean="0"/>
              <a:t>The STA setup its IPv4 layer.</a:t>
            </a:r>
          </a:p>
          <a:p>
            <a:pPr>
              <a:buNone/>
            </a:pPr>
            <a:endParaRPr lang="en-US" altLang="ja-JP" sz="1800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 technical proposal for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which addresses upper layer setup phase.</a:t>
            </a:r>
          </a:p>
          <a:p>
            <a:pPr>
              <a:buFontTx/>
              <a:buNone/>
            </a:pPr>
            <a:r>
              <a:rPr lang="en-US" altLang="ja-JP" dirty="0" smtClean="0"/>
              <a:t>This proposal is assumed to combine with EAP-RP (11/1160r4).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 Behavior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600" dirty="0" smtClean="0"/>
              <a:t>AP caches the latest RA.</a:t>
            </a:r>
          </a:p>
          <a:p>
            <a:pPr lvl="1"/>
            <a:r>
              <a:rPr lang="en-US" altLang="ja-JP" sz="1200" dirty="0" smtClean="0"/>
              <a:t>AP can know DHCPv6 is required or not by receiving RA.</a:t>
            </a:r>
          </a:p>
          <a:p>
            <a:r>
              <a:rPr lang="en-US" altLang="ja-JP" sz="1600" dirty="0" smtClean="0"/>
              <a:t>AP transmits IPv6ConfigDuringAssoc flag in Beacon/Probe Response.</a:t>
            </a:r>
          </a:p>
          <a:p>
            <a:r>
              <a:rPr lang="en-US" altLang="ja-JP" sz="1600" dirty="0" smtClean="0"/>
              <a:t>STA transmits Assoc. Req. to AP with IPv6 flag in HLS Request element.</a:t>
            </a:r>
          </a:p>
          <a:p>
            <a:pPr lvl="1"/>
            <a:r>
              <a:rPr lang="en-US" altLang="ja-JP" sz="1200" dirty="0" smtClean="0"/>
              <a:t>This is NOT DHCP/RS message. Just indicate to request IPv6 configuration.</a:t>
            </a:r>
          </a:p>
          <a:p>
            <a:pPr lvl="1"/>
            <a:r>
              <a:rPr lang="en-US" altLang="ja-JP" sz="1200" dirty="0" smtClean="0"/>
              <a:t>Optionally the STA can include IPv6 Configuration </a:t>
            </a:r>
            <a:r>
              <a:rPr lang="en-US" altLang="ja-JP" sz="1200" dirty="0" err="1" smtClean="0"/>
              <a:t>subelement</a:t>
            </a:r>
            <a:r>
              <a:rPr lang="en-US" altLang="ja-JP" sz="1200" dirty="0" smtClean="0"/>
              <a:t> to specify which parameters are required.</a:t>
            </a:r>
          </a:p>
          <a:p>
            <a:r>
              <a:rPr lang="en-US" altLang="ja-JP" sz="1600" dirty="0" smtClean="0"/>
              <a:t>The AP authenticate the STA.</a:t>
            </a:r>
          </a:p>
          <a:p>
            <a:r>
              <a:rPr lang="en-US" altLang="ja-JP" sz="1600" dirty="0" smtClean="0"/>
              <a:t>After successful authentication, the AP assigns an IPv6 address of the STA and other parameters. Then the AP transmits Assoc. Resp. with HLS Response element with IPv6 Configuration </a:t>
            </a:r>
            <a:r>
              <a:rPr lang="en-US" altLang="ja-JP" sz="1600" dirty="0" err="1" smtClean="0"/>
              <a:t>subelement</a:t>
            </a:r>
            <a:r>
              <a:rPr lang="en-US" altLang="ja-JP" sz="1600" dirty="0" smtClean="0"/>
              <a:t> and IPv6 RA </a:t>
            </a:r>
            <a:r>
              <a:rPr lang="en-US" altLang="ja-JP" sz="1600" dirty="0" err="1" smtClean="0"/>
              <a:t>subelement</a:t>
            </a:r>
            <a:r>
              <a:rPr lang="en-US" altLang="ja-JP" sz="1600" dirty="0" smtClean="0"/>
              <a:t> to the STA.</a:t>
            </a:r>
          </a:p>
          <a:p>
            <a:pPr lvl="1"/>
            <a:r>
              <a:rPr lang="en-US" altLang="ja-JP" sz="1200" dirty="0" smtClean="0"/>
              <a:t>The IPv6 Configuration </a:t>
            </a:r>
            <a:r>
              <a:rPr lang="en-US" altLang="ja-JP" sz="1200" dirty="0" err="1" smtClean="0"/>
              <a:t>subelement</a:t>
            </a:r>
            <a:r>
              <a:rPr lang="en-US" altLang="ja-JP" sz="1200" dirty="0" smtClean="0"/>
              <a:t> may include the IPv6 addresses of the STA, the prefix length, the IPv6 addresses of the DNS servers.</a:t>
            </a:r>
          </a:p>
          <a:p>
            <a:pPr lvl="1"/>
            <a:r>
              <a:rPr lang="en-US" altLang="ja-JP" sz="1200" dirty="0" smtClean="0"/>
              <a:t>The IPv6 RA </a:t>
            </a:r>
            <a:r>
              <a:rPr lang="en-US" altLang="ja-JP" sz="1200" dirty="0" err="1" smtClean="0"/>
              <a:t>subelement</a:t>
            </a:r>
            <a:r>
              <a:rPr lang="en-US" altLang="ja-JP" sz="1200" dirty="0" smtClean="0"/>
              <a:t> may include the IPv6 address and MAC address of the router.</a:t>
            </a:r>
          </a:p>
          <a:p>
            <a:r>
              <a:rPr lang="en-US" altLang="ja-JP" sz="1600" dirty="0" smtClean="0"/>
              <a:t>The STA setup its IPv6 layer.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Configuration Refresh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95400"/>
          </a:xfrm>
        </p:spPr>
        <p:txBody>
          <a:bodyPr/>
          <a:lstStyle/>
          <a:p>
            <a:r>
              <a:rPr lang="en-US" altLang="ja-JP" sz="2000" dirty="0" smtClean="0"/>
              <a:t>The higher layer configurations that is assigned by HLS service must be maintained by HLS refresh procedure. </a:t>
            </a:r>
            <a:endParaRPr lang="ja-JP" altLang="en-US" sz="20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21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904206" y="3124994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6247606" y="3124994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/>
          <p:nvPr/>
        </p:nvCxnSpPr>
        <p:spPr bwMode="auto">
          <a:xfrm rot="5400000">
            <a:off x="5333206" y="4877594"/>
            <a:ext cx="25908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16200000" flipH="1">
            <a:off x="990600" y="4876800"/>
            <a:ext cx="2590006" cy="794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 bwMode="auto">
          <a:xfrm flipV="1">
            <a:off x="2286000" y="39624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 bwMode="auto">
          <a:xfrm rot="10800000">
            <a:off x="2286000" y="41148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左中かっこ 12"/>
          <p:cNvSpPr/>
          <p:nvPr/>
        </p:nvSpPr>
        <p:spPr bwMode="auto">
          <a:xfrm>
            <a:off x="2057400" y="3886200"/>
            <a:ext cx="1524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04006" y="3886994"/>
            <a:ext cx="17975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Association </a:t>
            </a:r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/HLS</a:t>
            </a:r>
            <a:endParaRPr kumimoji="1" lang="ja-JP" altLang="en-US" sz="1600" dirty="0"/>
          </a:p>
        </p:txBody>
      </p:sp>
      <p:cxnSp>
        <p:nvCxnSpPr>
          <p:cNvPr id="18" name="直線矢印コネクタ 17"/>
          <p:cNvCxnSpPr/>
          <p:nvPr/>
        </p:nvCxnSpPr>
        <p:spPr bwMode="auto">
          <a:xfrm flipV="1">
            <a:off x="2285206" y="5182394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 bwMode="auto">
          <a:xfrm rot="10800000">
            <a:off x="2285206" y="5334794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0" name="左中かっこ 19"/>
          <p:cNvSpPr/>
          <p:nvPr/>
        </p:nvSpPr>
        <p:spPr bwMode="auto">
          <a:xfrm>
            <a:off x="2056606" y="5106194"/>
            <a:ext cx="1524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12676" y="5106194"/>
            <a:ext cx="17802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Refresh by</a:t>
            </a:r>
          </a:p>
          <a:p>
            <a:pPr algn="ctr"/>
            <a:r>
              <a:rPr kumimoji="1" lang="en-US" altLang="ja-JP" sz="1600" dirty="0" smtClean="0"/>
              <a:t>HLS Action frames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HLS Action Frame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HLS Request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HLS Response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22</a:t>
            </a:fld>
            <a:endParaRPr lang="en-US" altLang="ja-JP"/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1676400" y="2667000"/>
          <a:ext cx="5778500" cy="711200"/>
        </p:xfrm>
        <a:graphic>
          <a:graphicData uri="http://schemas.openxmlformats.org/presentationml/2006/ole">
            <p:oleObj spid="_x0000_s89090" name="Word 文書" r:id="rId3" imgW="5778500" imgH="711200" progId="Word.Document.12">
              <p:link updateAutomatic="1"/>
            </p:oleObj>
          </a:graphicData>
        </a:graphic>
      </p:graphicFrame>
      <p:graphicFrame>
        <p:nvGraphicFramePr>
          <p:cNvPr id="89091" name="Object 3"/>
          <p:cNvGraphicFramePr>
            <a:graphicFrameLocks noChangeAspect="1"/>
          </p:cNvGraphicFramePr>
          <p:nvPr/>
        </p:nvGraphicFramePr>
        <p:xfrm>
          <a:off x="1752600" y="4419600"/>
          <a:ext cx="5778500" cy="711200"/>
        </p:xfrm>
        <a:graphic>
          <a:graphicData uri="http://schemas.openxmlformats.org/presentationml/2006/ole">
            <p:oleObj spid="_x0000_s89091" name="Word 文書" r:id="rId4" imgW="5778500" imgH="711200" progId="Word.Document.12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IPv6 Address Assignment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Stateless </a:t>
            </a:r>
            <a:r>
              <a:rPr lang="en-US" altLang="ja-JP" dirty="0" err="1" smtClean="0"/>
              <a:t>Autoconfiguration</a:t>
            </a:r>
            <a:r>
              <a:rPr lang="en-US" altLang="ja-JP" dirty="0" smtClean="0"/>
              <a:t> (RFC4862)</a:t>
            </a:r>
          </a:p>
          <a:p>
            <a:r>
              <a:rPr lang="en-US" altLang="ja-JP" dirty="0" err="1" smtClean="0"/>
              <a:t>Stateful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Autoconfiguration</a:t>
            </a:r>
            <a:r>
              <a:rPr lang="en-US" altLang="ja-JP" dirty="0" smtClean="0"/>
              <a:t> (DHCPv6, RFC3315)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Stateless </a:t>
            </a:r>
            <a:r>
              <a:rPr lang="en-US" altLang="ja-JP" dirty="0" err="1" smtClean="0"/>
              <a:t>Autoconfiguration</a:t>
            </a:r>
            <a:r>
              <a:rPr lang="en-US" altLang="ja-JP" dirty="0" smtClean="0"/>
              <a:t> Sequence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24</a:t>
            </a:fld>
            <a:endParaRPr lang="en-US" altLang="ja-JP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837406" y="4114800"/>
            <a:ext cx="4267994" cy="7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>
            <a:off x="2971800" y="2362200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>
            <a:off x="2971800" y="2667000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>
            <a:off x="2971800" y="3276600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 flipH="1">
            <a:off x="2971800" y="3581400"/>
            <a:ext cx="3505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>
            <a:off x="2971800" y="4191000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直線矢印コネクタ 16"/>
          <p:cNvCxnSpPr/>
          <p:nvPr/>
        </p:nvCxnSpPr>
        <p:spPr bwMode="auto">
          <a:xfrm>
            <a:off x="2971800" y="4495800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直線コネクタ 17"/>
          <p:cNvCxnSpPr>
            <a:stCxn id="19" idx="2"/>
          </p:cNvCxnSpPr>
          <p:nvPr/>
        </p:nvCxnSpPr>
        <p:spPr bwMode="auto">
          <a:xfrm rot="5400000">
            <a:off x="4304903" y="4153297"/>
            <a:ext cx="4344194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4" name="正方形/長方形 13"/>
          <p:cNvSpPr/>
          <p:nvPr/>
        </p:nvSpPr>
        <p:spPr bwMode="auto">
          <a:xfrm>
            <a:off x="2590800" y="15240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Host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096000" y="15240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Router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90600" y="2057400"/>
            <a:ext cx="1962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 Generate tentative address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24400" y="2209800"/>
            <a:ext cx="1881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2. NS for duplication check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85800" y="2362200"/>
            <a:ext cx="2249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3. Assign link-local address to I/F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24400" y="25146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4. NA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24400" y="3124200"/>
            <a:ext cx="526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5. RS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438400" y="3429000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6. RA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724400" y="4038600"/>
            <a:ext cx="11250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7. NS for DAD</a:t>
            </a:r>
            <a:endParaRPr kumimoji="1" lang="ja-JP" altLang="en-US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914400" y="4191000"/>
            <a:ext cx="205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8. Assign global address to I/F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24400" y="43434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9. NA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Stateful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Autoconfiguration</a:t>
            </a:r>
            <a:r>
              <a:rPr lang="en-US" altLang="ja-JP" dirty="0" smtClean="0"/>
              <a:t> Sequence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25</a:t>
            </a:fld>
            <a:endParaRPr lang="en-US" altLang="ja-JP"/>
          </a:p>
        </p:txBody>
      </p:sp>
      <p:cxnSp>
        <p:nvCxnSpPr>
          <p:cNvPr id="23" name="直線コネクタ 22"/>
          <p:cNvCxnSpPr/>
          <p:nvPr/>
        </p:nvCxnSpPr>
        <p:spPr bwMode="auto">
          <a:xfrm rot="5400000">
            <a:off x="837406" y="4114800"/>
            <a:ext cx="4267994" cy="7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>
            <a:off x="2971800" y="2362200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>
            <a:off x="2971800" y="2667000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直線矢印コネクタ 26"/>
          <p:cNvCxnSpPr/>
          <p:nvPr/>
        </p:nvCxnSpPr>
        <p:spPr bwMode="auto">
          <a:xfrm>
            <a:off x="2971800" y="3276600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直線矢印コネクタ 27"/>
          <p:cNvCxnSpPr/>
          <p:nvPr/>
        </p:nvCxnSpPr>
        <p:spPr bwMode="auto">
          <a:xfrm flipH="1">
            <a:off x="2971800" y="3581400"/>
            <a:ext cx="3505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9" name="直線矢印コネクタ 28"/>
          <p:cNvCxnSpPr/>
          <p:nvPr/>
        </p:nvCxnSpPr>
        <p:spPr bwMode="auto">
          <a:xfrm>
            <a:off x="2971800" y="5562600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2971800" y="5867400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1" name="直線コネクタ 30"/>
          <p:cNvCxnSpPr>
            <a:stCxn id="33" idx="2"/>
          </p:cNvCxnSpPr>
          <p:nvPr/>
        </p:nvCxnSpPr>
        <p:spPr bwMode="auto">
          <a:xfrm rot="5400000">
            <a:off x="5600700" y="2857500"/>
            <a:ext cx="1752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2" name="正方形/長方形 31"/>
          <p:cNvSpPr/>
          <p:nvPr/>
        </p:nvSpPr>
        <p:spPr bwMode="auto">
          <a:xfrm>
            <a:off x="2590800" y="15240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Host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6096000" y="15240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Router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990600" y="2057400"/>
            <a:ext cx="1962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 Generate tentative address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724400" y="2209800"/>
            <a:ext cx="1881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2. NS for duplication check</a:t>
            </a:r>
            <a:endParaRPr kumimoji="1" lang="ja-JP" altLang="en-US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85800" y="2362200"/>
            <a:ext cx="2249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3. Assign link-local address to I/F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24400" y="25146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4. NA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724400" y="3124200"/>
            <a:ext cx="5267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5. RS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438400" y="3429000"/>
            <a:ext cx="5565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6. RA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24400" y="5410200"/>
            <a:ext cx="11250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8. NS for DAD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914400" y="5562600"/>
            <a:ext cx="20569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9. Assign global address to I/F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724400" y="57150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10. NA</a:t>
            </a:r>
            <a:endParaRPr kumimoji="1" lang="ja-JP" altLang="en-US" dirty="0"/>
          </a:p>
        </p:txBody>
      </p:sp>
      <p:cxnSp>
        <p:nvCxnSpPr>
          <p:cNvPr id="44" name="直線コネクタ 43"/>
          <p:cNvCxnSpPr>
            <a:stCxn id="45" idx="2"/>
          </p:cNvCxnSpPr>
          <p:nvPr/>
        </p:nvCxnSpPr>
        <p:spPr bwMode="auto">
          <a:xfrm rot="5400000">
            <a:off x="5601494" y="5142706"/>
            <a:ext cx="17526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5" name="正方形/長方形 44"/>
          <p:cNvSpPr/>
          <p:nvPr/>
        </p:nvSpPr>
        <p:spPr bwMode="auto">
          <a:xfrm>
            <a:off x="6096794" y="3809206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6" name="直線矢印コネクタ 45"/>
          <p:cNvCxnSpPr/>
          <p:nvPr/>
        </p:nvCxnSpPr>
        <p:spPr bwMode="auto">
          <a:xfrm flipH="1">
            <a:off x="2971800" y="4648200"/>
            <a:ext cx="3505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直線矢印コネクタ 46"/>
          <p:cNvCxnSpPr/>
          <p:nvPr/>
        </p:nvCxnSpPr>
        <p:spPr bwMode="auto">
          <a:xfrm>
            <a:off x="2971800" y="4419600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 flipH="1">
            <a:off x="2971800" y="5105400"/>
            <a:ext cx="3505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9" name="直線矢印コネクタ 48"/>
          <p:cNvCxnSpPr/>
          <p:nvPr/>
        </p:nvCxnSpPr>
        <p:spPr bwMode="auto">
          <a:xfrm>
            <a:off x="2971800" y="4876800"/>
            <a:ext cx="3505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0" name="テキスト ボックス 49"/>
          <p:cNvSpPr txBox="1"/>
          <p:nvPr/>
        </p:nvSpPr>
        <p:spPr>
          <a:xfrm>
            <a:off x="2209800" y="4648200"/>
            <a:ext cx="7490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7. DHCP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円/楕円 23"/>
          <p:cNvSpPr/>
          <p:nvPr/>
        </p:nvSpPr>
        <p:spPr bwMode="auto">
          <a:xfrm>
            <a:off x="3276600" y="2209800"/>
            <a:ext cx="1600200" cy="3048000"/>
          </a:xfrm>
          <a:prstGeom prst="ellipse">
            <a:avLst/>
          </a:prstGeom>
          <a:solidFill>
            <a:srgbClr val="ECBBCA"/>
          </a:soli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IPv4 Only Network</a:t>
            </a:r>
            <a:endParaRPr lang="ja-JP" altLang="en-US" dirty="0"/>
          </a:p>
        </p:txBody>
      </p:sp>
      <p:sp>
        <p:nvSpPr>
          <p:cNvPr id="32" name="コンテンツ プレースホルダ 31"/>
          <p:cNvSpPr>
            <a:spLocks noGrp="1"/>
          </p:cNvSpPr>
          <p:nvPr>
            <p:ph idx="1"/>
          </p:nvPr>
        </p:nvSpPr>
        <p:spPr>
          <a:xfrm>
            <a:off x="685800" y="5334000"/>
            <a:ext cx="7772400" cy="1066800"/>
          </a:xfrm>
        </p:spPr>
        <p:txBody>
          <a:bodyPr/>
          <a:lstStyle/>
          <a:p>
            <a:r>
              <a:rPr lang="en-US" altLang="ja-JP" sz="1600" dirty="0" smtClean="0"/>
              <a:t>If STA can know that the network does not support IPv6, it should stop transmitting  IPv6/ICMPv6 packets.</a:t>
            </a:r>
          </a:p>
          <a:p>
            <a:r>
              <a:rPr lang="en-US" altLang="ja-JP" sz="1600" dirty="0" smtClean="0"/>
              <a:t>When IPv6ConfigDuringAssoc in Extended Capabilities is false, STA MUST NOT transmit any IPv6/ICMPv6 packets</a:t>
            </a:r>
            <a:endParaRPr lang="ja-JP" altLang="en-US" sz="1600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26</a:t>
            </a:fld>
            <a:endParaRPr lang="en-US" altLang="ja-JP"/>
          </a:p>
        </p:txBody>
      </p:sp>
      <p:cxnSp>
        <p:nvCxnSpPr>
          <p:cNvPr id="8" name="直線コネクタ 7"/>
          <p:cNvCxnSpPr/>
          <p:nvPr/>
        </p:nvCxnSpPr>
        <p:spPr bwMode="auto">
          <a:xfrm rot="5400000">
            <a:off x="1410494" y="3694906"/>
            <a:ext cx="2667000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>
            <a:off x="2743994" y="2742406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>
            <a:off x="2743994" y="3047206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>
            <a:off x="2743994" y="3656806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>
            <a:off x="2743994" y="4037806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直線矢印コネクタ 18"/>
          <p:cNvCxnSpPr/>
          <p:nvPr/>
        </p:nvCxnSpPr>
        <p:spPr bwMode="auto">
          <a:xfrm>
            <a:off x="2743994" y="4418806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6" name="正方形/長方形 15"/>
          <p:cNvSpPr/>
          <p:nvPr/>
        </p:nvSpPr>
        <p:spPr bwMode="auto">
          <a:xfrm>
            <a:off x="2362200" y="19050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Host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38200" y="2514600"/>
            <a:ext cx="19621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1. Generate tentative address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572000" y="2667000"/>
            <a:ext cx="18812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2. NS for duplication check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3400" y="2819400"/>
            <a:ext cx="2249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3. Assign link-local address to I/F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72000" y="2971800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4. NA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724400" y="3886200"/>
            <a:ext cx="1116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5. RS (&amp; retry)</a:t>
            </a:r>
            <a:endParaRPr kumimoji="1" lang="ja-JP" altLang="en-US" dirty="0"/>
          </a:p>
        </p:txBody>
      </p:sp>
      <p:sp>
        <p:nvSpPr>
          <p:cNvPr id="23" name="右中かっこ 22"/>
          <p:cNvSpPr/>
          <p:nvPr/>
        </p:nvSpPr>
        <p:spPr bwMode="auto">
          <a:xfrm>
            <a:off x="4648200" y="3581400"/>
            <a:ext cx="155448" cy="9144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81600" y="2057400"/>
            <a:ext cx="1569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smtClean="0">
                <a:solidFill>
                  <a:srgbClr val="C10000"/>
                </a:solidFill>
                <a:latin typeface="Arial"/>
                <a:cs typeface="Arial"/>
              </a:rPr>
              <a:t>Waste of airtime</a:t>
            </a:r>
            <a:endParaRPr kumimoji="1" lang="ja-JP" altLang="en-US" sz="1400" b="1" dirty="0">
              <a:solidFill>
                <a:srgbClr val="C10000"/>
              </a:solidFill>
              <a:latin typeface="Arial"/>
              <a:cs typeface="Arial"/>
            </a:endParaRPr>
          </a:p>
        </p:txBody>
      </p:sp>
      <p:cxnSp>
        <p:nvCxnSpPr>
          <p:cNvPr id="27" name="直線矢印コネクタ 26"/>
          <p:cNvCxnSpPr>
            <a:stCxn id="25" idx="1"/>
            <a:endCxn id="24" idx="7"/>
          </p:cNvCxnSpPr>
          <p:nvPr/>
        </p:nvCxnSpPr>
        <p:spPr bwMode="auto">
          <a:xfrm rot="10800000" flipV="1">
            <a:off x="4642456" y="2211289"/>
            <a:ext cx="539144" cy="4448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>
            <a:off x="2743200" y="4876800"/>
            <a:ext cx="18288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テキスト ボックス 33"/>
          <p:cNvSpPr txBox="1"/>
          <p:nvPr/>
        </p:nvSpPr>
        <p:spPr>
          <a:xfrm>
            <a:off x="4648200" y="4724400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mDNS</a:t>
            </a:r>
            <a:r>
              <a:rPr kumimoji="1" lang="en-US" altLang="ja-JP" dirty="0" smtClean="0"/>
              <a:t> query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 bwMode="auto">
          <a:xfrm>
            <a:off x="685800" y="2362200"/>
            <a:ext cx="2743200" cy="2971800"/>
          </a:xfrm>
          <a:prstGeom prst="roundRect">
            <a:avLst/>
          </a:prstGeom>
          <a:solidFill>
            <a:srgbClr val="C2D5EC"/>
          </a:solidFill>
          <a:ln w="12700" cap="flat" cmpd="sng" algn="ctr">
            <a:solidFill>
              <a:srgbClr val="3366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角丸四角形 25"/>
          <p:cNvSpPr/>
          <p:nvPr/>
        </p:nvSpPr>
        <p:spPr bwMode="auto">
          <a:xfrm>
            <a:off x="3733800" y="2362200"/>
            <a:ext cx="2057400" cy="2971800"/>
          </a:xfrm>
          <a:prstGeom prst="roundRect">
            <a:avLst/>
          </a:prstGeom>
          <a:solidFill>
            <a:srgbClr val="ECBBCA"/>
          </a:soli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角丸四角形 27"/>
          <p:cNvSpPr/>
          <p:nvPr/>
        </p:nvSpPr>
        <p:spPr bwMode="auto">
          <a:xfrm>
            <a:off x="6400800" y="2362200"/>
            <a:ext cx="1905000" cy="1219200"/>
          </a:xfrm>
          <a:prstGeom prst="roundRect">
            <a:avLst/>
          </a:prstGeom>
          <a:solidFill>
            <a:srgbClr val="CCFFCC"/>
          </a:solidFill>
          <a:ln w="12700" cap="flat" cmpd="sng" algn="ctr">
            <a:solidFill>
              <a:srgbClr val="008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Implementation Example for IPv4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27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447800" y="44196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WLAN driver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447800" y="3886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stack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447800" y="2743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dirty="0" err="1" smtClean="0"/>
              <a:t>Userland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4038600" y="44196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WLAN driver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038600" y="2743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client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2" name="正方形/長方形 11"/>
          <p:cNvSpPr/>
          <p:nvPr/>
        </p:nvSpPr>
        <p:spPr bwMode="auto">
          <a:xfrm>
            <a:off x="6629400" y="2743200"/>
            <a:ext cx="1447800" cy="533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</a:t>
            </a:r>
            <a:r>
              <a:rPr lang="en-US" altLang="ja-JP" sz="1600" dirty="0" smtClean="0"/>
              <a:t>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4" name="フリーフォーム 13"/>
          <p:cNvSpPr/>
          <p:nvPr/>
        </p:nvSpPr>
        <p:spPr bwMode="auto">
          <a:xfrm>
            <a:off x="1136208" y="2989484"/>
            <a:ext cx="294280" cy="1703851"/>
          </a:xfrm>
          <a:custGeom>
            <a:avLst/>
            <a:gdLst>
              <a:gd name="connsiteX0" fmla="*/ 294280 w 294280"/>
              <a:gd name="connsiteY0" fmla="*/ 0 h 1703851"/>
              <a:gd name="connsiteX1" fmla="*/ 0 w 294280"/>
              <a:gd name="connsiteY1" fmla="*/ 867415 h 1703851"/>
              <a:gd name="connsiteX2" fmla="*/ 294280 w 294280"/>
              <a:gd name="connsiteY2" fmla="*/ 1703851 h 1703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280" h="1703851">
                <a:moveTo>
                  <a:pt x="294280" y="0"/>
                </a:moveTo>
                <a:cubicBezTo>
                  <a:pt x="147140" y="291720"/>
                  <a:pt x="0" y="583440"/>
                  <a:pt x="0" y="867415"/>
                </a:cubicBezTo>
                <a:cubicBezTo>
                  <a:pt x="0" y="1151390"/>
                  <a:pt x="294280" y="1703851"/>
                  <a:pt x="294280" y="1703851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 rot="16200000">
            <a:off x="-113031" y="3600563"/>
            <a:ext cx="21794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Configure to use IPv4 FILS</a:t>
            </a:r>
            <a:endParaRPr kumimoji="1" lang="ja-JP" altLang="en-US" sz="1400" dirty="0"/>
          </a:p>
        </p:txBody>
      </p:sp>
      <p:cxnSp>
        <p:nvCxnSpPr>
          <p:cNvPr id="17" name="直線矢印コネクタ 16"/>
          <p:cNvCxnSpPr/>
          <p:nvPr/>
        </p:nvCxnSpPr>
        <p:spPr bwMode="auto">
          <a:xfrm>
            <a:off x="2895600" y="48006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20" name="直線矢印コネクタ 19"/>
          <p:cNvCxnSpPr/>
          <p:nvPr/>
        </p:nvCxnSpPr>
        <p:spPr bwMode="auto">
          <a:xfrm rot="16200000">
            <a:off x="4001293" y="3835934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cxnSp>
        <p:nvCxnSpPr>
          <p:cNvPr id="22" name="直線矢印コネクタ 21"/>
          <p:cNvCxnSpPr/>
          <p:nvPr/>
        </p:nvCxnSpPr>
        <p:spPr bwMode="auto">
          <a:xfrm>
            <a:off x="5486400" y="3048000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sp>
        <p:nvSpPr>
          <p:cNvPr id="23" name="フリーフォーム 22"/>
          <p:cNvSpPr/>
          <p:nvPr/>
        </p:nvSpPr>
        <p:spPr bwMode="auto">
          <a:xfrm>
            <a:off x="2896342" y="4197669"/>
            <a:ext cx="188444" cy="387239"/>
          </a:xfrm>
          <a:custGeom>
            <a:avLst/>
            <a:gdLst>
              <a:gd name="connsiteX0" fmla="*/ 0 w 188444"/>
              <a:gd name="connsiteY0" fmla="*/ 387239 h 387239"/>
              <a:gd name="connsiteX1" fmla="*/ 185862 w 188444"/>
              <a:gd name="connsiteY1" fmla="*/ 216854 h 387239"/>
              <a:gd name="connsiteX2" fmla="*/ 15489 w 188444"/>
              <a:gd name="connsiteY2" fmla="*/ 0 h 38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444" h="387239">
                <a:moveTo>
                  <a:pt x="0" y="387239"/>
                </a:moveTo>
                <a:cubicBezTo>
                  <a:pt x="91640" y="334316"/>
                  <a:pt x="183281" y="281394"/>
                  <a:pt x="185862" y="216854"/>
                </a:cubicBezTo>
                <a:cubicBezTo>
                  <a:pt x="188444" y="152314"/>
                  <a:pt x="15489" y="0"/>
                  <a:pt x="15489" y="0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2905079" y="4181521"/>
            <a:ext cx="5936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Setup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2600" y="1981200"/>
            <a:ext cx="6591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STA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495800" y="1981200"/>
            <a:ext cx="512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AP</a:t>
            </a:r>
            <a:endParaRPr kumimoji="1" lang="ja-JP" altLang="en-US" sz="20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553200" y="1981200"/>
            <a:ext cx="15953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DHCP Server</a:t>
            </a:r>
            <a:endParaRPr kumimoji="1" lang="ja-JP" altLang="en-US" sz="20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352800" y="4800600"/>
            <a:ext cx="4239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 smtClean="0"/>
              <a:t>IEs</a:t>
            </a:r>
            <a:endParaRPr kumimoji="1"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 rot="16200000">
            <a:off x="4059451" y="3712949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Trigger</a:t>
            </a:r>
            <a:endParaRPr kumimoji="1" lang="ja-JP" altLang="en-US" sz="1400" dirty="0"/>
          </a:p>
        </p:txBody>
      </p:sp>
      <p:sp>
        <p:nvSpPr>
          <p:cNvPr id="34" name="テキスト ボックス 33"/>
          <p:cNvSpPr txBox="1"/>
          <p:nvPr/>
        </p:nvSpPr>
        <p:spPr>
          <a:xfrm rot="16200000">
            <a:off x="4731889" y="3650111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</a:t>
            </a:r>
          </a:p>
          <a:p>
            <a:r>
              <a:rPr kumimoji="1" lang="en-US" altLang="ja-JP" sz="1400" dirty="0" smtClean="0"/>
              <a:t>Message</a:t>
            </a:r>
            <a:endParaRPr kumimoji="1" lang="ja-JP" altLang="en-US" sz="1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5791200" y="3048000"/>
            <a:ext cx="6635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</a:t>
            </a:r>
            <a:endParaRPr kumimoji="1" lang="ja-JP" altLang="en-US" sz="1400" dirty="0"/>
          </a:p>
        </p:txBody>
      </p:sp>
      <p:cxnSp>
        <p:nvCxnSpPr>
          <p:cNvPr id="36" name="直線矢印コネクタ 35"/>
          <p:cNvCxnSpPr/>
          <p:nvPr/>
        </p:nvCxnSpPr>
        <p:spPr bwMode="auto">
          <a:xfrm rot="5400000" flipV="1">
            <a:off x="4306094" y="3847306"/>
            <a:ext cx="11430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  <a:effectLst/>
        </p:spPr>
      </p:cxnSp>
      <p:sp>
        <p:nvSpPr>
          <p:cNvPr id="43" name="フリーフォーム 42"/>
          <p:cNvSpPr/>
          <p:nvPr/>
        </p:nvSpPr>
        <p:spPr bwMode="auto">
          <a:xfrm>
            <a:off x="3577834" y="3516129"/>
            <a:ext cx="3237089" cy="2431860"/>
          </a:xfrm>
          <a:custGeom>
            <a:avLst/>
            <a:gdLst>
              <a:gd name="connsiteX0" fmla="*/ 2602062 w 3237089"/>
              <a:gd name="connsiteY0" fmla="*/ 0 h 2431860"/>
              <a:gd name="connsiteX1" fmla="*/ 3237089 w 3237089"/>
              <a:gd name="connsiteY1" fmla="*/ 1471507 h 2431860"/>
              <a:gd name="connsiteX2" fmla="*/ 2183873 w 3237089"/>
              <a:gd name="connsiteY2" fmla="*/ 2431860 h 2431860"/>
              <a:gd name="connsiteX3" fmla="*/ 92931 w 3237089"/>
              <a:gd name="connsiteY3" fmla="*/ 2215006 h 2431860"/>
              <a:gd name="connsiteX4" fmla="*/ 0 w 3237089"/>
              <a:gd name="connsiteY4" fmla="*/ 1703851 h 2431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7089" h="2431860">
                <a:moveTo>
                  <a:pt x="2602062" y="0"/>
                </a:moveTo>
                <a:cubicBezTo>
                  <a:pt x="2815631" y="489681"/>
                  <a:pt x="3237089" y="937279"/>
                  <a:pt x="3237089" y="1471507"/>
                </a:cubicBezTo>
                <a:lnTo>
                  <a:pt x="2183873" y="2431860"/>
                </a:lnTo>
                <a:lnTo>
                  <a:pt x="92931" y="2215006"/>
                </a:lnTo>
                <a:lnTo>
                  <a:pt x="0" y="1703851"/>
                </a:ln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triangle" w="lg" len="med"/>
            <a:tailEnd type="triangle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6324600" y="5410200"/>
            <a:ext cx="2685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synchronous/asynchronous</a:t>
            </a:r>
            <a:endParaRPr kumimoji="1" lang="ja-JP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Questions &amp; Comments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28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Typical Sequence for Internet Access by IPv4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4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3276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04800" y="3352800"/>
            <a:ext cx="731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DHCP</a:t>
            </a:r>
            <a:endParaRPr kumimoji="1" lang="ja-JP" altLang="en-US" sz="1600" dirty="0"/>
          </a:p>
        </p:txBody>
      </p:sp>
      <p:cxnSp>
        <p:nvCxnSpPr>
          <p:cNvPr id="20" name="直線矢印コネクタ 19"/>
          <p:cNvCxnSpPr/>
          <p:nvPr/>
        </p:nvCxnSpPr>
        <p:spPr bwMode="auto">
          <a:xfrm rot="10800000">
            <a:off x="1219200" y="34290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962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8" name="角丸四角形 37"/>
          <p:cNvSpPr/>
          <p:nvPr/>
        </p:nvSpPr>
        <p:spPr bwMode="auto">
          <a:xfrm>
            <a:off x="990600" y="2286000"/>
            <a:ext cx="2133600" cy="7620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Authentication, Association, Key negotiation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5181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67894" y="3009106"/>
            <a:ext cx="1752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1219200" y="35814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1219200" y="37338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467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1219200" y="41148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1219200" y="4267200"/>
            <a:ext cx="43434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50292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3" name="左中かっこ 62"/>
          <p:cNvSpPr/>
          <p:nvPr/>
        </p:nvSpPr>
        <p:spPr bwMode="auto">
          <a:xfrm>
            <a:off x="990600" y="3200400"/>
            <a:ext cx="152400" cy="6858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左中かっこ 63"/>
          <p:cNvSpPr/>
          <p:nvPr/>
        </p:nvSpPr>
        <p:spPr bwMode="auto">
          <a:xfrm>
            <a:off x="990600" y="4038600"/>
            <a:ext cx="152400" cy="38100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78889" y="4038600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ARP</a:t>
            </a:r>
            <a:endParaRPr kumimoji="1" lang="ja-JP" altLang="en-US" sz="1600" dirty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029200" y="2895600"/>
            <a:ext cx="358140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3 round-trips of frame exchanges between AP and STA before communication in addition to authentication, association and key negotiation</a:t>
            </a:r>
            <a:endParaRPr kumimoji="1" lang="ja-JP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Reduce Frame Exchanges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One of the target of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is to accommodate a lot of </a:t>
            </a:r>
            <a:r>
              <a:rPr lang="en-US" altLang="ja-JP" dirty="0" err="1" smtClean="0"/>
              <a:t>STAs</a:t>
            </a:r>
            <a:r>
              <a:rPr lang="en-US" altLang="ja-JP" dirty="0" smtClean="0"/>
              <a:t> simultaneously.</a:t>
            </a:r>
          </a:p>
          <a:p>
            <a:r>
              <a:rPr lang="en-US" altLang="ja-JP" dirty="0" smtClean="0"/>
              <a:t>Each frame consumes air-time for </a:t>
            </a:r>
            <a:r>
              <a:rPr lang="en-US" altLang="ja-JP" dirty="0" err="1" smtClean="0"/>
              <a:t>IFSs</a:t>
            </a:r>
            <a:r>
              <a:rPr lang="en-US" altLang="ja-JP" dirty="0" smtClean="0"/>
              <a:t> regardless of the frame length.</a:t>
            </a:r>
          </a:p>
          <a:p>
            <a:r>
              <a:rPr lang="en-US" altLang="ja-JP" dirty="0" smtClean="0"/>
              <a:t>So reducing the number of frame exchanges is effective for this target.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 bwMode="auto">
          <a:xfrm>
            <a:off x="2819400" y="3048000"/>
            <a:ext cx="4419600" cy="1295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Optimized Sequence for Internet Access with 1 Round-trip Association (11/1160r3)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971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733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29794" y="2818606"/>
            <a:ext cx="1371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971800" y="32004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971800" y="3352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086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2971800" y="2743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2971800" y="40386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2971800" y="38862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52578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715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5639594" y="2590006"/>
            <a:ext cx="914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19200" y="4495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257800" y="4419600"/>
            <a:ext cx="221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717A"/>
                </a:solidFill>
              </a:rPr>
              <a:t>Virtually Simultaneous</a:t>
            </a:r>
            <a:endParaRPr kumimoji="1" lang="ja-JP" altLang="en-US" sz="1600" b="1" dirty="0">
              <a:solidFill>
                <a:srgbClr val="FF717A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96000" y="2667000"/>
            <a:ext cx="1447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(RADIUS for AAA)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415471" y="2286000"/>
            <a:ext cx="15026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Req.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/HLS Request</a:t>
            </a:r>
          </a:p>
          <a:p>
            <a:pPr algn="ctr"/>
            <a:r>
              <a:rPr kumimoji="1" lang="en-US" altLang="ja-JP" sz="1600" dirty="0" smtClean="0"/>
              <a:t>Element</a:t>
            </a:r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341609" y="4191000"/>
            <a:ext cx="162807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Resp.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/HLS Response</a:t>
            </a:r>
          </a:p>
          <a:p>
            <a:pPr algn="ctr"/>
            <a:r>
              <a:rPr kumimoji="1" lang="en-US" altLang="ja-JP" sz="1600" dirty="0" smtClean="0"/>
              <a:t>Element</a:t>
            </a:r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14800" y="3124200"/>
            <a:ext cx="2418977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e.g. 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81600" y="38100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 bwMode="auto">
          <a:xfrm>
            <a:off x="4953000" y="3429000"/>
            <a:ext cx="2743200" cy="2819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Concept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r>
              <a:rPr lang="en-US" altLang="ja-JP" dirty="0" smtClean="0"/>
              <a:t>The proposed protocol is terminated at the AP.</a:t>
            </a:r>
          </a:p>
          <a:p>
            <a:r>
              <a:rPr lang="en-US" altLang="ja-JP" dirty="0" smtClean="0"/>
              <a:t>This protocol is NOT DHCP/RA. Just uses the message format for future flexibility.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962400" y="4572000"/>
            <a:ext cx="914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676400" y="4572000"/>
            <a:ext cx="914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9" name="左右矢印 8"/>
          <p:cNvSpPr/>
          <p:nvPr/>
        </p:nvSpPr>
        <p:spPr bwMode="auto">
          <a:xfrm>
            <a:off x="2667000" y="4572000"/>
            <a:ext cx="1216152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67000" y="5181600"/>
            <a:ext cx="1181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Arial"/>
                <a:cs typeface="Arial"/>
              </a:rPr>
              <a:t>.11ai HLS</a:t>
            </a:r>
            <a:endParaRPr kumimoji="1" lang="ja-JP" altLang="en-US" sz="1800" dirty="0">
              <a:latin typeface="Arial"/>
              <a:cs typeface="Arial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6324600" y="35814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DHCP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6324600" y="41910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RA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6324600" y="48006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Static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6858000" y="54102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円/楕円 14"/>
          <p:cNvSpPr/>
          <p:nvPr/>
        </p:nvSpPr>
        <p:spPr bwMode="auto">
          <a:xfrm>
            <a:off x="6858000" y="56388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6858000" y="58674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左右矢印 16"/>
          <p:cNvSpPr/>
          <p:nvPr/>
        </p:nvSpPr>
        <p:spPr bwMode="auto">
          <a:xfrm>
            <a:off x="4953000" y="4572000"/>
            <a:ext cx="1216152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05400" y="5562600"/>
            <a:ext cx="153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Arial"/>
                <a:cs typeface="Arial"/>
              </a:rPr>
              <a:t>Out of Scope</a:t>
            </a:r>
            <a:endParaRPr kumimoji="1" lang="ja-JP" alt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Modified Existing Element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ja-JP" dirty="0" smtClean="0"/>
              <a:t>Extended Capabilities element</a:t>
            </a:r>
          </a:p>
          <a:p>
            <a:pPr lvl="1"/>
            <a:r>
              <a:rPr lang="en-US" altLang="ja-JP" dirty="0" smtClean="0"/>
              <a:t>Add the following fields.</a:t>
            </a:r>
          </a:p>
          <a:p>
            <a:pPr lvl="2"/>
            <a:r>
              <a:rPr lang="en-US" altLang="ja-JP" dirty="0" smtClean="0"/>
              <a:t>IPv4ConfigDuringAssoc (1bit)</a:t>
            </a:r>
          </a:p>
          <a:p>
            <a:pPr lvl="3"/>
            <a:r>
              <a:rPr lang="en-US" altLang="ja-JP" dirty="0" smtClean="0"/>
              <a:t>Indicates that the AP supports Higher Layer Setup for IPv4.	</a:t>
            </a:r>
          </a:p>
          <a:p>
            <a:pPr lvl="2"/>
            <a:r>
              <a:rPr lang="en-US" altLang="ja-JP" dirty="0" smtClean="0"/>
              <a:t>IPv6ConfigDuringAssoc (1bit)</a:t>
            </a:r>
          </a:p>
          <a:p>
            <a:pPr lvl="3"/>
            <a:r>
              <a:rPr lang="en-US" altLang="ja-JP" dirty="0" smtClean="0"/>
              <a:t>Indicates that the AP supports Higher Layer Setup for IPv6.</a:t>
            </a:r>
          </a:p>
          <a:p>
            <a:pPr lvl="2"/>
            <a:r>
              <a:rPr lang="en-US" altLang="ja-JP" dirty="0" err="1" smtClean="0"/>
              <a:t>OnlyOneIPConfigDuringAssoc</a:t>
            </a:r>
            <a:r>
              <a:rPr lang="en-US" altLang="ja-JP" dirty="0" smtClean="0"/>
              <a:t> (1bit)</a:t>
            </a:r>
          </a:p>
          <a:p>
            <a:pPr lvl="3"/>
            <a:r>
              <a:rPr lang="en-US" altLang="ja-JP" dirty="0" smtClean="0"/>
              <a:t>If 1, the AP provides either IPv4 or IPv6 Higher Layer Setup.</a:t>
            </a:r>
          </a:p>
          <a:p>
            <a:pPr lvl="2"/>
            <a:endParaRPr lang="en-US" altLang="ja-JP" dirty="0" smtClean="0"/>
          </a:p>
          <a:p>
            <a:pPr lvl="2"/>
            <a:endParaRPr lang="en-US" altLang="ja-JP" dirty="0" smtClean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New Elements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HLS Request Element</a:t>
            </a:r>
          </a:p>
          <a:p>
            <a:r>
              <a:rPr lang="en-US" altLang="ja-JP" dirty="0" smtClean="0"/>
              <a:t>HLS Response Element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47440</TotalTime>
  <Words>2029</Words>
  <Application>Microsoft Macintosh PowerPoint</Application>
  <PresentationFormat>画面に合わせる (4:3)</PresentationFormat>
  <Paragraphs>435</Paragraphs>
  <Slides>28</Slides>
  <Notes>4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リンクの設定</vt:lpstr>
      </vt:variant>
      <vt:variant>
        <vt:i4>13</vt:i4>
      </vt:variant>
      <vt:variant>
        <vt:lpstr>スライド タイトル</vt:lpstr>
      </vt:variant>
      <vt:variant>
        <vt:i4>28</vt:i4>
      </vt:variant>
    </vt:vector>
  </HeadingPairs>
  <TitlesOfParts>
    <vt:vector size="42" baseType="lpstr">
      <vt:lpstr>802-11-Submission</vt:lpstr>
      <vt:lpstr>Machintosh HD:Users:hmorioka:Documents:IEEE802:TGai:11-12-0033-00-00ai-higher-layer-setup-proposal-text.doc!OLE_LINK2</vt:lpstr>
      <vt:lpstr>Machintosh HD:Users:hmorioka:Documents:IEEE802:TGai:11-12-0033-00-00ai-higher-layer-setup-proposal-text.doc!OLE_LINK3</vt:lpstr>
      <vt:lpstr>Machintosh HD:Users:hmorioka:Documents:IEEE802:TGai:11-12-0033-00-00ai-higher-layer-setup-proposal-text.doc!OLE_LINK5</vt:lpstr>
      <vt:lpstr>Machintosh HD:Users:hmorioka:Documents:IEEE802:TGai:11-12-0033-01-00ai-higher-layer-setup-proposal-text.doc!OLE_LINK4</vt:lpstr>
      <vt:lpstr>Machintosh HD:Users:hmorioka:Documents:IEEE802:TGai:11-12-0033-00-00ai-higher-layer-setup-proposal-text.doc!OLE_LINK7</vt:lpstr>
      <vt:lpstr>Machintosh HD:Users:hmorioka:Documents:IEEE802:TGai:11-12-0033-00-00ai-higher-layer-setup-proposal-text.doc!OLE_LINK8</vt:lpstr>
      <vt:lpstr>Machintosh HD:Users:hmorioka:Documents:IEEE802:TGai:11-12-0033-00-00ai-higher-layer-setup-proposal-text.doc!OLE_LINK9</vt:lpstr>
      <vt:lpstr>Machintosh HD:Users:hmorioka:Documents:IEEE802:TGai:11-12-0033-00-00ai-higher-layer-setup-proposal-text.doc!OLE_LINK10</vt:lpstr>
      <vt:lpstr>Machintosh HD:Users:hmorioka:Documents:IEEE802:TGai:11-12-0033-00-00ai-higher-layer-setup-proposal-text.doc!OLE_LINK11</vt:lpstr>
      <vt:lpstr>Machintosh HD:Users:hmorioka:Documents:IEEE802:TGai:11-12-0033-00-00ai-higher-layer-setup-proposal-text.doc!OLE_LINK12</vt:lpstr>
      <vt:lpstr>Machintosh HD:Users:hmorioka:Documents:IEEE802:TGai:11-12-0033-00-00ai-higher-layer-setup-proposal-text.doc!OLE_LINK13</vt:lpstr>
      <vt:lpstr>Machintosh HD:Users:hmorioka:Documents:IEEE802:TGai:11-12-0033-01-00ai-higher-layer-setup-proposal-text.doc!OLE_LINK14</vt:lpstr>
      <vt:lpstr>Machintosh HD:Users:hmorioka:Documents:IEEE802:TGai:11-12-0033-01-00ai-higher-layer-setup-proposal-text.doc!OLE_LINK15</vt:lpstr>
      <vt:lpstr>Higher Layer Setup Proposal Presentation</vt:lpstr>
      <vt:lpstr>Abstract</vt:lpstr>
      <vt:lpstr>Conformance w/ Tgai PAR &amp; 5C </vt:lpstr>
      <vt:lpstr>Typical Sequence for Internet Access by IPv4</vt:lpstr>
      <vt:lpstr>Reduce Frame Exchanges</vt:lpstr>
      <vt:lpstr>Optimized Sequence for Internet Access with 1 Round-trip Association (11/1160r3)</vt:lpstr>
      <vt:lpstr>Concept</vt:lpstr>
      <vt:lpstr>Modified Existing Element</vt:lpstr>
      <vt:lpstr>New Elements</vt:lpstr>
      <vt:lpstr>HLS Request Element</vt:lpstr>
      <vt:lpstr>HLS Response Element</vt:lpstr>
      <vt:lpstr>Optional Subelements</vt:lpstr>
      <vt:lpstr>IPv4 Configuration Subelement</vt:lpstr>
      <vt:lpstr>IPv4-MAC Address Subelement</vt:lpstr>
      <vt:lpstr>IPv6 Configuration Subelement</vt:lpstr>
      <vt:lpstr>IPv6-MAC Address Subelement</vt:lpstr>
      <vt:lpstr>IPv6 RA Subelement</vt:lpstr>
      <vt:lpstr>Fragmentation</vt:lpstr>
      <vt:lpstr>IPv4 Behavior</vt:lpstr>
      <vt:lpstr>IPv6 Behavior</vt:lpstr>
      <vt:lpstr>Configuration Refresh</vt:lpstr>
      <vt:lpstr>HLS Action Frame</vt:lpstr>
      <vt:lpstr>IPv6 Address Assignment</vt:lpstr>
      <vt:lpstr>Stateless Autoconfiguration Sequence</vt:lpstr>
      <vt:lpstr>Stateful Autoconfiguration Sequence</vt:lpstr>
      <vt:lpstr>IPv4 Only Network</vt:lpstr>
      <vt:lpstr>Implementation Example for IPv4</vt:lpstr>
      <vt:lpstr>Questions &amp; 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Morioka Hitoshi</cp:lastModifiedBy>
  <cp:revision>109</cp:revision>
  <cp:lastPrinted>1998-02-10T13:28:06Z</cp:lastPrinted>
  <dcterms:created xsi:type="dcterms:W3CDTF">2012-01-16T17:36:36Z</dcterms:created>
  <dcterms:modified xsi:type="dcterms:W3CDTF">2012-01-17T12:56:51Z</dcterms:modified>
</cp:coreProperties>
</file>