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57" r:id="rId3"/>
    <p:sldId id="281" r:id="rId4"/>
    <p:sldId id="282" r:id="rId5"/>
    <p:sldId id="283" r:id="rId6"/>
    <p:sldId id="284" r:id="rId7"/>
    <p:sldId id="328" r:id="rId8"/>
    <p:sldId id="312" r:id="rId9"/>
    <p:sldId id="317" r:id="rId10"/>
    <p:sldId id="318" r:id="rId11"/>
    <p:sldId id="319" r:id="rId12"/>
    <p:sldId id="320" r:id="rId13"/>
    <p:sldId id="321" r:id="rId14"/>
    <p:sldId id="322" r:id="rId15"/>
    <p:sldId id="324" r:id="rId16"/>
    <p:sldId id="325" r:id="rId17"/>
    <p:sldId id="326" r:id="rId18"/>
    <p:sldId id="327" r:id="rId19"/>
    <p:sldId id="306" r:id="rId20"/>
    <p:sldId id="307" r:id="rId21"/>
    <p:sldId id="313" r:id="rId22"/>
    <p:sldId id="273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12/0032r0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2" TargetMode="External"/><Relationship Id="rId4" Type="http://schemas.openxmlformats.org/officeDocument/2006/relationships/oleObject" Target="Machintosh%20HD:Users:hmorioka:Documents:IEEE802:TGai:11-12-0033-00-00ai-higher-layer-setup-proposal-text.doc!OLE_LINK3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4" TargetMode="External"/><Relationship Id="rId4" Type="http://schemas.openxmlformats.org/officeDocument/2006/relationships/oleObject" Target="Machintosh%20HD:Users:hmorioka:Documents:IEEE802:TGai:11-12-0033-00-00ai-higher-layer-setup-proposal-text.doc!OLE_LINK5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8" TargetMode="External"/><Relationship Id="rId4" Type="http://schemas.openxmlformats.org/officeDocument/2006/relationships/oleObject" Target="Machintosh%20HD:Users:hmorioka:Documents:IEEE802:TGai:11-12-0033-00-00ai-higher-layer-setup-proposal-text.doc!OLE_LINK9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11" TargetMode="External"/><Relationship Id="rId4" Type="http://schemas.openxmlformats.org/officeDocument/2006/relationships/oleObject" Target="Machintosh%20HD:Users:hmorioka:Documents:IEEE802:TGai:11-12-0033-00-00ai-higher-layer-setup-proposal-text.doc!OLE_LINK12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1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Gabor </a:t>
                      </a:r>
                      <a:r>
                        <a:rPr kumimoji="1" lang="en-US" altLang="ja-JP" sz="1200" dirty="0" err="1" smtClean="0"/>
                        <a:t>Bajko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Nokia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200 S </a:t>
                      </a:r>
                      <a:r>
                        <a:rPr kumimoji="1" lang="en-US" altLang="ja-JP" sz="1200" dirty="0" err="1" smtClean="0"/>
                        <a:t>Mathilda</a:t>
                      </a:r>
                      <a:r>
                        <a:rPr kumimoji="1" lang="en-US" altLang="ja-JP" sz="1200" dirty="0" smtClean="0"/>
                        <a:t> Ave, Sunnyvale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8585253693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gabor.bajko@nokia.com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Hiroshi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Mano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7-21-11</a:t>
                      </a:r>
                      <a:r>
                        <a:rPr kumimoji="1" lang="en-US" altLang="ja-JP" sz="1200" baseline="0" dirty="0" smtClean="0"/>
                        <a:t> Nishi-</a:t>
                      </a:r>
                      <a:r>
                        <a:rPr kumimoji="1" lang="en-US" altLang="ja-JP" sz="1200" baseline="0" dirty="0" err="1" smtClean="0"/>
                        <a:t>Gotanda</a:t>
                      </a:r>
                      <a:r>
                        <a:rPr kumimoji="1" lang="en-US" altLang="ja-JP" sz="1200" baseline="0" dirty="0" smtClean="0"/>
                        <a:t>, Shinagawa-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Tokyo 141-0031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+81-3-5719-7630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hmano@root-hq.com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Mark RISON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Cambridge Business Park, Cowley Road, Cambridge CB4 0WZ UK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+44-1223-692000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Mark.Rison@csr.com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Marc </a:t>
                      </a:r>
                      <a:r>
                        <a:rPr kumimoji="1" lang="en-US" altLang="ja-JP" sz="1200" dirty="0" err="1" smtClean="0"/>
                        <a:t>Emmelmann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Fraunhofer</a:t>
                      </a:r>
                      <a:r>
                        <a:rPr kumimoji="1" lang="en-US" altLang="ja-JP" sz="1200" baseline="0" dirty="0" smtClean="0"/>
                        <a:t> FOKUS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Kaiserin-Augusta-Alle</a:t>
                      </a:r>
                      <a:r>
                        <a:rPr kumimoji="1" lang="en-US" altLang="ja-JP" sz="1200" dirty="0" smtClean="0"/>
                        <a:t> 31 10589 Berlin Germany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+49-30-3463-7268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emmelmann@ieee.org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Higher Layer </a:t>
            </a:r>
            <a:r>
              <a:rPr lang="en-US" altLang="ja-JP" dirty="0" smtClean="0"/>
              <a:t>Setup </a:t>
            </a:r>
            <a:r>
              <a:rPr lang="en-US" altLang="ja-JP" dirty="0" smtClean="0"/>
              <a:t>Proposal Presentation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2012-01-10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HLS Request Element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Element Format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HLS Request Flags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Encrypted: Optional </a:t>
            </a:r>
            <a:r>
              <a:rPr lang="en-US" altLang="ja-JP" dirty="0" err="1" smtClean="0"/>
              <a:t>subelements</a:t>
            </a:r>
            <a:r>
              <a:rPr lang="en-US" altLang="ja-JP" dirty="0" smtClean="0"/>
              <a:t> are encrypted or not.</a:t>
            </a:r>
          </a:p>
          <a:p>
            <a:pPr lvl="1"/>
            <a:r>
              <a:rPr lang="en-US" altLang="ja-JP" dirty="0" smtClean="0"/>
              <a:t>IPv4: The STA requests IPv4 HLS or not.</a:t>
            </a:r>
          </a:p>
          <a:p>
            <a:pPr lvl="1"/>
            <a:r>
              <a:rPr lang="en-US" altLang="ja-JP" dirty="0" smtClean="0"/>
              <a:t>IPv6: The STA requests IPv6 HLS or not.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600200" y="2667000"/>
          <a:ext cx="5778500" cy="863600"/>
        </p:xfrm>
        <a:graphic>
          <a:graphicData uri="http://schemas.openxmlformats.org/presentationml/2006/ole">
            <p:oleObj spid="_x0000_s51202" name="Word 文書" r:id="rId3" imgW="5778500" imgH="863600" progId="Word.Document.12">
              <p:link updateAutomatic="1"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524000" y="4419600"/>
          <a:ext cx="6108700" cy="876300"/>
        </p:xfrm>
        <a:graphic>
          <a:graphicData uri="http://schemas.openxmlformats.org/presentationml/2006/ole">
            <p:oleObj spid="_x0000_s51203" name="Word 文書" r:id="rId4" imgW="6108700" imgH="8763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HLS Response 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Element Format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HLS Response Flags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Encrypted: Optional </a:t>
            </a:r>
            <a:r>
              <a:rPr lang="en-US" altLang="ja-JP" dirty="0" err="1" smtClean="0"/>
              <a:t>Subelements</a:t>
            </a:r>
            <a:r>
              <a:rPr lang="en-US" altLang="ja-JP" dirty="0" smtClean="0"/>
              <a:t> are encrypted or not.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676400" y="2514600"/>
          <a:ext cx="5778500" cy="863600"/>
        </p:xfrm>
        <a:graphic>
          <a:graphicData uri="http://schemas.openxmlformats.org/presentationml/2006/ole">
            <p:oleObj spid="_x0000_s53250" name="Word 文書" r:id="rId3" imgW="5778500" imgH="863600" progId="Word.Document.12">
              <p:link updateAutomatic="1"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524000" y="3886200"/>
          <a:ext cx="6108700" cy="876300"/>
        </p:xfrm>
        <a:graphic>
          <a:graphicData uri="http://schemas.openxmlformats.org/presentationml/2006/ole">
            <p:oleObj spid="_x0000_s53251" name="Word 文書" r:id="rId4" imgW="6108700" imgH="8763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Optional </a:t>
            </a:r>
            <a:r>
              <a:rPr lang="en-US" altLang="ja-JP" dirty="0" err="1" smtClean="0"/>
              <a:t>Subelements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524000" y="1752600"/>
          <a:ext cx="6004461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880"/>
                <a:gridCol w="1757581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Subelement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ID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Name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Length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HLS Request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HLS </a:t>
                      </a:r>
                      <a:r>
                        <a:rPr kumimoji="1" lang="en-US" altLang="ja-JP" sz="1600" dirty="0" err="1" smtClean="0"/>
                        <a:t>Rsponse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IPv4 Configuration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IPv4-MAC</a:t>
                      </a:r>
                      <a:r>
                        <a:rPr kumimoji="1" lang="en-US" altLang="ja-JP" sz="1600" baseline="0" dirty="0" smtClean="0"/>
                        <a:t> address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 Configuration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IPv6-MAC</a:t>
                      </a:r>
                      <a:r>
                        <a:rPr kumimoji="1" lang="en-US" altLang="ja-JP" sz="1600" baseline="0" dirty="0" smtClean="0"/>
                        <a:t> address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1-242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 RA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6-220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221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Vendor Specific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Y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222-255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Configuration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IPv4 Configuration Message field contains a DHCPDISCOVER (HLS Request) or a DHCPACK (HLS Response) message defined in RFC2131 without MAC header, IP header, UDP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524000" y="2514600"/>
          <a:ext cx="6248400" cy="711200"/>
        </p:xfrm>
        <a:graphic>
          <a:graphicData uri="http://schemas.openxmlformats.org/presentationml/2006/ole">
            <p:oleObj spid="_x0000_s55298" name="Word 文書" r:id="rId3" imgW="6248400" imgH="711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IPv4-MAC Address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IPv4-MAC Address Combination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is used for reducing ARP packet exchanges.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447800" y="2590800"/>
          <a:ext cx="6248400" cy="863600"/>
        </p:xfrm>
        <a:graphic>
          <a:graphicData uri="http://schemas.openxmlformats.org/presentationml/2006/ole">
            <p:oleObj spid="_x0000_s56323" name="Word 文書" r:id="rId3" imgW="6248400" imgH="863600" progId="Word.Document.12">
              <p:link updateAutomatic="1"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905000" y="4114800"/>
          <a:ext cx="5778500" cy="711200"/>
        </p:xfrm>
        <a:graphic>
          <a:graphicData uri="http://schemas.openxmlformats.org/presentationml/2006/ole">
            <p:oleObj spid="_x0000_s56324" name="Word 文書" r:id="rId4" imgW="5778500" imgH="711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Configuration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IPv6 Configuration Message field contains a DHCP SOLICIT (HLS Request) or a DHCP REPLY (HLS Response) message defined in RFC3315 without MAC header, IP header, UDP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447800" y="2514600"/>
          <a:ext cx="6248400" cy="711200"/>
        </p:xfrm>
        <a:graphic>
          <a:graphicData uri="http://schemas.openxmlformats.org/presentationml/2006/ole">
            <p:oleObj spid="_x0000_s59395" name="Word 文書" r:id="rId3" imgW="6248400" imgH="711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IPv6-MAC Address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IPv6-MAC Address Combination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is used for reducing NDP packet exchanges.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447800" y="2590800"/>
          <a:ext cx="6248400" cy="863600"/>
        </p:xfrm>
        <a:graphic>
          <a:graphicData uri="http://schemas.openxmlformats.org/presentationml/2006/ole">
            <p:oleObj spid="_x0000_s61444" name="Word 文書" r:id="rId3" imgW="6248400" imgH="863600" progId="Word.Document.12">
              <p:link updateAutomatic="1"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1905000" y="4114800"/>
          <a:ext cx="5778500" cy="711200"/>
        </p:xfrm>
        <a:graphic>
          <a:graphicData uri="http://schemas.openxmlformats.org/presentationml/2006/ole">
            <p:oleObj spid="_x0000_s61445" name="Word 文書" r:id="rId4" imgW="5778500" imgH="711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RA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MAC Address field contains the MAC address of the router that transmits the Router Advertisement.</a:t>
            </a:r>
          </a:p>
          <a:p>
            <a:pPr lvl="1"/>
            <a:r>
              <a:rPr lang="en-US" altLang="ja-JP" dirty="0" smtClean="0"/>
              <a:t>Router Advertisement field contains a Route Advertisement message defined in RFC4861 including IP header but without MAC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447800" y="2438400"/>
          <a:ext cx="6248400" cy="711200"/>
        </p:xfrm>
        <a:graphic>
          <a:graphicData uri="http://schemas.openxmlformats.org/presentationml/2006/ole">
            <p:oleObj spid="_x0000_s62467" name="Word 文書" r:id="rId3" imgW="6248400" imgH="711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 bwMode="auto">
          <a:xfrm>
            <a:off x="4953000" y="3200400"/>
            <a:ext cx="3886200" cy="3276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右矢印 42"/>
          <p:cNvSpPr/>
          <p:nvPr/>
        </p:nvSpPr>
        <p:spPr bwMode="auto">
          <a:xfrm rot="2965732" flipV="1">
            <a:off x="6778521" y="4347765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57200" y="3200400"/>
            <a:ext cx="3962400" cy="3276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Fragmentation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r>
              <a:rPr lang="en-US" altLang="ja-JP" sz="2000" dirty="0" smtClean="0"/>
              <a:t>HLS Request/Response and all </a:t>
            </a:r>
            <a:r>
              <a:rPr lang="en-US" altLang="ja-JP" sz="2000" dirty="0" err="1" smtClean="0"/>
              <a:t>subelements</a:t>
            </a:r>
            <a:r>
              <a:rPr lang="en-US" altLang="ja-JP" sz="2000" dirty="0" smtClean="0"/>
              <a:t> can be fragmented.</a:t>
            </a:r>
          </a:p>
          <a:p>
            <a:pPr lvl="1"/>
            <a:r>
              <a:rPr lang="en-US" altLang="ja-JP" sz="1800" dirty="0" smtClean="0"/>
              <a:t>Example (400octest of IPv4 Configuration and 1 combination of IPv4-MAC address in HLS Responses)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4267200"/>
            <a:ext cx="1371600" cy="1295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55626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48768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3400" y="56388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895600" y="37338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895600" y="5257800"/>
            <a:ext cx="1371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895600" y="58674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4600" y="59436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895600" y="49530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90800" y="4953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895600" y="4038600"/>
            <a:ext cx="13716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38400" y="4191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254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38400" y="54102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410200" y="37338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5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10200" y="5257800"/>
            <a:ext cx="1371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410200" y="58674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29200" y="59436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5410200" y="49530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05400" y="4953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410200" y="4038600"/>
            <a:ext cx="13716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53000" y="4191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254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53000" y="54102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391400" y="4114800"/>
            <a:ext cx="1371600" cy="1295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391400" y="54102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10400" y="41148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010400" y="548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38200" y="342900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Arial"/>
                <a:cs typeface="Arial"/>
              </a:rPr>
              <a:t>AP</a:t>
            </a:r>
            <a:endParaRPr kumimoji="1" lang="ja-JP" altLang="en-US" sz="2000" b="1" dirty="0">
              <a:latin typeface="Arial"/>
              <a:cs typeface="Arial"/>
            </a:endParaRPr>
          </a:p>
        </p:txBody>
      </p:sp>
      <p:sp>
        <p:nvSpPr>
          <p:cNvPr id="40" name="右矢印 39"/>
          <p:cNvSpPr/>
          <p:nvPr/>
        </p:nvSpPr>
        <p:spPr bwMode="auto">
          <a:xfrm rot="18634268">
            <a:off x="2282721" y="4423964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右矢印 40"/>
          <p:cNvSpPr/>
          <p:nvPr/>
        </p:nvSpPr>
        <p:spPr bwMode="auto">
          <a:xfrm rot="2965732" flipV="1">
            <a:off x="2282721" y="5033565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右矢印 41"/>
          <p:cNvSpPr/>
          <p:nvPr/>
        </p:nvSpPr>
        <p:spPr bwMode="auto">
          <a:xfrm rot="18634268">
            <a:off x="6778522" y="5033564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2400" y="3429000"/>
            <a:ext cx="6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Arial"/>
                <a:cs typeface="Arial"/>
              </a:rPr>
              <a:t>STA</a:t>
            </a:r>
            <a:endParaRPr kumimoji="1" lang="ja-JP" altLang="en-US" sz="2000" b="1" dirty="0">
              <a:latin typeface="Arial"/>
              <a:cs typeface="Arial"/>
            </a:endParaRPr>
          </a:p>
        </p:txBody>
      </p:sp>
      <p:sp>
        <p:nvSpPr>
          <p:cNvPr id="46" name="右矢印 45"/>
          <p:cNvSpPr/>
          <p:nvPr/>
        </p:nvSpPr>
        <p:spPr bwMode="auto">
          <a:xfrm>
            <a:off x="4495800" y="4419600"/>
            <a:ext cx="381000" cy="865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</a:t>
            </a:r>
            <a:r>
              <a:rPr lang="en-US" altLang="ja-JP" sz="1800" dirty="0" smtClean="0"/>
              <a:t>transmits IPv4ConfigDuringAssoc flag </a:t>
            </a:r>
            <a:r>
              <a:rPr lang="en-US" altLang="ja-JP" sz="1800" dirty="0" smtClean="0"/>
              <a:t>in Beacon/Probe Response.</a:t>
            </a:r>
          </a:p>
          <a:p>
            <a:r>
              <a:rPr lang="en-US" altLang="ja-JP" sz="1800" dirty="0" smtClean="0"/>
              <a:t>STA transmits Assoc. Req. to AP with</a:t>
            </a:r>
            <a:r>
              <a:rPr lang="en-US" altLang="ja-JP" sz="1800" dirty="0" smtClean="0"/>
              <a:t> IPv4 flag in HLS Request element.</a:t>
            </a:r>
          </a:p>
          <a:p>
            <a:pPr lvl="1"/>
            <a:r>
              <a:rPr lang="en-US" altLang="ja-JP" sz="1400" dirty="0" smtClean="0"/>
              <a:t>This </a:t>
            </a:r>
            <a:r>
              <a:rPr lang="en-US" altLang="ja-JP" sz="1400" dirty="0" smtClean="0"/>
              <a:t>is NOT DHCP message. Just indicate to request IPv4 configuration</a:t>
            </a:r>
            <a:r>
              <a:rPr lang="en-US" altLang="ja-JP" sz="1400" dirty="0" smtClean="0"/>
              <a:t>.</a:t>
            </a:r>
          </a:p>
          <a:p>
            <a:pPr lvl="1"/>
            <a:r>
              <a:rPr lang="en-US" altLang="ja-JP" sz="1400" dirty="0" smtClean="0"/>
              <a:t>Optionally the STA can include IPv4 Configuration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to specify which parameters are required.</a:t>
            </a:r>
            <a:endParaRPr lang="en-US" altLang="ja-JP" sz="1400" dirty="0" smtClean="0"/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</a:t>
            </a:r>
            <a:r>
              <a:rPr lang="en-US" altLang="ja-JP" sz="1800" dirty="0" smtClean="0"/>
              <a:t> the </a:t>
            </a:r>
            <a:r>
              <a:rPr lang="en-US" altLang="ja-JP" sz="1800" dirty="0" smtClean="0"/>
              <a:t>AP</a:t>
            </a:r>
            <a:r>
              <a:rPr lang="en-US" altLang="ja-JP" sz="1800" dirty="0" smtClean="0"/>
              <a:t> assigns an IPv4 address of the STA and other parameters. Then the AP transmits </a:t>
            </a:r>
            <a:r>
              <a:rPr lang="en-US" altLang="ja-JP" sz="1800" dirty="0" smtClean="0"/>
              <a:t>Assoc. Resp. with</a:t>
            </a:r>
            <a:r>
              <a:rPr lang="en-US" altLang="ja-JP" sz="1800" dirty="0" smtClean="0"/>
              <a:t> HLS Response element with IPv4 Configuration </a:t>
            </a:r>
            <a:r>
              <a:rPr lang="en-US" altLang="ja-JP" sz="1800" dirty="0" err="1" smtClean="0"/>
              <a:t>subelement</a:t>
            </a:r>
            <a:r>
              <a:rPr lang="en-US" altLang="ja-JP" sz="1800" dirty="0" smtClean="0"/>
              <a:t> and IPv4-MAC Address </a:t>
            </a:r>
            <a:r>
              <a:rPr lang="en-US" altLang="ja-JP" sz="1800" dirty="0" err="1" smtClean="0"/>
              <a:t>subelement</a:t>
            </a:r>
            <a:r>
              <a:rPr lang="en-US" altLang="ja-JP" sz="1800" dirty="0" smtClean="0"/>
              <a:t> to </a:t>
            </a:r>
            <a:r>
              <a:rPr lang="en-US" altLang="ja-JP" sz="1800" dirty="0" smtClean="0"/>
              <a:t>the STA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400" dirty="0" smtClean="0"/>
              <a:t>The IPv4 Configuration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may include the IPv4 address of the STA, the </a:t>
            </a:r>
            <a:r>
              <a:rPr lang="en-US" altLang="ja-JP" sz="1400" dirty="0" err="1" smtClean="0"/>
              <a:t>netmask</a:t>
            </a:r>
            <a:r>
              <a:rPr lang="en-US" altLang="ja-JP" sz="1400" dirty="0" smtClean="0"/>
              <a:t>, the IPv4 address of the default router, the IPv4 addresses of the DNS servers.</a:t>
            </a:r>
          </a:p>
          <a:p>
            <a:pPr lvl="1"/>
            <a:r>
              <a:rPr lang="en-US" altLang="ja-JP" sz="1400" dirty="0" smtClean="0"/>
              <a:t>The IPv4-MAC Address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may include the IPv4 address-MAC address pair of the default router.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upper layer setup </a:t>
            </a:r>
            <a:r>
              <a:rPr lang="en-US" altLang="ja-JP" dirty="0" smtClean="0"/>
              <a:t>phase.</a:t>
            </a:r>
          </a:p>
          <a:p>
            <a:pPr>
              <a:buFontTx/>
              <a:buNone/>
            </a:pPr>
            <a:r>
              <a:rPr lang="en-US" altLang="ja-JP" dirty="0" smtClean="0"/>
              <a:t>This proposal is assumed to combine with EAP-RP (11/1160r4).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600" dirty="0" smtClean="0"/>
              <a:t>AP caches</a:t>
            </a:r>
            <a:r>
              <a:rPr lang="en-US" altLang="ja-JP" sz="1600" dirty="0" smtClean="0"/>
              <a:t> the latest RA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200" dirty="0" smtClean="0"/>
              <a:t>AP can know DHCPv6 is required or not by receiving RA.</a:t>
            </a:r>
          </a:p>
          <a:p>
            <a:r>
              <a:rPr lang="en-US" altLang="ja-JP" sz="1600" dirty="0" smtClean="0"/>
              <a:t>AP transmits</a:t>
            </a:r>
            <a:r>
              <a:rPr lang="en-US" altLang="ja-JP" sz="1600" dirty="0" smtClean="0"/>
              <a:t> </a:t>
            </a:r>
            <a:r>
              <a:rPr lang="en-US" altLang="ja-JP" sz="1600" dirty="0" smtClean="0"/>
              <a:t>IPv6ConfigDuringAssoc flag</a:t>
            </a:r>
            <a:r>
              <a:rPr lang="en-US" altLang="ja-JP" sz="1600" dirty="0" smtClean="0"/>
              <a:t> </a:t>
            </a:r>
            <a:r>
              <a:rPr lang="en-US" altLang="ja-JP" sz="1600" dirty="0" smtClean="0"/>
              <a:t>in Beacon/Probe Response.</a:t>
            </a:r>
            <a:endParaRPr lang="en-US" altLang="ja-JP" sz="1600" dirty="0" smtClean="0"/>
          </a:p>
          <a:p>
            <a:r>
              <a:rPr lang="en-US" altLang="ja-JP" sz="1600" dirty="0" smtClean="0"/>
              <a:t>STA transmits Assoc. Req. to AP with </a:t>
            </a:r>
            <a:r>
              <a:rPr lang="en-US" altLang="ja-JP" sz="1600" dirty="0" smtClean="0"/>
              <a:t>IPv6 </a:t>
            </a:r>
            <a:r>
              <a:rPr lang="en-US" altLang="ja-JP" sz="1600" dirty="0" smtClean="0"/>
              <a:t>flag in HLS Request element.</a:t>
            </a:r>
          </a:p>
          <a:p>
            <a:pPr lvl="1"/>
            <a:r>
              <a:rPr lang="en-US" altLang="ja-JP" sz="1200" dirty="0" smtClean="0"/>
              <a:t>This is NOT </a:t>
            </a:r>
            <a:r>
              <a:rPr lang="en-US" altLang="ja-JP" sz="1200" dirty="0" smtClean="0"/>
              <a:t>DHCP/RS </a:t>
            </a:r>
            <a:r>
              <a:rPr lang="en-US" altLang="ja-JP" sz="1200" dirty="0" smtClean="0"/>
              <a:t>message. Just indicate to request </a:t>
            </a:r>
            <a:r>
              <a:rPr lang="en-US" altLang="ja-JP" sz="1200" dirty="0" smtClean="0"/>
              <a:t>IPv6 </a:t>
            </a:r>
            <a:r>
              <a:rPr lang="en-US" altLang="ja-JP" sz="1200" dirty="0" smtClean="0"/>
              <a:t>configuration.</a:t>
            </a:r>
          </a:p>
          <a:p>
            <a:pPr lvl="1"/>
            <a:r>
              <a:rPr lang="en-US" altLang="ja-JP" sz="1200" dirty="0" smtClean="0"/>
              <a:t>Optionally the STA can include </a:t>
            </a:r>
            <a:r>
              <a:rPr lang="en-US" altLang="ja-JP" sz="1200" dirty="0" smtClean="0"/>
              <a:t>IPv6 </a:t>
            </a:r>
            <a:r>
              <a:rPr lang="en-US" altLang="ja-JP" sz="1200" dirty="0" smtClean="0"/>
              <a:t>Configuration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to specify which parameters are required.</a:t>
            </a:r>
          </a:p>
          <a:p>
            <a:r>
              <a:rPr lang="en-US" altLang="ja-JP" sz="1600" dirty="0" smtClean="0"/>
              <a:t>The AP authenticate the STA.</a:t>
            </a:r>
          </a:p>
          <a:p>
            <a:r>
              <a:rPr lang="en-US" altLang="ja-JP" sz="1600" dirty="0" smtClean="0"/>
              <a:t>After successful authentication, the AP assigns an </a:t>
            </a:r>
            <a:r>
              <a:rPr lang="en-US" altLang="ja-JP" sz="1600" dirty="0" smtClean="0"/>
              <a:t>IPv6 </a:t>
            </a:r>
            <a:r>
              <a:rPr lang="en-US" altLang="ja-JP" sz="1600" dirty="0" smtClean="0"/>
              <a:t>address of the STA and other parameters. Then the AP transmits Assoc. Resp. with HLS Response element with </a:t>
            </a:r>
            <a:r>
              <a:rPr lang="en-US" altLang="ja-JP" sz="1600" dirty="0" smtClean="0"/>
              <a:t>IPv6 </a:t>
            </a:r>
            <a:r>
              <a:rPr lang="en-US" altLang="ja-JP" sz="1600" dirty="0" smtClean="0"/>
              <a:t>Configuration </a:t>
            </a:r>
            <a:r>
              <a:rPr lang="en-US" altLang="ja-JP" sz="1600" dirty="0" err="1" smtClean="0"/>
              <a:t>subelement</a:t>
            </a:r>
            <a:r>
              <a:rPr lang="en-US" altLang="ja-JP" sz="1600" dirty="0" smtClean="0"/>
              <a:t> and</a:t>
            </a:r>
            <a:r>
              <a:rPr lang="en-US" altLang="ja-JP" sz="1600" dirty="0" smtClean="0"/>
              <a:t> IPv6 RA </a:t>
            </a:r>
            <a:r>
              <a:rPr lang="en-US" altLang="ja-JP" sz="1600" dirty="0" err="1" smtClean="0"/>
              <a:t>subelement</a:t>
            </a:r>
            <a:r>
              <a:rPr lang="en-US" altLang="ja-JP" sz="1600" dirty="0" smtClean="0"/>
              <a:t> to the STA.</a:t>
            </a:r>
          </a:p>
          <a:p>
            <a:pPr lvl="1"/>
            <a:r>
              <a:rPr lang="en-US" altLang="ja-JP" sz="1200" dirty="0" smtClean="0"/>
              <a:t>The </a:t>
            </a:r>
            <a:r>
              <a:rPr lang="en-US" altLang="ja-JP" sz="1200" dirty="0" smtClean="0"/>
              <a:t>IPv6 </a:t>
            </a:r>
            <a:r>
              <a:rPr lang="en-US" altLang="ja-JP" sz="1200" dirty="0" smtClean="0"/>
              <a:t>Configuration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may include the </a:t>
            </a:r>
            <a:r>
              <a:rPr lang="en-US" altLang="ja-JP" sz="1200" dirty="0" smtClean="0"/>
              <a:t>IPv6 addresses </a:t>
            </a:r>
            <a:r>
              <a:rPr lang="en-US" altLang="ja-JP" sz="1200" dirty="0" smtClean="0"/>
              <a:t>of the STA, the</a:t>
            </a:r>
            <a:r>
              <a:rPr lang="en-US" altLang="ja-JP" sz="1200" dirty="0" smtClean="0"/>
              <a:t> prefix length, </a:t>
            </a:r>
            <a:r>
              <a:rPr lang="en-US" altLang="ja-JP" sz="1200" dirty="0" smtClean="0"/>
              <a:t>the </a:t>
            </a:r>
            <a:r>
              <a:rPr lang="en-US" altLang="ja-JP" sz="1200" dirty="0" smtClean="0"/>
              <a:t>IPv6 </a:t>
            </a:r>
            <a:r>
              <a:rPr lang="en-US" altLang="ja-JP" sz="1200" dirty="0" smtClean="0"/>
              <a:t>addresses of the DNS servers.</a:t>
            </a:r>
          </a:p>
          <a:p>
            <a:pPr lvl="1"/>
            <a:r>
              <a:rPr lang="en-US" altLang="ja-JP" sz="1200" dirty="0" smtClean="0"/>
              <a:t>The </a:t>
            </a:r>
            <a:r>
              <a:rPr lang="en-US" altLang="ja-JP" sz="1200" dirty="0" smtClean="0"/>
              <a:t>IPv6 RA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may include the </a:t>
            </a:r>
            <a:r>
              <a:rPr lang="en-US" altLang="ja-JP" sz="1200" dirty="0" smtClean="0"/>
              <a:t>IPv6 address and MAC </a:t>
            </a:r>
            <a:r>
              <a:rPr lang="en-US" altLang="ja-JP" sz="1200" dirty="0" smtClean="0"/>
              <a:t>address</a:t>
            </a:r>
            <a:r>
              <a:rPr lang="en-US" altLang="ja-JP" sz="1200" dirty="0" smtClean="0"/>
              <a:t> of </a:t>
            </a:r>
            <a:r>
              <a:rPr lang="en-US" altLang="ja-JP" sz="1200" dirty="0" smtClean="0"/>
              <a:t>the</a:t>
            </a:r>
            <a:r>
              <a:rPr lang="en-US" altLang="ja-JP" sz="1200" dirty="0" smtClean="0"/>
              <a:t> router</a:t>
            </a:r>
            <a:r>
              <a:rPr lang="en-US" altLang="ja-JP" sz="1200" dirty="0" smtClean="0"/>
              <a:t>.</a:t>
            </a:r>
          </a:p>
          <a:p>
            <a:r>
              <a:rPr lang="en-US" altLang="ja-JP" sz="1600" dirty="0" smtClean="0"/>
              <a:t>The STA setup its </a:t>
            </a:r>
            <a:r>
              <a:rPr lang="en-US" altLang="ja-JP" sz="1600" dirty="0" smtClean="0"/>
              <a:t>IPv6 </a:t>
            </a:r>
            <a:r>
              <a:rPr lang="en-US" altLang="ja-JP" sz="1600" dirty="0" smtClean="0"/>
              <a:t>layer.</a:t>
            </a: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 bwMode="auto">
          <a:xfrm>
            <a:off x="685800" y="2362200"/>
            <a:ext cx="2743200" cy="2971800"/>
          </a:xfrm>
          <a:prstGeom prst="roundRect">
            <a:avLst/>
          </a:prstGeom>
          <a:solidFill>
            <a:srgbClr val="C2D5EC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3733800" y="2362200"/>
            <a:ext cx="2057400" cy="2971800"/>
          </a:xfrm>
          <a:prstGeom prst="roundRect">
            <a:avLst/>
          </a:prstGeom>
          <a:solidFill>
            <a:srgbClr val="ECBBCA"/>
          </a:soli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6400800" y="2362200"/>
            <a:ext cx="1905000" cy="1219200"/>
          </a:xfrm>
          <a:prstGeom prst="roundRect">
            <a:avLst/>
          </a:prstGeom>
          <a:solidFill>
            <a:srgbClr val="CCFFCC"/>
          </a:solidFill>
          <a:ln w="127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Example for</a:t>
            </a:r>
            <a:r>
              <a:rPr lang="en-US" altLang="ja-JP" dirty="0" smtClean="0"/>
              <a:t> IPv4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78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447800" y="3886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stack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4478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Userland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0386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0386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client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6294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</a:t>
            </a:r>
            <a:r>
              <a:rPr lang="en-US" altLang="ja-JP" sz="1600" dirty="0" smtClean="0"/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>
            <a:off x="1136208" y="2989484"/>
            <a:ext cx="294280" cy="1703851"/>
          </a:xfrm>
          <a:custGeom>
            <a:avLst/>
            <a:gdLst>
              <a:gd name="connsiteX0" fmla="*/ 294280 w 294280"/>
              <a:gd name="connsiteY0" fmla="*/ 0 h 1703851"/>
              <a:gd name="connsiteX1" fmla="*/ 0 w 294280"/>
              <a:gd name="connsiteY1" fmla="*/ 867415 h 1703851"/>
              <a:gd name="connsiteX2" fmla="*/ 294280 w 294280"/>
              <a:gd name="connsiteY2" fmla="*/ 1703851 h 170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80" h="1703851">
                <a:moveTo>
                  <a:pt x="294280" y="0"/>
                </a:moveTo>
                <a:cubicBezTo>
                  <a:pt x="147140" y="291720"/>
                  <a:pt x="0" y="583440"/>
                  <a:pt x="0" y="867415"/>
                </a:cubicBezTo>
                <a:cubicBezTo>
                  <a:pt x="0" y="1151390"/>
                  <a:pt x="294280" y="1703851"/>
                  <a:pt x="294280" y="1703851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113031" y="3600563"/>
            <a:ext cx="217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Configure to use IPv4 FILS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2895600" y="4800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rot="16200000">
            <a:off x="4001293" y="383593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5486400" y="3048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3" name="フリーフォーム 22"/>
          <p:cNvSpPr/>
          <p:nvPr/>
        </p:nvSpPr>
        <p:spPr bwMode="auto">
          <a:xfrm>
            <a:off x="2896342" y="4197669"/>
            <a:ext cx="188444" cy="387239"/>
          </a:xfrm>
          <a:custGeom>
            <a:avLst/>
            <a:gdLst>
              <a:gd name="connsiteX0" fmla="*/ 0 w 188444"/>
              <a:gd name="connsiteY0" fmla="*/ 387239 h 387239"/>
              <a:gd name="connsiteX1" fmla="*/ 185862 w 188444"/>
              <a:gd name="connsiteY1" fmla="*/ 216854 h 387239"/>
              <a:gd name="connsiteX2" fmla="*/ 15489 w 188444"/>
              <a:gd name="connsiteY2" fmla="*/ 0 h 38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444" h="387239">
                <a:moveTo>
                  <a:pt x="0" y="387239"/>
                </a:moveTo>
                <a:cubicBezTo>
                  <a:pt x="91640" y="334316"/>
                  <a:pt x="183281" y="281394"/>
                  <a:pt x="185862" y="216854"/>
                </a:cubicBezTo>
                <a:cubicBezTo>
                  <a:pt x="188444" y="152314"/>
                  <a:pt x="15489" y="0"/>
                  <a:pt x="15489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2905079" y="4181521"/>
            <a:ext cx="593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Setup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2600" y="1981200"/>
            <a:ext cx="659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STA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95800" y="198120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53200" y="198120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DHCP Server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2800" y="4800600"/>
            <a:ext cx="423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IEs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4059451" y="37129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Trigger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4731889" y="3650111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</a:p>
          <a:p>
            <a:r>
              <a:rPr kumimoji="1" lang="en-US" altLang="ja-JP" sz="1400" dirty="0" smtClean="0"/>
              <a:t>Message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91200" y="3048000"/>
            <a:ext cx="66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  <a:endParaRPr kumimoji="1" lang="ja-JP" altLang="en-US" sz="14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 rot="5400000" flipV="1">
            <a:off x="4306094" y="3847306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Typical Sequence for Internet </a:t>
            </a:r>
            <a:r>
              <a:rPr lang="en-US" altLang="ja-JP" sz="2800" dirty="0" smtClean="0"/>
              <a:t>Access by IPv4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029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8889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 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15471" y="2286000"/>
            <a:ext cx="15026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341609" y="4191000"/>
            <a:ext cx="16280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Response</a:t>
            </a:r>
          </a:p>
          <a:p>
            <a:pPr algn="ctr"/>
            <a:r>
              <a:rPr kumimoji="1" lang="en-US" altLang="ja-JP" sz="1600" dirty="0" smtClean="0"/>
              <a:t>Element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 Just uses 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18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HLS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Modified Existing 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Extended Capabilities element</a:t>
            </a:r>
          </a:p>
          <a:p>
            <a:pPr lvl="1"/>
            <a:r>
              <a:rPr lang="en-US" altLang="ja-JP" dirty="0" smtClean="0"/>
              <a:t>Add the following fields.</a:t>
            </a:r>
          </a:p>
          <a:p>
            <a:pPr lvl="2"/>
            <a:r>
              <a:rPr lang="en-US" altLang="ja-JP" dirty="0" smtClean="0"/>
              <a:t>IPv4ConfigDuringAssoc (1bit)</a:t>
            </a:r>
          </a:p>
          <a:p>
            <a:pPr lvl="3"/>
            <a:r>
              <a:rPr lang="en-US" altLang="ja-JP" dirty="0" smtClean="0"/>
              <a:t>Indicates that the AP supports Higher Layer Setup for IPv4.	</a:t>
            </a:r>
          </a:p>
          <a:p>
            <a:pPr lvl="2"/>
            <a:r>
              <a:rPr lang="en-US" altLang="ja-JP" dirty="0" smtClean="0"/>
              <a:t>IPv6ConfigDuringAssoc </a:t>
            </a:r>
            <a:r>
              <a:rPr lang="en-US" altLang="ja-JP" dirty="0" smtClean="0"/>
              <a:t>(1bit)</a:t>
            </a:r>
          </a:p>
          <a:p>
            <a:pPr lvl="3"/>
            <a:r>
              <a:rPr lang="en-US" altLang="ja-JP" dirty="0" smtClean="0"/>
              <a:t>Indicates that the AP supports Higher Layer Setup for </a:t>
            </a:r>
            <a:r>
              <a:rPr lang="en-US" altLang="ja-JP" dirty="0" smtClean="0"/>
              <a:t>IPv6.</a:t>
            </a:r>
          </a:p>
          <a:p>
            <a:pPr lvl="2"/>
            <a:r>
              <a:rPr lang="en-US" altLang="ja-JP" dirty="0" err="1" smtClean="0"/>
              <a:t>OnlyOneIPConfigDuringAssoc</a:t>
            </a:r>
            <a:r>
              <a:rPr lang="en-US" altLang="ja-JP" dirty="0" smtClean="0"/>
              <a:t> (1bit)</a:t>
            </a:r>
          </a:p>
          <a:p>
            <a:pPr lvl="3"/>
            <a:r>
              <a:rPr lang="en-US" altLang="ja-JP" dirty="0" smtClean="0"/>
              <a:t>If 1, the AP provides either IPv4 or IPv6 Higher Layer Setup.</a:t>
            </a:r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New</a:t>
            </a:r>
            <a:r>
              <a:rPr lang="en-US" altLang="ja-JP" dirty="0" smtClean="0"/>
              <a:t> Elements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HLS Request Element</a:t>
            </a:r>
          </a:p>
          <a:p>
            <a:r>
              <a:rPr lang="en-US" altLang="ja-JP" dirty="0" smtClean="0"/>
              <a:t>HLS Response Element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45732</TotalTime>
  <Words>1705</Words>
  <Application>Microsoft Macintosh PowerPoint</Application>
  <PresentationFormat>画面に合わせる (4:3)</PresentationFormat>
  <Paragraphs>363</Paragraphs>
  <Slides>22</Slides>
  <Notes>4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11</vt:i4>
      </vt:variant>
      <vt:variant>
        <vt:lpstr>スライド タイトル</vt:lpstr>
      </vt:variant>
      <vt:variant>
        <vt:i4>22</vt:i4>
      </vt:variant>
    </vt:vector>
  </HeadingPairs>
  <TitlesOfParts>
    <vt:vector size="34" baseType="lpstr">
      <vt:lpstr>802-11-Submission</vt:lpstr>
      <vt:lpstr>Machintosh HD:Users:hmorioka:Documents:IEEE802:TGai:11-12-0033-00-00ai-higher-layer-setup-proposal-text.doc!OLE_LINK2</vt:lpstr>
      <vt:lpstr>Machintosh HD:Users:hmorioka:Documents:IEEE802:TGai:11-12-0033-00-00ai-higher-layer-setup-proposal-text.doc!OLE_LINK3</vt:lpstr>
      <vt:lpstr>Machintosh HD:Users:hmorioka:Documents:IEEE802:TGai:11-12-0033-00-00ai-higher-layer-setup-proposal-text.doc!OLE_LINK4</vt:lpstr>
      <vt:lpstr>Machintosh HD:Users:hmorioka:Documents:IEEE802:TGai:11-12-0033-00-00ai-higher-layer-setup-proposal-text.doc!OLE_LINK5</vt:lpstr>
      <vt:lpstr>Machintosh HD:Users:hmorioka:Documents:IEEE802:TGai:11-12-0033-00-00ai-higher-layer-setup-proposal-text.doc!OLE_LINK7</vt:lpstr>
      <vt:lpstr>Machintosh HD:Users:hmorioka:Documents:IEEE802:TGai:11-12-0033-00-00ai-higher-layer-setup-proposal-text.doc!OLE_LINK8</vt:lpstr>
      <vt:lpstr>Machintosh HD:Users:hmorioka:Documents:IEEE802:TGai:11-12-0033-00-00ai-higher-layer-setup-proposal-text.doc!OLE_LINK9</vt:lpstr>
      <vt:lpstr>Machintosh HD:Users:hmorioka:Documents:IEEE802:TGai:11-12-0033-00-00ai-higher-layer-setup-proposal-text.doc!OLE_LINK10</vt:lpstr>
      <vt:lpstr>Machintosh HD:Users:hmorioka:Documents:IEEE802:TGai:11-12-0033-00-00ai-higher-layer-setup-proposal-text.doc!OLE_LINK11</vt:lpstr>
      <vt:lpstr>Machintosh HD:Users:hmorioka:Documents:IEEE802:TGai:11-12-0033-00-00ai-higher-layer-setup-proposal-text.doc!OLE_LINK12</vt:lpstr>
      <vt:lpstr>Machintosh HD:Users:hmorioka:Documents:IEEE802:TGai:11-12-0033-00-00ai-higher-layer-setup-proposal-text.doc!OLE_LINK13</vt:lpstr>
      <vt:lpstr>Higher Layer Setup Proposal Presentation</vt:lpstr>
      <vt:lpstr>Abstract</vt:lpstr>
      <vt:lpstr>Conformance w/ Tgai PAR &amp; 5C </vt:lpstr>
      <vt:lpstr>Typical Sequence for Internet Access by IPv4</vt:lpstr>
      <vt:lpstr>Reduce Frame Exchanges</vt:lpstr>
      <vt:lpstr>Optimized Sequence for Internet Access with 1 Round-trip Association (11/1160r3)</vt:lpstr>
      <vt:lpstr>Concept</vt:lpstr>
      <vt:lpstr>Modified Existing Element</vt:lpstr>
      <vt:lpstr>New Elements</vt:lpstr>
      <vt:lpstr>HLS Request Element</vt:lpstr>
      <vt:lpstr>HLS Response Element</vt:lpstr>
      <vt:lpstr>Optional Subelements</vt:lpstr>
      <vt:lpstr>IPv4 Configuration Subelement</vt:lpstr>
      <vt:lpstr>IPv4-MAC Address Subelement</vt:lpstr>
      <vt:lpstr>IPv6 Configuration Subelement</vt:lpstr>
      <vt:lpstr>IPv6-MAC Address Subelement</vt:lpstr>
      <vt:lpstr>IPv6 RA Subelement</vt:lpstr>
      <vt:lpstr>Fragmentation</vt:lpstr>
      <vt:lpstr>IPv4 Behavior</vt:lpstr>
      <vt:lpstr>IPv6 Behavior</vt:lpstr>
      <vt:lpstr>Implementation Example for IPv4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101</cp:revision>
  <cp:lastPrinted>1998-02-10T13:28:06Z</cp:lastPrinted>
  <dcterms:created xsi:type="dcterms:W3CDTF">2012-01-05T02:55:06Z</dcterms:created>
  <dcterms:modified xsi:type="dcterms:W3CDTF">2012-01-10T09:37:28Z</dcterms:modified>
</cp:coreProperties>
</file>