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Default Extension="doc" ContentType="application/msword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9" r:id="rId2"/>
    <p:sldId id="279" r:id="rId3"/>
    <p:sldId id="289" r:id="rId4"/>
    <p:sldId id="291" r:id="rId5"/>
    <p:sldId id="294" r:id="rId6"/>
    <p:sldId id="292" r:id="rId7"/>
    <p:sldId id="295" r:id="rId8"/>
    <p:sldId id="296" r:id="rId9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38" autoAdjust="0"/>
  </p:normalViewPr>
  <p:slideViewPr>
    <p:cSldViewPr>
      <p:cViewPr>
        <p:scale>
          <a:sx n="70" d="100"/>
          <a:sy n="70" d="100"/>
        </p:scale>
        <p:origin x="-498" y="-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802.11-10/0xxxr0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7331469-CC73-4F6F-814E-517B0B11A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0964951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802.11-10/0xxxr0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7797EB75-BD9E-45DB-A35F-6C321BEA61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5845534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802.11-10/0xxxr0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David Halasz, OakTree Wireless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EAA737DE-91F0-4B7D-8A18-ED5F5E01B10B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802.11-10/0xxxr0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802.11-10/0xxxr0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802.11-10/0xxxr0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802.11-10/0xxxr0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802.11-10/0xxxr0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802.11-10/0xxxr0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802.11-10/0xxxr0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39896" y="6475413"/>
            <a:ext cx="1604029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Rolf de Vegt (Qualcomm)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27BAEC-4E92-428C-ACCA-21570D1D19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Monnerie (Landis+Gyr), Buffington (Itron), Shimada (Yokogawa Co.), Waheed (Freescale)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0B8A76E-7BA7-4C9B-837C-355FCD7B16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Monnerie (Landis+Gyr), Buffington (Itron), Shimada (Yokogawa Co.), Waheed (Freescale)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A5FCF3-553F-4D02-B98B-995DD4F30E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39896" y="6475413"/>
            <a:ext cx="1604029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Rolf de Vegt (Qualcomm)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F280238-5E03-4A90-BACD-D800220B26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8600" y="6475413"/>
            <a:ext cx="1655325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Rolf de Vegt (Qualcomm))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757BC58-BACD-405D-B618-E32E80D6B6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8600" y="6475413"/>
            <a:ext cx="1655325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Rolf de Vegt (Qualcomm)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438A36A-A85A-4993-AA9A-DAE717E40F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2011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Monnerie (Landis+Gyr), Buffington (Itron), Shimada (Yokogawa Co.), Waheed (Freescale)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6762A5E-7C72-410F-BAC3-6E6D273799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2011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Monnerie (Landis+Gyr), Buffington (Itron), Shimada (Yokogawa Co.), Waheed (Freescale)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818DF38-7C2F-431A-BC51-6973307295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2011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Monnerie (Landis+Gyr), Buffington (Itron), Shimada (Yokogawa Co.), Waheed (Freescale)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5721EC0-9E3F-4D94-B125-3AEE1BE749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Monnerie (Landis+Gyr), Buffington (Itron), Shimada (Yokogawa Co.), Waheed (Freescale)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909BE1-62D5-4B97-94AD-A28DFF66D9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Monnerie (Landis+Gyr), Buffington (Itron), Shimada (Yokogawa Co.), Waheed (Freescale)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D5D6F34-4A63-4A43-9856-E699E8924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smtClean="0"/>
              <a:t>January 2011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9896" y="6475413"/>
            <a:ext cx="160402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Rolf de Vegt (Qualcomm)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828800" y="6477000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CE21BC-3A2D-4A13-9E57-C304A74846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802.11-12/0025r0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1" r:id="rId1"/>
    <p:sldLayoutId id="2147484052" r:id="rId2"/>
    <p:sldLayoutId id="2147484053" r:id="rId3"/>
    <p:sldLayoutId id="2147484054" r:id="rId4"/>
    <p:sldLayoutId id="2147484055" r:id="rId5"/>
    <p:sldLayoutId id="2147484056" r:id="rId6"/>
    <p:sldLayoutId id="2147484057" r:id="rId7"/>
    <p:sldLayoutId id="2147484058" r:id="rId8"/>
    <p:sldLayoutId id="2147484059" r:id="rId9"/>
    <p:sldLayoutId id="2147484060" r:id="rId10"/>
    <p:sldLayoutId id="2147484061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340110" cy="276999"/>
          </a:xfrm>
          <a:noFill/>
        </p:spPr>
        <p:txBody>
          <a:bodyPr/>
          <a:lstStyle/>
          <a:p>
            <a:r>
              <a:rPr lang="en-US" dirty="0" smtClean="0"/>
              <a:t>January 2012</a:t>
            </a:r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88600" y="6475413"/>
            <a:ext cx="1655325" cy="184666"/>
          </a:xfrm>
          <a:noFill/>
        </p:spPr>
        <p:txBody>
          <a:bodyPr/>
          <a:lstStyle/>
          <a:p>
            <a:r>
              <a:rPr lang="en-US" dirty="0" smtClean="0"/>
              <a:t>Rolf de Vegt (Qualcomm))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0AAC8984-FAF7-4BDC-8A43-79AF6F40606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  <a:noFill/>
        </p:spPr>
        <p:txBody>
          <a:bodyPr/>
          <a:lstStyle/>
          <a:p>
            <a:pPr eaLnBrk="1" hangingPunct="1"/>
            <a:r>
              <a:rPr lang="en-US" dirty="0" smtClean="0"/>
              <a:t>802.11ai Spec Development Discussion Document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111622"/>
            <a:ext cx="7772400" cy="381000"/>
          </a:xfrm>
          <a:noFill/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2012-01-XX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414323706"/>
              </p:ext>
            </p:extLst>
          </p:nvPr>
        </p:nvGraphicFramePr>
        <p:xfrm>
          <a:off x="534988" y="2671763"/>
          <a:ext cx="7683500" cy="3670300"/>
        </p:xfrm>
        <a:graphic>
          <a:graphicData uri="http://schemas.openxmlformats.org/presentationml/2006/ole">
            <p:oleObj spid="_x0000_s1049" name="Document" r:id="rId4" imgW="8676222" imgH="4144951" progId="Word.Document.8">
              <p:embed/>
            </p:oleObj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2320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Context and Introduction</a:t>
            </a:r>
          </a:p>
          <a:p>
            <a:r>
              <a:rPr lang="en-US" dirty="0" smtClean="0"/>
              <a:t>Current view of TGai development process</a:t>
            </a:r>
          </a:p>
          <a:p>
            <a:r>
              <a:rPr lang="en-US" dirty="0" smtClean="0"/>
              <a:t>Proposed update to the TGai spec development process</a:t>
            </a:r>
          </a:p>
          <a:p>
            <a:r>
              <a:rPr lang="en-US" dirty="0" smtClean="0"/>
              <a:t>Strawpoll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39896" y="6475413"/>
            <a:ext cx="1604029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Rolf de Vegt (Qualcomm)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 and 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TGai is getting closer to the stage whereby detailed technical proposals are being discussed</a:t>
            </a:r>
          </a:p>
          <a:p>
            <a:r>
              <a:rPr lang="en-US" dirty="0" smtClean="0"/>
              <a:t>The specification development process to be followed by the taskgroup has not yet been fully vetted and agreed upon by taskgroup membership</a:t>
            </a:r>
          </a:p>
          <a:p>
            <a:r>
              <a:rPr lang="en-US" dirty="0" smtClean="0"/>
              <a:t>This document contains a proposal to define a Spec Framework document as an official taskgroup deliverable which is developed and agreed upon by the taskgroup, prior to the creation of detailed spec text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Rolf de Vegt (Qualcomm)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</a:t>
            </a:r>
            <a:r>
              <a:rPr lang="en-US" dirty="0" err="1" smtClean="0"/>
              <a:t>Tgai</a:t>
            </a:r>
            <a:r>
              <a:rPr lang="en-US" dirty="0" smtClean="0"/>
              <a:t> Spec Development Process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Rolf de Vegt (Qualcomm)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533400" y="2057400"/>
            <a:ext cx="1447800" cy="9144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Security</a:t>
            </a:r>
            <a:r>
              <a:rPr kumimoji="0" lang="en-US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Framework </a:t>
            </a:r>
            <a:br>
              <a:rPr kumimoji="0" lang="en-US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</a:br>
            <a:r>
              <a:rPr kumimoji="0" lang="en-US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Spec </a:t>
            </a:r>
            <a:r>
              <a:rPr lang="en-US" sz="1400" dirty="0" smtClean="0"/>
              <a:t>Text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533400" y="3200400"/>
            <a:ext cx="1447800" cy="9144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/>
              <a:t>IP Address Assignment</a:t>
            </a:r>
            <a:r>
              <a:rPr kumimoji="0" lang="en-US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br>
              <a:rPr kumimoji="0" lang="en-US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</a:br>
            <a:r>
              <a:rPr kumimoji="0" lang="en-US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Spec </a:t>
            </a:r>
            <a:r>
              <a:rPr lang="en-US" sz="1400" dirty="0" smtClean="0"/>
              <a:t>Text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533400" y="4343400"/>
            <a:ext cx="1447800" cy="9144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/>
              <a:t>Fast Network Discovery  </a:t>
            </a:r>
            <a:br>
              <a:rPr lang="en-US" sz="1400" dirty="0" smtClean="0"/>
            </a:br>
            <a:r>
              <a:rPr lang="en-US" sz="1400" dirty="0" smtClean="0"/>
              <a:t>Spec Text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2057400" y="2209800"/>
            <a:ext cx="1524000" cy="685800"/>
            <a:chOff x="2362200" y="2133600"/>
            <a:chExt cx="1524000" cy="685800"/>
          </a:xfrm>
        </p:grpSpPr>
        <p:sp>
          <p:nvSpPr>
            <p:cNvPr id="11" name="Diamond 10"/>
            <p:cNvSpPr/>
            <p:nvPr/>
          </p:nvSpPr>
          <p:spPr bwMode="auto">
            <a:xfrm>
              <a:off x="2362200" y="2133600"/>
              <a:ext cx="762000" cy="685800"/>
            </a:xfrm>
            <a:prstGeom prst="diamond">
              <a:avLst/>
            </a:prstGeom>
            <a:solidFill>
              <a:srgbClr val="FFFF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/>
                <a:t>75</a:t>
              </a: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%</a:t>
              </a:r>
              <a:b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</a:b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?</a:t>
              </a:r>
            </a:p>
          </p:txBody>
        </p:sp>
        <p:cxnSp>
          <p:nvCxnSpPr>
            <p:cNvPr id="16" name="Straight Arrow Connector 15"/>
            <p:cNvCxnSpPr/>
            <p:nvPr/>
          </p:nvCxnSpPr>
          <p:spPr bwMode="auto">
            <a:xfrm>
              <a:off x="3276600" y="2514600"/>
              <a:ext cx="6096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17" name="TextBox 16"/>
            <p:cNvSpPr txBox="1"/>
            <p:nvPr/>
          </p:nvSpPr>
          <p:spPr>
            <a:xfrm>
              <a:off x="3505200" y="2133600"/>
              <a:ext cx="29527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Y</a:t>
              </a:r>
              <a:endParaRPr lang="en-US" dirty="0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2057400" y="3352800"/>
            <a:ext cx="1524000" cy="685800"/>
            <a:chOff x="2362200" y="2133600"/>
            <a:chExt cx="1524000" cy="685800"/>
          </a:xfrm>
        </p:grpSpPr>
        <p:sp>
          <p:nvSpPr>
            <p:cNvPr id="20" name="Diamond 19"/>
            <p:cNvSpPr/>
            <p:nvPr/>
          </p:nvSpPr>
          <p:spPr bwMode="auto">
            <a:xfrm>
              <a:off x="2362200" y="2133600"/>
              <a:ext cx="762000" cy="685800"/>
            </a:xfrm>
            <a:prstGeom prst="diamond">
              <a:avLst/>
            </a:prstGeom>
            <a:solidFill>
              <a:srgbClr val="FFFF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/>
                <a:t>75</a:t>
              </a: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%</a:t>
              </a:r>
              <a:b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</a:b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?</a:t>
              </a:r>
            </a:p>
          </p:txBody>
        </p:sp>
        <p:cxnSp>
          <p:nvCxnSpPr>
            <p:cNvPr id="21" name="Straight Arrow Connector 20"/>
            <p:cNvCxnSpPr/>
            <p:nvPr/>
          </p:nvCxnSpPr>
          <p:spPr bwMode="auto">
            <a:xfrm>
              <a:off x="3276600" y="2514600"/>
              <a:ext cx="6096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22" name="TextBox 21"/>
            <p:cNvSpPr txBox="1"/>
            <p:nvPr/>
          </p:nvSpPr>
          <p:spPr>
            <a:xfrm>
              <a:off x="3505200" y="2133600"/>
              <a:ext cx="29527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Y</a:t>
              </a:r>
              <a:endParaRPr lang="en-US" dirty="0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2057400" y="4419600"/>
            <a:ext cx="1524000" cy="685800"/>
            <a:chOff x="2362200" y="2133600"/>
            <a:chExt cx="1524000" cy="685800"/>
          </a:xfrm>
        </p:grpSpPr>
        <p:sp>
          <p:nvSpPr>
            <p:cNvPr id="24" name="Diamond 23"/>
            <p:cNvSpPr/>
            <p:nvPr/>
          </p:nvSpPr>
          <p:spPr bwMode="auto">
            <a:xfrm>
              <a:off x="2362200" y="2133600"/>
              <a:ext cx="762000" cy="685800"/>
            </a:xfrm>
            <a:prstGeom prst="diamond">
              <a:avLst/>
            </a:prstGeom>
            <a:solidFill>
              <a:srgbClr val="FFFF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/>
                <a:t>75</a:t>
              </a: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%</a:t>
              </a:r>
              <a:b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</a:b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?</a:t>
              </a:r>
            </a:p>
          </p:txBody>
        </p:sp>
        <p:cxnSp>
          <p:nvCxnSpPr>
            <p:cNvPr id="25" name="Straight Arrow Connector 24"/>
            <p:cNvCxnSpPr/>
            <p:nvPr/>
          </p:nvCxnSpPr>
          <p:spPr bwMode="auto">
            <a:xfrm>
              <a:off x="3276600" y="2514600"/>
              <a:ext cx="6096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26" name="TextBox 25"/>
            <p:cNvSpPr txBox="1"/>
            <p:nvPr/>
          </p:nvSpPr>
          <p:spPr>
            <a:xfrm>
              <a:off x="3505200" y="2133600"/>
              <a:ext cx="29527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Y</a:t>
              </a:r>
              <a:endParaRPr lang="en-US" dirty="0"/>
            </a:p>
          </p:txBody>
        </p:sp>
      </p:grpSp>
      <p:sp>
        <p:nvSpPr>
          <p:cNvPr id="27" name="Rectangle 26"/>
          <p:cNvSpPr/>
          <p:nvPr/>
        </p:nvSpPr>
        <p:spPr bwMode="auto">
          <a:xfrm>
            <a:off x="3810000" y="2209800"/>
            <a:ext cx="1066800" cy="27432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.11ai Draft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5257800" y="3276600"/>
            <a:ext cx="1524000" cy="685800"/>
            <a:chOff x="2362200" y="2133600"/>
            <a:chExt cx="1524000" cy="685800"/>
          </a:xfrm>
        </p:grpSpPr>
        <p:sp>
          <p:nvSpPr>
            <p:cNvPr id="29" name="Diamond 28"/>
            <p:cNvSpPr/>
            <p:nvPr/>
          </p:nvSpPr>
          <p:spPr bwMode="auto">
            <a:xfrm>
              <a:off x="2362200" y="2133600"/>
              <a:ext cx="762000" cy="685800"/>
            </a:xfrm>
            <a:prstGeom prst="diamond">
              <a:avLst/>
            </a:prstGeom>
            <a:solidFill>
              <a:srgbClr val="FFFF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/>
                <a:t>75</a:t>
              </a: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%</a:t>
              </a:r>
              <a:b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</a:b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?</a:t>
              </a:r>
            </a:p>
          </p:txBody>
        </p:sp>
        <p:cxnSp>
          <p:nvCxnSpPr>
            <p:cNvPr id="30" name="Straight Arrow Connector 29"/>
            <p:cNvCxnSpPr/>
            <p:nvPr/>
          </p:nvCxnSpPr>
          <p:spPr bwMode="auto">
            <a:xfrm>
              <a:off x="3276600" y="2514600"/>
              <a:ext cx="6096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31" name="TextBox 30"/>
            <p:cNvSpPr txBox="1"/>
            <p:nvPr/>
          </p:nvSpPr>
          <p:spPr>
            <a:xfrm>
              <a:off x="3505200" y="2133600"/>
              <a:ext cx="29527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Y</a:t>
              </a:r>
              <a:endParaRPr lang="en-US" dirty="0"/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5334000" y="2819400"/>
            <a:ext cx="11304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Go out </a:t>
            </a:r>
            <a:br>
              <a:rPr lang="en-US" dirty="0" smtClean="0"/>
            </a:br>
            <a:r>
              <a:rPr lang="en-US" dirty="0" smtClean="0"/>
              <a:t>to Letter Ballot</a:t>
            </a:r>
            <a:endParaRPr lang="en-US" dirty="0"/>
          </a:p>
        </p:txBody>
      </p:sp>
      <p:sp>
        <p:nvSpPr>
          <p:cNvPr id="33" name="Rectangle 32"/>
          <p:cNvSpPr/>
          <p:nvPr/>
        </p:nvSpPr>
        <p:spPr bwMode="auto">
          <a:xfrm>
            <a:off x="3886200" y="2514600"/>
            <a:ext cx="914400" cy="6858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Security</a:t>
            </a:r>
            <a:r>
              <a:rPr kumimoji="0" lang="en-US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Framework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3886200" y="3352800"/>
            <a:ext cx="914400" cy="6858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IP Address Assignment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3886200" y="4191000"/>
            <a:ext cx="914400" cy="6858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Fast Network  Discovery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Updates to TGai Spec Development Process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Rolf de Vegt (Qualcomm)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381000" y="2057400"/>
            <a:ext cx="1447800" cy="9144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Security</a:t>
            </a:r>
            <a:r>
              <a:rPr kumimoji="0" lang="en-US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Framework Spec Text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381000" y="3200400"/>
            <a:ext cx="1447800" cy="9144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/>
              <a:t>IP Address Assignment</a:t>
            </a:r>
            <a:r>
              <a:rPr kumimoji="0" lang="en-US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Spec Text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381000" y="4343400"/>
            <a:ext cx="1447800" cy="9144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/>
              <a:t>Fast Network Discovery  Spec Text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3" name="Group 17"/>
          <p:cNvGrpSpPr/>
          <p:nvPr/>
        </p:nvGrpSpPr>
        <p:grpSpPr>
          <a:xfrm>
            <a:off x="2057400" y="2133600"/>
            <a:ext cx="1524000" cy="685800"/>
            <a:chOff x="2362200" y="2133600"/>
            <a:chExt cx="1524000" cy="685800"/>
          </a:xfrm>
        </p:grpSpPr>
        <p:sp>
          <p:nvSpPr>
            <p:cNvPr id="11" name="Diamond 10"/>
            <p:cNvSpPr/>
            <p:nvPr/>
          </p:nvSpPr>
          <p:spPr bwMode="auto">
            <a:xfrm>
              <a:off x="2362200" y="2133600"/>
              <a:ext cx="762000" cy="685800"/>
            </a:xfrm>
            <a:prstGeom prst="diamond">
              <a:avLst/>
            </a:prstGeom>
            <a:solidFill>
              <a:srgbClr val="FFFF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/>
                <a:t>75</a:t>
              </a: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%</a:t>
              </a:r>
              <a:b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</a:b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?</a:t>
              </a:r>
            </a:p>
          </p:txBody>
        </p:sp>
        <p:cxnSp>
          <p:nvCxnSpPr>
            <p:cNvPr id="16" name="Straight Arrow Connector 15"/>
            <p:cNvCxnSpPr/>
            <p:nvPr/>
          </p:nvCxnSpPr>
          <p:spPr bwMode="auto">
            <a:xfrm>
              <a:off x="3276600" y="2514600"/>
              <a:ext cx="6096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17" name="TextBox 16"/>
            <p:cNvSpPr txBox="1"/>
            <p:nvPr/>
          </p:nvSpPr>
          <p:spPr>
            <a:xfrm>
              <a:off x="3505200" y="2133600"/>
              <a:ext cx="29527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Y</a:t>
              </a:r>
              <a:endParaRPr lang="en-US" dirty="0"/>
            </a:p>
          </p:txBody>
        </p:sp>
      </p:grpSp>
      <p:grpSp>
        <p:nvGrpSpPr>
          <p:cNvPr id="8" name="Group 18"/>
          <p:cNvGrpSpPr/>
          <p:nvPr/>
        </p:nvGrpSpPr>
        <p:grpSpPr>
          <a:xfrm>
            <a:off x="2057400" y="3276600"/>
            <a:ext cx="1524000" cy="685800"/>
            <a:chOff x="2362200" y="2133600"/>
            <a:chExt cx="1524000" cy="685800"/>
          </a:xfrm>
        </p:grpSpPr>
        <p:sp>
          <p:nvSpPr>
            <p:cNvPr id="20" name="Diamond 19"/>
            <p:cNvSpPr/>
            <p:nvPr/>
          </p:nvSpPr>
          <p:spPr bwMode="auto">
            <a:xfrm>
              <a:off x="2362200" y="2133600"/>
              <a:ext cx="762000" cy="685800"/>
            </a:xfrm>
            <a:prstGeom prst="diamond">
              <a:avLst/>
            </a:prstGeom>
            <a:solidFill>
              <a:srgbClr val="FFFF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/>
                <a:t>75</a:t>
              </a: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%</a:t>
              </a:r>
              <a:b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</a:b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?</a:t>
              </a:r>
            </a:p>
          </p:txBody>
        </p:sp>
        <p:cxnSp>
          <p:nvCxnSpPr>
            <p:cNvPr id="21" name="Straight Arrow Connector 20"/>
            <p:cNvCxnSpPr/>
            <p:nvPr/>
          </p:nvCxnSpPr>
          <p:spPr bwMode="auto">
            <a:xfrm>
              <a:off x="3276600" y="2514600"/>
              <a:ext cx="6096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22" name="TextBox 21"/>
            <p:cNvSpPr txBox="1"/>
            <p:nvPr/>
          </p:nvSpPr>
          <p:spPr>
            <a:xfrm>
              <a:off x="3505200" y="2133600"/>
              <a:ext cx="29527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Y</a:t>
              </a:r>
              <a:endParaRPr lang="en-US" dirty="0"/>
            </a:p>
          </p:txBody>
        </p:sp>
      </p:grpSp>
      <p:grpSp>
        <p:nvGrpSpPr>
          <p:cNvPr id="12" name="Group 22"/>
          <p:cNvGrpSpPr/>
          <p:nvPr/>
        </p:nvGrpSpPr>
        <p:grpSpPr>
          <a:xfrm>
            <a:off x="2057400" y="4343400"/>
            <a:ext cx="1524000" cy="685800"/>
            <a:chOff x="2362200" y="2133600"/>
            <a:chExt cx="1524000" cy="685800"/>
          </a:xfrm>
        </p:grpSpPr>
        <p:sp>
          <p:nvSpPr>
            <p:cNvPr id="24" name="Diamond 23"/>
            <p:cNvSpPr/>
            <p:nvPr/>
          </p:nvSpPr>
          <p:spPr bwMode="auto">
            <a:xfrm>
              <a:off x="2362200" y="2133600"/>
              <a:ext cx="762000" cy="685800"/>
            </a:xfrm>
            <a:prstGeom prst="diamond">
              <a:avLst/>
            </a:prstGeom>
            <a:solidFill>
              <a:srgbClr val="FFFF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/>
                <a:t>75</a:t>
              </a: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%</a:t>
              </a:r>
              <a:b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</a:b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?</a:t>
              </a:r>
            </a:p>
          </p:txBody>
        </p:sp>
        <p:cxnSp>
          <p:nvCxnSpPr>
            <p:cNvPr id="25" name="Straight Arrow Connector 24"/>
            <p:cNvCxnSpPr/>
            <p:nvPr/>
          </p:nvCxnSpPr>
          <p:spPr bwMode="auto">
            <a:xfrm>
              <a:off x="3276600" y="2514600"/>
              <a:ext cx="6096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26" name="TextBox 25"/>
            <p:cNvSpPr txBox="1"/>
            <p:nvPr/>
          </p:nvSpPr>
          <p:spPr>
            <a:xfrm>
              <a:off x="3505200" y="2133600"/>
              <a:ext cx="29527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Y</a:t>
              </a:r>
              <a:endParaRPr lang="en-US" dirty="0"/>
            </a:p>
          </p:txBody>
        </p:sp>
      </p:grpSp>
      <p:sp>
        <p:nvSpPr>
          <p:cNvPr id="27" name="Rectangle 26"/>
          <p:cNvSpPr/>
          <p:nvPr/>
        </p:nvSpPr>
        <p:spPr bwMode="auto">
          <a:xfrm>
            <a:off x="3657600" y="2209800"/>
            <a:ext cx="990600" cy="27432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/>
              <a:t>Spec Frame-work  Document for .11ai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13" name="Group 27"/>
          <p:cNvGrpSpPr/>
          <p:nvPr/>
        </p:nvGrpSpPr>
        <p:grpSpPr>
          <a:xfrm>
            <a:off x="7086600" y="3276600"/>
            <a:ext cx="1524000" cy="685800"/>
            <a:chOff x="2362200" y="2133600"/>
            <a:chExt cx="1524000" cy="685800"/>
          </a:xfrm>
        </p:grpSpPr>
        <p:sp>
          <p:nvSpPr>
            <p:cNvPr id="29" name="Diamond 28"/>
            <p:cNvSpPr/>
            <p:nvPr/>
          </p:nvSpPr>
          <p:spPr bwMode="auto">
            <a:xfrm>
              <a:off x="2362200" y="2133600"/>
              <a:ext cx="762000" cy="685800"/>
            </a:xfrm>
            <a:prstGeom prst="diamond">
              <a:avLst/>
            </a:prstGeom>
            <a:solidFill>
              <a:srgbClr val="FFFF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/>
                <a:t>75</a:t>
              </a: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%</a:t>
              </a:r>
              <a:b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</a:b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?</a:t>
              </a:r>
            </a:p>
          </p:txBody>
        </p:sp>
        <p:cxnSp>
          <p:nvCxnSpPr>
            <p:cNvPr id="30" name="Straight Arrow Connector 29"/>
            <p:cNvCxnSpPr/>
            <p:nvPr/>
          </p:nvCxnSpPr>
          <p:spPr bwMode="auto">
            <a:xfrm>
              <a:off x="3276600" y="2514600"/>
              <a:ext cx="6096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31" name="TextBox 30"/>
            <p:cNvSpPr txBox="1"/>
            <p:nvPr/>
          </p:nvSpPr>
          <p:spPr>
            <a:xfrm>
              <a:off x="3505200" y="2133600"/>
              <a:ext cx="29527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Y</a:t>
              </a:r>
              <a:endParaRPr lang="en-US" dirty="0"/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7162800" y="2819400"/>
            <a:ext cx="11304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Go out </a:t>
            </a:r>
            <a:br>
              <a:rPr lang="en-US" dirty="0" smtClean="0"/>
            </a:br>
            <a:r>
              <a:rPr lang="en-US" dirty="0" smtClean="0"/>
              <a:t>to Letter Ballot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 bwMode="auto">
          <a:xfrm>
            <a:off x="5638800" y="2209800"/>
            <a:ext cx="990600" cy="27432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/>
              <a:t> .11ai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Draft</a:t>
            </a:r>
          </a:p>
        </p:txBody>
      </p:sp>
      <p:sp>
        <p:nvSpPr>
          <p:cNvPr id="33" name="Right Arrow 32"/>
          <p:cNvSpPr/>
          <p:nvPr/>
        </p:nvSpPr>
        <p:spPr bwMode="auto">
          <a:xfrm>
            <a:off x="4953000" y="3352800"/>
            <a:ext cx="381000" cy="533400"/>
          </a:xfrm>
          <a:prstGeom prst="rightArrow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 of introducing a Spec Framework Document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Improves efficiency of spec text development</a:t>
            </a:r>
          </a:p>
          <a:p>
            <a:r>
              <a:rPr lang="en-US" dirty="0" smtClean="0"/>
              <a:t>Enables consensus building in the entire group</a:t>
            </a:r>
          </a:p>
          <a:p>
            <a:r>
              <a:rPr lang="en-US" dirty="0" smtClean="0"/>
              <a:t>Increases transparency of spec development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Rolf de Vegt (Qualcomm)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Content of Spec Framework Document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sz="2000" dirty="0" smtClean="0"/>
              <a:t>The .11ac Spec Framework document (11-09/0992r21) has been updated by TGac Motion as the addition of new functionality has obtained sufficient support</a:t>
            </a:r>
          </a:p>
          <a:p>
            <a:r>
              <a:rPr lang="en-US" sz="2000" dirty="0" smtClean="0"/>
              <a:t>Sample Content of the Spec Framework Document:</a:t>
            </a:r>
            <a:br>
              <a:rPr lang="en-US" sz="2000" dirty="0" smtClean="0"/>
            </a:br>
            <a:endParaRPr lang="en-US" sz="2000" dirty="0" smtClean="0"/>
          </a:p>
          <a:p>
            <a:pPr>
              <a:buNone/>
            </a:pPr>
            <a:r>
              <a:rPr lang="en-GB" sz="800" b="0" i="1" dirty="0" smtClean="0"/>
              <a:t>A </a:t>
            </a:r>
            <a:r>
              <a:rPr lang="en-GB" sz="1000" b="0" i="1" dirty="0" smtClean="0"/>
              <a:t>VHT mixed format (MF) preamble shall be supported in the draft specification and device support is mandatory. The VHT mixed format preamble shall have the following characteristics:</a:t>
            </a:r>
            <a:endParaRPr lang="en-US" sz="1000" b="0" i="1" dirty="0" smtClean="0"/>
          </a:p>
          <a:p>
            <a:pPr>
              <a:buNone/>
            </a:pPr>
            <a:r>
              <a:rPr lang="en-GB" sz="1000" b="0" i="1" dirty="0" smtClean="0"/>
              <a:t> </a:t>
            </a:r>
            <a:endParaRPr lang="en-US" sz="1000" b="0" i="1" dirty="0" smtClean="0"/>
          </a:p>
          <a:p>
            <a:pPr>
              <a:buNone/>
            </a:pPr>
            <a:r>
              <a:rPr lang="en-GB" sz="1000" b="0" i="1" dirty="0" smtClean="0"/>
              <a:t>R3.2.1.A: Robust legacy 11a deferral. The VHT MF preamble shall be designed such that a legacy 11a device will defer for the duration of the transmission to the same degree that it does for an HT MF preamble.</a:t>
            </a:r>
            <a:endParaRPr lang="en-US" sz="1000" b="0" i="1" dirty="0" smtClean="0"/>
          </a:p>
          <a:p>
            <a:pPr>
              <a:buNone/>
            </a:pPr>
            <a:r>
              <a:rPr lang="en-GB" sz="1000" b="0" i="1" dirty="0" smtClean="0"/>
              <a:t>  </a:t>
            </a:r>
            <a:endParaRPr lang="en-US" sz="1000" b="0" i="1" dirty="0" smtClean="0"/>
          </a:p>
          <a:p>
            <a:pPr>
              <a:buNone/>
            </a:pPr>
            <a:r>
              <a:rPr lang="en-GB" sz="1000" b="0" i="1" dirty="0" smtClean="0"/>
              <a:t>R3.2.1.D: The VHT MF preamble shall include training for</a:t>
            </a:r>
            <a:endParaRPr lang="en-US" sz="1000" b="0" i="1" dirty="0" smtClean="0"/>
          </a:p>
          <a:p>
            <a:pPr lvl="0">
              <a:buNone/>
            </a:pPr>
            <a:r>
              <a:rPr lang="en-GB" sz="1000" b="0" i="1" dirty="0" smtClean="0"/>
              <a:t>a wider channel </a:t>
            </a:r>
            <a:endParaRPr lang="en-US" sz="1000" b="0" i="1" dirty="0" smtClean="0"/>
          </a:p>
          <a:p>
            <a:pPr lvl="0">
              <a:buNone/>
            </a:pPr>
            <a:r>
              <a:rPr lang="en-GB" sz="1000" b="0" i="1" dirty="0" smtClean="0"/>
              <a:t>1 to 8 spatial streams (see Section 3.4)</a:t>
            </a:r>
            <a:endParaRPr lang="en-US" sz="1000" b="0" i="1" dirty="0" smtClean="0"/>
          </a:p>
          <a:p>
            <a:pPr lvl="0">
              <a:buNone/>
            </a:pPr>
            <a:r>
              <a:rPr lang="en-GB" sz="1000" b="0" i="1" dirty="0" smtClean="0"/>
              <a:t>DL MU-MIMO</a:t>
            </a:r>
            <a:endParaRPr lang="en-US" sz="1000" b="0" i="1" dirty="0" smtClean="0"/>
          </a:p>
          <a:p>
            <a:pPr>
              <a:buNone/>
            </a:pPr>
            <a:r>
              <a:rPr lang="en-GB" sz="1000" b="0" i="1" dirty="0" smtClean="0"/>
              <a:t> </a:t>
            </a:r>
            <a:endParaRPr lang="en-US" sz="1000" b="0" i="1" dirty="0" smtClean="0"/>
          </a:p>
          <a:p>
            <a:pPr>
              <a:buNone/>
            </a:pPr>
            <a:r>
              <a:rPr lang="en-GB" sz="1000" b="0" i="1" dirty="0" smtClean="0"/>
              <a:t>R3.2.1.E: Since the HT SIG field cannot be expanded without breaking backward compatibility, the VHT MF preamble shall include VHT SIG fields. The VHT SIG fields may include </a:t>
            </a:r>
            <a:r>
              <a:rPr lang="en-GB" sz="1000" b="0" i="1" dirty="0" err="1" smtClean="0"/>
              <a:t>signaling</a:t>
            </a:r>
            <a:r>
              <a:rPr lang="en-GB" sz="1000" b="0" i="1" dirty="0" smtClean="0"/>
              <a:t> for the following:</a:t>
            </a:r>
            <a:endParaRPr lang="en-US" sz="1000" b="0" i="1" dirty="0" smtClean="0"/>
          </a:p>
          <a:p>
            <a:pPr>
              <a:buNone/>
            </a:pPr>
            <a:r>
              <a:rPr lang="en-GB" sz="1000" b="0" i="1" dirty="0" smtClean="0"/>
              <a:t>	a) wider bandwidth</a:t>
            </a:r>
            <a:endParaRPr lang="en-US" sz="1000" b="0" i="1" dirty="0" smtClean="0"/>
          </a:p>
          <a:p>
            <a:pPr>
              <a:buNone/>
            </a:pPr>
            <a:r>
              <a:rPr lang="en-GB" sz="1000" b="0" i="1" dirty="0" smtClean="0"/>
              <a:t>	b) enhanced MCS (see Section 3.3)</a:t>
            </a:r>
            <a:endParaRPr lang="en-US" sz="1000" b="0" i="1" dirty="0" smtClean="0"/>
          </a:p>
          <a:p>
            <a:pPr>
              <a:buNone/>
            </a:pPr>
            <a:r>
              <a:rPr lang="en-GB" sz="1000" b="0" i="1" dirty="0" smtClean="0"/>
              <a:t>	c) more spatial streams (see Section 3.4)</a:t>
            </a:r>
            <a:endParaRPr lang="en-US" sz="1000" b="0" i="1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39896" y="6475413"/>
            <a:ext cx="1604029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Rolf de Vegt (Qualcomm)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Strawpolls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TGai shall develop and adopt a Specification Development process (aka ‘Selection Procedure’) document (Y/N/A)</a:t>
            </a:r>
            <a:br>
              <a:rPr lang="en-US" dirty="0" smtClean="0"/>
            </a:b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TGai shall create a Spec Framework document before developing a Draft Specification (Y/N/A)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Rolf de Vegt (Qualcomm)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PathProtec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802-11-PathProtection</Template>
  <TotalTime>2746</TotalTime>
  <Words>453</Words>
  <Application>Microsoft Office PowerPoint</Application>
  <PresentationFormat>On-screen Show (4:3)</PresentationFormat>
  <Paragraphs>126</Paragraphs>
  <Slides>8</Slides>
  <Notes>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802-11-PathProtection</vt:lpstr>
      <vt:lpstr>Microsoft Office Word 97 - 2003 Document</vt:lpstr>
      <vt:lpstr>802.11ai Spec Development Discussion Document</vt:lpstr>
      <vt:lpstr>Contents</vt:lpstr>
      <vt:lpstr>Context and Introduction</vt:lpstr>
      <vt:lpstr>Current Tgai Spec Development Process</vt:lpstr>
      <vt:lpstr>Proposed Updates to TGai Spec Development Process</vt:lpstr>
      <vt:lpstr>Benefits of introducing a Spec Framework Document </vt:lpstr>
      <vt:lpstr>Sample Content of Spec Framework Document</vt:lpstr>
      <vt:lpstr>Strawpolls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802.15.4g OFDM PHY Overview</dc:title>
  <dc:creator>De Vegt, Rolf</dc:creator>
  <cp:lastModifiedBy>George Cherian</cp:lastModifiedBy>
  <cp:revision>159</cp:revision>
  <cp:lastPrinted>1998-02-10T13:28:06Z</cp:lastPrinted>
  <dcterms:created xsi:type="dcterms:W3CDTF">2009-11-09T00:32:22Z</dcterms:created>
  <dcterms:modified xsi:type="dcterms:W3CDTF">2012-01-09T05:40:14Z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-1585003676</vt:i4>
  </property>
  <property fmtid="{D5CDD505-2E9C-101B-9397-08002B2CF9AE}" pid="3" name="_NewReviewCycle">
    <vt:lpwstr/>
  </property>
  <property fmtid="{D5CDD505-2E9C-101B-9397-08002B2CF9AE}" pid="4" name="_EmailSubject">
    <vt:lpwstr>Conf call with ROOT/Allied Telesis</vt:lpwstr>
  </property>
  <property fmtid="{D5CDD505-2E9C-101B-9397-08002B2CF9AE}" pid="5" name="_AuthorEmail">
    <vt:lpwstr>gcherian@qualcomm.com</vt:lpwstr>
  </property>
  <property fmtid="{D5CDD505-2E9C-101B-9397-08002B2CF9AE}" pid="6" name="_AuthorEmailDisplayName">
    <vt:lpwstr>Cherian, George</vt:lpwstr>
  </property>
</Properties>
</file>