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83" r:id="rId4"/>
    <p:sldId id="262" r:id="rId5"/>
    <p:sldId id="291" r:id="rId6"/>
    <p:sldId id="292" r:id="rId7"/>
    <p:sldId id="293" r:id="rId8"/>
    <p:sldId id="302" r:id="rId9"/>
    <p:sldId id="303" r:id="rId10"/>
    <p:sldId id="294" r:id="rId11"/>
    <p:sldId id="281" r:id="rId12"/>
    <p:sldId id="282" r:id="rId13"/>
    <p:sldId id="284" r:id="rId14"/>
    <p:sldId id="295" r:id="rId15"/>
    <p:sldId id="289" r:id="rId16"/>
    <p:sldId id="263" r:id="rId17"/>
    <p:sldId id="288" r:id="rId18"/>
    <p:sldId id="297" r:id="rId19"/>
    <p:sldId id="287" r:id="rId20"/>
    <p:sldId id="298" r:id="rId21"/>
    <p:sldId id="286" r:id="rId22"/>
    <p:sldId id="296" r:id="rId23"/>
    <p:sldId id="271" r:id="rId24"/>
    <p:sldId id="264" r:id="rId25"/>
    <p:sldId id="299" r:id="rId26"/>
    <p:sldId id="300" r:id="rId27"/>
    <p:sldId id="301" r:id="rId28"/>
    <p:sldId id="290" r:id="rId29"/>
  </p:sldIdLst>
  <p:sldSz cx="9144000" cy="6858000" type="screen4x3"/>
  <p:notesSz cx="6805613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50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84"/>
        <p:guide pos="212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411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802.11-12/0013r0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644" y="0"/>
            <a:ext cx="2949411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49411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644" y="9441181"/>
            <a:ext cx="2949411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5613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5793" y="103713"/>
            <a:ext cx="627898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802.11-12/0013r0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921" y="103713"/>
            <a:ext cx="810192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49825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6792" y="4721442"/>
            <a:ext cx="4990472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8459" y="9623102"/>
            <a:ext cx="905233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2865" y="9623102"/>
            <a:ext cx="501696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919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476" y="9621402"/>
            <a:ext cx="5384661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689" y="317937"/>
            <a:ext cx="553423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&lt;#&gt;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&lt;#&gt;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11-12/0013r0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-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Proposal of Fast AP Discovery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ja-JP" sz="2000" b="0" dirty="0" smtClean="0"/>
              <a:t>2012</a:t>
            </a:r>
            <a:r>
              <a:rPr lang="en-GB" sz="2000" b="0" dirty="0" smtClean="0"/>
              <a:t>-01-</a:t>
            </a:r>
            <a:r>
              <a:rPr lang="en-US" altLang="ja-JP" sz="2000" b="0" dirty="0" smtClean="0"/>
              <a:t>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7525" y="2270125"/>
          <a:ext cx="8047038" cy="2682875"/>
        </p:xfrm>
        <a:graphic>
          <a:graphicData uri="http://schemas.openxmlformats.org/presentationml/2006/ole">
            <p:oleObj spid="_x0000_s3075" name="Document" r:id="rId4" imgW="8262017" imgH="275446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82654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Reminding of proposals in doc. 1414r2</a:t>
            </a:r>
            <a:br>
              <a:rPr lang="en-US" dirty="0" smtClean="0"/>
            </a:br>
            <a:r>
              <a:rPr lang="en-US" dirty="0" smtClean="0"/>
              <a:t>(F2F in Atlanta)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2500306"/>
            <a:ext cx="8206680" cy="1714512"/>
          </a:xfrm>
          <a:ln/>
        </p:spPr>
        <p:txBody>
          <a:bodyPr/>
          <a:lstStyle/>
          <a:p>
            <a:pPr marL="274638" indent="-274638">
              <a:buFont typeface="Arial" pitchFamily="34" charset="0"/>
              <a:buChar char="•"/>
              <a:defRPr/>
            </a:pPr>
            <a:r>
              <a:rPr lang="en-US" altLang="ja-JP" dirty="0" smtClean="0">
                <a:ea typeface="ＭＳ Ｐゴシック" charset="-128"/>
              </a:rPr>
              <a:t>TGai compliant STAs shall not use the wildcard SSID in SSID element of “Probe Request”.</a:t>
            </a:r>
          </a:p>
          <a:p>
            <a:pPr marL="274638" indent="-274638">
              <a:buFont typeface="Arial" pitchFamily="34" charset="0"/>
              <a:buChar char="•"/>
              <a:defRPr/>
            </a:pPr>
            <a:r>
              <a:rPr lang="en-US" altLang="ja-JP" dirty="0" smtClean="0">
                <a:ea typeface="ＭＳ Ｐゴシック" charset="-128"/>
              </a:rPr>
              <a:t>TGai compliant APs shall not transmit “Probe Response” for “Probe Request” with the wildcard SSID</a:t>
            </a:r>
            <a:r>
              <a:rPr lang="en-US" altLang="ja-JP" dirty="0" smtClean="0">
                <a:ea typeface="ＭＳ Ｐゴシック" charset="-128"/>
              </a:rPr>
              <a:t>.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467544" y="4725144"/>
            <a:ext cx="8208912" cy="1368152"/>
            <a:chOff x="467544" y="4725144"/>
            <a:chExt cx="8208912" cy="1368152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611560" y="4797152"/>
              <a:ext cx="79928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 smtClean="0">
                  <a:solidFill>
                    <a:schemeClr val="tx1"/>
                  </a:solidFill>
                </a:rPr>
                <a:t>FILS</a:t>
              </a:r>
              <a:r>
                <a:rPr kumimoji="1" lang="ja-JP" altLang="en-US" b="1" dirty="0" smtClean="0">
                  <a:solidFill>
                    <a:schemeClr val="tx1"/>
                  </a:solidFill>
                </a:rPr>
                <a:t> </a:t>
              </a:r>
              <a:r>
                <a:rPr kumimoji="1" lang="en-US" altLang="ja-JP" b="1" dirty="0" smtClean="0">
                  <a:solidFill>
                    <a:schemeClr val="tx1"/>
                  </a:solidFill>
                </a:rPr>
                <a:t>features shouldn’t be provided to STAs sending  Probe Requests with wildcard SSID. It serves more effectiveness on FILS and will bring clearer circumstances.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正方形/長方形 9"/>
            <p:cNvSpPr/>
            <p:nvPr/>
          </p:nvSpPr>
          <p:spPr bwMode="auto">
            <a:xfrm>
              <a:off x="467544" y="4725144"/>
              <a:ext cx="8208912" cy="1368152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Faster Passive Scanning</a:t>
            </a:r>
            <a:endParaRPr lang="en-US" dirty="0"/>
          </a:p>
        </p:txBody>
      </p:sp>
      <p:sp>
        <p:nvSpPr>
          <p:cNvPr id="63" name="Rectangle 2"/>
          <p:cNvSpPr txBox="1">
            <a:spLocks noChangeArrowheads="1"/>
          </p:cNvSpPr>
          <p:nvPr/>
        </p:nvSpPr>
        <p:spPr bwMode="auto">
          <a:xfrm>
            <a:off x="685800" y="1628800"/>
            <a:ext cx="7772400" cy="420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Faster Passive Scanning may be achievable by shortening the interval of Beacons.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But air-time occupancy also 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will</a:t>
            </a: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 be increased.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This submission proposes smaller sized Beacon called Sub-Beacon just for AP discovery.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Proposal-1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Sub-Beacon</a:t>
            </a:r>
            <a:endParaRPr lang="en-US" dirty="0"/>
          </a:p>
        </p:txBody>
      </p:sp>
      <p:sp>
        <p:nvSpPr>
          <p:cNvPr id="63" name="Rectangle 2"/>
          <p:cNvSpPr txBox="1">
            <a:spLocks noChangeArrowheads="1"/>
          </p:cNvSpPr>
          <p:nvPr/>
        </p:nvSpPr>
        <p:spPr bwMode="auto">
          <a:xfrm>
            <a:off x="685800" y="1628800"/>
            <a:ext cx="7772400" cy="420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Sub-Beacon consists of SSID only.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It is transmitted in shorter duration than the regular Beacon.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When a STA finds Sub-Beacon, it waits for the regular Beacon for compensating information lack.</a:t>
            </a:r>
          </a:p>
        </p:txBody>
      </p:sp>
      <p:cxnSp>
        <p:nvCxnSpPr>
          <p:cNvPr id="8" name="直線コネクタ 7"/>
          <p:cNvCxnSpPr/>
          <p:nvPr/>
        </p:nvCxnSpPr>
        <p:spPr bwMode="auto">
          <a:xfrm>
            <a:off x="1691680" y="5642664"/>
            <a:ext cx="5400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9" name="テキスト ボックス 8"/>
          <p:cNvSpPr txBox="1"/>
          <p:nvPr/>
        </p:nvSpPr>
        <p:spPr>
          <a:xfrm>
            <a:off x="7092280" y="54986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/>
          <p:cNvCxnSpPr/>
          <p:nvPr/>
        </p:nvCxnSpPr>
        <p:spPr bwMode="auto">
          <a:xfrm flipV="1">
            <a:off x="2195736" y="4490536"/>
            <a:ext cx="0" cy="11521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直線矢印コネクタ 14"/>
          <p:cNvCxnSpPr/>
          <p:nvPr/>
        </p:nvCxnSpPr>
        <p:spPr bwMode="auto">
          <a:xfrm flipV="1">
            <a:off x="2843808" y="4490536"/>
            <a:ext cx="0" cy="11521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6" name="直線矢印コネクタ 15"/>
          <p:cNvCxnSpPr/>
          <p:nvPr/>
        </p:nvCxnSpPr>
        <p:spPr bwMode="auto">
          <a:xfrm flipV="1">
            <a:off x="3491880" y="4490536"/>
            <a:ext cx="0" cy="11521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7" name="直線矢印コネクタ 16"/>
          <p:cNvCxnSpPr/>
          <p:nvPr/>
        </p:nvCxnSpPr>
        <p:spPr bwMode="auto">
          <a:xfrm flipV="1">
            <a:off x="4139952" y="4490536"/>
            <a:ext cx="0" cy="11521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直線矢印コネクタ 17"/>
          <p:cNvCxnSpPr/>
          <p:nvPr/>
        </p:nvCxnSpPr>
        <p:spPr bwMode="auto">
          <a:xfrm flipV="1">
            <a:off x="4788024" y="4490536"/>
            <a:ext cx="0" cy="11521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9" name="直線矢印コネクタ 18"/>
          <p:cNvCxnSpPr/>
          <p:nvPr/>
        </p:nvCxnSpPr>
        <p:spPr bwMode="auto">
          <a:xfrm flipV="1">
            <a:off x="5436096" y="4490536"/>
            <a:ext cx="0" cy="11521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0" name="直線矢印コネクタ 19"/>
          <p:cNvCxnSpPr/>
          <p:nvPr/>
        </p:nvCxnSpPr>
        <p:spPr bwMode="auto">
          <a:xfrm flipV="1">
            <a:off x="6084168" y="4490536"/>
            <a:ext cx="0" cy="11521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直線矢印コネクタ 20"/>
          <p:cNvCxnSpPr/>
          <p:nvPr/>
        </p:nvCxnSpPr>
        <p:spPr bwMode="auto">
          <a:xfrm flipV="1">
            <a:off x="6732240" y="4490536"/>
            <a:ext cx="0" cy="11521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1331640" y="378904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chemeClr val="tx1"/>
                </a:solidFill>
              </a:rPr>
              <a:t>ex.</a:t>
            </a:r>
            <a:endParaRPr kumimoji="1" lang="ja-JP" altLang="en-US" sz="2800" b="1" dirty="0">
              <a:solidFill>
                <a:schemeClr val="tx1"/>
              </a:solidFill>
            </a:endParaRPr>
          </a:p>
        </p:txBody>
      </p:sp>
      <p:cxnSp>
        <p:nvCxnSpPr>
          <p:cNvPr id="24" name="直線矢印コネクタ 23"/>
          <p:cNvCxnSpPr/>
          <p:nvPr/>
        </p:nvCxnSpPr>
        <p:spPr bwMode="auto">
          <a:xfrm>
            <a:off x="2195736" y="5939988"/>
            <a:ext cx="64807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26" name="直線コネクタ 25"/>
          <p:cNvCxnSpPr/>
          <p:nvPr/>
        </p:nvCxnSpPr>
        <p:spPr bwMode="auto">
          <a:xfrm>
            <a:off x="2195736" y="5723964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矢印コネクタ 26"/>
          <p:cNvCxnSpPr/>
          <p:nvPr/>
        </p:nvCxnSpPr>
        <p:spPr bwMode="auto">
          <a:xfrm>
            <a:off x="2843808" y="5939988"/>
            <a:ext cx="64807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>
            <a:off x="2843808" y="5723964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矢印コネクタ 28"/>
          <p:cNvCxnSpPr/>
          <p:nvPr/>
        </p:nvCxnSpPr>
        <p:spPr bwMode="auto">
          <a:xfrm>
            <a:off x="3491880" y="5939988"/>
            <a:ext cx="64807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30" name="直線コネクタ 29"/>
          <p:cNvCxnSpPr/>
          <p:nvPr/>
        </p:nvCxnSpPr>
        <p:spPr bwMode="auto">
          <a:xfrm>
            <a:off x="3491880" y="5723964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線コネクタ 30"/>
          <p:cNvCxnSpPr/>
          <p:nvPr/>
        </p:nvCxnSpPr>
        <p:spPr bwMode="auto">
          <a:xfrm>
            <a:off x="4139952" y="5723964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>
            <a:off x="3491880" y="608400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Beacon interval / 3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4" name="直線コネクタ 33"/>
          <p:cNvCxnSpPr/>
          <p:nvPr/>
        </p:nvCxnSpPr>
        <p:spPr bwMode="auto">
          <a:xfrm flipV="1">
            <a:off x="2195736" y="3995772"/>
            <a:ext cx="504056" cy="7920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テキスト ボックス 34"/>
          <p:cNvSpPr txBox="1"/>
          <p:nvPr/>
        </p:nvSpPr>
        <p:spPr>
          <a:xfrm>
            <a:off x="2699792" y="377974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Regular Beacon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7" name="直線コネクタ 36"/>
          <p:cNvCxnSpPr/>
          <p:nvPr/>
        </p:nvCxnSpPr>
        <p:spPr bwMode="auto">
          <a:xfrm flipV="1">
            <a:off x="2843808" y="4283804"/>
            <a:ext cx="288032" cy="5040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3059832" y="406778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Sub-Beacon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Searching Process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628800"/>
            <a:ext cx="7772400" cy="420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A STA has to monitor all channels one by one for detecting Beacon.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When Sub-Beacon introduced, monitoring duration for each channel may be shortened. So Passive scanning will be completed in short required time.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For detecting the legacy APs, the second round of AP search might be executed by regular (non-FILS) monitoring durations for each channel.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1" lang="en-US" b="1" kern="0" dirty="0" smtClean="0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Graphics of proposal</a:t>
            </a:r>
            <a:endParaRPr 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2910" y="171448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1800" dirty="0" smtClean="0">
                <a:solidFill>
                  <a:schemeClr val="tx1"/>
                </a:solidFill>
              </a:rPr>
              <a:t> Conventional method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86314" y="171448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1800" dirty="0" smtClean="0">
                <a:solidFill>
                  <a:schemeClr val="tx1"/>
                </a:solidFill>
              </a:rPr>
              <a:t> Proposed Passive Scan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1" name="直線コネクタ 10"/>
          <p:cNvCxnSpPr/>
          <p:nvPr/>
        </p:nvCxnSpPr>
        <p:spPr bwMode="auto">
          <a:xfrm>
            <a:off x="857224" y="2925545"/>
            <a:ext cx="31432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11"/>
          <p:cNvCxnSpPr/>
          <p:nvPr/>
        </p:nvCxnSpPr>
        <p:spPr bwMode="auto">
          <a:xfrm>
            <a:off x="857224" y="3639925"/>
            <a:ext cx="31432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コネクタ 12"/>
          <p:cNvCxnSpPr/>
          <p:nvPr/>
        </p:nvCxnSpPr>
        <p:spPr bwMode="auto">
          <a:xfrm>
            <a:off x="857224" y="4354305"/>
            <a:ext cx="31432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テキスト ボックス 14"/>
          <p:cNvSpPr txBox="1"/>
          <p:nvPr/>
        </p:nvSpPr>
        <p:spPr>
          <a:xfrm>
            <a:off x="428596" y="2568355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CH1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28596" y="3282735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CH2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28596" y="3997115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CH3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20" name="直線矢印コネクタ 19"/>
          <p:cNvCxnSpPr/>
          <p:nvPr/>
        </p:nvCxnSpPr>
        <p:spPr bwMode="auto">
          <a:xfrm flipV="1">
            <a:off x="1285852" y="3925677"/>
            <a:ext cx="0" cy="4286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直線矢印コネクタ 20"/>
          <p:cNvCxnSpPr/>
          <p:nvPr/>
        </p:nvCxnSpPr>
        <p:spPr bwMode="auto">
          <a:xfrm flipV="1">
            <a:off x="1928794" y="3925677"/>
            <a:ext cx="0" cy="4286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直線矢印コネクタ 26"/>
          <p:cNvCxnSpPr/>
          <p:nvPr/>
        </p:nvCxnSpPr>
        <p:spPr bwMode="auto">
          <a:xfrm flipV="1">
            <a:off x="2571736" y="3925677"/>
            <a:ext cx="0" cy="4286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直線矢印コネクタ 30"/>
          <p:cNvCxnSpPr/>
          <p:nvPr/>
        </p:nvCxnSpPr>
        <p:spPr bwMode="auto">
          <a:xfrm flipV="1">
            <a:off x="3214678" y="3925677"/>
            <a:ext cx="0" cy="4286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直線矢印コネクタ 34"/>
          <p:cNvCxnSpPr/>
          <p:nvPr/>
        </p:nvCxnSpPr>
        <p:spPr bwMode="auto">
          <a:xfrm flipV="1">
            <a:off x="3857620" y="3925677"/>
            <a:ext cx="0" cy="4286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正方形/長方形 38"/>
          <p:cNvSpPr/>
          <p:nvPr/>
        </p:nvSpPr>
        <p:spPr bwMode="auto">
          <a:xfrm>
            <a:off x="1142976" y="2425479"/>
            <a:ext cx="785818" cy="6429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1928794" y="3139859"/>
            <a:ext cx="785818" cy="6429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2714612" y="3854239"/>
            <a:ext cx="785818" cy="6429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928794" y="2282603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Monitoring window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4" name="フリーフォーム 43"/>
          <p:cNvSpPr/>
          <p:nvPr/>
        </p:nvSpPr>
        <p:spPr bwMode="auto">
          <a:xfrm>
            <a:off x="1924334" y="2732562"/>
            <a:ext cx="423081" cy="409432"/>
          </a:xfrm>
          <a:custGeom>
            <a:avLst/>
            <a:gdLst>
              <a:gd name="connsiteX0" fmla="*/ 0 w 423081"/>
              <a:gd name="connsiteY0" fmla="*/ 0 h 409432"/>
              <a:gd name="connsiteX1" fmla="*/ 327547 w 423081"/>
              <a:gd name="connsiteY1" fmla="*/ 95534 h 409432"/>
              <a:gd name="connsiteX2" fmla="*/ 423081 w 423081"/>
              <a:gd name="connsiteY2" fmla="*/ 409432 h 40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081" h="409432">
                <a:moveTo>
                  <a:pt x="0" y="0"/>
                </a:moveTo>
                <a:cubicBezTo>
                  <a:pt x="128517" y="13647"/>
                  <a:pt x="257034" y="27295"/>
                  <a:pt x="327547" y="95534"/>
                </a:cubicBezTo>
                <a:cubicBezTo>
                  <a:pt x="398061" y="163773"/>
                  <a:pt x="410571" y="286602"/>
                  <a:pt x="423081" y="40943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フリーフォーム 44"/>
          <p:cNvSpPr/>
          <p:nvPr/>
        </p:nvSpPr>
        <p:spPr bwMode="auto">
          <a:xfrm>
            <a:off x="2714612" y="3444807"/>
            <a:ext cx="423081" cy="409432"/>
          </a:xfrm>
          <a:custGeom>
            <a:avLst/>
            <a:gdLst>
              <a:gd name="connsiteX0" fmla="*/ 0 w 423081"/>
              <a:gd name="connsiteY0" fmla="*/ 0 h 409432"/>
              <a:gd name="connsiteX1" fmla="*/ 327547 w 423081"/>
              <a:gd name="connsiteY1" fmla="*/ 95534 h 409432"/>
              <a:gd name="connsiteX2" fmla="*/ 423081 w 423081"/>
              <a:gd name="connsiteY2" fmla="*/ 409432 h 40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081" h="409432">
                <a:moveTo>
                  <a:pt x="0" y="0"/>
                </a:moveTo>
                <a:cubicBezTo>
                  <a:pt x="128517" y="13647"/>
                  <a:pt x="257034" y="27295"/>
                  <a:pt x="327547" y="95534"/>
                </a:cubicBezTo>
                <a:cubicBezTo>
                  <a:pt x="398061" y="163773"/>
                  <a:pt x="410571" y="286602"/>
                  <a:pt x="423081" y="40943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6" name="直線コネクタ 45"/>
          <p:cNvCxnSpPr/>
          <p:nvPr/>
        </p:nvCxnSpPr>
        <p:spPr bwMode="auto">
          <a:xfrm>
            <a:off x="5286380" y="2925545"/>
            <a:ext cx="31432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直線コネクタ 46"/>
          <p:cNvCxnSpPr/>
          <p:nvPr/>
        </p:nvCxnSpPr>
        <p:spPr bwMode="auto">
          <a:xfrm>
            <a:off x="5286380" y="3639925"/>
            <a:ext cx="31432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直線コネクタ 47"/>
          <p:cNvCxnSpPr/>
          <p:nvPr/>
        </p:nvCxnSpPr>
        <p:spPr bwMode="auto">
          <a:xfrm>
            <a:off x="5286380" y="4354305"/>
            <a:ext cx="31432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テキスト ボックス 48"/>
          <p:cNvSpPr txBox="1"/>
          <p:nvPr/>
        </p:nvSpPr>
        <p:spPr>
          <a:xfrm>
            <a:off x="4857752" y="2568355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CH1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857752" y="3282735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CH2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857752" y="3997115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CH3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52" name="直線矢印コネクタ 51"/>
          <p:cNvCxnSpPr/>
          <p:nvPr/>
        </p:nvCxnSpPr>
        <p:spPr bwMode="auto">
          <a:xfrm flipV="1">
            <a:off x="5715008" y="3925677"/>
            <a:ext cx="0" cy="4286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直線矢印コネクタ 52"/>
          <p:cNvCxnSpPr/>
          <p:nvPr/>
        </p:nvCxnSpPr>
        <p:spPr bwMode="auto">
          <a:xfrm flipV="1">
            <a:off x="6357950" y="3925677"/>
            <a:ext cx="0" cy="4286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直線矢印コネクタ 56"/>
          <p:cNvCxnSpPr/>
          <p:nvPr/>
        </p:nvCxnSpPr>
        <p:spPr bwMode="auto">
          <a:xfrm flipV="1">
            <a:off x="7000892" y="3925677"/>
            <a:ext cx="0" cy="4286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直線矢印コネクタ 60"/>
          <p:cNvCxnSpPr/>
          <p:nvPr/>
        </p:nvCxnSpPr>
        <p:spPr bwMode="auto">
          <a:xfrm flipV="1">
            <a:off x="7643834" y="3925677"/>
            <a:ext cx="0" cy="4286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直線矢印コネクタ 64"/>
          <p:cNvCxnSpPr/>
          <p:nvPr/>
        </p:nvCxnSpPr>
        <p:spPr bwMode="auto">
          <a:xfrm flipV="1">
            <a:off x="8286776" y="3925677"/>
            <a:ext cx="0" cy="4286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9" name="正方形/長方形 68"/>
          <p:cNvSpPr/>
          <p:nvPr/>
        </p:nvSpPr>
        <p:spPr bwMode="auto">
          <a:xfrm>
            <a:off x="5884674" y="2425479"/>
            <a:ext cx="285752" cy="6429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6170426" y="2282603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Monitoring window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      </a:t>
            </a:r>
            <a:r>
              <a:rPr kumimoji="1" lang="en-US" altLang="ja-JP" sz="14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shorter !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76" name="直線矢印コネクタ 75"/>
          <p:cNvCxnSpPr/>
          <p:nvPr/>
        </p:nvCxnSpPr>
        <p:spPr bwMode="auto">
          <a:xfrm flipV="1">
            <a:off x="5929322" y="3997115"/>
            <a:ext cx="0" cy="3571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8" name="直線矢印コネクタ 77"/>
          <p:cNvCxnSpPr/>
          <p:nvPr/>
        </p:nvCxnSpPr>
        <p:spPr bwMode="auto">
          <a:xfrm flipV="1">
            <a:off x="6143636" y="3997115"/>
            <a:ext cx="0" cy="3571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9" name="直線矢印コネクタ 78"/>
          <p:cNvCxnSpPr/>
          <p:nvPr/>
        </p:nvCxnSpPr>
        <p:spPr bwMode="auto">
          <a:xfrm flipV="1">
            <a:off x="6572264" y="3997115"/>
            <a:ext cx="0" cy="3571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0" name="直線矢印コネクタ 79"/>
          <p:cNvCxnSpPr/>
          <p:nvPr/>
        </p:nvCxnSpPr>
        <p:spPr bwMode="auto">
          <a:xfrm flipV="1">
            <a:off x="6786578" y="3997115"/>
            <a:ext cx="0" cy="3571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1" name="直線矢印コネクタ 80"/>
          <p:cNvCxnSpPr/>
          <p:nvPr/>
        </p:nvCxnSpPr>
        <p:spPr bwMode="auto">
          <a:xfrm flipV="1">
            <a:off x="7215206" y="3997115"/>
            <a:ext cx="0" cy="3571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2" name="直線矢印コネクタ 81"/>
          <p:cNvCxnSpPr/>
          <p:nvPr/>
        </p:nvCxnSpPr>
        <p:spPr bwMode="auto">
          <a:xfrm flipV="1">
            <a:off x="7429520" y="3997115"/>
            <a:ext cx="0" cy="3571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3" name="直線矢印コネクタ 82"/>
          <p:cNvCxnSpPr/>
          <p:nvPr/>
        </p:nvCxnSpPr>
        <p:spPr bwMode="auto">
          <a:xfrm flipV="1">
            <a:off x="7858148" y="3997115"/>
            <a:ext cx="0" cy="3571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4" name="直線矢印コネクタ 83"/>
          <p:cNvCxnSpPr/>
          <p:nvPr/>
        </p:nvCxnSpPr>
        <p:spPr bwMode="auto">
          <a:xfrm flipV="1">
            <a:off x="8072462" y="3997115"/>
            <a:ext cx="0" cy="3571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87" name="フリーフォーム 86"/>
          <p:cNvSpPr/>
          <p:nvPr/>
        </p:nvSpPr>
        <p:spPr bwMode="auto">
          <a:xfrm>
            <a:off x="6175973" y="2711231"/>
            <a:ext cx="137329" cy="409432"/>
          </a:xfrm>
          <a:custGeom>
            <a:avLst/>
            <a:gdLst>
              <a:gd name="connsiteX0" fmla="*/ 0 w 423081"/>
              <a:gd name="connsiteY0" fmla="*/ 0 h 409432"/>
              <a:gd name="connsiteX1" fmla="*/ 327547 w 423081"/>
              <a:gd name="connsiteY1" fmla="*/ 95534 h 409432"/>
              <a:gd name="connsiteX2" fmla="*/ 423081 w 423081"/>
              <a:gd name="connsiteY2" fmla="*/ 409432 h 40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081" h="409432">
                <a:moveTo>
                  <a:pt x="0" y="0"/>
                </a:moveTo>
                <a:cubicBezTo>
                  <a:pt x="128517" y="13647"/>
                  <a:pt x="257034" y="27295"/>
                  <a:pt x="327547" y="95534"/>
                </a:cubicBezTo>
                <a:cubicBezTo>
                  <a:pt x="398061" y="163773"/>
                  <a:pt x="410571" y="286602"/>
                  <a:pt x="423081" y="40943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フリーフォーム 87"/>
          <p:cNvSpPr/>
          <p:nvPr/>
        </p:nvSpPr>
        <p:spPr bwMode="auto">
          <a:xfrm>
            <a:off x="6445348" y="3444807"/>
            <a:ext cx="142876" cy="409432"/>
          </a:xfrm>
          <a:custGeom>
            <a:avLst/>
            <a:gdLst>
              <a:gd name="connsiteX0" fmla="*/ 0 w 423081"/>
              <a:gd name="connsiteY0" fmla="*/ 0 h 409432"/>
              <a:gd name="connsiteX1" fmla="*/ 327547 w 423081"/>
              <a:gd name="connsiteY1" fmla="*/ 95534 h 409432"/>
              <a:gd name="connsiteX2" fmla="*/ 423081 w 423081"/>
              <a:gd name="connsiteY2" fmla="*/ 409432 h 40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081" h="409432">
                <a:moveTo>
                  <a:pt x="0" y="0"/>
                </a:moveTo>
                <a:cubicBezTo>
                  <a:pt x="128517" y="13647"/>
                  <a:pt x="257034" y="27295"/>
                  <a:pt x="327547" y="95534"/>
                </a:cubicBezTo>
                <a:cubicBezTo>
                  <a:pt x="398061" y="163773"/>
                  <a:pt x="410571" y="286602"/>
                  <a:pt x="423081" y="40943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正方形/長方形 88"/>
          <p:cNvSpPr/>
          <p:nvPr/>
        </p:nvSpPr>
        <p:spPr bwMode="auto">
          <a:xfrm>
            <a:off x="6159595" y="3143248"/>
            <a:ext cx="285752" cy="6429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正方形/長方形 89"/>
          <p:cNvSpPr/>
          <p:nvPr/>
        </p:nvSpPr>
        <p:spPr bwMode="auto">
          <a:xfrm>
            <a:off x="6446488" y="3857628"/>
            <a:ext cx="285752" cy="6429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Rectangle 2"/>
          <p:cNvSpPr txBox="1">
            <a:spLocks noChangeArrowheads="1"/>
          </p:cNvSpPr>
          <p:nvPr/>
        </p:nvSpPr>
        <p:spPr bwMode="auto">
          <a:xfrm>
            <a:off x="685800" y="4786322"/>
            <a:ext cx="7772400" cy="1428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Monitoring window for each channel will be shortened by introduction of Sub-Beacon.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Completion time of Passive Scan will be shortened.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AP discovery by Passive Scan will be faster.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1" lang="en-US" b="1" kern="0" dirty="0" smtClean="0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Composition of Sub-Beacon</a:t>
            </a:r>
            <a:endParaRPr lang="en-US" dirty="0"/>
          </a:p>
        </p:txBody>
      </p:sp>
      <p:sp>
        <p:nvSpPr>
          <p:cNvPr id="63" name="Rectangle 2"/>
          <p:cNvSpPr txBox="1">
            <a:spLocks noChangeArrowheads="1"/>
          </p:cNvSpPr>
          <p:nvPr/>
        </p:nvSpPr>
        <p:spPr bwMode="auto">
          <a:xfrm>
            <a:off x="685800" y="1628800"/>
            <a:ext cx="7772400" cy="420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Sub-Beacon is transmitted in Action frame. Destination address is broadcast.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Data rate can be higher (ex. 11Mbps). It’s not necessary to consider backward compatibility for legacy STAs.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2661277" y="4480520"/>
          <a:ext cx="3710923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8888"/>
                <a:gridCol w="2612035"/>
              </a:tblGrid>
              <a:tr h="2972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Order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Fields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035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Category</a:t>
                      </a:r>
                      <a:endParaRPr lang="ja-JP" altLang="en-US" sz="1800" dirty="0"/>
                    </a:p>
                  </a:txBody>
                  <a:tcPr/>
                </a:tc>
              </a:tr>
              <a:tr h="2035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Action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35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Service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</a:rPr>
                        <a:t> Set ID Length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35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Service Set ID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2699792" y="3909080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Sub-Beacon (Action Frame)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Air-time occupancy (1/2)</a:t>
            </a:r>
            <a:br>
              <a:rPr lang="en-US" altLang="ja-JP" dirty="0" smtClean="0"/>
            </a:br>
            <a:r>
              <a:rPr lang="en-US" altLang="ja-JP" dirty="0" smtClean="0"/>
              <a:t>Data size (Assumption)</a:t>
            </a:r>
            <a:endParaRPr 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1115616" y="2305392"/>
          <a:ext cx="2630803" cy="393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5890"/>
                <a:gridCol w="1321341"/>
                <a:gridCol w="753572"/>
              </a:tblGrid>
              <a:tr h="2972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Order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Fields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Length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(octets)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35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Timestamp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35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Beacon Interval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35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Capability Information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35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Service Set ID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35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Supported Rates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35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DS Parameter Set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35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TIM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35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Country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35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Power Constraint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35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ERP Information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35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RSN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357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108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683568" y="1700808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Regular Beacon (*)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5397581" y="2305392"/>
          <a:ext cx="2630803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5890"/>
                <a:gridCol w="1321341"/>
                <a:gridCol w="753572"/>
              </a:tblGrid>
              <a:tr h="2972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Order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Fields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Length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(octets)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35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Category</a:t>
                      </a:r>
                      <a:endParaRPr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/>
                        <a:t>1</a:t>
                      </a:r>
                      <a:endParaRPr lang="ja-JP" altLang="en-US" sz="1200" dirty="0"/>
                    </a:p>
                  </a:txBody>
                  <a:tcPr/>
                </a:tc>
              </a:tr>
              <a:tr h="2035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Action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35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Service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</a:rPr>
                        <a:t> Set ID Length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35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Service Set ID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357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4932040" y="1700808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Sub-Beacon (Action Frame)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139952" y="5877272"/>
            <a:ext cx="5004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(*) More fields may be added for Regular Beacon. 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Air-time occupancy (2/2)</a:t>
            </a:r>
            <a:endParaRPr 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1560" y="1929372"/>
            <a:ext cx="7992888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altLang="ja-JP" sz="1600" kern="0" dirty="0" smtClean="0">
                <a:solidFill>
                  <a:sysClr val="windowText" lastClr="000000"/>
                </a:solidFill>
              </a:rPr>
              <a:t>Occupied Time = (DIFS + CW + </a:t>
            </a:r>
            <a:r>
              <a:rPr lang="en-US" altLang="ja-JP" sz="1600" kern="0" dirty="0" err="1" smtClean="0">
                <a:solidFill>
                  <a:sysClr val="windowText" lastClr="000000"/>
                </a:solidFill>
              </a:rPr>
              <a:t>aPreambleLength</a:t>
            </a:r>
            <a:r>
              <a:rPr lang="en-US" altLang="ja-JP" sz="1600" kern="0" dirty="0" smtClean="0">
                <a:solidFill>
                  <a:sysClr val="windowText" lastClr="000000"/>
                </a:solidFill>
              </a:rPr>
              <a:t> + </a:t>
            </a:r>
            <a:r>
              <a:rPr lang="en-US" altLang="ja-JP" sz="1600" kern="0" dirty="0" err="1" smtClean="0">
                <a:solidFill>
                  <a:sysClr val="windowText" lastClr="000000"/>
                </a:solidFill>
              </a:rPr>
              <a:t>aPLCPHeaderLength</a:t>
            </a:r>
            <a:r>
              <a:rPr lang="en-US" altLang="ja-JP" sz="1600" kern="0" dirty="0" smtClean="0">
                <a:solidFill>
                  <a:sysClr val="windowText" lastClr="000000"/>
                </a:solidFill>
              </a:rPr>
              <a:t>/DATARATE) </a:t>
            </a:r>
          </a:p>
          <a:p>
            <a:pPr defTabSz="9144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altLang="ja-JP" sz="1600" kern="0" dirty="0" smtClean="0">
                <a:solidFill>
                  <a:sysClr val="windowText" lastClr="000000"/>
                </a:solidFill>
              </a:rPr>
              <a:t>                             + (Bytes * 8/DATARATE)</a:t>
            </a:r>
          </a:p>
        </p:txBody>
      </p:sp>
      <p:sp>
        <p:nvSpPr>
          <p:cNvPr id="8" name="テキスト ボックス 46"/>
          <p:cNvSpPr txBox="1">
            <a:spLocks noChangeArrowheads="1"/>
          </p:cNvSpPr>
          <p:nvPr/>
        </p:nvSpPr>
        <p:spPr bwMode="auto">
          <a:xfrm>
            <a:off x="971600" y="2649452"/>
            <a:ext cx="369188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0" lang="en-US" altLang="ja-JP" sz="1600" kern="0" dirty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600" kern="0" dirty="0" err="1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aSlotTime</a:t>
            </a:r>
            <a:r>
              <a:rPr kumimoji="0" lang="en-US" altLang="ja-JP" sz="1600" kern="0" dirty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:		20us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0" lang="en-US" altLang="ja-JP" sz="1600" kern="0" dirty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600" kern="0" dirty="0" err="1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aSIFSTime</a:t>
            </a:r>
            <a:r>
              <a:rPr kumimoji="0" lang="en-US" altLang="ja-JP" sz="1600" kern="0" dirty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:		10us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0" lang="en-US" altLang="ja-JP" sz="1600" kern="0" dirty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600" kern="0" dirty="0" err="1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aPreambleLength</a:t>
            </a:r>
            <a:r>
              <a:rPr kumimoji="0" lang="en-US" altLang="ja-JP" sz="1600" kern="0" dirty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:	</a:t>
            </a:r>
            <a:r>
              <a:rPr kumimoji="0" lang="en-US" altLang="ja-JP" sz="1600" kern="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	144us</a:t>
            </a:r>
            <a:endParaRPr kumimoji="0" lang="en-US" altLang="ja-JP" sz="1600" kern="0" dirty="0">
              <a:solidFill>
                <a:sysClr val="windowText" lastClr="000000"/>
              </a:solidFill>
              <a:latin typeface="Times New Roman" pitchFamily="16" charset="0"/>
              <a:ea typeface="MS Gothic" charset="-128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0" lang="en-US" altLang="ja-JP" sz="1600" kern="0" dirty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600" kern="0" dirty="0" err="1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aPLCPHeaderLength</a:t>
            </a:r>
            <a:r>
              <a:rPr kumimoji="0" lang="en-US" altLang="ja-JP" sz="1600" kern="0" dirty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:	</a:t>
            </a:r>
            <a:r>
              <a:rPr kumimoji="0" lang="en-US" altLang="ja-JP" sz="1600" kern="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48bits</a:t>
            </a:r>
            <a:endParaRPr kumimoji="0" lang="en-US" altLang="ja-JP" sz="1600" kern="0" dirty="0">
              <a:solidFill>
                <a:sysClr val="windowText" lastClr="000000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テキスト ボックス 47"/>
          <p:cNvSpPr txBox="1">
            <a:spLocks noChangeArrowheads="1"/>
          </p:cNvSpPr>
          <p:nvPr/>
        </p:nvSpPr>
        <p:spPr bwMode="auto">
          <a:xfrm>
            <a:off x="4860032" y="2649452"/>
            <a:ext cx="2667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0" lang="en-US" altLang="ja-JP" sz="1600" kern="0" dirty="0" err="1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aCWmin</a:t>
            </a:r>
            <a:r>
              <a:rPr kumimoji="0" lang="en-US" altLang="ja-JP" sz="1600" kern="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:		31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altLang="ja-JP" sz="1600" kern="0" dirty="0" err="1" smtClean="0">
                <a:solidFill>
                  <a:sysClr val="windowText" lastClr="000000"/>
                </a:solidFill>
              </a:rPr>
              <a:t>aCWmax</a:t>
            </a:r>
            <a:r>
              <a:rPr lang="en-US" altLang="ja-JP" sz="1600" kern="0" dirty="0" smtClean="0">
                <a:solidFill>
                  <a:sysClr val="windowText" lastClr="000000"/>
                </a:solidFill>
              </a:rPr>
              <a:t>:		1023</a:t>
            </a:r>
            <a:r>
              <a:rPr kumimoji="0" lang="en-US" altLang="ja-JP" sz="1600" kern="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0" lang="en-US" altLang="ja-JP" sz="1600" kern="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DIFS</a:t>
            </a:r>
            <a:r>
              <a:rPr kumimoji="0" lang="en-US" altLang="ja-JP" sz="1600" kern="0" dirty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:		50us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0" lang="en-US" altLang="ja-JP" sz="1600" kern="0" dirty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 CW:		310us</a:t>
            </a:r>
            <a:endParaRPr kumimoji="0" lang="ja-JP" altLang="en-US" sz="1600" kern="0" dirty="0">
              <a:solidFill>
                <a:sysClr val="windowText" lastClr="000000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11560" y="400831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Regular Beacon: 	(50+310+144+48/1.0) + (108 * 8 / 1.0) = 1,416 (</a:t>
            </a:r>
            <a:r>
              <a:rPr kumimoji="1" lang="en-US" altLang="ja-JP" sz="1800" dirty="0" err="1" smtClean="0">
                <a:solidFill>
                  <a:schemeClr val="tx1"/>
                </a:solidFill>
              </a:rPr>
              <a:t>usec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)   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1560" y="436852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Sub-Beacon:		(50+310+144+48/11) + (19 * 8 / 11) = 522 (</a:t>
            </a:r>
            <a:r>
              <a:rPr kumimoji="1" lang="en-US" altLang="ja-JP" sz="1800" dirty="0" err="1" smtClean="0">
                <a:solidFill>
                  <a:schemeClr val="tx1"/>
                </a:solidFill>
              </a:rPr>
              <a:t>usec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467544" y="1857364"/>
            <a:ext cx="8208912" cy="19442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85800" y="4857760"/>
            <a:ext cx="7772400" cy="1428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Air-time occupancy by Sub-Beacon is about one third of the regular Beacon.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     </a:t>
            </a: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  <a:sym typeface="Wingdings" pitchFamily="2" charset="2"/>
              </a:rPr>
              <a:t> Introducing Sub-Beacon is more effective than  shortening the interval of regular 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  <a:sym typeface="Wingdings" pitchFamily="2" charset="2"/>
              </a:rPr>
              <a:t>Beacon.</a:t>
            </a:r>
            <a:endParaRPr kumimoji="1" lang="en-US" b="1" kern="0" dirty="0" smtClean="0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Proposal-2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Operating Channels IE for Beacon</a:t>
            </a:r>
            <a:endParaRPr lang="en-US" dirty="0"/>
          </a:p>
        </p:txBody>
      </p:sp>
      <p:sp>
        <p:nvSpPr>
          <p:cNvPr id="8" name="正方形/長方形 7"/>
          <p:cNvSpPr/>
          <p:nvPr/>
        </p:nvSpPr>
        <p:spPr bwMode="auto">
          <a:xfrm>
            <a:off x="2483768" y="3251752"/>
            <a:ext cx="1368152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Element</a:t>
            </a:r>
            <a:r>
              <a:rPr lang="ja-JP" altLang="en-US" sz="1800" dirty="0" smtClean="0">
                <a:solidFill>
                  <a:schemeClr val="tx1"/>
                </a:solidFill>
              </a:rPr>
              <a:t> 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ID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3851920" y="3251752"/>
            <a:ext cx="1368152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chemeClr val="tx1"/>
                </a:solidFill>
              </a:rPr>
              <a:t>Length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5220072" y="3251752"/>
            <a:ext cx="1368152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chemeClr val="tx1"/>
                </a:solidFill>
              </a:rPr>
              <a:t>Operating Channels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75656" y="411584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Octets: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987824" y="41158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355976" y="41158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96136" y="41158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5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685800" y="2036909"/>
            <a:ext cx="7772400" cy="963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Operating Channels IE is also proposed for Fast AP discovery when the AP operates in multi-bands.</a:t>
            </a: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6855332" y="5013176"/>
            <a:ext cx="1656184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chemeClr val="tx1"/>
                </a:solidFill>
              </a:rPr>
              <a:t>Operating Channel in 2.4GHz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5199148" y="5013176"/>
            <a:ext cx="1648774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chemeClr val="tx1"/>
                </a:solidFill>
              </a:rPr>
              <a:t>Operating Channel in 5170-5330MHz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39552" y="586473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Bits: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575412" y="58772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14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382724" y="58647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462844" y="58647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5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191036" y="58772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11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29" name="直線コネクタ 28"/>
          <p:cNvCxnSpPr/>
          <p:nvPr/>
        </p:nvCxnSpPr>
        <p:spPr bwMode="auto">
          <a:xfrm flipH="1">
            <a:off x="1187624" y="4115848"/>
            <a:ext cx="4032448" cy="8973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線コネクタ 30"/>
          <p:cNvCxnSpPr/>
          <p:nvPr/>
        </p:nvCxnSpPr>
        <p:spPr bwMode="auto">
          <a:xfrm>
            <a:off x="6588224" y="4115848"/>
            <a:ext cx="1944216" cy="8973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正方形/長方形 27"/>
          <p:cNvSpPr/>
          <p:nvPr/>
        </p:nvSpPr>
        <p:spPr bwMode="auto">
          <a:xfrm>
            <a:off x="3550374" y="5021092"/>
            <a:ext cx="1648774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chemeClr val="tx1"/>
                </a:solidFill>
              </a:rPr>
              <a:t>Operating Channel in 5490-5710MHz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1886780" y="5013176"/>
            <a:ext cx="1648774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chemeClr val="tx1"/>
                </a:solidFill>
              </a:rPr>
              <a:t>Operating Channel in 5735-5835MHz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1187624" y="5013176"/>
            <a:ext cx="699156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chemeClr val="tx1"/>
                </a:solidFill>
              </a:rPr>
              <a:t>Reserved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847220" y="58772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8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19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15961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Composition of Operating Channels IE</a:t>
            </a:r>
            <a:endParaRPr 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331640" y="190648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2.4GHz (=14bits)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1547664" y="2338536"/>
          <a:ext cx="1728192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68"/>
                <a:gridCol w="1116124"/>
              </a:tblGrid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Bit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Channel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10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11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12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13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14 (JPN only)</a:t>
                      </a:r>
                      <a:endParaRPr kumimoji="1" lang="ja-JP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85800" y="1412776"/>
            <a:ext cx="7772400" cy="4594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Operating Channel bits are set as true.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004048" y="191683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5170-5330MHz (=8bits)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/>
        </p:nvGraphicFramePr>
        <p:xfrm>
          <a:off x="5220072" y="2348880"/>
          <a:ext cx="1728192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68"/>
                <a:gridCol w="1116124"/>
              </a:tblGrid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Bit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Channel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36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40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44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48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52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56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60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64</a:t>
                      </a:r>
                      <a:endParaRPr kumimoji="1" lang="ja-JP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proposes faster AP discovery which doesn’t increase packet </a:t>
            </a:r>
            <a:r>
              <a:rPr lang="en-GB" dirty="0" smtClean="0"/>
              <a:t>congestion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so much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56855"/>
            <a:ext cx="7772400" cy="815961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Composition of Operating Channels IE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59632" y="216372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5490-5710MHz (=11bits)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/>
        </p:nvGraphicFramePr>
        <p:xfrm>
          <a:off x="1475656" y="2585432"/>
          <a:ext cx="1728192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68"/>
                <a:gridCol w="1116124"/>
              </a:tblGrid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Bit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Channel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100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104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108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112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116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120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124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128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132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136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140</a:t>
                      </a:r>
                      <a:endParaRPr kumimoji="1" lang="ja-JP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4788024" y="219557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5735-5835MHz (=5bits)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/>
        </p:nvGraphicFramePr>
        <p:xfrm>
          <a:off x="5076056" y="2575168"/>
          <a:ext cx="1728192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68"/>
                <a:gridCol w="1116124"/>
              </a:tblGrid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Bit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Channel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149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153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157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161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08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165</a:t>
                      </a:r>
                      <a:endParaRPr kumimoji="1" lang="ja-JP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20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21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Searching Process for 5GHz bands 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988840"/>
            <a:ext cx="7772400" cy="4392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When Operating Channels IE in the 2.4GHz band</a:t>
            </a:r>
            <a:r>
              <a:rPr kumimoji="1" lang="ja-JP" alt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received</a:t>
            </a: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, the STA can go to the channels in the 5GHz bands directly and find Beacons in those channels in faster.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028863"/>
            <a:ext cx="7772400" cy="815961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542924" y="2132856"/>
            <a:ext cx="8101042" cy="27363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kumimoji="1" lang="en-US" altLang="ja-JP" b="1" kern="0" dirty="0" smtClean="0">
                <a:solidFill>
                  <a:srgbClr val="000000"/>
                </a:solidFill>
              </a:rPr>
              <a:t>60GHz and Sub-1GHz bands are not considered for Operating Channels IE. Because the assumed coverage areas might be totally different from ones of 2.4/5GHz bands.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2837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8840"/>
            <a:ext cx="7772400" cy="4392488"/>
          </a:xfrm>
          <a:ln/>
        </p:spPr>
        <p:txBody>
          <a:bodyPr/>
          <a:lstStyle/>
          <a:p>
            <a:r>
              <a:rPr lang="en-US" dirty="0" smtClean="0"/>
              <a:t>This submission proposes: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Limitation of Active Scanning.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Sub-Beacon for faster Passive Scanning.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Operating Channels IE for fast redirection to the 5GHz channels.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Questions and Comments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Straw Poll - 1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988840"/>
            <a:ext cx="7772400" cy="4392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Probe Request with wildcard SSID shall be prohibited at FILS compliant STAs.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Probe Response shall not be transmitted against Probe Request with wildcard SSID at FILS compliant APs.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1" lang="en-US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1" lang="en-US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Y/N/A =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Straw Poll - 2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988840"/>
            <a:ext cx="7772400" cy="4392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Sub-Beacon for faster Passive Scanning should be considered.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1" lang="en-US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1" lang="en-US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Y/N/A =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Straw Poll - 3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988840"/>
            <a:ext cx="7772400" cy="4392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Operating Channels IE should be considered for faster redirection to 5GHz bands.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1" lang="en-US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1" lang="en-US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Y/N/A =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doc.: IEEE 11-11/1031r0 (Root)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doc.: IEEE 11-11/1064r0 (Vodafone, Nokia)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doc.: IEEE 11-11/1413r1 (KDDI R&amp;D Laboratories)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doc.: IEEE 11-11/1521r1 (FOKUS)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doc.: IEEE 11-11/1523r3 (Qualcomm)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doc.: IEEE 11-11/1548r1 (Marvell)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doc.: IEEE 11-11/1559r0 (Nokia)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ja-JP" dirty="0" smtClean="0">
                <a:solidFill>
                  <a:schemeClr val="tx2"/>
                </a:solidFill>
              </a:rPr>
              <a:t>Conformance w/ TGai PAR &amp; 5C</a:t>
            </a:r>
            <a:endParaRPr lang="en-GB" dirty="0"/>
          </a:p>
        </p:txBody>
      </p:sp>
      <p:graphicFrame>
        <p:nvGraphicFramePr>
          <p:cNvPr id="10" name="Tabelle 6"/>
          <p:cNvGraphicFramePr>
            <a:graphicFrameLocks noGrp="1"/>
          </p:cNvGraphicFramePr>
          <p:nvPr/>
        </p:nvGraphicFramePr>
        <p:xfrm>
          <a:off x="762000" y="1905000"/>
          <a:ext cx="7696200" cy="3320415"/>
        </p:xfrm>
        <a:graphic>
          <a:graphicData uri="http://schemas.openxmlformats.org/drawingml/2006/table">
            <a:tbl>
              <a:tblPr/>
              <a:tblGrid>
                <a:gridCol w="5791200"/>
                <a:gridCol w="1905000"/>
              </a:tblGrid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1 </a:t>
                      </a: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, 2</a:t>
                      </a:r>
                      <a:endParaRPr kumimoji="0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65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0034" y="785794"/>
            <a:ext cx="8101042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Reviews of “Fast AP Discovery” discussions</a:t>
            </a:r>
            <a:br>
              <a:rPr lang="en-US" altLang="ja-JP" dirty="0" smtClean="0"/>
            </a:br>
            <a:r>
              <a:rPr lang="en-US" altLang="ja-JP" dirty="0" smtClean="0"/>
              <a:t>in Atlanta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2214554"/>
            <a:ext cx="8206680" cy="4000528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Active Scanning by Probe Request/Response may occupy much air-time </a:t>
            </a:r>
            <a:r>
              <a:rPr lang="en-US" altLang="ja-JP" dirty="0" smtClean="0"/>
              <a:t>to harm primary purposes of WLAN, which are associations and data communications, as the smart-phone market grows.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A STA can’t transmit any packets before receiving a packet from the master device (AP)</a:t>
            </a:r>
            <a:r>
              <a:rPr lang="ja-JP" altLang="en-US" dirty="0" smtClean="0"/>
              <a:t> </a:t>
            </a:r>
            <a:r>
              <a:rPr lang="en-US" altLang="ja-JP" dirty="0" smtClean="0"/>
              <a:t>in radar-coexisting bands</a:t>
            </a:r>
            <a:r>
              <a:rPr lang="en-US" dirty="0" smtClean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Passive Scanning by detecting Beacons takes some 100 </a:t>
            </a:r>
            <a:r>
              <a:rPr lang="en-US" dirty="0" err="1" smtClean="0"/>
              <a:t>msec</a:t>
            </a:r>
            <a:r>
              <a:rPr lang="en-US" dirty="0" smtClean="0"/>
              <a:t> to discover AP. It was commented in some contributions that</a:t>
            </a:r>
            <a:r>
              <a:rPr lang="ja-JP" altLang="en-US" dirty="0" smtClean="0"/>
              <a:t> </a:t>
            </a:r>
            <a:r>
              <a:rPr lang="en-US" dirty="0" smtClean="0"/>
              <a:t>faster AP discovery was preferable.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85794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Is Active Scan really fast? (1/2)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2143116"/>
            <a:ext cx="8206680" cy="317869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 STA isn’t always in an AP area. In that case, Active Scan is just battery consuming for mobile devices.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When a STA enters an AP area, Active Scan may be useful for discovering that AP</a:t>
            </a:r>
            <a:r>
              <a:rPr lang="ja-JP" altLang="en-US" dirty="0" smtClean="0"/>
              <a:t> </a:t>
            </a:r>
            <a:r>
              <a:rPr lang="en-US" altLang="ja-JP" dirty="0" smtClean="0"/>
              <a:t>in fast</a:t>
            </a:r>
            <a:r>
              <a:rPr lang="en-GB" dirty="0" smtClean="0"/>
              <a:t>. But the STA doesn’t know when should start Active Scan.  </a:t>
            </a:r>
            <a:endParaRPr lang="en-GB" dirty="0"/>
          </a:p>
        </p:txBody>
      </p:sp>
      <p:sp>
        <p:nvSpPr>
          <p:cNvPr id="7" name="正方形/長方形 6"/>
          <p:cNvSpPr/>
          <p:nvPr/>
        </p:nvSpPr>
        <p:spPr bwMode="auto">
          <a:xfrm>
            <a:off x="6072198" y="5000636"/>
            <a:ext cx="428628" cy="2857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直線コネクタ 8"/>
          <p:cNvCxnSpPr>
            <a:stCxn id="7" idx="1"/>
          </p:cNvCxnSpPr>
          <p:nvPr/>
        </p:nvCxnSpPr>
        <p:spPr bwMode="auto">
          <a:xfrm flipH="1">
            <a:off x="5929322" y="5143512"/>
            <a:ext cx="14287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コネクタ 10"/>
          <p:cNvCxnSpPr/>
          <p:nvPr/>
        </p:nvCxnSpPr>
        <p:spPr bwMode="auto">
          <a:xfrm flipV="1">
            <a:off x="5929322" y="4929198"/>
            <a:ext cx="0" cy="2143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コネクタ 12"/>
          <p:cNvCxnSpPr>
            <a:stCxn id="7" idx="3"/>
          </p:cNvCxnSpPr>
          <p:nvPr/>
        </p:nvCxnSpPr>
        <p:spPr bwMode="auto">
          <a:xfrm>
            <a:off x="6500826" y="5143512"/>
            <a:ext cx="14287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 flipV="1">
            <a:off x="6643702" y="4929198"/>
            <a:ext cx="0" cy="2143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テキスト ボックス 15"/>
          <p:cNvSpPr txBox="1"/>
          <p:nvPr/>
        </p:nvSpPr>
        <p:spPr>
          <a:xfrm>
            <a:off x="6072198" y="527424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7" name="円/楕円 16"/>
          <p:cNvSpPr/>
          <p:nvPr/>
        </p:nvSpPr>
        <p:spPr bwMode="auto">
          <a:xfrm>
            <a:off x="4429124" y="4214818"/>
            <a:ext cx="3714776" cy="185738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214414" y="5072074"/>
            <a:ext cx="357190" cy="42862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直線コネクタ 21"/>
          <p:cNvCxnSpPr/>
          <p:nvPr/>
        </p:nvCxnSpPr>
        <p:spPr bwMode="auto">
          <a:xfrm flipV="1">
            <a:off x="1500166" y="4857760"/>
            <a:ext cx="0" cy="2143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テキスト ボックス 22"/>
          <p:cNvSpPr txBox="1"/>
          <p:nvPr/>
        </p:nvSpPr>
        <p:spPr>
          <a:xfrm>
            <a:off x="1071538" y="450057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4" name="稲妻 23"/>
          <p:cNvSpPr/>
          <p:nvPr/>
        </p:nvSpPr>
        <p:spPr bwMode="auto">
          <a:xfrm flipH="1">
            <a:off x="1643042" y="4857760"/>
            <a:ext cx="714380" cy="357190"/>
          </a:xfrm>
          <a:prstGeom prst="lightningBol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285984" y="4714884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Probe Request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4286248" y="5000636"/>
            <a:ext cx="357190" cy="42862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" name="直線コネクタ 26"/>
          <p:cNvCxnSpPr/>
          <p:nvPr/>
        </p:nvCxnSpPr>
        <p:spPr bwMode="auto">
          <a:xfrm flipV="1">
            <a:off x="4572000" y="4786322"/>
            <a:ext cx="0" cy="2143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テキスト ボックス 27"/>
          <p:cNvSpPr txBox="1"/>
          <p:nvPr/>
        </p:nvSpPr>
        <p:spPr>
          <a:xfrm>
            <a:off x="4143372" y="442913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9" name="稲妻 28"/>
          <p:cNvSpPr/>
          <p:nvPr/>
        </p:nvSpPr>
        <p:spPr bwMode="auto">
          <a:xfrm flipH="1">
            <a:off x="4714876" y="4786322"/>
            <a:ext cx="714380" cy="357190"/>
          </a:xfrm>
          <a:prstGeom prst="lightningBol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57752" y="4274114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Probe Request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1" name="角丸四角形吹き出し 30"/>
          <p:cNvSpPr/>
          <p:nvPr/>
        </p:nvSpPr>
        <p:spPr bwMode="auto">
          <a:xfrm>
            <a:off x="1000100" y="5929330"/>
            <a:ext cx="2286016" cy="428628"/>
          </a:xfrm>
          <a:prstGeom prst="wedgeRoundRectCallout">
            <a:avLst>
              <a:gd name="adj1" fmla="val -29191"/>
              <a:gd name="adj2" fmla="val -125360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Battery</a:t>
            </a:r>
            <a:r>
              <a:rPr kumimoji="0" lang="en-US" altLang="ja-JP" sz="1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 consuming!!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角丸四角形吹き出し 31"/>
          <p:cNvSpPr/>
          <p:nvPr/>
        </p:nvSpPr>
        <p:spPr bwMode="auto">
          <a:xfrm>
            <a:off x="4000496" y="5929330"/>
            <a:ext cx="3143272" cy="428628"/>
          </a:xfrm>
          <a:prstGeom prst="wedgeRoundRectCallout">
            <a:avLst>
              <a:gd name="adj1" fmla="val -29191"/>
              <a:gd name="adj2" fmla="val -125360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FF0000"/>
                </a:solidFill>
              </a:rPr>
              <a:t>When starts Active Scanning?!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直線矢印コネクタ 34"/>
          <p:cNvCxnSpPr/>
          <p:nvPr/>
        </p:nvCxnSpPr>
        <p:spPr bwMode="auto">
          <a:xfrm>
            <a:off x="3923928" y="5517232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85794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Is Active Scan really fast? (2/2)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2143116"/>
            <a:ext cx="8206680" cy="317869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ja-JP" dirty="0" smtClean="0"/>
              <a:t>Currently</a:t>
            </a:r>
            <a:r>
              <a:rPr lang="en-GB" dirty="0" smtClean="0"/>
              <a:t>, a STA transmits Probe Request frames every some 10 seconds for less battery consumption.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So it takes 10 seconds in the worst case for Active Scan to discover an AP. (We can say that average time will be 5 seconds.)</a:t>
            </a:r>
          </a:p>
          <a:p>
            <a:r>
              <a:rPr lang="en-GB" dirty="0" smtClean="0">
                <a:sym typeface="Wingdings" pitchFamily="2" charset="2"/>
              </a:rPr>
              <a:t> Do you think it’s fast?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85794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Negative effects by Active Scan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2143116"/>
            <a:ext cx="8206680" cy="317869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AP discovery by Active Scan isn’t so fast.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Air-time occupancy will be proportionally increased to the number of STAs. It is needed to consider a large volume of STAs in FILS use cases.</a:t>
            </a:r>
          </a:p>
          <a:p>
            <a:r>
              <a:rPr lang="en-GB" dirty="0" smtClean="0"/>
              <a:t>So...</a:t>
            </a:r>
            <a:endParaRPr lang="en-GB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357158" y="4429132"/>
            <a:ext cx="8286808" cy="1214446"/>
            <a:chOff x="357158" y="4429132"/>
            <a:chExt cx="8286808" cy="1214446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571472" y="4786322"/>
              <a:ext cx="7715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 smtClean="0">
                  <a:solidFill>
                    <a:schemeClr val="tx1"/>
                  </a:solidFill>
                </a:rPr>
                <a:t>This submission proposes not to use Active Scan in FILS.</a:t>
              </a:r>
            </a:p>
          </p:txBody>
        </p:sp>
        <p:sp>
          <p:nvSpPr>
            <p:cNvPr id="9" name="正方形/長方形 8"/>
            <p:cNvSpPr/>
            <p:nvPr/>
          </p:nvSpPr>
          <p:spPr bwMode="auto">
            <a:xfrm>
              <a:off x="357158" y="4429132"/>
              <a:ext cx="8286808" cy="1214446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85794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Effective cases of Active scanning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2143116"/>
            <a:ext cx="8206680" cy="3178696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When the STA was connected with a specified AP,</a:t>
            </a:r>
          </a:p>
          <a:p>
            <a:pPr lvl="1"/>
            <a:r>
              <a:rPr lang="en-GB" sz="2400" dirty="0" smtClean="0"/>
              <a:t>the STA knows the destination MAC address and SSID of the AP. Probe Request should be </a:t>
            </a:r>
            <a:r>
              <a:rPr lang="en-GB" sz="2400" u="sng" dirty="0" smtClean="0"/>
              <a:t>by </a:t>
            </a:r>
            <a:r>
              <a:rPr lang="en-GB" sz="2400" u="sng" dirty="0" err="1" smtClean="0"/>
              <a:t>unicast</a:t>
            </a:r>
            <a:r>
              <a:rPr lang="en-GB" sz="2400" u="sng" dirty="0" smtClean="0"/>
              <a:t> </a:t>
            </a:r>
            <a:r>
              <a:rPr lang="en-GB" sz="2400" u="sng" dirty="0" smtClean="0"/>
              <a:t>and with </a:t>
            </a:r>
            <a:r>
              <a:rPr lang="en-GB" sz="2400" u="sng" dirty="0" smtClean="0"/>
              <a:t>a specific SSID</a:t>
            </a:r>
            <a:r>
              <a:rPr lang="en-GB" sz="2400" dirty="0" smtClean="0"/>
              <a:t> (not wildcard-SSID). 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When the STA starts data communication as internet browser initiated on the device (ex. @ train station),</a:t>
            </a:r>
          </a:p>
          <a:p>
            <a:pPr marL="857250" lvl="1" indent="-457200"/>
            <a:r>
              <a:rPr lang="en-GB" sz="2400" dirty="0" smtClean="0"/>
              <a:t>Probe Request may be by broadcast with wildcard-SSID. But it should be </a:t>
            </a:r>
            <a:r>
              <a:rPr lang="en-GB" sz="2400" u="sng" dirty="0" smtClean="0"/>
              <a:t>just one shot transmission</a:t>
            </a:r>
            <a:r>
              <a:rPr lang="en-GB" sz="2400" dirty="0" smtClean="0"/>
              <a:t>.</a:t>
            </a:r>
          </a:p>
          <a:p>
            <a:pPr marL="857250" lvl="1" indent="-457200"/>
            <a:r>
              <a:rPr lang="en-GB" sz="2400" dirty="0" smtClean="0"/>
              <a:t>It is desirable for </a:t>
            </a:r>
            <a:r>
              <a:rPr lang="en-US" altLang="ja-JP" sz="2400" dirty="0" smtClean="0"/>
              <a:t>preventing</a:t>
            </a:r>
            <a:r>
              <a:rPr lang="en-GB" sz="2400" dirty="0" smtClean="0"/>
              <a:t> </a:t>
            </a:r>
            <a:r>
              <a:rPr lang="en-GB" sz="2400" dirty="0" smtClean="0"/>
              <a:t>unnecessary Probe Responses to send Probe Request with specified SSIDs.</a:t>
            </a:r>
            <a:endParaRPr lang="en-GB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85794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Effective cases of Active </a:t>
            </a:r>
            <a:r>
              <a:rPr lang="en-US" dirty="0" smtClean="0"/>
              <a:t>scanning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(cont.)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2143116"/>
            <a:ext cx="8206680" cy="3178696"/>
          </a:xfrm>
          <a:ln/>
        </p:spPr>
        <p:txBody>
          <a:bodyPr/>
          <a:lstStyle/>
          <a:p>
            <a:pPr marL="457200" indent="-457200"/>
            <a:r>
              <a:rPr lang="en-GB" dirty="0" smtClean="0"/>
              <a:t>3. </a:t>
            </a:r>
            <a:r>
              <a:rPr lang="ja-JP" altLang="en-US" dirty="0" smtClean="0"/>
              <a:t> </a:t>
            </a:r>
            <a:r>
              <a:rPr lang="ja-JP" altLang="en-US" dirty="0" smtClean="0"/>
              <a:t> </a:t>
            </a:r>
            <a:r>
              <a:rPr lang="en-GB" dirty="0" smtClean="0"/>
              <a:t>When </a:t>
            </a:r>
            <a:r>
              <a:rPr lang="en-GB" dirty="0" smtClean="0"/>
              <a:t>the STA </a:t>
            </a:r>
            <a:r>
              <a:rPr lang="en-US" altLang="ja-JP" dirty="0" err="1" smtClean="0"/>
              <a:t>searche</a:t>
            </a:r>
            <a:r>
              <a:rPr lang="en-GB" dirty="0" smtClean="0"/>
              <a:t>s </a:t>
            </a:r>
            <a:r>
              <a:rPr lang="en-US" altLang="ja-JP" dirty="0" smtClean="0">
                <a:ea typeface="ＭＳ Ｐゴシック" charset="-128"/>
              </a:rPr>
              <a:t>stealth </a:t>
            </a:r>
            <a:r>
              <a:rPr lang="en-US" altLang="ja-JP" dirty="0" smtClean="0">
                <a:ea typeface="ＭＳ Ｐゴシック" charset="-128"/>
              </a:rPr>
              <a:t>APs,</a:t>
            </a:r>
            <a:endParaRPr lang="en-GB" dirty="0" smtClean="0"/>
          </a:p>
          <a:p>
            <a:pPr lvl="1"/>
            <a:r>
              <a:rPr lang="en-GB" sz="2400" dirty="0" smtClean="0"/>
              <a:t>the STA knows </a:t>
            </a:r>
            <a:r>
              <a:rPr lang="en-GB" sz="2400" dirty="0" smtClean="0"/>
              <a:t>SSID </a:t>
            </a:r>
            <a:r>
              <a:rPr lang="en-GB" sz="2400" dirty="0" smtClean="0"/>
              <a:t>of the </a:t>
            </a:r>
            <a:r>
              <a:rPr lang="en-GB" sz="2400" dirty="0" smtClean="0"/>
              <a:t>APs. </a:t>
            </a:r>
            <a:r>
              <a:rPr lang="en-GB" sz="2400" dirty="0" smtClean="0"/>
              <a:t>Probe Request should </a:t>
            </a:r>
            <a:r>
              <a:rPr lang="en-GB" sz="2400" dirty="0" smtClean="0"/>
              <a:t>be </a:t>
            </a:r>
            <a:r>
              <a:rPr lang="en-GB" sz="2400" u="sng" dirty="0" smtClean="0"/>
              <a:t>with </a:t>
            </a:r>
            <a:r>
              <a:rPr lang="en-GB" sz="2400" u="sng" dirty="0" smtClean="0"/>
              <a:t>a specific </a:t>
            </a:r>
            <a:r>
              <a:rPr lang="en-GB" sz="2400" u="sng" dirty="0" smtClean="0"/>
              <a:t>SSID</a:t>
            </a:r>
            <a:r>
              <a:rPr lang="en-GB" sz="2400" dirty="0" smtClean="0"/>
              <a:t>.</a:t>
            </a:r>
            <a:endParaRPr lang="en-GB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1507</TotalTime>
  <Words>2121</Words>
  <Application>Microsoft Office PowerPoint</Application>
  <PresentationFormat>画面に合わせる (4:3)</PresentationFormat>
  <Paragraphs>520</Paragraphs>
  <Slides>28</Slides>
  <Notes>28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0" baseType="lpstr">
      <vt:lpstr>place presentation subject title text here]</vt:lpstr>
      <vt:lpstr>Document</vt:lpstr>
      <vt:lpstr>Proposal of Fast AP Discovery</vt:lpstr>
      <vt:lpstr>Abstract</vt:lpstr>
      <vt:lpstr>Conformance w/ TGai PAR &amp; 5C</vt:lpstr>
      <vt:lpstr>Reviews of “Fast AP Discovery” discussions in Atlanta</vt:lpstr>
      <vt:lpstr>Is Active Scan really fast? (1/2)</vt:lpstr>
      <vt:lpstr>Is Active Scan really fast? (2/2)</vt:lpstr>
      <vt:lpstr>Negative effects by Active Scan</vt:lpstr>
      <vt:lpstr>Effective cases of Active scanning</vt:lpstr>
      <vt:lpstr>Effective cases of Active scanning (cont.)</vt:lpstr>
      <vt:lpstr>Reminding of proposals in doc. 1414r2 (F2F in Atlanta)</vt:lpstr>
      <vt:lpstr>Faster Passive Scanning</vt:lpstr>
      <vt:lpstr>Proposal-1 Sub-Beacon</vt:lpstr>
      <vt:lpstr>Searching Process</vt:lpstr>
      <vt:lpstr>Graphics of proposal</vt:lpstr>
      <vt:lpstr>Composition of Sub-Beacon</vt:lpstr>
      <vt:lpstr>Air-time occupancy (1/2) Data size (Assumption)</vt:lpstr>
      <vt:lpstr>Air-time occupancy (2/2)</vt:lpstr>
      <vt:lpstr>Proposal-2 Operating Channels IE for Beacon</vt:lpstr>
      <vt:lpstr>Composition of Operating Channels IE</vt:lpstr>
      <vt:lpstr>Composition of Operating Channels IE (continued)</vt:lpstr>
      <vt:lpstr>Searching Process for 5GHz bands </vt:lpstr>
      <vt:lpstr>Notes</vt:lpstr>
      <vt:lpstr>Summary</vt:lpstr>
      <vt:lpstr>Questions and Comments</vt:lpstr>
      <vt:lpstr>Straw Poll - 1</vt:lpstr>
      <vt:lpstr>Straw Poll - 2</vt:lpstr>
      <vt:lpstr>Straw Poll - 3</vt:lpstr>
      <vt:lpstr>References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of Fast AP Discovery</dc:title>
  <dc:creator>S026115</dc:creator>
  <cp:lastModifiedBy>S026115</cp:lastModifiedBy>
  <cp:revision>49</cp:revision>
  <cp:lastPrinted>1601-01-01T00:00:00Z</cp:lastPrinted>
  <dcterms:created xsi:type="dcterms:W3CDTF">2011-11-13T22:35:50Z</dcterms:created>
  <dcterms:modified xsi:type="dcterms:W3CDTF">2012-01-11T07:48:38Z</dcterms:modified>
</cp:coreProperties>
</file>