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57" r:id="rId3"/>
    <p:sldId id="271" r:id="rId4"/>
    <p:sldId id="291" r:id="rId5"/>
    <p:sldId id="296" r:id="rId6"/>
    <p:sldId id="297" r:id="rId7"/>
    <p:sldId id="295" r:id="rId8"/>
    <p:sldId id="294" r:id="rId9"/>
    <p:sldId id="298" r:id="rId10"/>
    <p:sldId id="292" r:id="rId11"/>
    <p:sldId id="258" r:id="rId12"/>
    <p:sldId id="284" r:id="rId13"/>
    <p:sldId id="283" r:id="rId14"/>
    <p:sldId id="286" r:id="rId15"/>
    <p:sldId id="288" r:id="rId16"/>
    <p:sldId id="287" r:id="rId17"/>
    <p:sldId id="289" r:id="rId18"/>
    <p:sldId id="282" r:id="rId19"/>
    <p:sldId id="281" r:id="rId20"/>
    <p:sldId id="280" r:id="rId21"/>
    <p:sldId id="279" r:id="rId22"/>
    <p:sldId id="278" r:id="rId23"/>
    <p:sldId id="277" r:id="rId24"/>
    <p:sldId id="276" r:id="rId25"/>
    <p:sldId id="275" r:id="rId26"/>
    <p:sldId id="274" r:id="rId27"/>
    <p:sldId id="285" r:id="rId28"/>
    <p:sldId id="290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9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802.11-11/01575r0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riffin.events.ieee.org/docs/802.11/11/11-11-0198-00-00ah-call-for-technical-contributions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11-07-00ai-tgai-evaluation-methodology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139-01-00ai-guidellines-for-submissions-to-tgai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/Public/mytools/draft/stylema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2011-11-10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63656" imgH="2982773" progId="Word.Document.8">
                  <p:embed/>
                </p:oleObj>
              </mc:Choice>
              <mc:Fallback>
                <p:oleObj name="Document" r:id="rId4" imgW="8263656" imgH="298277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Define process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This document, when approved, describes the process TGai will use in processing potential solutions for the Amendment to 802.11 standard</a:t>
            </a:r>
          </a:p>
          <a:p>
            <a:pPr lvl="1"/>
            <a:r>
              <a:rPr lang="en-US" dirty="0" smtClean="0"/>
              <a:t>Process may be amended by &gt;50% vote of TGai 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11-11-0745-05-00ai-TGai-functional-requirements.docx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2. Call for Technical Contributions (CFTC)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technical inputs for consideration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2"/>
              </a:rPr>
              <a:t>11-11-0198-00-00ah-call-for-technical-contributions.docx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802.11ai Task Group chair, Hiroshi Mano, 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</a:t>
            </a:r>
            <a:r>
              <a:rPr lang="en-GB" sz="2200" dirty="0" smtClean="0">
                <a:solidFill>
                  <a:srgbClr val="FF0000"/>
                </a:solidFill>
              </a:rPr>
              <a:t> July 1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2011. </a:t>
            </a:r>
            <a:r>
              <a:rPr lang="en-GB" sz="2200" dirty="0" smtClean="0"/>
              <a:t>Presentations of introductory proposal submissions material shall be submitted to the IEEE 802.11 document server prior to </a:t>
            </a:r>
            <a:r>
              <a:rPr lang="en-GB" sz="2200" dirty="0" smtClean="0">
                <a:solidFill>
                  <a:srgbClr val="FF0000"/>
                </a:solidFill>
              </a:rPr>
              <a:t>July18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</a:t>
            </a:r>
            <a:r>
              <a:rPr lang="en-GB" sz="2200" dirty="0" smtClean="0"/>
              <a:t> for presentation and discussion during the July IEEE 802 Wireless Plenary session.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</a:t>
            </a:r>
            <a:r>
              <a:rPr lang="en-GB" sz="2200" dirty="0" smtClean="0">
                <a:solidFill>
                  <a:srgbClr val="FF0000"/>
                </a:solidFill>
              </a:rPr>
              <a:t>September 9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</a:t>
            </a:r>
            <a:r>
              <a:rPr lang="en-GB" sz="2200" dirty="0" smtClean="0"/>
              <a:t> for presentation and discussion during the September plenary 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server is available at the following location, </a:t>
            </a:r>
            <a:r>
              <a:rPr lang="en-GB" u="sng" dirty="0" smtClean="0">
                <a:hlinkClick r:id="rId2"/>
              </a:rPr>
              <a:t>https://mentor.ieee.org/802.11/documents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11-10/1152r01: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r>
              <a:rPr lang="en-US" dirty="0" smtClean="0"/>
              <a:t>11-10/1152r01:  Fast Initial Link Set-Up PAR</a:t>
            </a:r>
          </a:p>
          <a:p>
            <a:r>
              <a:rPr lang="en-US" dirty="0" smtClean="0"/>
              <a:t> 11-10/0238:  TGai Use Cases</a:t>
            </a:r>
          </a:p>
          <a:p>
            <a:r>
              <a:rPr lang="en-US" dirty="0" smtClean="0"/>
              <a:t> 11-11-0811:  TGai Evaluation Methodology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>
                <a:hlinkClick r:id="rId2"/>
              </a:rPr>
              <a:t>11-11-0811-07-00ai-TGai-Evaluation-Methodology.docx</a:t>
            </a:r>
            <a:endParaRPr lang="en-US" dirty="0" smtClean="0"/>
          </a:p>
          <a:p>
            <a:r>
              <a:rPr lang="en-US" dirty="0" smtClean="0"/>
              <a:t>Estimated availability: earliest is end of July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4.  Review submissions for adherence to CFTC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chair, vice chair, and technical editor of TGai should review submissions to determine if they are in scope for the 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0139r1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5.  Conforms to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Contributors will be notified by the chair if their submissions fall outside the scope of TGai and will be encouraged to modify them</a:t>
            </a:r>
          </a:p>
          <a:p>
            <a:r>
              <a:rPr lang="en-US" dirty="0" smtClean="0"/>
              <a:t>Submitters who choose to present submissions which have been determined to be out of scope may ask for a vote of the TG membership to have their submission considered. </a:t>
            </a:r>
          </a:p>
          <a:p>
            <a:r>
              <a:rPr lang="en-US" dirty="0" smtClean="0"/>
              <a:t>50% majority of attendees are required to approve.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" indent="0">
              <a:buFontTx/>
              <a:buNone/>
            </a:pPr>
            <a:r>
              <a:rPr lang="en-US" dirty="0" smtClean="0"/>
              <a:t>Suggestions from contributions to the</a:t>
            </a:r>
            <a:r>
              <a:rPr lang="en-US" dirty="0" smtClean="0"/>
              <a:t> </a:t>
            </a:r>
            <a:r>
              <a:rPr lang="en-US" dirty="0" smtClean="0"/>
              <a:t>draft for 802.11ai to submit to 802.11 Working Group for WG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6.  Submitter(s)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Submissions which have had deficits identified during the TGai process will have the opportunity to modify their submissions and resubmit in a timely manner.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7.  Solution overlap?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that more than one submission will be found to be acceptable to the WG</a:t>
            </a:r>
          </a:p>
          <a:p>
            <a:r>
              <a:rPr lang="en-US" dirty="0" smtClean="0"/>
              <a:t>There must be a determination by the WG whether or  not an overlap in functionality exists</a:t>
            </a:r>
          </a:p>
          <a:p>
            <a:r>
              <a:rPr lang="en-US" dirty="0" smtClean="0"/>
              <a:t>The WG may express an preference for resolution of the duplication, but it is up to the submitters to resolve and merge the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8.  Merge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merging is generally an offline activity between submitters</a:t>
            </a:r>
          </a:p>
          <a:p>
            <a:r>
              <a:rPr lang="en-US" dirty="0" smtClean="0"/>
              <a:t>Others may be included by mutual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9.  75% Approval? (Submissions)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proposals are required to pass a TG vote by a 75% margin</a:t>
            </a:r>
          </a:p>
          <a:p>
            <a:r>
              <a:rPr lang="en-US" dirty="0" smtClean="0"/>
              <a:t>In the submissions phase of the standards process, it is not necessary to be orthogonal with all other solutions</a:t>
            </a:r>
          </a:p>
          <a:p>
            <a:pPr lvl="1"/>
            <a:r>
              <a:rPr lang="en-US" dirty="0" smtClean="0"/>
              <a:t>Overlaps may exist</a:t>
            </a:r>
          </a:p>
          <a:p>
            <a:pPr lvl="1"/>
            <a:r>
              <a:rPr lang="en-US" dirty="0" smtClean="0"/>
              <a:t>Some or all features in an approved submission may be removed as a result of the merging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10.  Prepare 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technical editor is responsible for accurately translating the material in approved submissions into a Draft Amendment</a:t>
            </a:r>
          </a:p>
          <a:p>
            <a:r>
              <a:rPr lang="en-US" dirty="0" smtClean="0"/>
              <a:t>Members of TGai may be invited to assist</a:t>
            </a:r>
          </a:p>
          <a:p>
            <a:r>
              <a:rPr lang="en-US" dirty="0" smtClean="0"/>
              <a:t>The work will be done in consultation with the WG technical editor and the editors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11.  75% Approval? (Drafts)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TGai Draft is required to pass a TG vote by a 75% margin</a:t>
            </a:r>
          </a:p>
          <a:p>
            <a:r>
              <a:rPr lang="en-US" dirty="0" smtClean="0"/>
              <a:t>This will not be a formal letter ballot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12.  Comment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may be done by the group as a whole or by a subset of TGai.</a:t>
            </a:r>
          </a:p>
          <a:p>
            <a:r>
              <a:rPr lang="en-US" dirty="0" smtClean="0"/>
              <a:t>This activity may be performed during Interim, Plenary or Ad Hoc meetings</a:t>
            </a:r>
          </a:p>
          <a:p>
            <a:pPr lvl="1"/>
            <a:r>
              <a:rPr lang="en-US" dirty="0" smtClean="0"/>
              <a:t>Ad Hoc meetings will be called in accordance with 802.11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Technically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the preparation for WG Letter Ballot, the Draft will have a final review for completeness and correctness</a:t>
            </a:r>
          </a:p>
          <a:p>
            <a:pPr lvl="1"/>
            <a:r>
              <a:rPr lang="en-US" dirty="0" smtClean="0"/>
              <a:t>Technically complete</a:t>
            </a:r>
          </a:p>
          <a:p>
            <a:pPr lvl="1"/>
            <a:r>
              <a:rPr lang="en-US" dirty="0" smtClean="0"/>
              <a:t>Able to pass 802.11 MEC or mechanisms defined for passing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Ready for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to WG ballot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 bwMode="auto">
          <a:xfrm rot="20354112">
            <a:off x="1703925" y="2306956"/>
            <a:ext cx="2895600" cy="685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WE ARE HERE IN JANUARY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4267200"/>
            <a:ext cx="32766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Description of the steps is in the flowchart are in the backup section of this presentation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Language</a:t>
            </a:r>
          </a:p>
          <a:p>
            <a:r>
              <a:rPr lang="en-US" dirty="0" smtClean="0"/>
              <a:t>Style Guide</a:t>
            </a:r>
          </a:p>
          <a:p>
            <a:r>
              <a:rPr lang="en-US" dirty="0" smtClean="0"/>
              <a:t>Use (and overuse) of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IEEE Language --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6803"/>
              </p:ext>
            </p:extLst>
          </p:nvPr>
        </p:nvGraphicFramePr>
        <p:xfrm>
          <a:off x="381000" y="1828800"/>
          <a:ext cx="8381999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037"/>
                <a:gridCol w="2793763"/>
                <a:gridCol w="4648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shall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required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defines normative behavior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must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a natural consequence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describes unavoidable situations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 is true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statement of fact not controlled by the 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should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recommended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indicates that among several possibilities one is recommended as particularly suitable, but not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permitted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allows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able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relates statements in a causal fashion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defined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further explains elements that are previously required or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your information only,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preface to informative text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IEEE Language – simple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table in the previous slide to check for correctness of usage by:</a:t>
            </a:r>
          </a:p>
          <a:p>
            <a:pPr lvl="1"/>
            <a:r>
              <a:rPr lang="en-US" dirty="0" smtClean="0"/>
              <a:t>Insert the equivalent phrase in place of the IEEE term</a:t>
            </a:r>
          </a:p>
          <a:p>
            <a:pPr lvl="1"/>
            <a:r>
              <a:rPr lang="en-US" dirty="0" smtClean="0"/>
              <a:t>Evaluate the resulting sentence for the intended meaning</a:t>
            </a:r>
          </a:p>
          <a:p>
            <a:pPr lvl="1"/>
            <a:r>
              <a:rPr lang="en-US" dirty="0" smtClean="0"/>
              <a:t>If the sentence has the same meaning then the term is likely to have been used correctly.</a:t>
            </a:r>
          </a:p>
          <a:p>
            <a:pPr lvl="1"/>
            <a:endParaRPr lang="en-US" dirty="0"/>
          </a:p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Style Guide(s)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IEEE Standards Style Manual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Establishes </a:t>
            </a:r>
            <a:r>
              <a:rPr lang="en-US" dirty="0"/>
              <a:t>preferred style for the preparation of IEEE standards drafts</a:t>
            </a:r>
          </a:p>
          <a:p>
            <a:r>
              <a:rPr lang="en-US" dirty="0" smtClean="0"/>
              <a:t>11-09-1034-03-0000-802-11-editorial-style-guide.doc</a:t>
            </a:r>
          </a:p>
          <a:p>
            <a:pPr lvl="1"/>
            <a:r>
              <a:rPr lang="en-US" dirty="0" smtClean="0"/>
              <a:t>Style guide supplement to the IEEE Standards Style Manual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Use (and overuse)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“Shall” used at the beginning of a paragraph generally is sufficient</a:t>
            </a:r>
          </a:p>
          <a:p>
            <a:pPr lvl="1"/>
            <a:r>
              <a:rPr lang="en-US" dirty="0" smtClean="0"/>
              <a:t>Consider that each “shall” is the equivalent of a line in the PICS</a:t>
            </a:r>
          </a:p>
          <a:p>
            <a:pPr lvl="1"/>
            <a:r>
              <a:rPr lang="en-US" dirty="0" smtClean="0"/>
              <a:t>Specific exceptions should be in separate paragraphs </a:t>
            </a:r>
          </a:p>
          <a:p>
            <a:r>
              <a:rPr lang="en-US" dirty="0" smtClean="0"/>
              <a:t>Any time the term “note” is used, the following text is considered to be informative</a:t>
            </a:r>
          </a:p>
          <a:p>
            <a:pPr lvl="1"/>
            <a:r>
              <a:rPr lang="en-US" dirty="0" smtClean="0"/>
              <a:t>Do not mix informative and normative text in the same paragraph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 smtClean="0"/>
              <a:t>The </a:t>
            </a:r>
            <a:r>
              <a:rPr lang="en-US" sz="1400" b="0" dirty="0"/>
              <a:t>following rules should be observed:</a:t>
            </a:r>
          </a:p>
          <a:p>
            <a:r>
              <a:rPr lang="en-US" sz="1400" b="0" dirty="0"/>
              <a:t>a) The decimal marker should be a dot on the line (decimal point). This applies even when the</a:t>
            </a:r>
          </a:p>
          <a:p>
            <a:r>
              <a:rPr lang="en-US" sz="1400" b="0" dirty="0"/>
              <a:t>standard in question is intended for international adoption (e.g., adoption by ISO/IEC); see</a:t>
            </a:r>
          </a:p>
          <a:p>
            <a:r>
              <a:rPr lang="en-US" sz="1400" b="0" dirty="0"/>
              <a:t>Clause 22.</a:t>
            </a:r>
          </a:p>
          <a:p>
            <a:r>
              <a:rPr lang="en-US" sz="1400" b="0" dirty="0"/>
              <a:t>b) For numbers of magnitude less than one, a zero should be placed in front of the decimal point (see</a:t>
            </a:r>
          </a:p>
          <a:p>
            <a:r>
              <a:rPr lang="en-US" sz="1400" b="0" dirty="0"/>
              <a:t>15.3.2).</a:t>
            </a:r>
          </a:p>
          <a:p>
            <a:r>
              <a:rPr lang="en-US" sz="1400" b="0" dirty="0"/>
              <a:t>c) In general text, isolated numbers less than 10 should be spelled out. However, in equations, tables,</a:t>
            </a:r>
          </a:p>
          <a:p>
            <a:r>
              <a:rPr lang="en-US" sz="1400" b="0" dirty="0"/>
              <a:t>figures, and other display elements, Arabic numerals should be used. Numbers applicable to the</a:t>
            </a:r>
          </a:p>
          <a:p>
            <a:r>
              <a:rPr lang="en-US" sz="1400" b="0" dirty="0"/>
              <a:t>same category should be treated alike throughout a paragraph; numerals should not be used in some</a:t>
            </a:r>
          </a:p>
          <a:p>
            <a:r>
              <a:rPr lang="en-US" sz="1400" b="0" dirty="0"/>
              <a:t>cases and words in others.</a:t>
            </a:r>
          </a:p>
          <a:p>
            <a:r>
              <a:rPr lang="en-US" sz="1400" b="0" dirty="0"/>
              <a:t>d) The value of a quantity shall be expressed by an Arabic numeral followed by a space and the</a:t>
            </a:r>
          </a:p>
          <a:p>
            <a:r>
              <a:rPr lang="en-US" sz="1400" b="0" dirty="0"/>
              <a:t>appropriate unit name or symbol. An upright (Roman) type font should be used for the unit symbol</a:t>
            </a:r>
          </a:p>
          <a:p>
            <a:r>
              <a:rPr lang="en-US" sz="1400" b="0" dirty="0"/>
              <a:t>even if the surrounding text uses a sloping (italic) font.</a:t>
            </a:r>
          </a:p>
          <a:p>
            <a:r>
              <a:rPr lang="en-US" sz="1400" b="0" dirty="0"/>
              <a:t>e) If tolerances are provided, the unit shall be given with both the basic value and the tolerance (150</a:t>
            </a:r>
          </a:p>
          <a:p>
            <a:r>
              <a:rPr lang="en-US" sz="1400" b="0" dirty="0"/>
              <a:t>m ± 5 mm). Ranges should repeat the unit (e.g., 115 V to 125 V). Dashes should never be used</a:t>
            </a:r>
          </a:p>
          <a:p>
            <a:r>
              <a:rPr lang="en-US" sz="1400" b="0" dirty="0"/>
              <a:t>because they can be misconstrued for subtraction signs.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1636</TotalTime>
  <Words>1588</Words>
  <Application>Microsoft Office PowerPoint</Application>
  <PresentationFormat>On-screen Show (4:3)</PresentationFormat>
  <Paragraphs>251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802-11-Submission-tms</vt:lpstr>
      <vt:lpstr>Document</vt:lpstr>
      <vt:lpstr>Process for Creating TGai Draft</vt:lpstr>
      <vt:lpstr>Abstract</vt:lpstr>
      <vt:lpstr>Process Flow</vt:lpstr>
      <vt:lpstr>Submissions</vt:lpstr>
      <vt:lpstr>IEEE Language -- definitions</vt:lpstr>
      <vt:lpstr>IEEE Language – simple check</vt:lpstr>
      <vt:lpstr>Style Guide(s)</vt:lpstr>
      <vt:lpstr>Use (and overuse) of terms</vt:lpstr>
      <vt:lpstr>Numbers </vt:lpstr>
      <vt:lpstr>BACKUP SLIDES</vt:lpstr>
      <vt:lpstr>Description of steps</vt:lpstr>
      <vt:lpstr>Define process and requirements</vt:lpstr>
      <vt:lpstr>2. Call for Technical Contributions (CFTC)</vt:lpstr>
      <vt:lpstr>Call for submissions (1 of 3)</vt:lpstr>
      <vt:lpstr>Call for submissions (2 of 3)</vt:lpstr>
      <vt:lpstr>Call for submissions (3 of 3)</vt:lpstr>
      <vt:lpstr>3.  Evaluation Methodology</vt:lpstr>
      <vt:lpstr>4.  Review submissions for adherence to CFTC</vt:lpstr>
      <vt:lpstr>5.  Conforms to Requirements?</vt:lpstr>
      <vt:lpstr>6.  Submitter(s) revision</vt:lpstr>
      <vt:lpstr>7.  Solution overlap?</vt:lpstr>
      <vt:lpstr>8.  Merge solutions</vt:lpstr>
      <vt:lpstr>9.  75% Approval? (Submissions)</vt:lpstr>
      <vt:lpstr>10.  Prepare  Draft</vt:lpstr>
      <vt:lpstr>11.  75% Approval? (Drafts)</vt:lpstr>
      <vt:lpstr>12.  Comment Resolution</vt:lpstr>
      <vt:lpstr>13.  Technically Complete?</vt:lpstr>
      <vt:lpstr>14.  Ready for WG Ballot</vt:lpstr>
    </vt:vector>
  </TitlesOfParts>
  <Company>CSR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16</cp:revision>
  <cp:lastPrinted>1998-02-10T13:28:06Z</cp:lastPrinted>
  <dcterms:created xsi:type="dcterms:W3CDTF">2011-05-10T04:31:17Z</dcterms:created>
  <dcterms:modified xsi:type="dcterms:W3CDTF">2011-11-10T19:48:54Z</dcterms:modified>
</cp:coreProperties>
</file>