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257" r:id="rId3"/>
    <p:sldId id="289" r:id="rId4"/>
    <p:sldId id="290" r:id="rId5"/>
    <p:sldId id="291" r:id="rId6"/>
    <p:sldId id="292" r:id="rId7"/>
    <p:sldId id="304" r:id="rId8"/>
    <p:sldId id="293" r:id="rId9"/>
    <p:sldId id="294" r:id="rId10"/>
    <p:sldId id="295" r:id="rId11"/>
    <p:sldId id="303" r:id="rId12"/>
    <p:sldId id="296" r:id="rId13"/>
    <p:sldId id="288" r:id="rId14"/>
    <p:sldId id="305" r:id="rId15"/>
    <p:sldId id="307" r:id="rId16"/>
    <p:sldId id="299" r:id="rId17"/>
    <p:sldId id="308" r:id="rId18"/>
    <p:sldId id="301" r:id="rId19"/>
    <p:sldId id="302" r:id="rId2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90" d="100"/>
          <a:sy n="90" d="100"/>
        </p:scale>
        <p:origin x="-1002" y="-1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10</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11</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12</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a:noFill/>
        </p:spPr>
        <p:txBody>
          <a:bodyPr/>
          <a:lstStyle/>
          <a:p>
            <a:r>
              <a:rPr lang="en-US" smtClean="0"/>
              <a:t>doc.: IEEE 802.11-yy/xxxxr0</a:t>
            </a:r>
          </a:p>
        </p:txBody>
      </p:sp>
      <p:sp>
        <p:nvSpPr>
          <p:cNvPr id="4099" name="Rectangle 3"/>
          <p:cNvSpPr>
            <a:spLocks noGrp="1" noChangeArrowheads="1"/>
          </p:cNvSpPr>
          <p:nvPr>
            <p:ph type="dt" sz="quarter" idx="1"/>
          </p:nvPr>
        </p:nvSpPr>
        <p:spPr>
          <a:noFill/>
        </p:spPr>
        <p:txBody>
          <a:bodyPr/>
          <a:lstStyle/>
          <a:p>
            <a:r>
              <a:rPr lang="en-US" smtClean="0"/>
              <a:t>Month Year</a:t>
            </a:r>
          </a:p>
        </p:txBody>
      </p:sp>
      <p:sp>
        <p:nvSpPr>
          <p:cNvPr id="4100" name="Rectangle 6"/>
          <p:cNvSpPr>
            <a:spLocks noGrp="1" noChangeArrowheads="1"/>
          </p:cNvSpPr>
          <p:nvPr>
            <p:ph type="ftr" sz="quarter" idx="4"/>
          </p:nvPr>
        </p:nvSpPr>
        <p:spPr>
          <a:noFill/>
        </p:spPr>
        <p:txBody>
          <a:bodyPr/>
          <a:lstStyle/>
          <a:p>
            <a:pPr lvl="4"/>
            <a:r>
              <a:rPr lang="en-US" smtClean="0"/>
              <a:t>John Doe, Some Company</a:t>
            </a:r>
          </a:p>
        </p:txBody>
      </p:sp>
      <p:sp>
        <p:nvSpPr>
          <p:cNvPr id="4101" name="Rectangle 7"/>
          <p:cNvSpPr>
            <a:spLocks noGrp="1" noChangeArrowheads="1"/>
          </p:cNvSpPr>
          <p:nvPr>
            <p:ph type="sldNum" sz="quarter" idx="5"/>
          </p:nvPr>
        </p:nvSpPr>
        <p:spPr>
          <a:noFill/>
        </p:spPr>
        <p:txBody>
          <a:bodyPr/>
          <a:lstStyle/>
          <a:p>
            <a:r>
              <a:rPr lang="en-US" smtClean="0"/>
              <a:t>Page </a:t>
            </a:r>
            <a:fld id="{DEC64D3C-7AEC-4355-9399-0604DCBA11DD}" type="slidenum">
              <a:rPr lang="en-US" smtClean="0"/>
              <a:pPr/>
              <a:t>14</a:t>
            </a:fld>
            <a:endParaRPr lang="en-US" smtClean="0"/>
          </a:p>
        </p:txBody>
      </p:sp>
      <p:sp>
        <p:nvSpPr>
          <p:cNvPr id="4102" name="Rectangle 2"/>
          <p:cNvSpPr>
            <a:spLocks noGrp="1" noRot="1" noChangeAspect="1" noChangeArrowheads="1" noTextEdit="1"/>
          </p:cNvSpPr>
          <p:nvPr>
            <p:ph type="sldImg"/>
          </p:nvPr>
        </p:nvSpPr>
        <p:spPr>
          <a:xfrm>
            <a:off x="1154113" y="701675"/>
            <a:ext cx="4625975" cy="3468688"/>
          </a:xfrm>
          <a:ln/>
        </p:spPr>
      </p:sp>
      <p:sp>
        <p:nvSpPr>
          <p:cNvPr id="41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a:noFill/>
        </p:spPr>
        <p:txBody>
          <a:bodyPr/>
          <a:lstStyle/>
          <a:p>
            <a:r>
              <a:rPr lang="en-US" smtClean="0"/>
              <a:t>doc.: IEEE 802.11-yy/xxxxr0</a:t>
            </a:r>
          </a:p>
        </p:txBody>
      </p:sp>
      <p:sp>
        <p:nvSpPr>
          <p:cNvPr id="4099" name="Rectangle 3"/>
          <p:cNvSpPr>
            <a:spLocks noGrp="1" noChangeArrowheads="1"/>
          </p:cNvSpPr>
          <p:nvPr>
            <p:ph type="dt" sz="quarter" idx="1"/>
          </p:nvPr>
        </p:nvSpPr>
        <p:spPr>
          <a:noFill/>
        </p:spPr>
        <p:txBody>
          <a:bodyPr/>
          <a:lstStyle/>
          <a:p>
            <a:r>
              <a:rPr lang="en-US" smtClean="0"/>
              <a:t>Month Year</a:t>
            </a:r>
          </a:p>
        </p:txBody>
      </p:sp>
      <p:sp>
        <p:nvSpPr>
          <p:cNvPr id="4100" name="Rectangle 6"/>
          <p:cNvSpPr>
            <a:spLocks noGrp="1" noChangeArrowheads="1"/>
          </p:cNvSpPr>
          <p:nvPr>
            <p:ph type="ftr" sz="quarter" idx="4"/>
          </p:nvPr>
        </p:nvSpPr>
        <p:spPr>
          <a:noFill/>
        </p:spPr>
        <p:txBody>
          <a:bodyPr/>
          <a:lstStyle/>
          <a:p>
            <a:pPr lvl="4"/>
            <a:r>
              <a:rPr lang="en-US" smtClean="0"/>
              <a:t>John Doe, Some Company</a:t>
            </a:r>
          </a:p>
        </p:txBody>
      </p:sp>
      <p:sp>
        <p:nvSpPr>
          <p:cNvPr id="4101" name="Rectangle 7"/>
          <p:cNvSpPr>
            <a:spLocks noGrp="1" noChangeArrowheads="1"/>
          </p:cNvSpPr>
          <p:nvPr>
            <p:ph type="sldNum" sz="quarter" idx="5"/>
          </p:nvPr>
        </p:nvSpPr>
        <p:spPr>
          <a:noFill/>
        </p:spPr>
        <p:txBody>
          <a:bodyPr/>
          <a:lstStyle/>
          <a:p>
            <a:r>
              <a:rPr lang="en-US" smtClean="0"/>
              <a:t>Page </a:t>
            </a:r>
            <a:fld id="{DEC64D3C-7AEC-4355-9399-0604DCBA11DD}" type="slidenum">
              <a:rPr lang="en-US" smtClean="0"/>
              <a:pPr/>
              <a:t>15</a:t>
            </a:fld>
            <a:endParaRPr lang="en-US" smtClean="0"/>
          </a:p>
        </p:txBody>
      </p:sp>
      <p:sp>
        <p:nvSpPr>
          <p:cNvPr id="4102" name="Rectangle 2"/>
          <p:cNvSpPr>
            <a:spLocks noGrp="1" noRot="1" noChangeAspect="1" noChangeArrowheads="1" noTextEdit="1"/>
          </p:cNvSpPr>
          <p:nvPr>
            <p:ph type="sldImg"/>
          </p:nvPr>
        </p:nvSpPr>
        <p:spPr>
          <a:xfrm>
            <a:off x="1154113" y="701675"/>
            <a:ext cx="4625975" cy="3468688"/>
          </a:xfrm>
          <a:ln/>
        </p:spPr>
      </p:sp>
      <p:sp>
        <p:nvSpPr>
          <p:cNvPr id="41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16</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17</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a:noFill/>
        </p:spPr>
        <p:txBody>
          <a:bodyPr/>
          <a:lstStyle/>
          <a:p>
            <a:r>
              <a:rPr lang="en-US" smtClean="0"/>
              <a:t>doc.: IEEE 802.11-yy/xxxxr0</a:t>
            </a:r>
          </a:p>
        </p:txBody>
      </p:sp>
      <p:sp>
        <p:nvSpPr>
          <p:cNvPr id="4099" name="Rectangle 3"/>
          <p:cNvSpPr>
            <a:spLocks noGrp="1" noChangeArrowheads="1"/>
          </p:cNvSpPr>
          <p:nvPr>
            <p:ph type="dt" sz="quarter" idx="1"/>
          </p:nvPr>
        </p:nvSpPr>
        <p:spPr>
          <a:noFill/>
        </p:spPr>
        <p:txBody>
          <a:bodyPr/>
          <a:lstStyle/>
          <a:p>
            <a:r>
              <a:rPr lang="en-US" smtClean="0"/>
              <a:t>Month Year</a:t>
            </a:r>
          </a:p>
        </p:txBody>
      </p:sp>
      <p:sp>
        <p:nvSpPr>
          <p:cNvPr id="4100" name="Rectangle 6"/>
          <p:cNvSpPr>
            <a:spLocks noGrp="1" noChangeArrowheads="1"/>
          </p:cNvSpPr>
          <p:nvPr>
            <p:ph type="ftr" sz="quarter" idx="4"/>
          </p:nvPr>
        </p:nvSpPr>
        <p:spPr>
          <a:noFill/>
        </p:spPr>
        <p:txBody>
          <a:bodyPr/>
          <a:lstStyle/>
          <a:p>
            <a:pPr lvl="4"/>
            <a:r>
              <a:rPr lang="en-US" smtClean="0"/>
              <a:t>John Doe, Some Company</a:t>
            </a:r>
          </a:p>
        </p:txBody>
      </p:sp>
      <p:sp>
        <p:nvSpPr>
          <p:cNvPr id="4101" name="Rectangle 7"/>
          <p:cNvSpPr>
            <a:spLocks noGrp="1" noChangeArrowheads="1"/>
          </p:cNvSpPr>
          <p:nvPr>
            <p:ph type="sldNum" sz="quarter" idx="5"/>
          </p:nvPr>
        </p:nvSpPr>
        <p:spPr>
          <a:noFill/>
        </p:spPr>
        <p:txBody>
          <a:bodyPr/>
          <a:lstStyle/>
          <a:p>
            <a:r>
              <a:rPr lang="en-US" smtClean="0"/>
              <a:t>Page </a:t>
            </a:r>
            <a:fld id="{DEC64D3C-7AEC-4355-9399-0604DCBA11DD}" type="slidenum">
              <a:rPr lang="en-US" smtClean="0"/>
              <a:pPr/>
              <a:t>18</a:t>
            </a:fld>
            <a:endParaRPr lang="en-US" smtClean="0"/>
          </a:p>
        </p:txBody>
      </p:sp>
      <p:sp>
        <p:nvSpPr>
          <p:cNvPr id="4102" name="Rectangle 2"/>
          <p:cNvSpPr>
            <a:spLocks noGrp="1" noRot="1" noChangeAspect="1" noChangeArrowheads="1" noTextEdit="1"/>
          </p:cNvSpPr>
          <p:nvPr>
            <p:ph type="sldImg"/>
          </p:nvPr>
        </p:nvSpPr>
        <p:spPr>
          <a:xfrm>
            <a:off x="1154113" y="701675"/>
            <a:ext cx="4625975" cy="3468688"/>
          </a:xfrm>
          <a:ln/>
        </p:spPr>
      </p:sp>
      <p:sp>
        <p:nvSpPr>
          <p:cNvPr id="41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a:noFill/>
        </p:spPr>
        <p:txBody>
          <a:bodyPr/>
          <a:lstStyle/>
          <a:p>
            <a:r>
              <a:rPr lang="en-US" smtClean="0"/>
              <a:t>doc.: IEEE 802.11-yy/xxxxr0</a:t>
            </a:r>
          </a:p>
        </p:txBody>
      </p:sp>
      <p:sp>
        <p:nvSpPr>
          <p:cNvPr id="4099" name="Rectangle 3"/>
          <p:cNvSpPr>
            <a:spLocks noGrp="1" noChangeArrowheads="1"/>
          </p:cNvSpPr>
          <p:nvPr>
            <p:ph type="dt" sz="quarter" idx="1"/>
          </p:nvPr>
        </p:nvSpPr>
        <p:spPr>
          <a:noFill/>
        </p:spPr>
        <p:txBody>
          <a:bodyPr/>
          <a:lstStyle/>
          <a:p>
            <a:r>
              <a:rPr lang="en-US" smtClean="0"/>
              <a:t>Month Year</a:t>
            </a:r>
          </a:p>
        </p:txBody>
      </p:sp>
      <p:sp>
        <p:nvSpPr>
          <p:cNvPr id="4100" name="Rectangle 6"/>
          <p:cNvSpPr>
            <a:spLocks noGrp="1" noChangeArrowheads="1"/>
          </p:cNvSpPr>
          <p:nvPr>
            <p:ph type="ftr" sz="quarter" idx="4"/>
          </p:nvPr>
        </p:nvSpPr>
        <p:spPr>
          <a:noFill/>
        </p:spPr>
        <p:txBody>
          <a:bodyPr/>
          <a:lstStyle/>
          <a:p>
            <a:pPr lvl="4"/>
            <a:r>
              <a:rPr lang="en-US" smtClean="0"/>
              <a:t>John Doe, Some Company</a:t>
            </a:r>
          </a:p>
        </p:txBody>
      </p:sp>
      <p:sp>
        <p:nvSpPr>
          <p:cNvPr id="4101" name="Rectangle 7"/>
          <p:cNvSpPr>
            <a:spLocks noGrp="1" noChangeArrowheads="1"/>
          </p:cNvSpPr>
          <p:nvPr>
            <p:ph type="sldNum" sz="quarter" idx="5"/>
          </p:nvPr>
        </p:nvSpPr>
        <p:spPr>
          <a:noFill/>
        </p:spPr>
        <p:txBody>
          <a:bodyPr/>
          <a:lstStyle/>
          <a:p>
            <a:r>
              <a:rPr lang="en-US" smtClean="0"/>
              <a:t>Page </a:t>
            </a:r>
            <a:fld id="{DEC64D3C-7AEC-4355-9399-0604DCBA11DD}" type="slidenum">
              <a:rPr lang="en-US" smtClean="0"/>
              <a:pPr/>
              <a:t>19</a:t>
            </a:fld>
            <a:endParaRPr lang="en-US" smtClean="0"/>
          </a:p>
        </p:txBody>
      </p:sp>
      <p:sp>
        <p:nvSpPr>
          <p:cNvPr id="4102" name="Rectangle 2"/>
          <p:cNvSpPr>
            <a:spLocks noGrp="1" noRot="1" noChangeAspect="1" noChangeArrowheads="1" noTextEdit="1"/>
          </p:cNvSpPr>
          <p:nvPr>
            <p:ph type="sldImg"/>
          </p:nvPr>
        </p:nvSpPr>
        <p:spPr>
          <a:xfrm>
            <a:off x="1154113" y="701675"/>
            <a:ext cx="4625975" cy="3468688"/>
          </a:xfrm>
          <a:ln/>
        </p:spPr>
      </p:sp>
      <p:sp>
        <p:nvSpPr>
          <p:cNvPr id="41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2</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3</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4</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5</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6</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7</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8</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9</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dirty="0" smtClean="0"/>
              <a:t>November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February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February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dirty="0" smtClean="0"/>
              <a:t>November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February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February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February 2011</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February 2011</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February 2011</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February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February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2836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November 2011</a:t>
            </a:r>
            <a:endParaRPr lang="en-US" dirty="0"/>
          </a:p>
        </p:txBody>
      </p:sp>
      <p:sp>
        <p:nvSpPr>
          <p:cNvPr id="1029" name="Rectangle 5"/>
          <p:cNvSpPr>
            <a:spLocks noGrp="1" noChangeArrowheads="1"/>
          </p:cNvSpPr>
          <p:nvPr>
            <p:ph type="ftr" sz="quarter" idx="3"/>
          </p:nvPr>
        </p:nvSpPr>
        <p:spPr bwMode="auto">
          <a:xfrm>
            <a:off x="7204075" y="6475413"/>
            <a:ext cx="13398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t>Ron Porat, Broadcom</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802.11-11/1544r0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att.com/gen/press-room?pid=21918&amp;cdvn=news&amp;newsarticleid=33200&amp;mapcode=consumer%7Cmk-att-wi-fi" TargetMode="External"/><Relationship Id="rId2" Type="http://schemas.openxmlformats.org/officeDocument/2006/relationships/hyperlink" Target="http://www.towerstream.com/MobileDataOffload.asp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528367" cy="276999"/>
          </a:xfrm>
        </p:spPr>
        <p:txBody>
          <a:bodyPr/>
          <a:lstStyle/>
          <a:p>
            <a:pPr>
              <a:defRPr/>
            </a:pPr>
            <a:r>
              <a:rPr lang="en-US" dirty="0" smtClean="0"/>
              <a:t>November </a:t>
            </a:r>
            <a:r>
              <a:rPr lang="en-US" dirty="0"/>
              <a:t>2011</a:t>
            </a:r>
          </a:p>
        </p:txBody>
      </p:sp>
      <p:sp>
        <p:nvSpPr>
          <p:cNvPr id="1028" name="Footer Placeholder 4"/>
          <p:cNvSpPr>
            <a:spLocks noGrp="1"/>
          </p:cNvSpPr>
          <p:nvPr>
            <p:ph type="ftr" sz="quarter" idx="11"/>
          </p:nvPr>
        </p:nvSpPr>
        <p:spPr/>
        <p:txBody>
          <a:bodyPr/>
          <a:lstStyle/>
          <a:p>
            <a:pPr>
              <a:defRPr/>
            </a:pPr>
            <a:r>
              <a:rPr lang="en-US" dirty="0"/>
              <a:t>Ron Porat, Broadcom</a:t>
            </a:r>
          </a:p>
        </p:txBody>
      </p:sp>
      <p:sp>
        <p:nvSpPr>
          <p:cNvPr id="1029" name="Rectangle 2"/>
          <p:cNvSpPr>
            <a:spLocks noGrp="1" noChangeArrowheads="1"/>
          </p:cNvSpPr>
          <p:nvPr>
            <p:ph type="title"/>
          </p:nvPr>
        </p:nvSpPr>
        <p:spPr>
          <a:xfrm>
            <a:off x="381000" y="685800"/>
            <a:ext cx="8305800" cy="1066800"/>
          </a:xfrm>
        </p:spPr>
        <p:txBody>
          <a:bodyPr/>
          <a:lstStyle/>
          <a:p>
            <a:r>
              <a:rPr lang="en-US" dirty="0" smtClean="0"/>
              <a:t>Initial Proposal for TGaf PHY </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a:t>
            </a:r>
            <a:r>
              <a:rPr lang="en-US" sz="2000" b="0" dirty="0" smtClean="0"/>
              <a:t>2011-11-08</a:t>
            </a:r>
            <a:endParaRPr lang="en-US" sz="2000" b="0" dirty="0" smtClean="0"/>
          </a:p>
        </p:txBody>
      </p:sp>
      <p:sp>
        <p:nvSpPr>
          <p:cNvPr id="1031"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graphicFrame>
        <p:nvGraphicFramePr>
          <p:cNvPr id="1026" name="Object 3"/>
          <p:cNvGraphicFramePr>
            <a:graphicFrameLocks noChangeAspect="1"/>
          </p:cNvGraphicFramePr>
          <p:nvPr/>
        </p:nvGraphicFramePr>
        <p:xfrm>
          <a:off x="1065213" y="2822575"/>
          <a:ext cx="7350125" cy="3427413"/>
        </p:xfrm>
        <a:graphic>
          <a:graphicData uri="http://schemas.openxmlformats.org/presentationml/2006/ole">
            <p:oleObj spid="_x0000_s1026" name="Document" r:id="rId4" imgW="8763902" imgH="4088801" progId="Word.Document.8">
              <p:embed/>
            </p:oleObj>
          </a:graphicData>
        </a:graphic>
      </p:graphicFrame>
      <p:sp>
        <p:nvSpPr>
          <p:cNvPr id="9" name="Footer Placeholder 4"/>
          <p:cNvSpPr txBox="1">
            <a:spLocks/>
          </p:cNvSpPr>
          <p:nvPr/>
        </p:nvSpPr>
        <p:spPr bwMode="auto">
          <a:xfrm>
            <a:off x="4291013" y="6477000"/>
            <a:ext cx="433387" cy="184150"/>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528367" cy="276999"/>
          </a:xfrm>
        </p:spPr>
        <p:txBody>
          <a:bodyPr/>
          <a:lstStyle/>
          <a:p>
            <a:pPr>
              <a:defRPr/>
            </a:pPr>
            <a:r>
              <a:rPr lang="en-US" dirty="0" smtClean="0"/>
              <a:t>November </a:t>
            </a:r>
            <a:r>
              <a:rPr lang="en-US" dirty="0"/>
              <a:t>2011</a:t>
            </a:r>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Support for Two Non Contiguous Channels</a:t>
            </a:r>
          </a:p>
        </p:txBody>
      </p:sp>
      <p:sp>
        <p:nvSpPr>
          <p:cNvPr id="6149" name="Rectangle 3"/>
          <p:cNvSpPr>
            <a:spLocks noGrp="1" noChangeArrowheads="1"/>
          </p:cNvSpPr>
          <p:nvPr>
            <p:ph type="body" idx="1"/>
          </p:nvPr>
        </p:nvSpPr>
        <p:spPr>
          <a:xfrm>
            <a:off x="685800" y="1752600"/>
            <a:ext cx="7772400" cy="4572000"/>
          </a:xfrm>
        </p:spPr>
        <p:txBody>
          <a:bodyPr/>
          <a:lstStyle/>
          <a:p>
            <a:r>
              <a:rPr lang="en-US" sz="1800" b="0" dirty="0" smtClean="0"/>
              <a:t>Current TGac supports non-contiguous 80+80 channels (using the 256FFT).</a:t>
            </a:r>
          </a:p>
          <a:p>
            <a:r>
              <a:rPr lang="en-US" sz="1800" b="0" dirty="0" smtClean="0"/>
              <a:t>In TGaf fragmentation of 6MHz channels in urban areas in the US (and perhaps other regions) is </a:t>
            </a:r>
            <a:r>
              <a:rPr lang="en-US" sz="1800" b="0" dirty="0" smtClean="0"/>
              <a:t>expected [7].  </a:t>
            </a:r>
            <a:endParaRPr lang="en-US" sz="1800" b="0" dirty="0" smtClean="0"/>
          </a:p>
          <a:p>
            <a:r>
              <a:rPr lang="en-US" sz="1800" b="0" dirty="0" smtClean="0"/>
              <a:t>In order to provide higher bit rates we propose to add </a:t>
            </a:r>
            <a:r>
              <a:rPr lang="en-US" sz="1800" b="0" dirty="0" smtClean="0"/>
              <a:t>an optional non-contiguous </a:t>
            </a:r>
            <a:r>
              <a:rPr lang="en-US" sz="1800" b="0" dirty="0" smtClean="0"/>
              <a:t>mode specific to TGaf </a:t>
            </a:r>
            <a:r>
              <a:rPr lang="en-US" sz="1800" b="0" dirty="0" smtClean="0"/>
              <a:t>using</a:t>
            </a:r>
            <a:r>
              <a:rPr lang="en-US" sz="1800" b="0" dirty="0" smtClean="0"/>
              <a:t> </a:t>
            </a:r>
            <a:r>
              <a:rPr lang="en-US" sz="1800" b="0" dirty="0" smtClean="0"/>
              <a:t>the </a:t>
            </a:r>
            <a:r>
              <a:rPr lang="en-US" sz="1800" b="0" dirty="0" smtClean="0"/>
              <a:t>6MHz channels (64FFT) </a:t>
            </a:r>
            <a:r>
              <a:rPr lang="en-US" sz="1800" b="0" dirty="0" smtClean="0"/>
              <a:t>allowing usage of two non-contiguous 6MHz channels.  This mode may replace the inherited non contiguous mode based on </a:t>
            </a:r>
            <a:r>
              <a:rPr lang="en-US" sz="1800" b="0" dirty="0" smtClean="0"/>
              <a:t>256FFT</a:t>
            </a:r>
          </a:p>
          <a:p>
            <a:r>
              <a:rPr lang="en-US" sz="1800" b="0" dirty="0" smtClean="0"/>
              <a:t>Using the </a:t>
            </a:r>
            <a:r>
              <a:rPr lang="en-US" sz="1800" b="0" dirty="0" smtClean="0"/>
              <a:t>non-contiguous 6MHz mode when two adjacent 6MHz channels are available solves co-existence issues between 6 and 12MHz channels</a:t>
            </a:r>
          </a:p>
          <a:p>
            <a:r>
              <a:rPr lang="en-US" sz="1800" b="0" dirty="0" smtClean="0"/>
              <a:t>R</a:t>
            </a:r>
            <a:r>
              <a:rPr lang="en-US" sz="1800" b="0" dirty="0" smtClean="0"/>
              <a:t>ural areas have a lot of available channels and usage of four contiguous channels (256FFT) is possible.</a:t>
            </a:r>
          </a:p>
          <a:p>
            <a:pPr lvl="1"/>
            <a:r>
              <a:rPr lang="en-US" sz="1600" dirty="0" smtClean="0"/>
              <a:t>It is crucial that rural areas can use wider BW as providing broadband to underserved communities is one of the goals of TVWS</a:t>
            </a:r>
            <a:endParaRPr lang="en-US" sz="1600" b="0" dirty="0" smtClean="0"/>
          </a:p>
          <a:p>
            <a:pPr>
              <a:buNone/>
            </a:pPr>
            <a:r>
              <a:rPr lang="en-US" sz="1600" b="0" dirty="0" smtClean="0"/>
              <a:t> </a:t>
            </a:r>
          </a:p>
          <a:p>
            <a:endParaRPr lang="en-US" sz="1800" b="0" dirty="0"/>
          </a:p>
        </p:txBody>
      </p:sp>
      <p:sp>
        <p:nvSpPr>
          <p:cNvPr id="7" name="Footer Placeholder 4"/>
          <p:cNvSpPr txBox="1">
            <a:spLocks/>
          </p:cNvSpPr>
          <p:nvPr/>
        </p:nvSpPr>
        <p:spPr bwMode="auto">
          <a:xfrm>
            <a:off x="4214645" y="6477000"/>
            <a:ext cx="509755"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10</a:t>
            </a:r>
            <a:endParaRPr lang="en-US" dirty="0">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528367" cy="276999"/>
          </a:xfrm>
        </p:spPr>
        <p:txBody>
          <a:bodyPr/>
          <a:lstStyle/>
          <a:p>
            <a:pPr>
              <a:defRPr/>
            </a:pPr>
            <a:r>
              <a:rPr lang="en-US" dirty="0" smtClean="0"/>
              <a:t>November </a:t>
            </a:r>
            <a:r>
              <a:rPr lang="en-US" dirty="0"/>
              <a:t>2011</a:t>
            </a:r>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Summary</a:t>
            </a:r>
          </a:p>
        </p:txBody>
      </p:sp>
      <p:sp>
        <p:nvSpPr>
          <p:cNvPr id="6149" name="Rectangle 3"/>
          <p:cNvSpPr>
            <a:spLocks noGrp="1" noChangeArrowheads="1"/>
          </p:cNvSpPr>
          <p:nvPr>
            <p:ph type="body" idx="1"/>
          </p:nvPr>
        </p:nvSpPr>
        <p:spPr>
          <a:xfrm>
            <a:off x="685800" y="1752600"/>
            <a:ext cx="7772400" cy="4572000"/>
          </a:xfrm>
        </p:spPr>
        <p:txBody>
          <a:bodyPr/>
          <a:lstStyle/>
          <a:p>
            <a:endParaRPr lang="en-US" sz="1800" b="0" dirty="0" smtClean="0"/>
          </a:p>
          <a:p>
            <a:r>
              <a:rPr lang="en-US" sz="1800" b="0" dirty="0" smtClean="0"/>
              <a:t>TGaf  PHY description is initiated in this document and a new section can be created with modifications as described</a:t>
            </a:r>
          </a:p>
          <a:p>
            <a:endParaRPr lang="en-US" sz="1800" b="0" dirty="0" smtClean="0"/>
          </a:p>
          <a:p>
            <a:r>
              <a:rPr lang="en-US" sz="1800" b="0" dirty="0" smtClean="0"/>
              <a:t>More details are expected in the next meeting </a:t>
            </a:r>
            <a:endParaRPr lang="en-US" sz="1800" b="0" dirty="0"/>
          </a:p>
        </p:txBody>
      </p:sp>
      <p:sp>
        <p:nvSpPr>
          <p:cNvPr id="7" name="Footer Placeholder 4"/>
          <p:cNvSpPr txBox="1">
            <a:spLocks/>
          </p:cNvSpPr>
          <p:nvPr/>
        </p:nvSpPr>
        <p:spPr bwMode="auto">
          <a:xfrm>
            <a:off x="4220351" y="6477000"/>
            <a:ext cx="504049"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11</a:t>
            </a:r>
            <a:endParaRPr lang="en-US" dirty="0">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528367" cy="276999"/>
          </a:xfrm>
        </p:spPr>
        <p:txBody>
          <a:bodyPr/>
          <a:lstStyle/>
          <a:p>
            <a:pPr>
              <a:defRPr/>
            </a:pPr>
            <a:r>
              <a:rPr lang="en-US" dirty="0" smtClean="0"/>
              <a:t>November </a:t>
            </a:r>
            <a:r>
              <a:rPr lang="en-US" dirty="0"/>
              <a:t>2011</a:t>
            </a:r>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Straw Poll 1</a:t>
            </a:r>
          </a:p>
        </p:txBody>
      </p:sp>
      <p:sp>
        <p:nvSpPr>
          <p:cNvPr id="6149" name="Rectangle 3"/>
          <p:cNvSpPr>
            <a:spLocks noGrp="1" noChangeArrowheads="1"/>
          </p:cNvSpPr>
          <p:nvPr>
            <p:ph type="body" idx="1"/>
          </p:nvPr>
        </p:nvSpPr>
        <p:spPr>
          <a:xfrm>
            <a:off x="685800" y="1752600"/>
            <a:ext cx="7772400" cy="4572000"/>
          </a:xfrm>
        </p:spPr>
        <p:txBody>
          <a:bodyPr/>
          <a:lstStyle/>
          <a:p>
            <a:r>
              <a:rPr lang="en-US" sz="1800" b="0" dirty="0" smtClean="0"/>
              <a:t>Do you support </a:t>
            </a:r>
            <a:r>
              <a:rPr lang="en-US" sz="1800" b="0" dirty="0" err="1" smtClean="0"/>
              <a:t>downclocking</a:t>
            </a:r>
            <a:r>
              <a:rPr lang="en-US" sz="1800" b="0" dirty="0" smtClean="0"/>
              <a:t> of 11ac PHY with DC ratio 5 and with naming changes as in slide 9 for TGaf?</a:t>
            </a:r>
          </a:p>
          <a:p>
            <a:endParaRPr lang="en-US" sz="1800" b="0" dirty="0" smtClean="0"/>
          </a:p>
          <a:p>
            <a:endParaRPr lang="en-US" sz="1800" b="0" dirty="0" smtClean="0"/>
          </a:p>
          <a:p>
            <a:endParaRPr lang="en-US" sz="1800" b="0" dirty="0" smtClean="0"/>
          </a:p>
          <a:p>
            <a:r>
              <a:rPr lang="en-US" sz="1800" b="0" dirty="0" smtClean="0"/>
              <a:t>Y</a:t>
            </a:r>
          </a:p>
          <a:p>
            <a:r>
              <a:rPr lang="en-US" sz="1800" b="0" dirty="0" smtClean="0"/>
              <a:t>N</a:t>
            </a:r>
          </a:p>
          <a:p>
            <a:r>
              <a:rPr lang="en-US" sz="1800" b="0" dirty="0" smtClean="0"/>
              <a:t>A</a:t>
            </a:r>
            <a:endParaRPr lang="en-US" sz="1800" b="0" dirty="0"/>
          </a:p>
        </p:txBody>
      </p:sp>
      <p:sp>
        <p:nvSpPr>
          <p:cNvPr id="7" name="Footer Placeholder 4"/>
          <p:cNvSpPr txBox="1">
            <a:spLocks/>
          </p:cNvSpPr>
          <p:nvPr/>
        </p:nvSpPr>
        <p:spPr bwMode="auto">
          <a:xfrm>
            <a:off x="4214645" y="6477000"/>
            <a:ext cx="509755"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12</a:t>
            </a:r>
            <a:endParaRPr lang="en-US" dirty="0">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700088"/>
            <a:ext cx="7772400" cy="671512"/>
          </a:xfrm>
        </p:spPr>
        <p:txBody>
          <a:bodyPr/>
          <a:lstStyle/>
          <a:p>
            <a:r>
              <a:rPr lang="en-US" sz="2800" smtClean="0"/>
              <a:t>References</a:t>
            </a:r>
          </a:p>
        </p:txBody>
      </p:sp>
      <p:sp>
        <p:nvSpPr>
          <p:cNvPr id="5123" name="Content Placeholder 2"/>
          <p:cNvSpPr>
            <a:spLocks noGrp="1"/>
          </p:cNvSpPr>
          <p:nvPr>
            <p:ph idx="1"/>
          </p:nvPr>
        </p:nvSpPr>
        <p:spPr>
          <a:xfrm>
            <a:off x="685800" y="1447800"/>
            <a:ext cx="8077200" cy="4876800"/>
          </a:xfrm>
        </p:spPr>
        <p:txBody>
          <a:bodyPr/>
          <a:lstStyle/>
          <a:p>
            <a:pPr marL="342900" lvl="4" indent="-342900">
              <a:lnSpc>
                <a:spcPct val="90000"/>
              </a:lnSpc>
              <a:spcBef>
                <a:spcPts val="1000"/>
              </a:spcBef>
              <a:buClr>
                <a:srgbClr val="C00000"/>
              </a:buClr>
              <a:buSzPct val="120000"/>
              <a:buFontTx/>
              <a:buNone/>
              <a:defRPr/>
            </a:pPr>
            <a:r>
              <a:rPr lang="en-GB" sz="1800" dirty="0" smtClean="0"/>
              <a:t>[1] </a:t>
            </a:r>
            <a:r>
              <a:rPr lang="en-US" dirty="0" smtClean="0"/>
              <a:t>11-11-1334-02-00af-closing-report-okinawa-september-2011.ppt</a:t>
            </a:r>
            <a:endParaRPr lang="en-GB" dirty="0" smtClean="0"/>
          </a:p>
          <a:p>
            <a:pPr marL="342900" lvl="4" indent="-342900">
              <a:lnSpc>
                <a:spcPct val="90000"/>
              </a:lnSpc>
              <a:spcBef>
                <a:spcPts val="1000"/>
              </a:spcBef>
              <a:buClr>
                <a:srgbClr val="C00000"/>
              </a:buClr>
              <a:buSzPct val="120000"/>
              <a:buFontTx/>
              <a:buNone/>
              <a:defRPr/>
            </a:pPr>
            <a:r>
              <a:rPr lang="en-GB" dirty="0" smtClean="0"/>
              <a:t>[2] 11-03-0522-02-000j-multipath-delay-profiles-in-5ghz-band.ppt</a:t>
            </a:r>
          </a:p>
          <a:p>
            <a:pPr>
              <a:buNone/>
              <a:defRPr/>
            </a:pPr>
            <a:r>
              <a:rPr lang="en-GB" sz="1600" b="0" dirty="0" smtClean="0"/>
              <a:t>[3] Report ITU-R  M.2135-1 (12/2009) Guidelines for evaluation of radio interface technologies for IMT Advanced</a:t>
            </a:r>
          </a:p>
          <a:p>
            <a:pPr>
              <a:buNone/>
              <a:defRPr/>
            </a:pPr>
            <a:r>
              <a:rPr lang="en-GB" sz="1600" b="0" dirty="0" smtClean="0"/>
              <a:t>[4] </a:t>
            </a:r>
            <a:r>
              <a:rPr lang="en-AU" sz="1600" b="0" dirty="0" smtClean="0"/>
              <a:t>3GPP TR 25.996  - </a:t>
            </a:r>
            <a:r>
              <a:rPr lang="en-GB" sz="1600" b="0" dirty="0" smtClean="0"/>
              <a:t>Technical Specification Group Radio Access Network; Spatial channel model for Multiple Input Multiple Output (MIMO) simulations, Section </a:t>
            </a:r>
            <a:r>
              <a:rPr lang="en-GB" sz="1600" b="0" dirty="0" smtClean="0"/>
              <a:t>5</a:t>
            </a:r>
          </a:p>
          <a:p>
            <a:pPr>
              <a:buNone/>
              <a:defRPr/>
            </a:pPr>
            <a:r>
              <a:rPr lang="en-GB" sz="1600" b="0" dirty="0" smtClean="0"/>
              <a:t>[5] </a:t>
            </a:r>
            <a:r>
              <a:rPr lang="en-US" sz="1600" dirty="0" smtClean="0">
                <a:hlinkClick r:id="rId2"/>
              </a:rPr>
              <a:t>http://</a:t>
            </a:r>
            <a:r>
              <a:rPr lang="en-US" sz="1600" dirty="0" smtClean="0">
                <a:hlinkClick r:id="rId2"/>
              </a:rPr>
              <a:t>www.towerstream.com/MobileDataOffload.aspx</a:t>
            </a:r>
            <a:endParaRPr lang="en-US" sz="1600" dirty="0" smtClean="0"/>
          </a:p>
          <a:p>
            <a:pPr>
              <a:buNone/>
              <a:defRPr/>
            </a:pPr>
            <a:r>
              <a:rPr lang="en-US" sz="1600" b="0" dirty="0" smtClean="0"/>
              <a:t>[6] </a:t>
            </a:r>
            <a:r>
              <a:rPr lang="en-US" sz="1600" dirty="0" smtClean="0">
                <a:hlinkClick r:id="rId3"/>
              </a:rPr>
              <a:t>http://</a:t>
            </a:r>
            <a:r>
              <a:rPr lang="en-US" sz="1600" dirty="0" smtClean="0">
                <a:hlinkClick r:id="rId3"/>
              </a:rPr>
              <a:t>www.att.com/gen/press-room?pid=21918&amp;cdvn=news&amp;newsarticleid=33200&amp;mapcode=consumer%7Cmk-att-wi-fi</a:t>
            </a:r>
            <a:endParaRPr lang="en-US" sz="1600" dirty="0" smtClean="0"/>
          </a:p>
          <a:p>
            <a:pPr>
              <a:buNone/>
              <a:defRPr/>
            </a:pPr>
            <a:r>
              <a:rPr lang="en-US" sz="1600" b="0" dirty="0" smtClean="0"/>
              <a:t>[7] </a:t>
            </a:r>
            <a:r>
              <a:rPr lang="en-US" sz="1600" b="0" dirty="0" smtClean="0"/>
              <a:t>11-11-0499-03-00af-us-metro-mhzpops.xls</a:t>
            </a:r>
          </a:p>
          <a:p>
            <a:pPr>
              <a:buNone/>
              <a:defRPr/>
            </a:pPr>
            <a:r>
              <a:rPr lang="en-US" sz="1600" b="0" dirty="0" smtClean="0"/>
              <a:t>[8] </a:t>
            </a:r>
            <a:r>
              <a:rPr lang="en-US" sz="1600" b="0" dirty="0" smtClean="0"/>
              <a:t>How typical is the "Typical Urban" channel model</a:t>
            </a:r>
            <a:r>
              <a:rPr lang="en-US" sz="1600" b="0" dirty="0" smtClean="0"/>
              <a:t>?  Ericsson Research</a:t>
            </a:r>
          </a:p>
          <a:p>
            <a:pPr>
              <a:buNone/>
              <a:defRPr/>
            </a:pPr>
            <a:endParaRPr lang="en-US" sz="1600" b="0" dirty="0" smtClean="0"/>
          </a:p>
          <a:p>
            <a:pPr>
              <a:buFontTx/>
              <a:buNone/>
              <a:defRPr/>
            </a:pPr>
            <a:endParaRPr lang="en-US" sz="1600" b="0" dirty="0" smtClean="0"/>
          </a:p>
          <a:p>
            <a:pPr>
              <a:buFontTx/>
              <a:buNone/>
              <a:defRPr/>
            </a:pPr>
            <a:endParaRPr lang="en-US" sz="1600" b="0" dirty="0" smtClean="0"/>
          </a:p>
          <a:p>
            <a:pPr>
              <a:buFontTx/>
              <a:buNone/>
              <a:defRPr/>
            </a:pPr>
            <a:endParaRPr lang="en-US" sz="1600" b="0" dirty="0" smtClean="0"/>
          </a:p>
          <a:p>
            <a:pPr>
              <a:buFontTx/>
              <a:buNone/>
              <a:defRPr/>
            </a:pPr>
            <a:endParaRPr lang="en-US" sz="1600" b="0" dirty="0" smtClean="0"/>
          </a:p>
          <a:p>
            <a:pPr marL="342900" lvl="4" indent="-342900">
              <a:lnSpc>
                <a:spcPct val="90000"/>
              </a:lnSpc>
              <a:spcBef>
                <a:spcPts val="1000"/>
              </a:spcBef>
              <a:buClr>
                <a:srgbClr val="C00000"/>
              </a:buClr>
              <a:buSzPct val="120000"/>
              <a:buFontTx/>
              <a:buNone/>
              <a:defRPr/>
            </a:pPr>
            <a:endParaRPr lang="en-US" dirty="0" smtClean="0"/>
          </a:p>
          <a:p>
            <a:pPr marL="342900" lvl="4" indent="-342900">
              <a:lnSpc>
                <a:spcPct val="90000"/>
              </a:lnSpc>
              <a:spcBef>
                <a:spcPts val="1000"/>
              </a:spcBef>
              <a:buClr>
                <a:srgbClr val="C00000"/>
              </a:buClr>
              <a:buSzPct val="120000"/>
              <a:buFontTx/>
              <a:buNone/>
              <a:defRPr/>
            </a:pPr>
            <a:endParaRPr lang="en-GB" dirty="0" smtClean="0"/>
          </a:p>
          <a:p>
            <a:pPr marL="225425" lvl="4" indent="-225425">
              <a:lnSpc>
                <a:spcPct val="90000"/>
              </a:lnSpc>
              <a:spcBef>
                <a:spcPts val="1000"/>
              </a:spcBef>
              <a:buClr>
                <a:srgbClr val="C00000"/>
              </a:buClr>
              <a:buSzPct val="120000"/>
              <a:buFontTx/>
              <a:buNone/>
              <a:defRPr/>
            </a:pPr>
            <a:endParaRPr lang="en-US" dirty="0" smtClean="0"/>
          </a:p>
          <a:p>
            <a:pPr marL="225425" indent="-225425">
              <a:lnSpc>
                <a:spcPct val="90000"/>
              </a:lnSpc>
              <a:spcBef>
                <a:spcPts val="1000"/>
              </a:spcBef>
              <a:buClr>
                <a:srgbClr val="C00000"/>
              </a:buClr>
              <a:buSzPct val="120000"/>
              <a:buFontTx/>
              <a:buNone/>
              <a:defRPr/>
            </a:pPr>
            <a:endParaRPr lang="en-US" sz="1400" dirty="0" smtClean="0"/>
          </a:p>
          <a:p>
            <a:pPr lvl="1">
              <a:defRPr/>
            </a:pPr>
            <a:endParaRPr lang="en-US" sz="1400" dirty="0" smtClean="0"/>
          </a:p>
          <a:p>
            <a:pPr lvl="1">
              <a:defRPr/>
            </a:pPr>
            <a:endParaRPr lang="en-US" sz="1400" dirty="0" smtClean="0"/>
          </a:p>
          <a:p>
            <a:pPr lvl="1">
              <a:buFontTx/>
              <a:buNone/>
              <a:defRPr/>
            </a:pPr>
            <a:endParaRPr lang="en-US" sz="1600" dirty="0" smtClean="0"/>
          </a:p>
          <a:p>
            <a:pPr>
              <a:defRPr/>
            </a:pPr>
            <a:endParaRPr lang="en-US" sz="2000" dirty="0" smtClean="0"/>
          </a:p>
          <a:p>
            <a:pPr>
              <a:defRPr/>
            </a:pPr>
            <a:endParaRPr lang="en-US" sz="2000" dirty="0" smtClean="0"/>
          </a:p>
          <a:p>
            <a:pPr lvl="1">
              <a:buFontTx/>
              <a:buNone/>
              <a:defRPr/>
            </a:pPr>
            <a:endParaRPr lang="en-US" sz="1600" dirty="0" smtClean="0"/>
          </a:p>
          <a:p>
            <a:pPr lvl="1">
              <a:defRPr/>
            </a:pPr>
            <a:endParaRPr lang="en-US" sz="1600" dirty="0" smtClean="0"/>
          </a:p>
          <a:p>
            <a:pPr lvl="1">
              <a:defRPr/>
            </a:pPr>
            <a:endParaRPr lang="en-US" sz="1600" dirty="0" smtClean="0"/>
          </a:p>
          <a:p>
            <a:pPr lvl="1">
              <a:defRPr/>
            </a:pPr>
            <a:endParaRPr lang="en-US" sz="1000" dirty="0" smtClean="0"/>
          </a:p>
          <a:p>
            <a:pPr lvl="2">
              <a:defRPr/>
            </a:pPr>
            <a:endParaRPr lang="en-US" sz="1400" dirty="0" smtClean="0"/>
          </a:p>
        </p:txBody>
      </p:sp>
      <p:sp>
        <p:nvSpPr>
          <p:cNvPr id="5" name="Date Placeholder 4"/>
          <p:cNvSpPr>
            <a:spLocks noGrp="1"/>
          </p:cNvSpPr>
          <p:nvPr>
            <p:ph type="dt" sz="quarter" idx="10"/>
          </p:nvPr>
        </p:nvSpPr>
        <p:spPr>
          <a:xfrm>
            <a:off x="696913" y="332601"/>
            <a:ext cx="1528367" cy="276999"/>
          </a:xfrm>
        </p:spPr>
        <p:txBody>
          <a:bodyPr/>
          <a:lstStyle/>
          <a:p>
            <a:pPr>
              <a:defRPr/>
            </a:pPr>
            <a:r>
              <a:rPr lang="en-US" dirty="0" smtClean="0"/>
              <a:t>November </a:t>
            </a:r>
            <a:r>
              <a:rPr lang="en-US" dirty="0"/>
              <a:t>2011</a:t>
            </a:r>
          </a:p>
        </p:txBody>
      </p:sp>
      <p:sp>
        <p:nvSpPr>
          <p:cNvPr id="6" name="Footer Placeholder 5"/>
          <p:cNvSpPr>
            <a:spLocks noGrp="1"/>
          </p:cNvSpPr>
          <p:nvPr>
            <p:ph type="ftr" sz="quarter" idx="11"/>
          </p:nvPr>
        </p:nvSpPr>
        <p:spPr/>
        <p:txBody>
          <a:bodyPr/>
          <a:lstStyle/>
          <a:p>
            <a:pPr>
              <a:defRPr/>
            </a:pPr>
            <a:r>
              <a:rPr lang="en-US" smtClean="0"/>
              <a:t>Ron Porat, Broadcom</a:t>
            </a:r>
            <a:endParaRPr lang="en-US"/>
          </a:p>
        </p:txBody>
      </p:sp>
      <p:sp>
        <p:nvSpPr>
          <p:cNvPr id="7" name="Footer Placeholder 4"/>
          <p:cNvSpPr txBox="1">
            <a:spLocks/>
          </p:cNvSpPr>
          <p:nvPr/>
        </p:nvSpPr>
        <p:spPr bwMode="auto">
          <a:xfrm>
            <a:off x="4214645" y="6477000"/>
            <a:ext cx="509755"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13</a:t>
            </a:r>
            <a:endParaRPr lang="en-US" dirty="0">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3"/>
          <p:cNvSpPr>
            <a:spLocks noGrp="1"/>
          </p:cNvSpPr>
          <p:nvPr>
            <p:ph type="ftr" sz="quarter" idx="10"/>
          </p:nvPr>
        </p:nvSpPr>
        <p:spPr>
          <a:xfrm>
            <a:off x="696913" y="332601"/>
            <a:ext cx="1528367" cy="276999"/>
          </a:xfrm>
          <a:noFill/>
        </p:spPr>
        <p:txBody>
          <a:bodyPr/>
          <a:lstStyle/>
          <a:p>
            <a:r>
              <a:rPr lang="en-US" dirty="0" smtClean="0"/>
              <a:t>November 2011</a:t>
            </a:r>
          </a:p>
        </p:txBody>
      </p:sp>
      <p:sp>
        <p:nvSpPr>
          <p:cNvPr id="1028" name="Slide Number Placeholder 4"/>
          <p:cNvSpPr>
            <a:spLocks noGrp="1"/>
          </p:cNvSpPr>
          <p:nvPr>
            <p:ph type="sldNum" sz="quarter" idx="11"/>
          </p:nvPr>
        </p:nvSpPr>
        <p:spPr>
          <a:xfrm>
            <a:off x="7203815" y="6475413"/>
            <a:ext cx="1340110" cy="184666"/>
          </a:xfrm>
          <a:noFill/>
        </p:spPr>
        <p:txBody>
          <a:bodyPr/>
          <a:lstStyle/>
          <a:p>
            <a:r>
              <a:rPr lang="en-US" dirty="0" smtClean="0"/>
              <a:t>Ron Porat, Broadcom</a:t>
            </a:r>
          </a:p>
        </p:txBody>
      </p:sp>
      <p:sp>
        <p:nvSpPr>
          <p:cNvPr id="1029" name="Rectangle 2"/>
          <p:cNvSpPr>
            <a:spLocks noGrp="1" noChangeArrowheads="1"/>
          </p:cNvSpPr>
          <p:nvPr>
            <p:ph type="title"/>
          </p:nvPr>
        </p:nvSpPr>
        <p:spPr>
          <a:noFill/>
        </p:spPr>
        <p:txBody>
          <a:bodyPr/>
          <a:lstStyle/>
          <a:p>
            <a:r>
              <a:rPr lang="en-US" sz="2400" dirty="0" smtClean="0"/>
              <a:t>Appendix A - Effect of Down clocking on MAC </a:t>
            </a:r>
            <a:r>
              <a:rPr lang="en-US" sz="2400" dirty="0" err="1" smtClean="0"/>
              <a:t>Tput</a:t>
            </a:r>
            <a:endParaRPr lang="en-US" sz="2400" dirty="0" smtClean="0"/>
          </a:p>
        </p:txBody>
      </p:sp>
      <p:sp>
        <p:nvSpPr>
          <p:cNvPr id="8" name="Content Placeholder 7"/>
          <p:cNvSpPr>
            <a:spLocks noGrp="1"/>
          </p:cNvSpPr>
          <p:nvPr>
            <p:ph idx="1"/>
          </p:nvPr>
        </p:nvSpPr>
        <p:spPr>
          <a:xfrm>
            <a:off x="381000" y="1752600"/>
            <a:ext cx="8305800" cy="4648200"/>
          </a:xfrm>
        </p:spPr>
        <p:txBody>
          <a:bodyPr/>
          <a:lstStyle/>
          <a:p>
            <a:r>
              <a:rPr lang="en-US" sz="1600" b="0" dirty="0" smtClean="0"/>
              <a:t>In packet based systems such as 802.11, for a given transmission BW,  having higher FFT size with a fixed PPDU length in [</a:t>
            </a:r>
            <a:r>
              <a:rPr lang="en-US" sz="1600" b="0" dirty="0" err="1" smtClean="0"/>
              <a:t>uS</a:t>
            </a:r>
            <a:r>
              <a:rPr lang="en-US" sz="1600" b="0" dirty="0" smtClean="0"/>
              <a:t>] can reduce the MAC </a:t>
            </a:r>
            <a:r>
              <a:rPr lang="en-US" sz="1600" b="0" dirty="0" err="1" smtClean="0"/>
              <a:t>Tput</a:t>
            </a:r>
            <a:r>
              <a:rPr lang="en-US" sz="1600" b="0" dirty="0" smtClean="0"/>
              <a:t> since there is a fixed overhead arising from the preamble and other control/feedback packets</a:t>
            </a:r>
          </a:p>
          <a:p>
            <a:pPr lvl="1"/>
            <a:r>
              <a:rPr lang="en-US" sz="1400" dirty="0" smtClean="0"/>
              <a:t>Fixed overhead is in terms of OFDM symbols, not </a:t>
            </a:r>
            <a:r>
              <a:rPr lang="en-US" sz="1400" dirty="0" err="1" smtClean="0"/>
              <a:t>uS</a:t>
            </a:r>
            <a:r>
              <a:rPr lang="en-US" sz="1400" u="sng" dirty="0" smtClean="0"/>
              <a:t>,</a:t>
            </a:r>
            <a:r>
              <a:rPr lang="en-US" sz="1400" dirty="0" smtClean="0"/>
              <a:t>  </a:t>
            </a:r>
            <a:r>
              <a:rPr lang="en-US" sz="1400" u="sng" dirty="0" smtClean="0"/>
              <a:t>(</a:t>
            </a:r>
            <a:r>
              <a:rPr lang="en-US" sz="1400" dirty="0" smtClean="0"/>
              <a:t>e.g., one symbol for LTF), so the fraction of time used for overhead increases as down clocking/OFDM symbol length increases</a:t>
            </a:r>
          </a:p>
          <a:p>
            <a:r>
              <a:rPr lang="en-US" sz="1600" b="0" dirty="0" smtClean="0"/>
              <a:t>We compare 11ac 20MHz with down clocking by 4 to 40MHz with down clocking by 8 – both result in a theoretical 11af 5MHz BW system</a:t>
            </a:r>
          </a:p>
          <a:p>
            <a:pPr lvl="1"/>
            <a:r>
              <a:rPr lang="en-US" sz="1400" dirty="0" smtClean="0"/>
              <a:t>Antenna configuration 4x1 with 3 users co-paired for MU-MIMO </a:t>
            </a:r>
          </a:p>
          <a:p>
            <a:pPr lvl="2"/>
            <a:r>
              <a:rPr lang="en-US" sz="1400" dirty="0" smtClean="0"/>
              <a:t>Tone grouping for feedback  - Ng=2</a:t>
            </a:r>
          </a:p>
          <a:p>
            <a:pPr lvl="1"/>
            <a:r>
              <a:rPr lang="en-US" sz="1400" dirty="0" smtClean="0"/>
              <a:t>Data assumed to run using MCS9 and control using MCS0</a:t>
            </a:r>
          </a:p>
          <a:p>
            <a:pPr lvl="1"/>
            <a:r>
              <a:rPr lang="en-US" sz="1400" dirty="0" smtClean="0"/>
              <a:t>SU Preamble consists of 8 symbols</a:t>
            </a:r>
          </a:p>
          <a:p>
            <a:pPr lvl="1"/>
            <a:r>
              <a:rPr lang="en-US" sz="1400" dirty="0" smtClean="0"/>
              <a:t>MU-MIMO packet preamble adds 3 symbols</a:t>
            </a:r>
          </a:p>
          <a:p>
            <a:pPr lvl="1"/>
            <a:r>
              <a:rPr lang="en-US" sz="1400" dirty="0" smtClean="0"/>
              <a:t>Slot time = 5+CLOCK_RATIO*4[</a:t>
            </a:r>
            <a:r>
              <a:rPr lang="en-US" sz="1400" dirty="0" err="1" smtClean="0"/>
              <a:t>uS</a:t>
            </a:r>
            <a:r>
              <a:rPr lang="en-US" sz="1400" dirty="0" smtClean="0"/>
              <a:t>]</a:t>
            </a:r>
          </a:p>
          <a:p>
            <a:pPr lvl="1"/>
            <a:r>
              <a:rPr lang="en-US" sz="1400" dirty="0" smtClean="0"/>
              <a:t>SIFS time = CLOCK_RATIO*8[</a:t>
            </a:r>
            <a:r>
              <a:rPr lang="en-US" sz="1400" dirty="0" err="1" smtClean="0"/>
              <a:t>uS</a:t>
            </a:r>
            <a:r>
              <a:rPr lang="en-US" sz="1400" dirty="0" smtClean="0"/>
              <a:t>]</a:t>
            </a:r>
          </a:p>
          <a:p>
            <a:pPr lvl="1"/>
            <a:r>
              <a:rPr lang="en-US" sz="1400" dirty="0" smtClean="0"/>
              <a:t>Feedback at 10msec intervals, uses MCS9</a:t>
            </a:r>
          </a:p>
          <a:p>
            <a:pPr lvl="1"/>
            <a:r>
              <a:rPr lang="en-US" sz="1400" dirty="0" smtClean="0"/>
              <a:t>CWMIN=15</a:t>
            </a:r>
          </a:p>
          <a:p>
            <a:r>
              <a:rPr lang="en-US" sz="1600" dirty="0" smtClean="0"/>
              <a:t>Based on the results we must carefully choose the DC ratio to avoid high MAC </a:t>
            </a:r>
            <a:r>
              <a:rPr lang="en-US" sz="1600" dirty="0" err="1" smtClean="0"/>
              <a:t>Tput</a:t>
            </a:r>
            <a:r>
              <a:rPr lang="en-US" sz="1600" dirty="0" smtClean="0"/>
              <a:t> loss</a:t>
            </a:r>
          </a:p>
          <a:p>
            <a:endParaRPr lang="en-US" sz="1800" dirty="0" smtClean="0"/>
          </a:p>
        </p:txBody>
      </p:sp>
      <p:sp>
        <p:nvSpPr>
          <p:cNvPr id="7" name="Footer Placeholder 4"/>
          <p:cNvSpPr txBox="1">
            <a:spLocks/>
          </p:cNvSpPr>
          <p:nvPr/>
        </p:nvSpPr>
        <p:spPr bwMode="auto">
          <a:xfrm>
            <a:off x="4214645" y="6477000"/>
            <a:ext cx="509755"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14</a:t>
            </a:r>
            <a:endParaRPr lang="en-US" dirty="0">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3"/>
          <p:cNvSpPr>
            <a:spLocks noGrp="1"/>
          </p:cNvSpPr>
          <p:nvPr>
            <p:ph type="ftr" sz="quarter" idx="10"/>
          </p:nvPr>
        </p:nvSpPr>
        <p:spPr>
          <a:xfrm>
            <a:off x="696913" y="332601"/>
            <a:ext cx="1528367" cy="276999"/>
          </a:xfrm>
          <a:noFill/>
        </p:spPr>
        <p:txBody>
          <a:bodyPr/>
          <a:lstStyle/>
          <a:p>
            <a:r>
              <a:rPr lang="en-US" dirty="0" smtClean="0"/>
              <a:t>November 2011</a:t>
            </a:r>
          </a:p>
        </p:txBody>
      </p:sp>
      <p:sp>
        <p:nvSpPr>
          <p:cNvPr id="1028" name="Slide Number Placeholder 4"/>
          <p:cNvSpPr>
            <a:spLocks noGrp="1"/>
          </p:cNvSpPr>
          <p:nvPr>
            <p:ph type="sldNum" sz="quarter" idx="11"/>
          </p:nvPr>
        </p:nvSpPr>
        <p:spPr>
          <a:xfrm>
            <a:off x="7203815" y="6475413"/>
            <a:ext cx="1340110" cy="184666"/>
          </a:xfrm>
          <a:noFill/>
        </p:spPr>
        <p:txBody>
          <a:bodyPr/>
          <a:lstStyle/>
          <a:p>
            <a:r>
              <a:rPr lang="en-US" dirty="0" smtClean="0"/>
              <a:t>Ron Porat, Broadcom</a:t>
            </a:r>
          </a:p>
        </p:txBody>
      </p:sp>
      <p:sp>
        <p:nvSpPr>
          <p:cNvPr id="1029" name="Rectangle 2"/>
          <p:cNvSpPr>
            <a:spLocks noGrp="1" noChangeArrowheads="1"/>
          </p:cNvSpPr>
          <p:nvPr>
            <p:ph type="title"/>
          </p:nvPr>
        </p:nvSpPr>
        <p:spPr>
          <a:xfrm>
            <a:off x="685800" y="685800"/>
            <a:ext cx="7772400" cy="685800"/>
          </a:xfrm>
          <a:noFill/>
        </p:spPr>
        <p:txBody>
          <a:bodyPr/>
          <a:lstStyle/>
          <a:p>
            <a:r>
              <a:rPr lang="en-US" dirty="0" smtClean="0"/>
              <a:t>SU/MU Results  </a:t>
            </a:r>
          </a:p>
        </p:txBody>
      </p:sp>
      <p:sp>
        <p:nvSpPr>
          <p:cNvPr id="8" name="Content Placeholder 7"/>
          <p:cNvSpPr>
            <a:spLocks noGrp="1"/>
          </p:cNvSpPr>
          <p:nvPr>
            <p:ph idx="1"/>
          </p:nvPr>
        </p:nvSpPr>
        <p:spPr>
          <a:xfrm>
            <a:off x="381000" y="1447800"/>
            <a:ext cx="8305800" cy="4953000"/>
          </a:xfrm>
        </p:spPr>
        <p:txBody>
          <a:bodyPr/>
          <a:lstStyle/>
          <a:p>
            <a:r>
              <a:rPr lang="en-US" sz="1600" b="0" dirty="0" smtClean="0"/>
              <a:t>The tables provide a list of the major contributors to overhead in the system</a:t>
            </a:r>
          </a:p>
          <a:p>
            <a:r>
              <a:rPr lang="en-US" sz="1600" b="0" dirty="0" smtClean="0"/>
              <a:t>It is readily seen that </a:t>
            </a:r>
            <a:r>
              <a:rPr lang="en-US" sz="1600" b="0" dirty="0" err="1" smtClean="0"/>
              <a:t>downclocking</a:t>
            </a:r>
            <a:r>
              <a:rPr lang="en-US" sz="1600" b="0" dirty="0" smtClean="0"/>
              <a:t> reduces efficiency compared to 11ac and much more with higher ratio</a:t>
            </a:r>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p:txBody>
      </p:sp>
      <p:graphicFrame>
        <p:nvGraphicFramePr>
          <p:cNvPr id="7" name="Table 6"/>
          <p:cNvGraphicFramePr>
            <a:graphicFrameLocks noGrp="1"/>
          </p:cNvGraphicFramePr>
          <p:nvPr/>
        </p:nvGraphicFramePr>
        <p:xfrm>
          <a:off x="990600" y="2438400"/>
          <a:ext cx="6248400" cy="1828800"/>
        </p:xfrm>
        <a:graphic>
          <a:graphicData uri="http://schemas.openxmlformats.org/drawingml/2006/table">
            <a:tbl>
              <a:tblPr/>
              <a:tblGrid>
                <a:gridCol w="2057400"/>
                <a:gridCol w="3276600"/>
                <a:gridCol w="914400"/>
              </a:tblGrid>
              <a:tr h="365760">
                <a:tc>
                  <a:txBody>
                    <a:bodyPr/>
                    <a:lstStyle/>
                    <a:p>
                      <a:pPr marL="0" marR="0" algn="ctr" hangingPunct="0">
                        <a:spcBef>
                          <a:spcPts val="600"/>
                        </a:spcBef>
                        <a:spcAft>
                          <a:spcPts val="0"/>
                        </a:spcAft>
                        <a:tabLst>
                          <a:tab pos="504190" algn="l"/>
                          <a:tab pos="756285" algn="l"/>
                          <a:tab pos="1008380" algn="l"/>
                          <a:tab pos="1260475" algn="l"/>
                        </a:tabLst>
                      </a:pPr>
                      <a:r>
                        <a:rPr lang="fr-FR" sz="1200" b="1" dirty="0" smtClean="0">
                          <a:latin typeface="Times New Roman"/>
                          <a:ea typeface="Times New Roman"/>
                        </a:rPr>
                        <a:t>SU</a:t>
                      </a:r>
                      <a:endParaRPr lang="fr-FR" sz="1200" b="1"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dirty="0" smtClean="0">
                          <a:latin typeface="Times New Roman"/>
                          <a:ea typeface="Times New Roman"/>
                        </a:rPr>
                        <a:t>11af </a:t>
                      </a:r>
                      <a:r>
                        <a:rPr lang="fr-FR" sz="1100" b="1" dirty="0">
                          <a:latin typeface="Times New Roman"/>
                          <a:ea typeface="Times New Roman"/>
                        </a:rPr>
                        <a:t>Data</a:t>
                      </a:r>
                      <a:r>
                        <a:rPr lang="fr-FR" sz="1100" dirty="0">
                          <a:latin typeface="Times New Roman"/>
                          <a:ea typeface="Times New Roman"/>
                        </a:rPr>
                        <a:t>/Preamble/Backoff/Difs/Sifs</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dirty="0" smtClean="0">
                          <a:latin typeface="Times New Roman"/>
                          <a:ea typeface="Times New Roman"/>
                        </a:rPr>
                        <a:t>11af </a:t>
                      </a:r>
                      <a:r>
                        <a:rPr lang="fr-FR" sz="1100" dirty="0">
                          <a:latin typeface="Times New Roman"/>
                          <a:ea typeface="Times New Roman"/>
                        </a:rPr>
                        <a:t>relative to 11ac</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760">
                <a:tc>
                  <a:txBody>
                    <a:bodyPr/>
                    <a:lstStyle/>
                    <a:p>
                      <a:pPr marL="0" marR="0" algn="ctr" hangingPunct="0">
                        <a:spcBef>
                          <a:spcPts val="600"/>
                        </a:spcBef>
                        <a:spcAft>
                          <a:spcPts val="0"/>
                        </a:spcAft>
                        <a:tabLst>
                          <a:tab pos="504190" algn="l"/>
                          <a:tab pos="756285" algn="l"/>
                          <a:tab pos="1008380" algn="l"/>
                          <a:tab pos="1260475" algn="l"/>
                        </a:tabLst>
                      </a:pPr>
                      <a:r>
                        <a:rPr lang="fr-FR" sz="1100" dirty="0">
                          <a:solidFill>
                            <a:srgbClr val="002060"/>
                          </a:solidFill>
                          <a:latin typeface="Times New Roman"/>
                          <a:ea typeface="Times New Roman"/>
                        </a:rPr>
                        <a:t>DownClk=4, PPDU=1mS</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b="1">
                          <a:solidFill>
                            <a:srgbClr val="002060"/>
                          </a:solidFill>
                          <a:latin typeface="Times New Roman"/>
                          <a:ea typeface="Times New Roman"/>
                        </a:rPr>
                        <a:t>62.2</a:t>
                      </a:r>
                      <a:r>
                        <a:rPr lang="fr-FR" sz="1100">
                          <a:solidFill>
                            <a:srgbClr val="002060"/>
                          </a:solidFill>
                          <a:latin typeface="Times New Roman"/>
                          <a:ea typeface="Times New Roman"/>
                        </a:rPr>
                        <a:t>/18.1/11.2/5.2/2.3%</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a:solidFill>
                            <a:srgbClr val="002060"/>
                          </a:solidFill>
                          <a:latin typeface="Times New Roman"/>
                          <a:ea typeface="Times New Roman"/>
                        </a:rPr>
                        <a:t>75%</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760">
                <a:tc>
                  <a:txBody>
                    <a:bodyPr/>
                    <a:lstStyle/>
                    <a:p>
                      <a:pPr marL="0" marR="0" algn="ctr" hangingPunct="0">
                        <a:spcBef>
                          <a:spcPts val="600"/>
                        </a:spcBef>
                        <a:spcAft>
                          <a:spcPts val="0"/>
                        </a:spcAft>
                        <a:tabLst>
                          <a:tab pos="504190" algn="l"/>
                          <a:tab pos="756285" algn="l"/>
                          <a:tab pos="1008380" algn="l"/>
                          <a:tab pos="1260475" algn="l"/>
                        </a:tabLst>
                      </a:pPr>
                      <a:r>
                        <a:rPr lang="fr-FR" sz="1100">
                          <a:solidFill>
                            <a:srgbClr val="C00000"/>
                          </a:solidFill>
                          <a:latin typeface="Times New Roman"/>
                          <a:ea typeface="Times New Roman"/>
                        </a:rPr>
                        <a:t>DownClk=8, PPDU=1mS</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b="1">
                          <a:solidFill>
                            <a:srgbClr val="C00000"/>
                          </a:solidFill>
                          <a:latin typeface="Times New Roman"/>
                          <a:ea typeface="Times New Roman"/>
                        </a:rPr>
                        <a:t>42.3</a:t>
                      </a:r>
                      <a:r>
                        <a:rPr lang="fr-FR" sz="1100">
                          <a:solidFill>
                            <a:srgbClr val="C00000"/>
                          </a:solidFill>
                          <a:latin typeface="Times New Roman"/>
                          <a:ea typeface="Times New Roman"/>
                        </a:rPr>
                        <a:t>/28.9/15.7/7.8/3.6%</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a:solidFill>
                            <a:srgbClr val="C00000"/>
                          </a:solidFill>
                          <a:latin typeface="Times New Roman"/>
                          <a:ea typeface="Times New Roman"/>
                        </a:rPr>
                        <a:t>51%</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760">
                <a:tc>
                  <a:txBody>
                    <a:bodyPr/>
                    <a:lstStyle/>
                    <a:p>
                      <a:pPr marL="0" marR="0" algn="ctr" hangingPunct="0">
                        <a:spcBef>
                          <a:spcPts val="600"/>
                        </a:spcBef>
                        <a:spcAft>
                          <a:spcPts val="0"/>
                        </a:spcAft>
                        <a:tabLst>
                          <a:tab pos="504190" algn="l"/>
                          <a:tab pos="756285" algn="l"/>
                          <a:tab pos="1008380" algn="l"/>
                          <a:tab pos="1260475" algn="l"/>
                        </a:tabLst>
                      </a:pPr>
                      <a:r>
                        <a:rPr lang="fr-FR" sz="1100" dirty="0">
                          <a:solidFill>
                            <a:srgbClr val="002060"/>
                          </a:solidFill>
                          <a:latin typeface="Times New Roman"/>
                          <a:ea typeface="Times New Roman"/>
                        </a:rPr>
                        <a:t>DownClk=4, PPDU=2mS</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b="1">
                          <a:solidFill>
                            <a:srgbClr val="002060"/>
                          </a:solidFill>
                          <a:latin typeface="Times New Roman"/>
                          <a:ea typeface="Times New Roman"/>
                        </a:rPr>
                        <a:t>77.8</a:t>
                      </a:r>
                      <a:r>
                        <a:rPr lang="fr-FR" sz="1100">
                          <a:solidFill>
                            <a:srgbClr val="002060"/>
                          </a:solidFill>
                          <a:latin typeface="Times New Roman"/>
                          <a:ea typeface="Times New Roman"/>
                        </a:rPr>
                        <a:t>/10.6/6.5/3.1/1.3%</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a:solidFill>
                            <a:srgbClr val="002060"/>
                          </a:solidFill>
                          <a:latin typeface="Times New Roman"/>
                          <a:ea typeface="Times New Roman"/>
                        </a:rPr>
                        <a:t>86%</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760">
                <a:tc>
                  <a:txBody>
                    <a:bodyPr/>
                    <a:lstStyle/>
                    <a:p>
                      <a:pPr marL="0" marR="0" algn="ctr" hangingPunct="0">
                        <a:spcBef>
                          <a:spcPts val="600"/>
                        </a:spcBef>
                        <a:spcAft>
                          <a:spcPts val="0"/>
                        </a:spcAft>
                        <a:tabLst>
                          <a:tab pos="504190" algn="l"/>
                          <a:tab pos="756285" algn="l"/>
                          <a:tab pos="1008380" algn="l"/>
                          <a:tab pos="1260475" algn="l"/>
                        </a:tabLst>
                      </a:pPr>
                      <a:r>
                        <a:rPr lang="fr-FR" sz="1100">
                          <a:solidFill>
                            <a:srgbClr val="C00000"/>
                          </a:solidFill>
                          <a:latin typeface="Times New Roman"/>
                          <a:ea typeface="Times New Roman"/>
                        </a:rPr>
                        <a:t>DownClk=8, PPDU=2mS</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b="1" dirty="0">
                          <a:solidFill>
                            <a:srgbClr val="C00000"/>
                          </a:solidFill>
                          <a:latin typeface="Times New Roman"/>
                          <a:ea typeface="Times New Roman"/>
                        </a:rPr>
                        <a:t>63.3</a:t>
                      </a:r>
                      <a:r>
                        <a:rPr lang="fr-FR" sz="1100" dirty="0">
                          <a:solidFill>
                            <a:srgbClr val="C00000"/>
                          </a:solidFill>
                          <a:latin typeface="Times New Roman"/>
                          <a:ea typeface="Times New Roman"/>
                        </a:rPr>
                        <a:t>/18.4/10/5/2.3%</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dirty="0">
                          <a:solidFill>
                            <a:srgbClr val="C00000"/>
                          </a:solidFill>
                          <a:latin typeface="Times New Roman"/>
                          <a:ea typeface="Times New Roman"/>
                        </a:rPr>
                        <a:t>70%</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nvGraphicFramePr>
        <p:xfrm>
          <a:off x="990600" y="4389119"/>
          <a:ext cx="7162800" cy="2011681"/>
        </p:xfrm>
        <a:graphic>
          <a:graphicData uri="http://schemas.openxmlformats.org/drawingml/2006/table">
            <a:tbl>
              <a:tblPr/>
              <a:tblGrid>
                <a:gridCol w="2020334"/>
                <a:gridCol w="3311374"/>
                <a:gridCol w="942473"/>
                <a:gridCol w="888619"/>
              </a:tblGrid>
              <a:tr h="862149">
                <a:tc>
                  <a:txBody>
                    <a:bodyPr/>
                    <a:lstStyle/>
                    <a:p>
                      <a:pPr marL="0" marR="0" algn="ctr" hangingPunct="0">
                        <a:spcBef>
                          <a:spcPts val="600"/>
                        </a:spcBef>
                        <a:spcAft>
                          <a:spcPts val="0"/>
                        </a:spcAft>
                        <a:tabLst>
                          <a:tab pos="504190" algn="l"/>
                          <a:tab pos="756285" algn="l"/>
                          <a:tab pos="1008380" algn="l"/>
                          <a:tab pos="1260475" algn="l"/>
                        </a:tabLst>
                      </a:pPr>
                      <a:r>
                        <a:rPr lang="fr-FR" sz="1200" b="1" dirty="0" smtClean="0">
                          <a:latin typeface="Times New Roman"/>
                          <a:ea typeface="Times New Roman"/>
                        </a:rPr>
                        <a:t>MU</a:t>
                      </a:r>
                      <a:endParaRPr lang="fr-FR" sz="1200" b="1"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dirty="0" smtClean="0">
                          <a:latin typeface="Times New Roman"/>
                          <a:ea typeface="Times New Roman"/>
                        </a:rPr>
                        <a:t>11af </a:t>
                      </a:r>
                      <a:endParaRPr lang="en-US" sz="1200" dirty="0">
                        <a:latin typeface="Times New Roman"/>
                        <a:ea typeface="Times New Roman"/>
                      </a:endParaRPr>
                    </a:p>
                    <a:p>
                      <a:pPr marL="0" marR="0" algn="ctr" hangingPunct="0">
                        <a:spcBef>
                          <a:spcPts val="600"/>
                        </a:spcBef>
                        <a:spcAft>
                          <a:spcPts val="0"/>
                        </a:spcAft>
                        <a:tabLst>
                          <a:tab pos="504190" algn="l"/>
                          <a:tab pos="756285" algn="l"/>
                          <a:tab pos="1008380" algn="l"/>
                          <a:tab pos="1260475" algn="l"/>
                        </a:tabLst>
                      </a:pPr>
                      <a:r>
                        <a:rPr lang="fr-FR" sz="1100" b="1" dirty="0">
                          <a:latin typeface="Times New Roman"/>
                          <a:ea typeface="Times New Roman"/>
                        </a:rPr>
                        <a:t>Data</a:t>
                      </a:r>
                      <a:r>
                        <a:rPr lang="fr-FR" sz="1100" dirty="0">
                          <a:latin typeface="Times New Roman"/>
                          <a:ea typeface="Times New Roman"/>
                        </a:rPr>
                        <a:t>/BAR/Preamble/Backoff/Difs/Sifs/FBP</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dirty="0" smtClean="0">
                          <a:latin typeface="Times New Roman"/>
                          <a:ea typeface="Times New Roman"/>
                        </a:rPr>
                        <a:t>11af </a:t>
                      </a:r>
                      <a:r>
                        <a:rPr lang="fr-FR" sz="1100" dirty="0">
                          <a:latin typeface="Times New Roman"/>
                          <a:ea typeface="Times New Roman"/>
                        </a:rPr>
                        <a:t>relative to 11ac</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a:latin typeface="Times New Roman"/>
                          <a:ea typeface="Times New Roman"/>
                        </a:rPr>
                        <a:t>MU Gain vs. SU</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383">
                <a:tc>
                  <a:txBody>
                    <a:bodyPr/>
                    <a:lstStyle/>
                    <a:p>
                      <a:pPr marL="0" marR="0" algn="ctr" hangingPunct="0">
                        <a:spcBef>
                          <a:spcPts val="600"/>
                        </a:spcBef>
                        <a:spcAft>
                          <a:spcPts val="0"/>
                        </a:spcAft>
                        <a:tabLst>
                          <a:tab pos="504190" algn="l"/>
                          <a:tab pos="756285" algn="l"/>
                          <a:tab pos="1008380" algn="l"/>
                          <a:tab pos="1260475" algn="l"/>
                        </a:tabLst>
                      </a:pPr>
                      <a:r>
                        <a:rPr lang="fr-FR" sz="1100" dirty="0">
                          <a:solidFill>
                            <a:srgbClr val="002060"/>
                          </a:solidFill>
                          <a:latin typeface="Times New Roman"/>
                          <a:ea typeface="Times New Roman"/>
                        </a:rPr>
                        <a:t>DownClk=4, PPDU=2mS</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b="1">
                          <a:solidFill>
                            <a:srgbClr val="002060"/>
                          </a:solidFill>
                          <a:latin typeface="Times New Roman"/>
                          <a:ea typeface="Times New Roman"/>
                        </a:rPr>
                        <a:t>45</a:t>
                      </a:r>
                      <a:r>
                        <a:rPr lang="fr-FR" sz="1100">
                          <a:solidFill>
                            <a:srgbClr val="002060"/>
                          </a:solidFill>
                          <a:latin typeface="Times New Roman"/>
                          <a:ea typeface="Times New Roman"/>
                        </a:rPr>
                        <a:t>/7.1/25.6/5.2/2.4/5.3/1.4%</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a:solidFill>
                            <a:srgbClr val="002060"/>
                          </a:solidFill>
                          <a:latin typeface="Times New Roman"/>
                          <a:ea typeface="Times New Roman"/>
                        </a:rPr>
                        <a:t>65%</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a:solidFill>
                            <a:srgbClr val="002060"/>
                          </a:solidFill>
                          <a:latin typeface="Times New Roman"/>
                          <a:ea typeface="Times New Roman"/>
                        </a:rPr>
                        <a:t>+73%</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383">
                <a:tc>
                  <a:txBody>
                    <a:bodyPr/>
                    <a:lstStyle/>
                    <a:p>
                      <a:pPr marL="0" marR="0" algn="ctr" hangingPunct="0">
                        <a:spcBef>
                          <a:spcPts val="600"/>
                        </a:spcBef>
                        <a:spcAft>
                          <a:spcPts val="0"/>
                        </a:spcAft>
                        <a:tabLst>
                          <a:tab pos="504190" algn="l"/>
                          <a:tab pos="756285" algn="l"/>
                          <a:tab pos="1008380" algn="l"/>
                          <a:tab pos="1260475" algn="l"/>
                        </a:tabLst>
                      </a:pPr>
                      <a:r>
                        <a:rPr lang="fr-FR" sz="1100" dirty="0">
                          <a:solidFill>
                            <a:srgbClr val="002060"/>
                          </a:solidFill>
                          <a:latin typeface="Times New Roman"/>
                          <a:ea typeface="Times New Roman"/>
                        </a:rPr>
                        <a:t>DownClk=4, PPDU=5mS</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b="1">
                          <a:solidFill>
                            <a:srgbClr val="002060"/>
                          </a:solidFill>
                          <a:latin typeface="Times New Roman"/>
                          <a:ea typeface="Times New Roman"/>
                        </a:rPr>
                        <a:t>65.1</a:t>
                      </a:r>
                      <a:r>
                        <a:rPr lang="fr-FR" sz="1100">
                          <a:solidFill>
                            <a:srgbClr val="002060"/>
                          </a:solidFill>
                          <a:latin typeface="Times New Roman"/>
                          <a:ea typeface="Times New Roman"/>
                        </a:rPr>
                        <a:t>/3.9/17.1/3.2/1.5/3.2/1.2%</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a:solidFill>
                            <a:srgbClr val="002060"/>
                          </a:solidFill>
                          <a:latin typeface="Times New Roman"/>
                          <a:ea typeface="Times New Roman"/>
                        </a:rPr>
                        <a:t>78%</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a:solidFill>
                            <a:srgbClr val="002060"/>
                          </a:solidFill>
                          <a:latin typeface="Times New Roman"/>
                          <a:ea typeface="Times New Roman"/>
                        </a:rPr>
                        <a:t>+127%</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383">
                <a:tc>
                  <a:txBody>
                    <a:bodyPr/>
                    <a:lstStyle/>
                    <a:p>
                      <a:pPr marL="0" marR="0" algn="ctr" hangingPunct="0">
                        <a:spcBef>
                          <a:spcPts val="600"/>
                        </a:spcBef>
                        <a:spcAft>
                          <a:spcPts val="0"/>
                        </a:spcAft>
                        <a:tabLst>
                          <a:tab pos="504190" algn="l"/>
                          <a:tab pos="756285" algn="l"/>
                          <a:tab pos="1008380" algn="l"/>
                          <a:tab pos="1260475" algn="l"/>
                        </a:tabLst>
                      </a:pPr>
                      <a:r>
                        <a:rPr lang="fr-FR" sz="1100" dirty="0">
                          <a:solidFill>
                            <a:srgbClr val="C00000"/>
                          </a:solidFill>
                          <a:latin typeface="Times New Roman"/>
                          <a:ea typeface="Times New Roman"/>
                        </a:rPr>
                        <a:t>DownClk=8, PPDU=2mS</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b="1">
                          <a:solidFill>
                            <a:srgbClr val="C00000"/>
                          </a:solidFill>
                          <a:latin typeface="Times New Roman"/>
                          <a:ea typeface="Times New Roman"/>
                        </a:rPr>
                        <a:t>26.7</a:t>
                      </a:r>
                      <a:r>
                        <a:rPr lang="fr-FR" sz="1100">
                          <a:solidFill>
                            <a:srgbClr val="C00000"/>
                          </a:solidFill>
                          <a:latin typeface="Times New Roman"/>
                          <a:ea typeface="Times New Roman"/>
                        </a:rPr>
                        <a:t>/4.1/40.7/6.7/3.3/7.7/2.8%</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a:solidFill>
                            <a:srgbClr val="C00000"/>
                          </a:solidFill>
                          <a:latin typeface="Times New Roman"/>
                          <a:ea typeface="Times New Roman"/>
                        </a:rPr>
                        <a:t>42%</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a:solidFill>
                            <a:srgbClr val="C00000"/>
                          </a:solidFill>
                          <a:latin typeface="Times New Roman"/>
                          <a:ea typeface="Times New Roman"/>
                        </a:rPr>
                        <a:t>+26%</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383">
                <a:tc>
                  <a:txBody>
                    <a:bodyPr/>
                    <a:lstStyle/>
                    <a:p>
                      <a:pPr marL="0" marR="0" algn="ctr" hangingPunct="0">
                        <a:spcBef>
                          <a:spcPts val="600"/>
                        </a:spcBef>
                        <a:spcAft>
                          <a:spcPts val="0"/>
                        </a:spcAft>
                        <a:tabLst>
                          <a:tab pos="504190" algn="l"/>
                          <a:tab pos="756285" algn="l"/>
                          <a:tab pos="1008380" algn="l"/>
                          <a:tab pos="1260475" algn="l"/>
                        </a:tabLst>
                      </a:pPr>
                      <a:r>
                        <a:rPr lang="fr-FR" sz="1100" dirty="0">
                          <a:solidFill>
                            <a:srgbClr val="C00000"/>
                          </a:solidFill>
                          <a:latin typeface="Times New Roman"/>
                          <a:ea typeface="Times New Roman"/>
                        </a:rPr>
                        <a:t>DownClk=8, PPDU=5mS</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b="1" dirty="0" smtClean="0">
                          <a:solidFill>
                            <a:srgbClr val="C00000"/>
                          </a:solidFill>
                          <a:latin typeface="Times New Roman"/>
                          <a:ea typeface="Times New Roman"/>
                        </a:rPr>
                        <a:t>42</a:t>
                      </a:r>
                      <a:r>
                        <a:rPr lang="fr-FR" sz="1100" dirty="0" smtClean="0">
                          <a:solidFill>
                            <a:srgbClr val="C00000"/>
                          </a:solidFill>
                          <a:latin typeface="Times New Roman"/>
                          <a:ea typeface="Times New Roman"/>
                        </a:rPr>
                        <a:t>/2.3/31.1/5/2.5/5.8/3.1</a:t>
                      </a:r>
                      <a:r>
                        <a:rPr lang="fr-FR" sz="1100" dirty="0">
                          <a:solidFill>
                            <a:srgbClr val="C00000"/>
                          </a:solidFill>
                          <a:latin typeface="Times New Roman"/>
                          <a:ea typeface="Times New Roman"/>
                        </a:rPr>
                        <a:t>%</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a:solidFill>
                            <a:srgbClr val="C00000"/>
                          </a:solidFill>
                          <a:latin typeface="Times New Roman"/>
                          <a:ea typeface="Times New Roman"/>
                        </a:rPr>
                        <a:t>54%</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600"/>
                        </a:spcBef>
                        <a:spcAft>
                          <a:spcPts val="0"/>
                        </a:spcAft>
                        <a:tabLst>
                          <a:tab pos="504190" algn="l"/>
                          <a:tab pos="756285" algn="l"/>
                          <a:tab pos="1008380" algn="l"/>
                          <a:tab pos="1260475" algn="l"/>
                        </a:tabLst>
                      </a:pPr>
                      <a:r>
                        <a:rPr lang="fr-FR" sz="1100" dirty="0">
                          <a:solidFill>
                            <a:srgbClr val="C00000"/>
                          </a:solidFill>
                          <a:latin typeface="Times New Roman"/>
                          <a:ea typeface="Times New Roman"/>
                        </a:rPr>
                        <a:t>+53%</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Footer Placeholder 4"/>
          <p:cNvSpPr txBox="1">
            <a:spLocks/>
          </p:cNvSpPr>
          <p:nvPr/>
        </p:nvSpPr>
        <p:spPr bwMode="auto">
          <a:xfrm>
            <a:off x="4214645" y="6477000"/>
            <a:ext cx="509755"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15</a:t>
            </a:r>
            <a:endParaRPr lang="en-US" dirty="0">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528367" cy="276999"/>
          </a:xfrm>
        </p:spPr>
        <p:txBody>
          <a:bodyPr/>
          <a:lstStyle/>
          <a:p>
            <a:pPr>
              <a:defRPr/>
            </a:pPr>
            <a:r>
              <a:rPr lang="en-US" dirty="0" smtClean="0"/>
              <a:t>November </a:t>
            </a:r>
            <a:r>
              <a:rPr lang="en-US" dirty="0"/>
              <a:t>2011</a:t>
            </a:r>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Appendix </a:t>
            </a:r>
            <a:r>
              <a:rPr lang="en-US" dirty="0" smtClean="0"/>
              <a:t>B</a:t>
            </a:r>
            <a:r>
              <a:rPr lang="en-US" dirty="0" smtClean="0"/>
              <a:t> </a:t>
            </a:r>
            <a:r>
              <a:rPr lang="en-US" dirty="0" smtClean="0"/>
              <a:t>– </a:t>
            </a:r>
            <a:r>
              <a:rPr lang="en-US" dirty="0" smtClean="0"/>
              <a:t>11ac Frame Format </a:t>
            </a:r>
            <a:endParaRPr lang="en-US" dirty="0" smtClean="0"/>
          </a:p>
        </p:txBody>
      </p:sp>
      <p:sp>
        <p:nvSpPr>
          <p:cNvPr id="7" name="Footer Placeholder 4"/>
          <p:cNvSpPr txBox="1">
            <a:spLocks/>
          </p:cNvSpPr>
          <p:nvPr/>
        </p:nvSpPr>
        <p:spPr bwMode="auto">
          <a:xfrm>
            <a:off x="4214645" y="6477000"/>
            <a:ext cx="509755"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16</a:t>
            </a:r>
            <a:endParaRPr lang="en-US" dirty="0">
              <a:cs typeface="+mn-cs"/>
            </a:endParaRPr>
          </a:p>
        </p:txBody>
      </p:sp>
      <p:pic>
        <p:nvPicPr>
          <p:cNvPr id="15362" name="Picture 2"/>
          <p:cNvPicPr>
            <a:picLocks noChangeAspect="1" noChangeArrowheads="1"/>
          </p:cNvPicPr>
          <p:nvPr/>
        </p:nvPicPr>
        <p:blipFill>
          <a:blip r:embed="rId3" cstate="print"/>
          <a:srcRect/>
          <a:stretch>
            <a:fillRect/>
          </a:stretch>
        </p:blipFill>
        <p:spPr bwMode="auto">
          <a:xfrm>
            <a:off x="595313" y="2828925"/>
            <a:ext cx="7953375" cy="1200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528367" cy="276999"/>
          </a:xfrm>
        </p:spPr>
        <p:txBody>
          <a:bodyPr/>
          <a:lstStyle/>
          <a:p>
            <a:pPr>
              <a:defRPr/>
            </a:pPr>
            <a:r>
              <a:rPr lang="en-US" dirty="0" smtClean="0"/>
              <a:t>November </a:t>
            </a:r>
            <a:r>
              <a:rPr lang="en-US" dirty="0"/>
              <a:t>2011</a:t>
            </a:r>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Appendix </a:t>
            </a:r>
            <a:r>
              <a:rPr lang="en-US" dirty="0" smtClean="0"/>
              <a:t>C </a:t>
            </a:r>
            <a:r>
              <a:rPr lang="en-US" dirty="0" smtClean="0"/>
              <a:t>– Omni Preamble </a:t>
            </a:r>
          </a:p>
        </p:txBody>
      </p:sp>
      <p:sp>
        <p:nvSpPr>
          <p:cNvPr id="6149" name="Rectangle 3"/>
          <p:cNvSpPr>
            <a:spLocks noGrp="1" noChangeArrowheads="1"/>
          </p:cNvSpPr>
          <p:nvPr>
            <p:ph type="body" idx="1"/>
          </p:nvPr>
        </p:nvSpPr>
        <p:spPr>
          <a:xfrm>
            <a:off x="685800" y="1752600"/>
            <a:ext cx="7772400" cy="4572000"/>
          </a:xfrm>
        </p:spPr>
        <p:txBody>
          <a:bodyPr/>
          <a:lstStyle/>
          <a:p>
            <a:r>
              <a:rPr lang="en-US" sz="1600" b="0" dirty="0" smtClean="0"/>
              <a:t>The first portion of the preamble is denoted by O- (for </a:t>
            </a:r>
            <a:r>
              <a:rPr lang="en-US" sz="1600" b="0" dirty="0" err="1" smtClean="0"/>
              <a:t>omni</a:t>
            </a:r>
            <a:r>
              <a:rPr lang="en-US" sz="1600" b="0" dirty="0" smtClean="0"/>
              <a:t>)  replacing the L- prefix since although there is no legacy 802.11 systems in this band, it is still important to use only CDD </a:t>
            </a:r>
            <a:r>
              <a:rPr lang="en-US" sz="1600" b="0" dirty="0" err="1" smtClean="0"/>
              <a:t>precoding</a:t>
            </a:r>
            <a:r>
              <a:rPr lang="en-US" sz="1600" b="0" dirty="0" smtClean="0"/>
              <a:t> to avoid unintentional beamforming.</a:t>
            </a:r>
          </a:p>
          <a:p>
            <a:r>
              <a:rPr lang="en-US" sz="1600" b="0" dirty="0" smtClean="0"/>
              <a:t>Unintentional beamforming is caused when the transmitter </a:t>
            </a:r>
            <a:r>
              <a:rPr lang="en-US" sz="1600" b="0" dirty="0" err="1" smtClean="0"/>
              <a:t>beamforms</a:t>
            </a:r>
            <a:r>
              <a:rPr lang="en-US" sz="1600" b="0" dirty="0" smtClean="0"/>
              <a:t> the preamble for the intended user causing a reduction of power for unintended users in locations ‘spatially orthogonal’ to the intended user.  </a:t>
            </a:r>
          </a:p>
          <a:p>
            <a:r>
              <a:rPr lang="en-US" sz="1600" b="0" dirty="0" smtClean="0"/>
              <a:t>This is especially problematic with correlated antennas (expected in TGaf due to low carrier frequency) where users’ spatial signature remains stable across the BW and where one parameter (</a:t>
            </a:r>
            <a:r>
              <a:rPr lang="en-US" sz="1600" b="0" dirty="0" err="1" smtClean="0"/>
              <a:t>AoD</a:t>
            </a:r>
            <a:r>
              <a:rPr lang="en-US" sz="1600" b="0" dirty="0" smtClean="0"/>
              <a:t>) dominates the level of interference between users - hence it is more likely for users with </a:t>
            </a:r>
            <a:r>
              <a:rPr lang="en-US" sz="1600" b="0" dirty="0" err="1" smtClean="0"/>
              <a:t>AoD</a:t>
            </a:r>
            <a:r>
              <a:rPr lang="en-US" sz="1600" b="0" dirty="0" smtClean="0"/>
              <a:t> separation to see higher power loss with beamforming than with </a:t>
            </a:r>
            <a:r>
              <a:rPr lang="en-US" sz="1600" b="0" dirty="0" err="1" smtClean="0"/>
              <a:t>omni</a:t>
            </a:r>
            <a:r>
              <a:rPr lang="en-US" sz="1600" b="0" dirty="0" smtClean="0"/>
              <a:t> transmission such as CDD where signal energy is spread in all directions </a:t>
            </a:r>
          </a:p>
          <a:p>
            <a:endParaRPr lang="en-US" sz="1600" b="0" dirty="0" smtClean="0"/>
          </a:p>
          <a:p>
            <a:r>
              <a:rPr lang="en-US" sz="1600" b="0" dirty="0" smtClean="0"/>
              <a:t>The following slides use the SCM channel model [4] adopted for use in 802.11ah (and in cellular 3G/4G simulations) to demonstrate the undesirable effect of unintentional beamforming on SIG field decoding</a:t>
            </a:r>
            <a:r>
              <a:rPr lang="en-US" sz="1800" b="0" dirty="0" smtClean="0"/>
              <a:t>.     </a:t>
            </a:r>
            <a:endParaRPr lang="en-US" sz="1800" b="0" dirty="0"/>
          </a:p>
        </p:txBody>
      </p:sp>
      <p:sp>
        <p:nvSpPr>
          <p:cNvPr id="7" name="Footer Placeholder 4"/>
          <p:cNvSpPr txBox="1">
            <a:spLocks/>
          </p:cNvSpPr>
          <p:nvPr/>
        </p:nvSpPr>
        <p:spPr bwMode="auto">
          <a:xfrm>
            <a:off x="4214645" y="6477000"/>
            <a:ext cx="509755"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17</a:t>
            </a:r>
            <a:endParaRPr lang="en-US" dirty="0">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3"/>
          <p:cNvSpPr>
            <a:spLocks noGrp="1"/>
          </p:cNvSpPr>
          <p:nvPr>
            <p:ph type="ftr" sz="quarter" idx="10"/>
          </p:nvPr>
        </p:nvSpPr>
        <p:spPr>
          <a:xfrm>
            <a:off x="696913" y="332601"/>
            <a:ext cx="1569084" cy="276999"/>
          </a:xfrm>
          <a:noFill/>
        </p:spPr>
        <p:txBody>
          <a:bodyPr/>
          <a:lstStyle/>
          <a:p>
            <a:r>
              <a:rPr lang="en-US" dirty="0" smtClean="0"/>
              <a:t>November 2011</a:t>
            </a:r>
          </a:p>
        </p:txBody>
      </p:sp>
      <p:sp>
        <p:nvSpPr>
          <p:cNvPr id="1028" name="Slide Number Placeholder 4"/>
          <p:cNvSpPr>
            <a:spLocks noGrp="1"/>
          </p:cNvSpPr>
          <p:nvPr>
            <p:ph type="sldNum" sz="quarter" idx="11"/>
          </p:nvPr>
        </p:nvSpPr>
        <p:spPr>
          <a:xfrm>
            <a:off x="7203815" y="6475413"/>
            <a:ext cx="1340110" cy="184666"/>
          </a:xfrm>
          <a:noFill/>
        </p:spPr>
        <p:txBody>
          <a:bodyPr/>
          <a:lstStyle/>
          <a:p>
            <a:r>
              <a:rPr lang="en-US" dirty="0" smtClean="0"/>
              <a:t>Ron Porat, Broadcom</a:t>
            </a:r>
          </a:p>
        </p:txBody>
      </p:sp>
      <p:sp>
        <p:nvSpPr>
          <p:cNvPr id="1029" name="Rectangle 2"/>
          <p:cNvSpPr>
            <a:spLocks noGrp="1" noChangeArrowheads="1"/>
          </p:cNvSpPr>
          <p:nvPr>
            <p:ph type="title"/>
          </p:nvPr>
        </p:nvSpPr>
        <p:spPr>
          <a:noFill/>
        </p:spPr>
        <p:txBody>
          <a:bodyPr/>
          <a:lstStyle/>
          <a:p>
            <a:r>
              <a:rPr lang="en-US" dirty="0" smtClean="0"/>
              <a:t>Scenarios Description</a:t>
            </a:r>
          </a:p>
        </p:txBody>
      </p:sp>
      <p:sp>
        <p:nvSpPr>
          <p:cNvPr id="8" name="Content Placeholder 7"/>
          <p:cNvSpPr>
            <a:spLocks noGrp="1"/>
          </p:cNvSpPr>
          <p:nvPr>
            <p:ph idx="1"/>
          </p:nvPr>
        </p:nvSpPr>
        <p:spPr>
          <a:xfrm>
            <a:off x="381000" y="1752600"/>
            <a:ext cx="8305800" cy="4648200"/>
          </a:xfrm>
        </p:spPr>
        <p:txBody>
          <a:bodyPr/>
          <a:lstStyle/>
          <a:p>
            <a:r>
              <a:rPr lang="en-US" sz="1400" dirty="0" smtClean="0"/>
              <a:t>We look at scenarios where users are spread in 360 degrees, 60 degrees around the antenna broadside, 60 or 0 degrees around the line connecting the antennas and 60 degrees at the opposite of the broadside</a:t>
            </a:r>
          </a:p>
        </p:txBody>
      </p:sp>
      <p:grpSp>
        <p:nvGrpSpPr>
          <p:cNvPr id="2" name="Group 11"/>
          <p:cNvGrpSpPr/>
          <p:nvPr/>
        </p:nvGrpSpPr>
        <p:grpSpPr>
          <a:xfrm>
            <a:off x="4114800" y="4419600"/>
            <a:ext cx="152400" cy="533400"/>
            <a:chOff x="3694045" y="3986253"/>
            <a:chExt cx="152400" cy="533400"/>
          </a:xfrm>
        </p:grpSpPr>
        <p:sp>
          <p:nvSpPr>
            <p:cNvPr id="7" name="Oval 6"/>
            <p:cNvSpPr/>
            <p:nvPr/>
          </p:nvSpPr>
          <p:spPr bwMode="auto">
            <a:xfrm>
              <a:off x="3733800" y="4114800"/>
              <a:ext cx="76200" cy="762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 name="Oval 9"/>
            <p:cNvSpPr/>
            <p:nvPr/>
          </p:nvSpPr>
          <p:spPr bwMode="auto">
            <a:xfrm>
              <a:off x="3742095" y="4343400"/>
              <a:ext cx="76200" cy="762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 name="Oval 10"/>
            <p:cNvSpPr/>
            <p:nvPr/>
          </p:nvSpPr>
          <p:spPr bwMode="auto">
            <a:xfrm>
              <a:off x="3694045" y="3986253"/>
              <a:ext cx="152400" cy="533400"/>
            </a:xfrm>
            <a:prstGeom prst="ellipse">
              <a:avLst/>
            </a:prstGeom>
            <a:noFill/>
            <a:ln w="63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sp>
        <p:nvSpPr>
          <p:cNvPr id="13" name="TextBox 12"/>
          <p:cNvSpPr txBox="1"/>
          <p:nvPr/>
        </p:nvSpPr>
        <p:spPr>
          <a:xfrm>
            <a:off x="4038600" y="4953000"/>
            <a:ext cx="380232" cy="276999"/>
          </a:xfrm>
          <a:prstGeom prst="rect">
            <a:avLst/>
          </a:prstGeom>
          <a:noFill/>
        </p:spPr>
        <p:txBody>
          <a:bodyPr wrap="none" rtlCol="0">
            <a:spAutoFit/>
          </a:bodyPr>
          <a:lstStyle/>
          <a:p>
            <a:r>
              <a:rPr lang="en-US" dirty="0" smtClean="0"/>
              <a:t>AP</a:t>
            </a:r>
            <a:endParaRPr lang="en-US" dirty="0"/>
          </a:p>
        </p:txBody>
      </p:sp>
      <p:sp>
        <p:nvSpPr>
          <p:cNvPr id="15" name="Oval 14"/>
          <p:cNvSpPr/>
          <p:nvPr/>
        </p:nvSpPr>
        <p:spPr bwMode="auto">
          <a:xfrm>
            <a:off x="5312856" y="4658772"/>
            <a:ext cx="76200" cy="76200"/>
          </a:xfrm>
          <a:prstGeom prst="ellipse">
            <a:avLst/>
          </a:prstGeom>
          <a:solidFill>
            <a:srgbClr val="C00000"/>
          </a:solid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8" name="TextBox 17"/>
          <p:cNvSpPr txBox="1"/>
          <p:nvPr/>
        </p:nvSpPr>
        <p:spPr>
          <a:xfrm>
            <a:off x="4855656" y="4766776"/>
            <a:ext cx="1088760" cy="276999"/>
          </a:xfrm>
          <a:prstGeom prst="rect">
            <a:avLst/>
          </a:prstGeom>
          <a:noFill/>
        </p:spPr>
        <p:txBody>
          <a:bodyPr wrap="none" rtlCol="0">
            <a:spAutoFit/>
          </a:bodyPr>
          <a:lstStyle/>
          <a:p>
            <a:r>
              <a:rPr lang="en-US" dirty="0" smtClean="0">
                <a:solidFill>
                  <a:srgbClr val="FF0000"/>
                </a:solidFill>
              </a:rPr>
              <a:t>Intended </a:t>
            </a:r>
            <a:r>
              <a:rPr lang="en-US" dirty="0" err="1" smtClean="0">
                <a:solidFill>
                  <a:srgbClr val="FF0000"/>
                </a:solidFill>
              </a:rPr>
              <a:t>BFee</a:t>
            </a:r>
            <a:endParaRPr lang="en-US" dirty="0">
              <a:solidFill>
                <a:srgbClr val="FF0000"/>
              </a:solidFill>
            </a:endParaRPr>
          </a:p>
        </p:txBody>
      </p:sp>
      <p:sp>
        <p:nvSpPr>
          <p:cNvPr id="28" name="Arc 27"/>
          <p:cNvSpPr/>
          <p:nvPr/>
        </p:nvSpPr>
        <p:spPr bwMode="auto">
          <a:xfrm rot="2633879">
            <a:off x="2862873" y="2983887"/>
            <a:ext cx="3834456" cy="3429000"/>
          </a:xfrm>
          <a:prstGeom prst="arc">
            <a:avLst/>
          </a:prstGeom>
          <a:noFill/>
          <a:ln w="12700" cap="flat" cmpd="sng" algn="ctr">
            <a:solidFill>
              <a:srgbClr val="0070C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9" name="TextBox 28"/>
          <p:cNvSpPr txBox="1"/>
          <p:nvPr/>
        </p:nvSpPr>
        <p:spPr>
          <a:xfrm>
            <a:off x="6705600" y="4495800"/>
            <a:ext cx="2285754" cy="276999"/>
          </a:xfrm>
          <a:prstGeom prst="rect">
            <a:avLst/>
          </a:prstGeom>
          <a:noFill/>
        </p:spPr>
        <p:txBody>
          <a:bodyPr wrap="none" rtlCol="0">
            <a:spAutoFit/>
          </a:bodyPr>
          <a:lstStyle/>
          <a:p>
            <a:r>
              <a:rPr lang="en-US" dirty="0" smtClean="0">
                <a:solidFill>
                  <a:srgbClr val="0070C0"/>
                </a:solidFill>
              </a:rPr>
              <a:t>Unintended BFee for 60, </a:t>
            </a:r>
            <a:r>
              <a:rPr lang="en-US" dirty="0" err="1" smtClean="0">
                <a:solidFill>
                  <a:srgbClr val="0070C0"/>
                </a:solidFill>
              </a:rPr>
              <a:t>AoD</a:t>
            </a:r>
            <a:r>
              <a:rPr lang="en-US" dirty="0" smtClean="0">
                <a:solidFill>
                  <a:srgbClr val="0070C0"/>
                </a:solidFill>
              </a:rPr>
              <a:t> = 0</a:t>
            </a:r>
            <a:endParaRPr lang="en-US" dirty="0">
              <a:solidFill>
                <a:srgbClr val="0070C0"/>
              </a:solidFill>
            </a:endParaRPr>
          </a:p>
        </p:txBody>
      </p:sp>
      <p:sp>
        <p:nvSpPr>
          <p:cNvPr id="43" name="Arc 42"/>
          <p:cNvSpPr/>
          <p:nvPr/>
        </p:nvSpPr>
        <p:spPr bwMode="auto">
          <a:xfrm rot="19150164">
            <a:off x="2102218" y="2741301"/>
            <a:ext cx="3834456" cy="3429000"/>
          </a:xfrm>
          <a:prstGeom prst="arc">
            <a:avLst/>
          </a:prstGeom>
          <a:no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4" name="TextBox 43"/>
          <p:cNvSpPr txBox="1"/>
          <p:nvPr/>
        </p:nvSpPr>
        <p:spPr>
          <a:xfrm>
            <a:off x="4648200" y="2438400"/>
            <a:ext cx="2362698" cy="276999"/>
          </a:xfrm>
          <a:prstGeom prst="rect">
            <a:avLst/>
          </a:prstGeom>
          <a:noFill/>
        </p:spPr>
        <p:txBody>
          <a:bodyPr wrap="none" rtlCol="0">
            <a:spAutoFit/>
          </a:bodyPr>
          <a:lstStyle/>
          <a:p>
            <a:r>
              <a:rPr lang="en-US" dirty="0" smtClean="0">
                <a:solidFill>
                  <a:srgbClr val="00B050"/>
                </a:solidFill>
              </a:rPr>
              <a:t>Unintended BFee for 60, </a:t>
            </a:r>
            <a:r>
              <a:rPr lang="en-US" dirty="0" err="1" smtClean="0">
                <a:solidFill>
                  <a:srgbClr val="00B050"/>
                </a:solidFill>
              </a:rPr>
              <a:t>AoD</a:t>
            </a:r>
            <a:r>
              <a:rPr lang="en-US" dirty="0" smtClean="0">
                <a:solidFill>
                  <a:srgbClr val="00B050"/>
                </a:solidFill>
              </a:rPr>
              <a:t> = 90</a:t>
            </a:r>
            <a:endParaRPr lang="en-US" dirty="0">
              <a:solidFill>
                <a:srgbClr val="00B050"/>
              </a:solidFill>
            </a:endParaRPr>
          </a:p>
        </p:txBody>
      </p:sp>
      <p:sp>
        <p:nvSpPr>
          <p:cNvPr id="45" name="Arc 44"/>
          <p:cNvSpPr/>
          <p:nvPr/>
        </p:nvSpPr>
        <p:spPr bwMode="auto">
          <a:xfrm rot="13632776">
            <a:off x="1176742" y="3219340"/>
            <a:ext cx="3834456" cy="3429000"/>
          </a:xfrm>
          <a:prstGeom prst="arc">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6" name="TextBox 45"/>
          <p:cNvSpPr txBox="1"/>
          <p:nvPr/>
        </p:nvSpPr>
        <p:spPr>
          <a:xfrm>
            <a:off x="152400" y="3200400"/>
            <a:ext cx="2439642" cy="276999"/>
          </a:xfrm>
          <a:prstGeom prst="rect">
            <a:avLst/>
          </a:prstGeom>
          <a:noFill/>
        </p:spPr>
        <p:txBody>
          <a:bodyPr wrap="none" rtlCol="0">
            <a:spAutoFit/>
          </a:bodyPr>
          <a:lstStyle/>
          <a:p>
            <a:r>
              <a:rPr lang="en-US" dirty="0" smtClean="0">
                <a:solidFill>
                  <a:srgbClr val="FF0000"/>
                </a:solidFill>
              </a:rPr>
              <a:t>Unintended BFee for 60, </a:t>
            </a:r>
            <a:r>
              <a:rPr lang="en-US" dirty="0" err="1" smtClean="0">
                <a:solidFill>
                  <a:srgbClr val="FF0000"/>
                </a:solidFill>
              </a:rPr>
              <a:t>AoD</a:t>
            </a:r>
            <a:r>
              <a:rPr lang="en-US" dirty="0" smtClean="0">
                <a:solidFill>
                  <a:srgbClr val="FF0000"/>
                </a:solidFill>
              </a:rPr>
              <a:t> = 180</a:t>
            </a:r>
            <a:endParaRPr lang="en-US" dirty="0">
              <a:solidFill>
                <a:srgbClr val="FF0000"/>
              </a:solidFill>
            </a:endParaRPr>
          </a:p>
        </p:txBody>
      </p:sp>
      <p:cxnSp>
        <p:nvCxnSpPr>
          <p:cNvPr id="48" name="Straight Connector 47"/>
          <p:cNvCxnSpPr/>
          <p:nvPr/>
        </p:nvCxnSpPr>
        <p:spPr bwMode="auto">
          <a:xfrm>
            <a:off x="4267200" y="4703256"/>
            <a:ext cx="990600" cy="0"/>
          </a:xfrm>
          <a:prstGeom prst="line">
            <a:avLst/>
          </a:prstGeom>
          <a:solidFill>
            <a:schemeClr val="accent1"/>
          </a:solidFill>
          <a:ln w="6350" cap="flat" cmpd="sng" algn="ctr">
            <a:solidFill>
              <a:schemeClr val="tx1"/>
            </a:solidFill>
            <a:prstDash val="dash"/>
            <a:round/>
            <a:headEnd type="none" w="sm" len="sm"/>
            <a:tailEnd type="none" w="sm" len="sm"/>
          </a:ln>
          <a:effectLst/>
        </p:spPr>
      </p:cxnSp>
      <p:sp>
        <p:nvSpPr>
          <p:cNvPr id="53" name="Oval 52"/>
          <p:cNvSpPr/>
          <p:nvPr/>
        </p:nvSpPr>
        <p:spPr bwMode="auto">
          <a:xfrm>
            <a:off x="2438400" y="2895600"/>
            <a:ext cx="3657600" cy="35052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4" name="TextBox 53"/>
          <p:cNvSpPr txBox="1"/>
          <p:nvPr/>
        </p:nvSpPr>
        <p:spPr>
          <a:xfrm>
            <a:off x="6019800" y="2819400"/>
            <a:ext cx="1755609" cy="276999"/>
          </a:xfrm>
          <a:prstGeom prst="rect">
            <a:avLst/>
          </a:prstGeom>
          <a:noFill/>
        </p:spPr>
        <p:txBody>
          <a:bodyPr wrap="none" rtlCol="0">
            <a:spAutoFit/>
          </a:bodyPr>
          <a:lstStyle/>
          <a:p>
            <a:r>
              <a:rPr lang="en-US" dirty="0" smtClean="0"/>
              <a:t>Unintended BFee for 360</a:t>
            </a:r>
            <a:endParaRPr lang="en-US" dirty="0"/>
          </a:p>
        </p:txBody>
      </p:sp>
      <p:cxnSp>
        <p:nvCxnSpPr>
          <p:cNvPr id="56" name="Straight Arrow Connector 55"/>
          <p:cNvCxnSpPr>
            <a:stCxn id="54" idx="2"/>
          </p:cNvCxnSpPr>
          <p:nvPr/>
        </p:nvCxnSpPr>
        <p:spPr bwMode="auto">
          <a:xfrm rot="5400000">
            <a:off x="6101904" y="2709498"/>
            <a:ext cx="408801" cy="1182603"/>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3" name="Footer Placeholder 4"/>
          <p:cNvSpPr txBox="1">
            <a:spLocks/>
          </p:cNvSpPr>
          <p:nvPr/>
        </p:nvSpPr>
        <p:spPr bwMode="auto">
          <a:xfrm>
            <a:off x="4214645" y="6477000"/>
            <a:ext cx="509755"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18</a:t>
            </a:r>
            <a:endParaRPr lang="en-US" dirty="0">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3"/>
          <p:cNvSpPr>
            <a:spLocks noGrp="1"/>
          </p:cNvSpPr>
          <p:nvPr>
            <p:ph type="ftr" sz="quarter" idx="10"/>
          </p:nvPr>
        </p:nvSpPr>
        <p:spPr>
          <a:xfrm>
            <a:off x="696913" y="332601"/>
            <a:ext cx="1528367" cy="276999"/>
          </a:xfrm>
          <a:noFill/>
        </p:spPr>
        <p:txBody>
          <a:bodyPr/>
          <a:lstStyle/>
          <a:p>
            <a:r>
              <a:rPr lang="en-US" dirty="0" smtClean="0"/>
              <a:t>November 2011</a:t>
            </a:r>
          </a:p>
        </p:txBody>
      </p:sp>
      <p:sp>
        <p:nvSpPr>
          <p:cNvPr id="1028" name="Slide Number Placeholder 4"/>
          <p:cNvSpPr>
            <a:spLocks noGrp="1"/>
          </p:cNvSpPr>
          <p:nvPr>
            <p:ph type="sldNum" sz="quarter" idx="11"/>
          </p:nvPr>
        </p:nvSpPr>
        <p:spPr>
          <a:xfrm>
            <a:off x="7203815" y="6475413"/>
            <a:ext cx="1340110" cy="184666"/>
          </a:xfrm>
          <a:noFill/>
        </p:spPr>
        <p:txBody>
          <a:bodyPr/>
          <a:lstStyle/>
          <a:p>
            <a:r>
              <a:rPr lang="en-US" dirty="0" smtClean="0"/>
              <a:t>Ron Porat, Broadcom</a:t>
            </a:r>
          </a:p>
        </p:txBody>
      </p:sp>
      <p:sp>
        <p:nvSpPr>
          <p:cNvPr id="1029" name="Rectangle 2"/>
          <p:cNvSpPr>
            <a:spLocks noGrp="1" noChangeArrowheads="1"/>
          </p:cNvSpPr>
          <p:nvPr>
            <p:ph type="title"/>
          </p:nvPr>
        </p:nvSpPr>
        <p:spPr>
          <a:noFill/>
        </p:spPr>
        <p:txBody>
          <a:bodyPr/>
          <a:lstStyle/>
          <a:p>
            <a:r>
              <a:rPr lang="en-US" dirty="0" smtClean="0"/>
              <a:t>SCM Suburban Macro Results </a:t>
            </a:r>
          </a:p>
        </p:txBody>
      </p:sp>
      <p:sp>
        <p:nvSpPr>
          <p:cNvPr id="8" name="Content Placeholder 7"/>
          <p:cNvSpPr>
            <a:spLocks noGrp="1"/>
          </p:cNvSpPr>
          <p:nvPr>
            <p:ph idx="1"/>
          </p:nvPr>
        </p:nvSpPr>
        <p:spPr>
          <a:xfrm>
            <a:off x="152400" y="2819400"/>
            <a:ext cx="4267200" cy="3657600"/>
          </a:xfrm>
        </p:spPr>
        <p:txBody>
          <a:bodyPr/>
          <a:lstStyle/>
          <a:p>
            <a:r>
              <a:rPr lang="en-US" sz="1400" dirty="0" smtClean="0"/>
              <a:t>If unintended BFee are concentrated around the broadside                                                                                                        (BF 60 with </a:t>
            </a:r>
            <a:r>
              <a:rPr lang="en-US" sz="1400" dirty="0" err="1" smtClean="0"/>
              <a:t>AoD</a:t>
            </a:r>
            <a:r>
              <a:rPr lang="en-US" sz="1400" dirty="0" smtClean="0"/>
              <a:t>=0 ) there is BF gain </a:t>
            </a:r>
          </a:p>
          <a:p>
            <a:pPr lvl="1"/>
            <a:r>
              <a:rPr lang="en-US" sz="1400" dirty="0" smtClean="0"/>
              <a:t>Spatial signature to unintended BFee is </a:t>
            </a:r>
          </a:p>
          <a:p>
            <a:pPr lvl="1">
              <a:buNone/>
            </a:pPr>
            <a:r>
              <a:rPr lang="en-US" sz="1400" dirty="0" smtClean="0"/>
              <a:t>	similar to intended BFee </a:t>
            </a:r>
          </a:p>
          <a:p>
            <a:r>
              <a:rPr lang="en-US" sz="1400" dirty="0" smtClean="0"/>
              <a:t>If unintended BFee is 90 degrees away there is a  17-20dB power loss</a:t>
            </a:r>
          </a:p>
          <a:p>
            <a:r>
              <a:rPr lang="en-US" sz="1400" dirty="0" smtClean="0"/>
              <a:t>For users randomly spread across cell (360) there is a 12 dB loss</a:t>
            </a:r>
          </a:p>
          <a:p>
            <a:endParaRPr lang="en-US" sz="1400" dirty="0" smtClean="0"/>
          </a:p>
          <a:p>
            <a:r>
              <a:rPr lang="en-US" sz="1400" dirty="0" smtClean="0"/>
              <a:t>Quantization of the BF feedback (as shown in the black line with circles) doesn’t reduce loss</a:t>
            </a:r>
          </a:p>
          <a:p>
            <a:endParaRPr lang="en-US" sz="1800" dirty="0" smtClean="0"/>
          </a:p>
          <a:p>
            <a:pPr>
              <a:buNone/>
            </a:pPr>
            <a:endParaRPr lang="en-US" sz="1800" dirty="0" smtClean="0"/>
          </a:p>
          <a:p>
            <a:endParaRPr lang="en-US" sz="1800" dirty="0" smtClean="0"/>
          </a:p>
        </p:txBody>
      </p:sp>
      <p:sp>
        <p:nvSpPr>
          <p:cNvPr id="7" name="Rectangle 6"/>
          <p:cNvSpPr/>
          <p:nvPr/>
        </p:nvSpPr>
        <p:spPr>
          <a:xfrm>
            <a:off x="533400" y="1676400"/>
            <a:ext cx="8382000" cy="954107"/>
          </a:xfrm>
          <a:prstGeom prst="rect">
            <a:avLst/>
          </a:prstGeom>
        </p:spPr>
        <p:txBody>
          <a:bodyPr wrap="square">
            <a:spAutoFit/>
          </a:bodyPr>
          <a:lstStyle/>
          <a:p>
            <a:r>
              <a:rPr lang="en-US" sz="1400" b="1" dirty="0" smtClean="0">
                <a:latin typeface="Calibri" pitchFamily="34" charset="0"/>
              </a:rPr>
              <a:t>We compare SIG field PER assuming CDD and BF for the intended user.</a:t>
            </a:r>
          </a:p>
          <a:p>
            <a:r>
              <a:rPr lang="en-US" sz="1400" b="1" dirty="0" smtClean="0">
                <a:latin typeface="Calibri" pitchFamily="34" charset="0"/>
              </a:rPr>
              <a:t>Severe reduction of some users’ ability to decode the SIG field when BF is applied is seen causing fluctuation in the specific users that will be able to decode the SIG field depending on whether the packet is BF (and to which specific user) or not.  </a:t>
            </a:r>
          </a:p>
        </p:txBody>
      </p:sp>
      <p:pic>
        <p:nvPicPr>
          <p:cNvPr id="9" name="Picture 3"/>
          <p:cNvPicPr>
            <a:picLocks noChangeAspect="1" noChangeArrowheads="1"/>
          </p:cNvPicPr>
          <p:nvPr/>
        </p:nvPicPr>
        <p:blipFill>
          <a:blip r:embed="rId3" cstate="print"/>
          <a:srcRect/>
          <a:stretch>
            <a:fillRect/>
          </a:stretch>
        </p:blipFill>
        <p:spPr bwMode="auto">
          <a:xfrm>
            <a:off x="3886200" y="2543175"/>
            <a:ext cx="5361559" cy="4010025"/>
          </a:xfrm>
          <a:prstGeom prst="rect">
            <a:avLst/>
          </a:prstGeom>
          <a:noFill/>
          <a:ln w="9525">
            <a:noFill/>
            <a:miter lim="800000"/>
            <a:headEnd/>
            <a:tailEnd/>
          </a:ln>
          <a:effectLst/>
        </p:spPr>
      </p:pic>
      <p:sp>
        <p:nvSpPr>
          <p:cNvPr id="11" name="Footer Placeholder 4"/>
          <p:cNvSpPr txBox="1">
            <a:spLocks/>
          </p:cNvSpPr>
          <p:nvPr/>
        </p:nvSpPr>
        <p:spPr bwMode="auto">
          <a:xfrm>
            <a:off x="4214645" y="6477000"/>
            <a:ext cx="509755"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19</a:t>
            </a:r>
            <a:endParaRPr lang="en-US" dirty="0">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528367" cy="276999"/>
          </a:xfrm>
        </p:spPr>
        <p:txBody>
          <a:bodyPr/>
          <a:lstStyle/>
          <a:p>
            <a:pPr>
              <a:defRPr/>
            </a:pPr>
            <a:r>
              <a:rPr lang="en-US" dirty="0" smtClean="0"/>
              <a:t>November </a:t>
            </a:r>
            <a:r>
              <a:rPr lang="en-US" dirty="0"/>
              <a:t>2011</a:t>
            </a:r>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Outline</a:t>
            </a:r>
          </a:p>
        </p:txBody>
      </p:sp>
      <p:sp>
        <p:nvSpPr>
          <p:cNvPr id="6149" name="Rectangle 3"/>
          <p:cNvSpPr>
            <a:spLocks noGrp="1" noChangeArrowheads="1"/>
          </p:cNvSpPr>
          <p:nvPr>
            <p:ph type="body" idx="1"/>
          </p:nvPr>
        </p:nvSpPr>
        <p:spPr/>
        <p:txBody>
          <a:bodyPr/>
          <a:lstStyle/>
          <a:p>
            <a:endParaRPr lang="en-US" sz="1800" b="0" dirty="0" smtClean="0"/>
          </a:p>
          <a:p>
            <a:endParaRPr lang="en-US" sz="1800" b="0" dirty="0" smtClean="0"/>
          </a:p>
          <a:p>
            <a:r>
              <a:rPr lang="en-US" sz="1800" b="0" dirty="0" smtClean="0"/>
              <a:t>Propose initial PHY details for TGaf based on TGac with possible enhancements based on TGah.  </a:t>
            </a:r>
          </a:p>
          <a:p>
            <a:pPr lvl="1"/>
            <a:endParaRPr lang="en-US" sz="1400" b="0" dirty="0" smtClean="0"/>
          </a:p>
          <a:p>
            <a:endParaRPr lang="en-US" sz="1800" dirty="0" smtClean="0"/>
          </a:p>
        </p:txBody>
      </p:sp>
      <p:sp>
        <p:nvSpPr>
          <p:cNvPr id="7" name="Footer Placeholder 4"/>
          <p:cNvSpPr txBox="1">
            <a:spLocks/>
          </p:cNvSpPr>
          <p:nvPr/>
        </p:nvSpPr>
        <p:spPr bwMode="auto">
          <a:xfrm>
            <a:off x="4291013" y="6477000"/>
            <a:ext cx="433387" cy="184150"/>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528367" cy="276999"/>
          </a:xfrm>
        </p:spPr>
        <p:txBody>
          <a:bodyPr/>
          <a:lstStyle/>
          <a:p>
            <a:pPr>
              <a:defRPr/>
            </a:pPr>
            <a:r>
              <a:rPr lang="en-US" dirty="0" smtClean="0"/>
              <a:t>November </a:t>
            </a:r>
            <a:r>
              <a:rPr lang="en-US" dirty="0"/>
              <a:t>2011</a:t>
            </a:r>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Overview </a:t>
            </a:r>
          </a:p>
        </p:txBody>
      </p:sp>
      <p:sp>
        <p:nvSpPr>
          <p:cNvPr id="6149" name="Rectangle 3"/>
          <p:cNvSpPr>
            <a:spLocks noGrp="1" noChangeArrowheads="1"/>
          </p:cNvSpPr>
          <p:nvPr>
            <p:ph type="body" idx="1"/>
          </p:nvPr>
        </p:nvSpPr>
        <p:spPr/>
        <p:txBody>
          <a:bodyPr/>
          <a:lstStyle/>
          <a:p>
            <a:r>
              <a:rPr lang="en-US" sz="1800" b="0" dirty="0" smtClean="0"/>
              <a:t>It was decided to base TGaf PHY on TGac during the May meeting [1]</a:t>
            </a:r>
          </a:p>
          <a:p>
            <a:r>
              <a:rPr lang="en-US" sz="1800" b="0" dirty="0" smtClean="0"/>
              <a:t>TGac provides many useful features to TGaf such as </a:t>
            </a:r>
          </a:p>
          <a:p>
            <a:pPr lvl="1"/>
            <a:r>
              <a:rPr lang="en-US" sz="1400" b="0" dirty="0" smtClean="0"/>
              <a:t>Support for 4 different BW options (20/40/80/160MHz)</a:t>
            </a:r>
          </a:p>
          <a:p>
            <a:pPr lvl="1"/>
            <a:r>
              <a:rPr lang="en-US" sz="1400" b="0" dirty="0" smtClean="0"/>
              <a:t>Support for non-contiguous transmission  (80+80) – important for cases where spectrum availability is fragmented such as in large metropolitan areas</a:t>
            </a:r>
          </a:p>
          <a:p>
            <a:pPr lvl="1"/>
            <a:r>
              <a:rPr lang="en-US" sz="1400" dirty="0" smtClean="0"/>
              <a:t>DL MU-MIMO – important for increasing  network throughput especially if MIMO spatial multiplexing doesn’t work due to high antenna correlation or one antenna devices – both are expected in 11af</a:t>
            </a:r>
          </a:p>
          <a:p>
            <a:r>
              <a:rPr lang="en-US" sz="1800" b="0" dirty="0" smtClean="0"/>
              <a:t>In order to minimize time to market we envision direct down clocking of 11ac PHY with minimum modifications to accommodate the specific requirements of TGaf</a:t>
            </a:r>
          </a:p>
          <a:p>
            <a:r>
              <a:rPr lang="en-US" sz="1800" b="0" dirty="0" smtClean="0"/>
              <a:t>The following slides provide some specifics on the required modifications </a:t>
            </a:r>
          </a:p>
          <a:p>
            <a:endParaRPr lang="en-US" sz="1800" dirty="0" smtClean="0"/>
          </a:p>
        </p:txBody>
      </p:sp>
      <p:sp>
        <p:nvSpPr>
          <p:cNvPr id="7" name="Footer Placeholder 4"/>
          <p:cNvSpPr txBox="1">
            <a:spLocks/>
          </p:cNvSpPr>
          <p:nvPr/>
        </p:nvSpPr>
        <p:spPr bwMode="auto">
          <a:xfrm>
            <a:off x="4291589" y="6477000"/>
            <a:ext cx="432811"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3</a:t>
            </a:r>
            <a:endParaRPr lang="en-US" dirty="0">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528367" cy="276999"/>
          </a:xfrm>
        </p:spPr>
        <p:txBody>
          <a:bodyPr/>
          <a:lstStyle/>
          <a:p>
            <a:pPr>
              <a:defRPr/>
            </a:pPr>
            <a:r>
              <a:rPr lang="en-US" dirty="0" smtClean="0"/>
              <a:t>November </a:t>
            </a:r>
            <a:r>
              <a:rPr lang="en-US" dirty="0"/>
              <a:t>2011</a:t>
            </a:r>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err="1" smtClean="0"/>
              <a:t>Downclocking</a:t>
            </a:r>
            <a:r>
              <a:rPr lang="en-US" dirty="0" smtClean="0"/>
              <a:t> (DC) Ratio </a:t>
            </a:r>
          </a:p>
        </p:txBody>
      </p:sp>
      <p:sp>
        <p:nvSpPr>
          <p:cNvPr id="6149" name="Rectangle 3"/>
          <p:cNvSpPr>
            <a:spLocks noGrp="1" noChangeArrowheads="1"/>
          </p:cNvSpPr>
          <p:nvPr>
            <p:ph type="body" idx="1"/>
          </p:nvPr>
        </p:nvSpPr>
        <p:spPr/>
        <p:txBody>
          <a:bodyPr/>
          <a:lstStyle/>
          <a:p>
            <a:r>
              <a:rPr lang="en-US" sz="1800" b="0" dirty="0" smtClean="0"/>
              <a:t>Down clocking of 11ac PHY provides a simple path from operating 20MHz and higher channels to narrower channels.  TGaf requires operation within 6 and 8MHz channels in most countries. </a:t>
            </a:r>
          </a:p>
          <a:p>
            <a:r>
              <a:rPr lang="en-US" sz="1800" b="0" dirty="0" smtClean="0"/>
              <a:t>A byproduct of </a:t>
            </a:r>
            <a:r>
              <a:rPr lang="en-US" sz="1800" b="0" dirty="0" err="1" smtClean="0"/>
              <a:t>downclocking</a:t>
            </a:r>
            <a:r>
              <a:rPr lang="en-US" sz="1800" b="0" dirty="0" smtClean="0"/>
              <a:t> is an increase in the OFDM symbol time providing increased delay spread immunity which is expected to be required in TGaf due to deployments of AP at higher elevation to cover large outdoor areas (e.g. cellular offload where </a:t>
            </a:r>
            <a:r>
              <a:rPr lang="en-US" sz="1800" b="0" dirty="0" err="1" smtClean="0"/>
              <a:t>WiFi</a:t>
            </a:r>
            <a:r>
              <a:rPr lang="en-US" sz="1800" b="0" dirty="0" smtClean="0"/>
              <a:t> antennas are collocated with cellular antennas)  </a:t>
            </a:r>
          </a:p>
          <a:p>
            <a:r>
              <a:rPr lang="en-US" sz="1800" b="0" dirty="0" smtClean="0"/>
              <a:t>In [2], delay spread measurements conducted by NTT were performed in the 5GHz band in Tokyo. Delay spread was found to be up to 350nS and the authors conclude that </a:t>
            </a:r>
            <a:r>
              <a:rPr lang="en-US" sz="1800" b="0" dirty="0" err="1" smtClean="0"/>
              <a:t>downclocking</a:t>
            </a:r>
            <a:r>
              <a:rPr lang="en-US" sz="1800" b="0" dirty="0" smtClean="0"/>
              <a:t> by 2 will provide sufficient guard interval (1.6uS)</a:t>
            </a:r>
          </a:p>
          <a:p>
            <a:r>
              <a:rPr lang="en-US" sz="1800" b="0" dirty="0" smtClean="0"/>
              <a:t>[3] provides guidelines for simulating 4G cellular networks and the expected channel </a:t>
            </a:r>
            <a:r>
              <a:rPr lang="en-US" sz="1800" b="0" dirty="0" err="1" smtClean="0"/>
              <a:t>rms</a:t>
            </a:r>
            <a:r>
              <a:rPr lang="en-US" sz="1800" b="0" dirty="0" smtClean="0"/>
              <a:t> delay spread is compared against current 802.11 channels  in the following slide.  Center frequency is assumed at 2GHz </a:t>
            </a:r>
          </a:p>
          <a:p>
            <a:endParaRPr lang="en-US" sz="1800" dirty="0" smtClean="0"/>
          </a:p>
        </p:txBody>
      </p:sp>
      <p:sp>
        <p:nvSpPr>
          <p:cNvPr id="7" name="Footer Placeholder 4"/>
          <p:cNvSpPr txBox="1">
            <a:spLocks/>
          </p:cNvSpPr>
          <p:nvPr/>
        </p:nvSpPr>
        <p:spPr bwMode="auto">
          <a:xfrm>
            <a:off x="4291589" y="6477000"/>
            <a:ext cx="432811"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4</a:t>
            </a:r>
            <a:endParaRPr lang="en-US" dirty="0">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528367" cy="276999"/>
          </a:xfrm>
        </p:spPr>
        <p:txBody>
          <a:bodyPr/>
          <a:lstStyle/>
          <a:p>
            <a:pPr>
              <a:defRPr/>
            </a:pPr>
            <a:r>
              <a:rPr lang="en-US" dirty="0" smtClean="0"/>
              <a:t>November </a:t>
            </a:r>
            <a:r>
              <a:rPr lang="en-US" dirty="0"/>
              <a:t>2011</a:t>
            </a:r>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Cont. </a:t>
            </a:r>
          </a:p>
        </p:txBody>
      </p:sp>
      <p:sp>
        <p:nvSpPr>
          <p:cNvPr id="6149" name="Rectangle 3"/>
          <p:cNvSpPr>
            <a:spLocks noGrp="1" noChangeArrowheads="1"/>
          </p:cNvSpPr>
          <p:nvPr>
            <p:ph type="body" idx="1"/>
          </p:nvPr>
        </p:nvSpPr>
        <p:spPr>
          <a:xfrm>
            <a:off x="685800" y="1752600"/>
            <a:ext cx="7772400" cy="4572000"/>
          </a:xfrm>
        </p:spPr>
        <p:txBody>
          <a:bodyPr/>
          <a:lstStyle/>
          <a:p>
            <a:r>
              <a:rPr lang="en-US" sz="1600" b="0" dirty="0" smtClean="0"/>
              <a:t>The 4G Urban Micro/Macro channels exhibit on average 129/365ns RMS delay spread. </a:t>
            </a:r>
          </a:p>
          <a:p>
            <a:r>
              <a:rPr lang="en-US" sz="1600" b="0" dirty="0" smtClean="0"/>
              <a:t>Urban Micro deployments are expected with antenna height at or about the height of the surrounding buildings. </a:t>
            </a:r>
          </a:p>
          <a:p>
            <a:r>
              <a:rPr lang="en-US" sz="1600" b="0" dirty="0" smtClean="0"/>
              <a:t>Urban/Suburban Macro deployments are expected with antenna height clearly above the surrounding buildings.</a:t>
            </a:r>
          </a:p>
          <a:p>
            <a:r>
              <a:rPr lang="en-US" sz="1600" b="0" dirty="0" smtClean="0"/>
              <a:t>It is seen that delay spread up to</a:t>
            </a:r>
          </a:p>
          <a:p>
            <a:pPr>
              <a:buNone/>
            </a:pPr>
            <a:r>
              <a:rPr lang="en-US" sz="1600" b="0" dirty="0" smtClean="0"/>
              <a:t>2-3 times of current 802.11 can be </a:t>
            </a:r>
          </a:p>
          <a:p>
            <a:pPr>
              <a:buNone/>
            </a:pPr>
            <a:r>
              <a:rPr lang="en-US" sz="1600" b="0" dirty="0" smtClean="0"/>
              <a:t>expected if </a:t>
            </a:r>
            <a:r>
              <a:rPr lang="en-US" sz="1600" b="0" dirty="0" err="1" smtClean="0"/>
              <a:t>WiFi</a:t>
            </a:r>
            <a:r>
              <a:rPr lang="en-US" sz="1600" b="0" dirty="0" smtClean="0"/>
              <a:t> is collocated with Macro</a:t>
            </a:r>
          </a:p>
          <a:p>
            <a:pPr>
              <a:buNone/>
            </a:pPr>
            <a:r>
              <a:rPr lang="en-US" sz="1600" b="0" dirty="0" smtClean="0"/>
              <a:t>Cellular deployments</a:t>
            </a:r>
            <a:endParaRPr lang="en-US" sz="1600" b="0" dirty="0"/>
          </a:p>
        </p:txBody>
      </p:sp>
      <p:sp>
        <p:nvSpPr>
          <p:cNvPr id="7" name="Footer Placeholder 4"/>
          <p:cNvSpPr txBox="1">
            <a:spLocks/>
          </p:cNvSpPr>
          <p:nvPr/>
        </p:nvSpPr>
        <p:spPr bwMode="auto">
          <a:xfrm>
            <a:off x="4291589" y="6477000"/>
            <a:ext cx="432811"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5</a:t>
            </a:r>
            <a:endParaRPr lang="en-US" dirty="0">
              <a:cs typeface="+mn-cs"/>
            </a:endParaRPr>
          </a:p>
        </p:txBody>
      </p:sp>
      <p:graphicFrame>
        <p:nvGraphicFramePr>
          <p:cNvPr id="8" name="Table 7"/>
          <p:cNvGraphicFramePr>
            <a:graphicFrameLocks noGrp="1"/>
          </p:cNvGraphicFramePr>
          <p:nvPr/>
        </p:nvGraphicFramePr>
        <p:xfrm>
          <a:off x="4343400" y="3499484"/>
          <a:ext cx="4038600" cy="2748916"/>
        </p:xfrm>
        <a:graphic>
          <a:graphicData uri="http://schemas.openxmlformats.org/drawingml/2006/table">
            <a:tbl>
              <a:tblPr/>
              <a:tblGrid>
                <a:gridCol w="807720"/>
                <a:gridCol w="807720"/>
                <a:gridCol w="807720"/>
                <a:gridCol w="807720"/>
                <a:gridCol w="807720"/>
              </a:tblGrid>
              <a:tr h="378183">
                <a:tc gridSpan="2">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000" b="1" dirty="0">
                          <a:latin typeface="Times New Roman Bold"/>
                          <a:ea typeface="Times New Roman"/>
                          <a:cs typeface="Times New Roman"/>
                        </a:rPr>
                        <a:t>Scenario</a:t>
                      </a:r>
                      <a:endParaRPr lang="en-US" sz="1100" b="1"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000" b="1">
                          <a:latin typeface="Times New Roman Bold"/>
                          <a:ea typeface="Times New Roman"/>
                          <a:cs typeface="Times New Roman"/>
                        </a:rPr>
                        <a:t>RMS DS</a:t>
                      </a:r>
                      <a:br>
                        <a:rPr lang="en-US" sz="1000" b="1">
                          <a:latin typeface="Times New Roman Bold"/>
                          <a:ea typeface="Times New Roman"/>
                          <a:cs typeface="Times New Roman"/>
                        </a:rPr>
                      </a:br>
                      <a:r>
                        <a:rPr lang="en-US" sz="1000" b="1">
                          <a:latin typeface="Times New Roman Bold"/>
                          <a:ea typeface="Times New Roman"/>
                          <a:cs typeface="Times New Roman"/>
                        </a:rPr>
                        <a:t>(ns)</a:t>
                      </a:r>
                      <a:endParaRPr lang="en-US" sz="1100" b="1">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000" b="1">
                          <a:latin typeface="Times New Roman Bold"/>
                          <a:ea typeface="Times New Roman"/>
                          <a:cs typeface="Times New Roman"/>
                        </a:rPr>
                        <a:t>Scenario</a:t>
                      </a:r>
                      <a:endParaRPr lang="en-US" sz="1100" b="1">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000" b="1">
                          <a:latin typeface="Times New Roman Bold"/>
                          <a:ea typeface="Times New Roman"/>
                          <a:cs typeface="Times New Roman"/>
                        </a:rPr>
                        <a:t>RMS DS</a:t>
                      </a:r>
                      <a:br>
                        <a:rPr lang="en-US" sz="1000" b="1">
                          <a:latin typeface="Times New Roman Bold"/>
                          <a:ea typeface="Times New Roman"/>
                          <a:cs typeface="Times New Roman"/>
                        </a:rPr>
                      </a:br>
                      <a:r>
                        <a:rPr lang="en-US" sz="1000" b="1">
                          <a:latin typeface="Times New Roman Bold"/>
                          <a:ea typeface="Times New Roman"/>
                          <a:cs typeface="Times New Roman"/>
                        </a:rPr>
                        <a:t>(ns)</a:t>
                      </a:r>
                      <a:endParaRPr lang="en-US" sz="1100" b="1">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516">
                <a:tc rowSpan="2">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4G InH</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LoS</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20</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endParaRPr lang="en-US" sz="11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endParaRPr lang="en-US" sz="11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667">
                <a:tc vMerge="1">
                  <a:txBody>
                    <a:bodyPr/>
                    <a:lstStyle/>
                    <a:p>
                      <a:endParaRPr lang="en-US"/>
                    </a:p>
                  </a:txBody>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NLoS</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39</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dirty="0">
                          <a:latin typeface="Times New Roman"/>
                          <a:ea typeface="Times New Roman"/>
                          <a:cs typeface="Times New Roman"/>
                        </a:rPr>
                        <a:t>TGn B</a:t>
                      </a:r>
                      <a:endParaRPr lang="en-US" sz="11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15</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819">
                <a:tc rowSpan="3">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4G UMi</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dirty="0">
                          <a:latin typeface="Times New Roman"/>
                          <a:ea typeface="Times New Roman"/>
                          <a:cs typeface="Times New Roman"/>
                        </a:rPr>
                        <a:t>LoS</a:t>
                      </a:r>
                      <a:endParaRPr lang="en-US" sz="11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65</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TGn C</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30</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728">
                <a:tc vMerge="1">
                  <a:txBody>
                    <a:bodyPr/>
                    <a:lstStyle/>
                    <a:p>
                      <a:endParaRPr lang="en-US"/>
                    </a:p>
                  </a:txBody>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NLoS</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solidFill>
                            <a:srgbClr val="C00000"/>
                          </a:solidFill>
                          <a:latin typeface="Times New Roman"/>
                          <a:ea typeface="Times New Roman"/>
                          <a:cs typeface="Times New Roman"/>
                        </a:rPr>
                        <a:t>129</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TGn D</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50</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728">
                <a:tc vMerge="1">
                  <a:txBody>
                    <a:bodyPr/>
                    <a:lstStyle/>
                    <a:p>
                      <a:endParaRPr lang="en-US"/>
                    </a:p>
                  </a:txBody>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O-to-I</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49</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TGn E</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100</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091">
                <a:tc rowSpan="2">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4G SMa</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LoS</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59</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TGn F</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150</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031">
                <a:tc vMerge="1">
                  <a:txBody>
                    <a:bodyPr/>
                    <a:lstStyle/>
                    <a:p>
                      <a:endParaRPr lang="en-US"/>
                    </a:p>
                  </a:txBody>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NLoS</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75</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endParaRPr lang="es-ES_tradnl" sz="10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endParaRPr lang="es-ES_tradnl" sz="10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394">
                <a:tc rowSpan="2">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4G UMa</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LoS</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000">
                          <a:latin typeface="Times New Roman"/>
                          <a:ea typeface="Times New Roman"/>
                          <a:cs typeface="Times New Roman"/>
                        </a:rPr>
                        <a:t>93</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endParaRPr lang="fr-FR" sz="10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endParaRPr lang="fr-FR" sz="10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303">
                <a:tc vMerge="1">
                  <a:txBody>
                    <a:bodyPr/>
                    <a:lstStyle/>
                    <a:p>
                      <a:endParaRPr lang="en-US"/>
                    </a:p>
                  </a:txBody>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000">
                          <a:latin typeface="Times New Roman"/>
                          <a:ea typeface="Times New Roman"/>
                          <a:cs typeface="Times New Roman"/>
                        </a:rPr>
                        <a:t>NLoS</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000">
                          <a:solidFill>
                            <a:srgbClr val="C00000"/>
                          </a:solidFill>
                          <a:latin typeface="Times New Roman"/>
                          <a:ea typeface="Times New Roman"/>
                          <a:cs typeface="Times New Roman"/>
                        </a:rPr>
                        <a:t>365</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endParaRPr lang="fr-FR" sz="10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endParaRPr lang="fr-FR" sz="1000">
                        <a:solidFill>
                          <a:srgbClr val="C0000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637">
                <a:tc rowSpan="2">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s-ES_tradnl" sz="1000">
                          <a:latin typeface="Times New Roman"/>
                          <a:ea typeface="Times New Roman"/>
                          <a:cs typeface="Times New Roman"/>
                        </a:rPr>
                        <a:t>4G </a:t>
                      </a:r>
                      <a:r>
                        <a:rPr lang="fr-FR" sz="1000">
                          <a:latin typeface="Times New Roman"/>
                          <a:ea typeface="Times New Roman"/>
                          <a:cs typeface="Times New Roman"/>
                        </a:rPr>
                        <a:t>RMa</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000">
                          <a:latin typeface="Times New Roman"/>
                          <a:ea typeface="Times New Roman"/>
                          <a:cs typeface="Times New Roman"/>
                        </a:rPr>
                        <a:t>LoS</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000">
                          <a:latin typeface="Times New Roman"/>
                          <a:ea typeface="Times New Roman"/>
                          <a:cs typeface="Times New Roman"/>
                        </a:rPr>
                        <a:t>32</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endParaRPr lang="fr-FR" sz="10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endParaRPr lang="fr-FR" sz="10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819">
                <a:tc vMerge="1">
                  <a:txBody>
                    <a:bodyPr/>
                    <a:lstStyle/>
                    <a:p>
                      <a:endParaRPr lang="en-US"/>
                    </a:p>
                  </a:txBody>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000">
                          <a:latin typeface="Times New Roman"/>
                          <a:ea typeface="Times New Roman"/>
                          <a:cs typeface="Times New Roman"/>
                        </a:rPr>
                        <a:t>NLoS</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000">
                          <a:latin typeface="Times New Roman"/>
                          <a:ea typeface="Times New Roman"/>
                          <a:cs typeface="Times New Roman"/>
                        </a:rPr>
                        <a:t>37</a:t>
                      </a:r>
                      <a:endParaRPr lang="en-US" sz="11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endParaRPr lang="fr-FR" sz="10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endParaRPr lang="fr-FR" sz="1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8"/>
          <p:cNvSpPr/>
          <p:nvPr/>
        </p:nvSpPr>
        <p:spPr>
          <a:xfrm>
            <a:off x="838200" y="4602540"/>
            <a:ext cx="2438400" cy="1815882"/>
          </a:xfrm>
          <a:prstGeom prst="rect">
            <a:avLst/>
          </a:prstGeom>
        </p:spPr>
        <p:txBody>
          <a:bodyPr wrap="square">
            <a:spAutoFit/>
          </a:bodyPr>
          <a:lstStyle/>
          <a:p>
            <a:pPr lvl="0"/>
            <a:r>
              <a:rPr lang="en-US" sz="1400" dirty="0" err="1"/>
              <a:t>UMi</a:t>
            </a:r>
            <a:r>
              <a:rPr lang="en-US" sz="1400" dirty="0"/>
              <a:t> – Urban Micro</a:t>
            </a:r>
          </a:p>
          <a:p>
            <a:pPr lvl="0"/>
            <a:r>
              <a:rPr lang="en-US" sz="1400" dirty="0" err="1"/>
              <a:t>SMa</a:t>
            </a:r>
            <a:r>
              <a:rPr lang="en-US" sz="1400" dirty="0"/>
              <a:t> – Suburban Macro</a:t>
            </a:r>
          </a:p>
          <a:p>
            <a:pPr lvl="0"/>
            <a:r>
              <a:rPr lang="en-US" sz="1400" dirty="0" err="1"/>
              <a:t>UMa</a:t>
            </a:r>
            <a:r>
              <a:rPr lang="en-US" sz="1400" dirty="0"/>
              <a:t> – Urban Macro</a:t>
            </a:r>
          </a:p>
          <a:p>
            <a:pPr lvl="0"/>
            <a:r>
              <a:rPr lang="en-US" sz="1400" dirty="0" err="1"/>
              <a:t>InH</a:t>
            </a:r>
            <a:r>
              <a:rPr lang="en-US" sz="1400" dirty="0"/>
              <a:t> – Indoor Hotspot</a:t>
            </a:r>
          </a:p>
          <a:p>
            <a:pPr lvl="0"/>
            <a:r>
              <a:rPr lang="en-US" sz="1400" dirty="0" err="1"/>
              <a:t>RMa</a:t>
            </a:r>
            <a:r>
              <a:rPr lang="en-US" sz="1400" dirty="0"/>
              <a:t> – Rural Macro</a:t>
            </a:r>
          </a:p>
          <a:p>
            <a:pPr lvl="0"/>
            <a:r>
              <a:rPr lang="en-US" sz="1400" dirty="0" err="1"/>
              <a:t>LoS</a:t>
            </a:r>
            <a:r>
              <a:rPr lang="en-US" sz="1400" dirty="0"/>
              <a:t> – Line of Sight</a:t>
            </a:r>
          </a:p>
          <a:p>
            <a:pPr lvl="0"/>
            <a:r>
              <a:rPr lang="en-US" sz="1400" dirty="0" err="1"/>
              <a:t>NLoS</a:t>
            </a:r>
            <a:r>
              <a:rPr lang="en-US" sz="1400" dirty="0"/>
              <a:t> – Non Line of Sight</a:t>
            </a:r>
          </a:p>
          <a:p>
            <a:pPr lvl="0"/>
            <a:r>
              <a:rPr lang="en-US" sz="1400" dirty="0"/>
              <a:t>O-to-I – Outdoor to Indoor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528367" cy="276999"/>
          </a:xfrm>
        </p:spPr>
        <p:txBody>
          <a:bodyPr/>
          <a:lstStyle/>
          <a:p>
            <a:pPr>
              <a:defRPr/>
            </a:pPr>
            <a:r>
              <a:rPr lang="en-US" dirty="0" smtClean="0"/>
              <a:t>November </a:t>
            </a:r>
            <a:r>
              <a:rPr lang="en-US" dirty="0"/>
              <a:t>2011</a:t>
            </a:r>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Cont. </a:t>
            </a:r>
          </a:p>
        </p:txBody>
      </p:sp>
      <p:sp>
        <p:nvSpPr>
          <p:cNvPr id="6149" name="Rectangle 3"/>
          <p:cNvSpPr>
            <a:spLocks noGrp="1" noChangeArrowheads="1"/>
          </p:cNvSpPr>
          <p:nvPr>
            <p:ph type="body" idx="1"/>
          </p:nvPr>
        </p:nvSpPr>
        <p:spPr>
          <a:xfrm>
            <a:off x="685800" y="1752600"/>
            <a:ext cx="7772400" cy="4572000"/>
          </a:xfrm>
        </p:spPr>
        <p:txBody>
          <a:bodyPr/>
          <a:lstStyle/>
          <a:p>
            <a:r>
              <a:rPr lang="en-US" sz="1800" b="0" dirty="0" smtClean="0"/>
              <a:t>Ericsson 3G WCDMA measurements [8] in several cities reveal median </a:t>
            </a:r>
            <a:r>
              <a:rPr lang="en-US" sz="1800" b="0" dirty="0" err="1" smtClean="0"/>
              <a:t>rms</a:t>
            </a:r>
            <a:r>
              <a:rPr lang="en-US" sz="1800" b="0" dirty="0" smtClean="0"/>
              <a:t> delay spread of 100nS  in most cities and under 200nS in one city</a:t>
            </a:r>
          </a:p>
          <a:p>
            <a:r>
              <a:rPr lang="en-US" sz="1800" dirty="0" smtClean="0"/>
              <a:t>Summary</a:t>
            </a:r>
            <a:r>
              <a:rPr lang="en-US" sz="1800" b="0" dirty="0" smtClean="0"/>
              <a:t> - Based </a:t>
            </a:r>
            <a:r>
              <a:rPr lang="en-US" sz="1800" b="0" dirty="0" smtClean="0"/>
              <a:t>on the </a:t>
            </a:r>
            <a:r>
              <a:rPr lang="en-US" sz="1800" b="0" dirty="0" err="1" smtClean="0"/>
              <a:t>rms</a:t>
            </a:r>
            <a:r>
              <a:rPr lang="en-US" sz="1800" b="0" dirty="0" smtClean="0"/>
              <a:t> </a:t>
            </a:r>
            <a:r>
              <a:rPr lang="en-US" sz="1800" b="0" dirty="0" smtClean="0"/>
              <a:t>delay </a:t>
            </a:r>
            <a:r>
              <a:rPr lang="en-US" sz="1800" b="0" dirty="0" smtClean="0"/>
              <a:t>spread numbers shown in the above references, </a:t>
            </a:r>
            <a:r>
              <a:rPr lang="en-US" sz="1800" b="0" dirty="0" smtClean="0"/>
              <a:t>possible DC ratios that lead to 8MHz channels are 2.5 and 5 (leading to guard interval of 2/4uS respectively).  </a:t>
            </a:r>
          </a:p>
          <a:p>
            <a:r>
              <a:rPr lang="en-US" sz="1800" b="0" dirty="0" smtClean="0"/>
              <a:t>While both options are possible there is a preference for using DC ratio 5 for the following reasons:</a:t>
            </a:r>
          </a:p>
          <a:p>
            <a:pPr lvl="1"/>
            <a:r>
              <a:rPr lang="en-US" sz="1600" dirty="0" smtClean="0"/>
              <a:t>TGaf will operate at frequencies as low as 500MHz where delay spread may be longer due to better propagation  conditions. </a:t>
            </a:r>
          </a:p>
          <a:p>
            <a:pPr lvl="1"/>
            <a:r>
              <a:rPr lang="en-US" sz="1600" dirty="0" smtClean="0"/>
              <a:t>Higher DC ratio naturally provides lower bit rates – with DC ratio of 2.5 the lowest 64FFT bit rate will be 2.6Mbps compared with 1.3Mbps for DC ratio of 5.</a:t>
            </a:r>
          </a:p>
          <a:p>
            <a:endParaRPr lang="en-US" sz="1800" b="0" dirty="0" smtClean="0"/>
          </a:p>
          <a:p>
            <a:r>
              <a:rPr lang="en-US" sz="1800" b="0" dirty="0" smtClean="0"/>
              <a:t>DC ratios higher than 5 cause rapid deterioration in system efficiency due to the increase in fixed overhead arising from longer preambles, beacons, ACK etc.  A detailed analysis is provided in Appendix A showing the general negative effect of </a:t>
            </a:r>
            <a:r>
              <a:rPr lang="en-US" sz="1800" b="0" dirty="0" err="1" smtClean="0"/>
              <a:t>downclocking</a:t>
            </a:r>
            <a:r>
              <a:rPr lang="en-US" sz="1800" b="0" dirty="0" smtClean="0"/>
              <a:t> on MAC level </a:t>
            </a:r>
            <a:r>
              <a:rPr lang="en-US" sz="1800" b="0" dirty="0" err="1" smtClean="0"/>
              <a:t>Tput</a:t>
            </a:r>
            <a:r>
              <a:rPr lang="en-US" sz="1800" b="0" dirty="0" smtClean="0"/>
              <a:t> .</a:t>
            </a:r>
          </a:p>
        </p:txBody>
      </p:sp>
      <p:sp>
        <p:nvSpPr>
          <p:cNvPr id="7" name="Footer Placeholder 4"/>
          <p:cNvSpPr txBox="1">
            <a:spLocks/>
          </p:cNvSpPr>
          <p:nvPr/>
        </p:nvSpPr>
        <p:spPr bwMode="auto">
          <a:xfrm>
            <a:off x="4291589" y="6477000"/>
            <a:ext cx="432811"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6</a:t>
            </a:r>
            <a:endParaRPr lang="en-US" dirty="0">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528367" cy="276999"/>
          </a:xfrm>
        </p:spPr>
        <p:txBody>
          <a:bodyPr/>
          <a:lstStyle/>
          <a:p>
            <a:pPr>
              <a:defRPr/>
            </a:pPr>
            <a:r>
              <a:rPr lang="en-US" dirty="0" smtClean="0"/>
              <a:t>November </a:t>
            </a:r>
            <a:r>
              <a:rPr lang="en-US" dirty="0"/>
              <a:t>2011</a:t>
            </a:r>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Cont. </a:t>
            </a:r>
          </a:p>
        </p:txBody>
      </p:sp>
      <p:sp>
        <p:nvSpPr>
          <p:cNvPr id="6149" name="Rectangle 3"/>
          <p:cNvSpPr>
            <a:spLocks noGrp="1" noChangeArrowheads="1"/>
          </p:cNvSpPr>
          <p:nvPr>
            <p:ph type="body" idx="1"/>
          </p:nvPr>
        </p:nvSpPr>
        <p:spPr>
          <a:xfrm>
            <a:off x="685800" y="1752600"/>
            <a:ext cx="7772400" cy="4572000"/>
          </a:xfrm>
        </p:spPr>
        <p:txBody>
          <a:bodyPr/>
          <a:lstStyle/>
          <a:p>
            <a:r>
              <a:rPr lang="en-US" sz="1800" b="0" dirty="0" smtClean="0"/>
              <a:t>In the US channelization is 6MHz. While DC ratio of 4 seems like a good choice by creating 5MHz channels with sufficient delay spread immunity, we propose to use the same DC ratio of 5 for the following reasons:</a:t>
            </a:r>
          </a:p>
          <a:p>
            <a:pPr lvl="1"/>
            <a:r>
              <a:rPr lang="en-US" sz="1600" dirty="0" smtClean="0"/>
              <a:t>Current regulations require 55dB signal attenuation </a:t>
            </a:r>
            <a:r>
              <a:rPr lang="en-US" sz="1600" dirty="0" smtClean="0"/>
              <a:t>at </a:t>
            </a:r>
            <a:r>
              <a:rPr lang="en-US" sz="1600" dirty="0" smtClean="0"/>
              <a:t>the band </a:t>
            </a:r>
            <a:r>
              <a:rPr lang="en-US" sz="1600" dirty="0" smtClean="0"/>
              <a:t>edge far </a:t>
            </a:r>
            <a:r>
              <a:rPr lang="en-US" sz="1600" dirty="0" smtClean="0"/>
              <a:t>exceeding current 802.11 spectral mask requirement. It is expected that in order to meet those requirement the actual signal BW must be much lower </a:t>
            </a:r>
          </a:p>
          <a:p>
            <a:pPr lvl="1"/>
            <a:r>
              <a:rPr lang="en-US" sz="1600" dirty="0" smtClean="0"/>
              <a:t>One DC ratio is preferable for implementation reasons (note that 11ah converged on one  DC ratio as well)</a:t>
            </a:r>
            <a:r>
              <a:rPr lang="en-US" sz="1600" b="0" dirty="0" smtClean="0"/>
              <a:t>  </a:t>
            </a:r>
            <a:endParaRPr lang="en-US" sz="1600" dirty="0" smtClean="0"/>
          </a:p>
          <a:p>
            <a:r>
              <a:rPr lang="en-US" sz="1800" b="0" dirty="0" smtClean="0"/>
              <a:t>In addition we note the following: </a:t>
            </a:r>
          </a:p>
          <a:p>
            <a:pPr lvl="1"/>
            <a:r>
              <a:rPr lang="en-US" sz="1400" dirty="0" smtClean="0"/>
              <a:t>Many outdoor </a:t>
            </a:r>
            <a:r>
              <a:rPr lang="en-US" sz="1400" dirty="0" err="1" smtClean="0"/>
              <a:t>WiFi</a:t>
            </a:r>
            <a:r>
              <a:rPr lang="en-US" sz="1400" dirty="0" smtClean="0"/>
              <a:t> systems are currently deployed in many regions (using 11n with DC=1) [5][6]</a:t>
            </a:r>
          </a:p>
          <a:p>
            <a:pPr lvl="1"/>
            <a:r>
              <a:rPr lang="en-US" sz="1400" b="0" dirty="0" smtClean="0"/>
              <a:t>Delay spread can exceed the GI without impairing low QAM transmissions</a:t>
            </a:r>
          </a:p>
          <a:p>
            <a:endParaRPr lang="en-US" sz="1800" b="0" dirty="0" smtClean="0"/>
          </a:p>
          <a:p>
            <a:r>
              <a:rPr lang="en-US" sz="1800" b="0" dirty="0" smtClean="0"/>
              <a:t>Hence </a:t>
            </a:r>
            <a:r>
              <a:rPr lang="en-US" sz="1800" b="0" dirty="0" smtClean="0"/>
              <a:t>we conclude that one DC ratio of 5 can provide a good solution for 8MHz TV channels such as in Europe and China and 6MHz channels with very stringent mask requirements such as in the US</a:t>
            </a:r>
          </a:p>
          <a:p>
            <a:pPr lvl="1"/>
            <a:endParaRPr lang="en-US" sz="1600" b="0" dirty="0"/>
          </a:p>
        </p:txBody>
      </p:sp>
      <p:sp>
        <p:nvSpPr>
          <p:cNvPr id="7" name="Footer Placeholder 4"/>
          <p:cNvSpPr txBox="1">
            <a:spLocks/>
          </p:cNvSpPr>
          <p:nvPr/>
        </p:nvSpPr>
        <p:spPr bwMode="auto">
          <a:xfrm>
            <a:off x="4291589" y="6477000"/>
            <a:ext cx="432811"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7</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528367" cy="276999"/>
          </a:xfrm>
        </p:spPr>
        <p:txBody>
          <a:bodyPr/>
          <a:lstStyle/>
          <a:p>
            <a:pPr>
              <a:defRPr/>
            </a:pPr>
            <a:r>
              <a:rPr lang="en-US" dirty="0" smtClean="0"/>
              <a:t>November </a:t>
            </a:r>
            <a:r>
              <a:rPr lang="en-US" dirty="0"/>
              <a:t>2011</a:t>
            </a:r>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Extended Range / Lower Rates </a:t>
            </a:r>
          </a:p>
        </p:txBody>
      </p:sp>
      <p:sp>
        <p:nvSpPr>
          <p:cNvPr id="6149" name="Rectangle 3"/>
          <p:cNvSpPr>
            <a:spLocks noGrp="1" noChangeArrowheads="1"/>
          </p:cNvSpPr>
          <p:nvPr>
            <p:ph type="body" idx="1"/>
          </p:nvPr>
        </p:nvSpPr>
        <p:spPr>
          <a:xfrm>
            <a:off x="685800" y="1752600"/>
            <a:ext cx="7772400" cy="4572000"/>
          </a:xfrm>
        </p:spPr>
        <p:txBody>
          <a:bodyPr/>
          <a:lstStyle/>
          <a:p>
            <a:r>
              <a:rPr lang="en-US" sz="1800" b="0" dirty="0" smtClean="0"/>
              <a:t>With the current proposal for DC ratio 5 the lowest rate achieved by the 64FFT signal is 1.3Mbps in a 4MHz BW.</a:t>
            </a:r>
          </a:p>
          <a:p>
            <a:r>
              <a:rPr lang="en-US" sz="1800" b="0" dirty="0" smtClean="0"/>
              <a:t>Lower bit rates may benefit some applications such as sensors or M2M by allowing them to be farther from the AP.</a:t>
            </a:r>
          </a:p>
          <a:p>
            <a:r>
              <a:rPr lang="en-US" sz="1800" b="0" dirty="0" smtClean="0"/>
              <a:t>We propose to leverage the decision in 802.11ah to include a 32FFT PHY if providing lower rates for 802.11af is desirable</a:t>
            </a:r>
          </a:p>
          <a:p>
            <a:r>
              <a:rPr lang="en-US" sz="1800" b="0" dirty="0" smtClean="0"/>
              <a:t>The addition of an optional 32FFT can be used to operate on narrower channels (2MHz) or in the case of the US where a PSD limit exists as a DUP mode where the 32FFT waveform is duplicated across the 4MHz BW to provide lower rate (600kbps or 300kbps)</a:t>
            </a:r>
          </a:p>
          <a:p>
            <a:endParaRPr lang="en-US" sz="1800" b="0" dirty="0" smtClean="0"/>
          </a:p>
          <a:p>
            <a:r>
              <a:rPr lang="en-US" sz="1800" b="0" dirty="0" smtClean="0"/>
              <a:t>Current details of the 32FFT PHY frame format are under discussion in TGah and </a:t>
            </a:r>
            <a:r>
              <a:rPr lang="en-US" sz="1800" b="0" dirty="0" smtClean="0"/>
              <a:t>may finalize </a:t>
            </a:r>
            <a:r>
              <a:rPr lang="en-US" sz="1800" b="0" dirty="0" smtClean="0"/>
              <a:t>by the January meeting, </a:t>
            </a:r>
            <a:r>
              <a:rPr lang="en-US" sz="1800" b="0" dirty="0" smtClean="0"/>
              <a:t>after </a:t>
            </a:r>
            <a:r>
              <a:rPr lang="en-US" sz="1800" b="0" dirty="0" smtClean="0"/>
              <a:t>which </a:t>
            </a:r>
            <a:r>
              <a:rPr lang="en-US" sz="1800" b="0" dirty="0" smtClean="0"/>
              <a:t>they </a:t>
            </a:r>
            <a:r>
              <a:rPr lang="en-US" sz="1800" b="0" dirty="0" smtClean="0"/>
              <a:t>may</a:t>
            </a:r>
            <a:r>
              <a:rPr lang="en-US" sz="1800" b="0" dirty="0" smtClean="0"/>
              <a:t> </a:t>
            </a:r>
            <a:r>
              <a:rPr lang="en-US" sz="1800" b="0" dirty="0" smtClean="0"/>
              <a:t>be introduced into TGaf  </a:t>
            </a:r>
            <a:endParaRPr lang="en-US" sz="1400" b="0" dirty="0"/>
          </a:p>
        </p:txBody>
      </p:sp>
      <p:sp>
        <p:nvSpPr>
          <p:cNvPr id="7" name="Footer Placeholder 4"/>
          <p:cNvSpPr txBox="1">
            <a:spLocks/>
          </p:cNvSpPr>
          <p:nvPr/>
        </p:nvSpPr>
        <p:spPr bwMode="auto">
          <a:xfrm>
            <a:off x="4291589" y="6477000"/>
            <a:ext cx="432811"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8</a:t>
            </a:r>
            <a:endParaRPr lang="en-US" dirty="0">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528367" cy="276999"/>
          </a:xfrm>
        </p:spPr>
        <p:txBody>
          <a:bodyPr/>
          <a:lstStyle/>
          <a:p>
            <a:pPr>
              <a:defRPr/>
            </a:pPr>
            <a:r>
              <a:rPr lang="en-US" dirty="0" smtClean="0"/>
              <a:t>November </a:t>
            </a:r>
            <a:r>
              <a:rPr lang="en-US" dirty="0"/>
              <a:t>2011</a:t>
            </a:r>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Frame Format</a:t>
            </a:r>
          </a:p>
        </p:txBody>
      </p:sp>
      <p:sp>
        <p:nvSpPr>
          <p:cNvPr id="6149" name="Rectangle 3"/>
          <p:cNvSpPr>
            <a:spLocks noGrp="1" noChangeArrowheads="1"/>
          </p:cNvSpPr>
          <p:nvPr>
            <p:ph type="body" idx="1"/>
          </p:nvPr>
        </p:nvSpPr>
        <p:spPr>
          <a:xfrm>
            <a:off x="685800" y="1752600"/>
            <a:ext cx="7772400" cy="4572000"/>
          </a:xfrm>
        </p:spPr>
        <p:txBody>
          <a:bodyPr/>
          <a:lstStyle/>
          <a:p>
            <a:r>
              <a:rPr lang="en-US" sz="1800" b="0" dirty="0" smtClean="0"/>
              <a:t>The proposed frame format is the same as adopted for 11ac with minimum naming </a:t>
            </a:r>
            <a:r>
              <a:rPr lang="en-US" sz="1800" b="0" dirty="0" smtClean="0"/>
              <a:t>changes (see figure in Appendix B)</a:t>
            </a:r>
            <a:endParaRPr lang="en-US" sz="1800" b="0" dirty="0" smtClean="0"/>
          </a:p>
          <a:p>
            <a:r>
              <a:rPr lang="en-US" sz="1800" b="0" dirty="0" smtClean="0"/>
              <a:t>The format is shown below where the L- prefix was replaced by O to denote Omni and the VHT- prefix was removed</a:t>
            </a:r>
          </a:p>
          <a:p>
            <a:r>
              <a:rPr lang="en-US" sz="1800" b="0" dirty="0" smtClean="0"/>
              <a:t>The first three </a:t>
            </a:r>
            <a:r>
              <a:rPr lang="en-US" sz="1800" b="0" dirty="0" err="1" smtClean="0"/>
              <a:t>omni</a:t>
            </a:r>
            <a:r>
              <a:rPr lang="en-US" sz="1800" b="0" dirty="0" smtClean="0"/>
              <a:t> fields serve as a general ‘control channel’ since they are also important for the unintended recipients of the packet in order to properly decode the packet length (see discussion in </a:t>
            </a:r>
            <a:r>
              <a:rPr lang="en-US" sz="1800" b="0" dirty="0" smtClean="0"/>
              <a:t>A</a:t>
            </a:r>
            <a:r>
              <a:rPr lang="en-US" sz="1800" b="0" dirty="0" smtClean="0"/>
              <a:t>ppendix C) </a:t>
            </a:r>
            <a:endParaRPr lang="en-US" sz="1800" b="0" dirty="0" smtClean="0"/>
          </a:p>
          <a:p>
            <a:r>
              <a:rPr lang="en-US" sz="1800" b="0" dirty="0" smtClean="0"/>
              <a:t>Beamforming is allowed starting from the STF1 field   </a:t>
            </a:r>
          </a:p>
          <a:p>
            <a:r>
              <a:rPr lang="en-US" sz="1800" b="0" dirty="0" smtClean="0"/>
              <a:t>The first two SIG fields in 11ac were merged into one SIG field with possible TBD modifications to its content.</a:t>
            </a:r>
            <a:endParaRPr lang="en-US" sz="1800" b="0" dirty="0"/>
          </a:p>
        </p:txBody>
      </p:sp>
      <p:sp>
        <p:nvSpPr>
          <p:cNvPr id="7" name="Footer Placeholder 4"/>
          <p:cNvSpPr txBox="1">
            <a:spLocks/>
          </p:cNvSpPr>
          <p:nvPr/>
        </p:nvSpPr>
        <p:spPr bwMode="auto">
          <a:xfrm>
            <a:off x="4291589" y="6477000"/>
            <a:ext cx="432811"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9</a:t>
            </a:r>
            <a:endParaRPr lang="en-US" dirty="0">
              <a:cs typeface="+mn-cs"/>
            </a:endParaRPr>
          </a:p>
        </p:txBody>
      </p:sp>
      <p:sp>
        <p:nvSpPr>
          <p:cNvPr id="8" name="Rectangle 7"/>
          <p:cNvSpPr>
            <a:spLocks noChangeArrowheads="1"/>
          </p:cNvSpPr>
          <p:nvPr/>
        </p:nvSpPr>
        <p:spPr bwMode="auto">
          <a:xfrm>
            <a:off x="838200" y="5410200"/>
            <a:ext cx="990600" cy="228600"/>
          </a:xfrm>
          <a:prstGeom prst="rect">
            <a:avLst/>
          </a:prstGeom>
          <a:noFill/>
          <a:ln w="9525">
            <a:solidFill>
              <a:schemeClr val="tx1"/>
            </a:solidFill>
            <a:miter lim="800000"/>
            <a:headEnd/>
            <a:tailEnd/>
          </a:ln>
          <a:effectLst/>
        </p:spPr>
        <p:txBody>
          <a:bodyPr wrap="none" anchor="ct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lgn="ctr" eaLnBrk="1" hangingPunct="1"/>
            <a:r>
              <a:rPr lang="en-US" sz="1000" dirty="0" smtClean="0">
                <a:latin typeface="Arial" charset="0"/>
              </a:rPr>
              <a:t>O-STF</a:t>
            </a:r>
            <a:endParaRPr lang="en-US" sz="1000" dirty="0">
              <a:latin typeface="Arial" charset="0"/>
            </a:endParaRPr>
          </a:p>
        </p:txBody>
      </p:sp>
      <p:sp>
        <p:nvSpPr>
          <p:cNvPr id="9" name="Rectangle 8"/>
          <p:cNvSpPr>
            <a:spLocks noChangeArrowheads="1"/>
          </p:cNvSpPr>
          <p:nvPr/>
        </p:nvSpPr>
        <p:spPr bwMode="auto">
          <a:xfrm>
            <a:off x="1828800" y="5410200"/>
            <a:ext cx="1143000" cy="228600"/>
          </a:xfrm>
          <a:prstGeom prst="rect">
            <a:avLst/>
          </a:prstGeom>
          <a:noFill/>
          <a:ln w="9525">
            <a:solidFill>
              <a:schemeClr val="tx1"/>
            </a:solidFill>
            <a:miter lim="800000"/>
            <a:headEnd/>
            <a:tailEnd/>
          </a:ln>
          <a:effectLst/>
        </p:spPr>
        <p:txBody>
          <a:bodyPr wrap="none" anchor="ct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lgn="ctr" eaLnBrk="1" hangingPunct="1"/>
            <a:r>
              <a:rPr lang="en-US" dirty="0" smtClean="0">
                <a:latin typeface="Arial" charset="0"/>
              </a:rPr>
              <a:t>O-LTF</a:t>
            </a:r>
            <a:endParaRPr lang="en-US" dirty="0">
              <a:latin typeface="Arial" charset="0"/>
            </a:endParaRPr>
          </a:p>
        </p:txBody>
      </p:sp>
      <p:sp>
        <p:nvSpPr>
          <p:cNvPr id="10" name="Rectangle 9"/>
          <p:cNvSpPr>
            <a:spLocks noChangeArrowheads="1"/>
          </p:cNvSpPr>
          <p:nvPr/>
        </p:nvSpPr>
        <p:spPr bwMode="auto">
          <a:xfrm>
            <a:off x="2971800" y="5410200"/>
            <a:ext cx="1143000" cy="228600"/>
          </a:xfrm>
          <a:prstGeom prst="rect">
            <a:avLst/>
          </a:prstGeom>
          <a:noFill/>
          <a:ln w="9525">
            <a:solidFill>
              <a:schemeClr val="tx1"/>
            </a:solidFill>
            <a:miter lim="800000"/>
            <a:headEnd/>
            <a:tailEnd/>
          </a:ln>
          <a:effectLst/>
        </p:spPr>
        <p:txBody>
          <a:bodyPr wrap="none" anchor="ct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lgn="ctr" eaLnBrk="1" hangingPunct="1"/>
            <a:r>
              <a:rPr lang="en-US" dirty="0" smtClean="0">
                <a:latin typeface="Arial" charset="0"/>
              </a:rPr>
              <a:t>O-SIG-A</a:t>
            </a:r>
            <a:endParaRPr lang="en-US" dirty="0">
              <a:latin typeface="Arial" charset="0"/>
            </a:endParaRPr>
          </a:p>
        </p:txBody>
      </p:sp>
      <p:sp>
        <p:nvSpPr>
          <p:cNvPr id="11" name="Rectangle 10"/>
          <p:cNvSpPr>
            <a:spLocks noChangeArrowheads="1"/>
          </p:cNvSpPr>
          <p:nvPr/>
        </p:nvSpPr>
        <p:spPr bwMode="auto">
          <a:xfrm>
            <a:off x="6858000" y="5410200"/>
            <a:ext cx="1600200" cy="228600"/>
          </a:xfrm>
          <a:prstGeom prst="rect">
            <a:avLst/>
          </a:prstGeom>
          <a:noFill/>
          <a:ln w="9525">
            <a:solidFill>
              <a:schemeClr val="tx1"/>
            </a:solidFill>
            <a:miter lim="800000"/>
            <a:headEnd/>
            <a:tailEnd/>
          </a:ln>
          <a:effectLst/>
        </p:spPr>
        <p:txBody>
          <a:bodyPr wrap="none" anchor="ct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lgn="ctr" eaLnBrk="1" hangingPunct="1"/>
            <a:r>
              <a:rPr lang="en-US">
                <a:latin typeface="Arial" charset="0"/>
              </a:rPr>
              <a:t>DATA</a:t>
            </a:r>
          </a:p>
        </p:txBody>
      </p:sp>
      <p:sp>
        <p:nvSpPr>
          <p:cNvPr id="12" name="Text Box 10"/>
          <p:cNvSpPr txBox="1">
            <a:spLocks noChangeArrowheads="1"/>
          </p:cNvSpPr>
          <p:nvPr/>
        </p:nvSpPr>
        <p:spPr bwMode="auto">
          <a:xfrm>
            <a:off x="914400" y="5592763"/>
            <a:ext cx="908050" cy="274637"/>
          </a:xfrm>
          <a:prstGeom prst="rect">
            <a:avLst/>
          </a:prstGeom>
          <a:noFill/>
          <a:ln w="12700">
            <a:noFill/>
            <a:miter lim="800000"/>
            <a:headEnd type="none" w="sm" len="sm"/>
            <a:tailEnd type="none" w="sm" len="sm"/>
          </a:ln>
          <a:effec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dirty="0"/>
              <a:t>(2 symbols)</a:t>
            </a:r>
          </a:p>
        </p:txBody>
      </p:sp>
      <p:sp>
        <p:nvSpPr>
          <p:cNvPr id="13" name="Text Box 11"/>
          <p:cNvSpPr txBox="1">
            <a:spLocks noChangeArrowheads="1"/>
          </p:cNvSpPr>
          <p:nvPr/>
        </p:nvSpPr>
        <p:spPr bwMode="auto">
          <a:xfrm>
            <a:off x="1981200" y="5592763"/>
            <a:ext cx="954107" cy="461665"/>
          </a:xfrm>
          <a:prstGeom prst="rect">
            <a:avLst/>
          </a:prstGeom>
          <a:noFill/>
          <a:ln w="12700">
            <a:noFill/>
            <a:miter lim="800000"/>
            <a:headEnd type="none" w="sm" len="sm"/>
            <a:tailEnd type="none" w="sm" len="sm"/>
          </a:ln>
          <a:effectLst/>
        </p:spPr>
        <p:txBody>
          <a:bodyPr wrap="squar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dirty="0"/>
              <a:t>(2 </a:t>
            </a:r>
            <a:r>
              <a:rPr lang="en-US" dirty="0" smtClean="0"/>
              <a:t>symbols) </a:t>
            </a:r>
            <a:endParaRPr lang="en-US" dirty="0"/>
          </a:p>
          <a:p>
            <a:endParaRPr lang="en-US" dirty="0"/>
          </a:p>
        </p:txBody>
      </p:sp>
      <p:sp>
        <p:nvSpPr>
          <p:cNvPr id="14" name="Text Box 12"/>
          <p:cNvSpPr txBox="1">
            <a:spLocks noChangeArrowheads="1"/>
          </p:cNvSpPr>
          <p:nvPr/>
        </p:nvSpPr>
        <p:spPr bwMode="auto">
          <a:xfrm>
            <a:off x="3130550" y="5592763"/>
            <a:ext cx="915635" cy="276999"/>
          </a:xfrm>
          <a:prstGeom prst="rect">
            <a:avLst/>
          </a:prstGeom>
          <a:noFill/>
          <a:ln w="12700">
            <a:noFill/>
            <a:miter lim="800000"/>
            <a:headEnd type="none" w="sm" len="sm"/>
            <a:tailEnd type="none" w="sm" len="sm"/>
          </a:ln>
          <a:effec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dirty="0" smtClean="0"/>
              <a:t>(3 </a:t>
            </a:r>
            <a:r>
              <a:rPr lang="en-US" dirty="0"/>
              <a:t>symbols)</a:t>
            </a:r>
          </a:p>
        </p:txBody>
      </p:sp>
      <p:sp>
        <p:nvSpPr>
          <p:cNvPr id="15" name="Text Box 13"/>
          <p:cNvSpPr txBox="1">
            <a:spLocks noChangeArrowheads="1"/>
          </p:cNvSpPr>
          <p:nvPr/>
        </p:nvSpPr>
        <p:spPr bwMode="auto">
          <a:xfrm>
            <a:off x="4927600" y="5821363"/>
            <a:ext cx="1168400" cy="274637"/>
          </a:xfrm>
          <a:prstGeom prst="rect">
            <a:avLst/>
          </a:prstGeom>
          <a:noFill/>
          <a:ln w="12700">
            <a:noFill/>
            <a:miter lim="800000"/>
            <a:headEnd type="none" w="sm" len="sm"/>
            <a:tailEnd type="none" w="sm" len="sm"/>
          </a:ln>
          <a:effec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a:t>(1 symbol each)</a:t>
            </a:r>
          </a:p>
        </p:txBody>
      </p:sp>
      <p:sp>
        <p:nvSpPr>
          <p:cNvPr id="21" name="Rectangle 20"/>
          <p:cNvSpPr>
            <a:spLocks noChangeArrowheads="1"/>
          </p:cNvSpPr>
          <p:nvPr/>
        </p:nvSpPr>
        <p:spPr bwMode="auto">
          <a:xfrm>
            <a:off x="4724400" y="5410200"/>
            <a:ext cx="609600" cy="228600"/>
          </a:xfrm>
          <a:prstGeom prst="rect">
            <a:avLst/>
          </a:prstGeom>
          <a:noFill/>
          <a:ln w="9525">
            <a:solidFill>
              <a:schemeClr val="tx1"/>
            </a:solidFill>
            <a:miter lim="800000"/>
            <a:headEnd/>
            <a:tailEnd/>
          </a:ln>
          <a:effectLst/>
        </p:spPr>
        <p:txBody>
          <a:bodyPr wrap="none" anchor="ct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lgn="ctr" eaLnBrk="1" hangingPunct="1"/>
            <a:r>
              <a:rPr lang="en-US" sz="1000" dirty="0" smtClean="0">
                <a:latin typeface="Arial" charset="0"/>
              </a:rPr>
              <a:t>LTF1</a:t>
            </a:r>
            <a:endParaRPr lang="en-US" sz="1000" dirty="0">
              <a:latin typeface="Arial" charset="0"/>
            </a:endParaRPr>
          </a:p>
        </p:txBody>
      </p:sp>
      <p:sp>
        <p:nvSpPr>
          <p:cNvPr id="22" name="Text Box 27"/>
          <p:cNvSpPr txBox="1">
            <a:spLocks noChangeArrowheads="1"/>
          </p:cNvSpPr>
          <p:nvPr/>
        </p:nvSpPr>
        <p:spPr bwMode="auto">
          <a:xfrm>
            <a:off x="5318125" y="5334000"/>
            <a:ext cx="336550" cy="274637"/>
          </a:xfrm>
          <a:prstGeom prst="rect">
            <a:avLst/>
          </a:prstGeom>
          <a:noFill/>
          <a:ln w="12700">
            <a:noFill/>
            <a:miter lim="800000"/>
            <a:headEnd type="none" w="sm" len="sm"/>
            <a:tailEnd type="none" w="sm" len="sm"/>
          </a:ln>
          <a:effec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dirty="0"/>
              <a:t>…</a:t>
            </a:r>
          </a:p>
        </p:txBody>
      </p:sp>
      <p:sp>
        <p:nvSpPr>
          <p:cNvPr id="23" name="Rectangle 22"/>
          <p:cNvSpPr>
            <a:spLocks noChangeArrowheads="1"/>
          </p:cNvSpPr>
          <p:nvPr/>
        </p:nvSpPr>
        <p:spPr bwMode="auto">
          <a:xfrm>
            <a:off x="5638800" y="5410200"/>
            <a:ext cx="609600" cy="228600"/>
          </a:xfrm>
          <a:prstGeom prst="rect">
            <a:avLst/>
          </a:prstGeom>
          <a:noFill/>
          <a:ln w="9525">
            <a:solidFill>
              <a:schemeClr val="tx1"/>
            </a:solidFill>
            <a:miter lim="800000"/>
            <a:headEnd/>
            <a:tailEnd/>
          </a:ln>
          <a:effectLst/>
        </p:spPr>
        <p:txBody>
          <a:bodyPr wrap="none" anchor="ct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lgn="ctr" eaLnBrk="1" hangingPunct="1"/>
            <a:r>
              <a:rPr lang="en-US" sz="800" dirty="0" smtClean="0">
                <a:latin typeface="Arial" charset="0"/>
              </a:rPr>
              <a:t>LTFN</a:t>
            </a:r>
            <a:endParaRPr lang="en-US" sz="500" dirty="0">
              <a:latin typeface="Arial" charset="0"/>
            </a:endParaRPr>
          </a:p>
        </p:txBody>
      </p:sp>
      <p:sp>
        <p:nvSpPr>
          <p:cNvPr id="24" name="AutoShape 29"/>
          <p:cNvSpPr>
            <a:spLocks/>
          </p:cNvSpPr>
          <p:nvPr/>
        </p:nvSpPr>
        <p:spPr bwMode="auto">
          <a:xfrm rot="5400000">
            <a:off x="5372100" y="4991100"/>
            <a:ext cx="228600" cy="1524000"/>
          </a:xfrm>
          <a:prstGeom prst="rightBrace">
            <a:avLst>
              <a:gd name="adj1" fmla="val 55556"/>
              <a:gd name="adj2" fmla="val 50000"/>
            </a:avLst>
          </a:prstGeom>
          <a:noFill/>
          <a:ln w="6350">
            <a:solidFill>
              <a:schemeClr val="tx1"/>
            </a:solidFill>
            <a:round/>
            <a:headEnd type="none" w="sm" len="sm"/>
            <a:tailEnd type="none" w="sm" len="sm"/>
          </a:ln>
          <a:effectLst/>
        </p:spPr>
        <p:txBody>
          <a:bodyPr wrap="none" anchor="ct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endParaRPr lang="en-US"/>
          </a:p>
        </p:txBody>
      </p:sp>
      <p:sp>
        <p:nvSpPr>
          <p:cNvPr id="25" name="Rectangle 24"/>
          <p:cNvSpPr>
            <a:spLocks noChangeArrowheads="1"/>
          </p:cNvSpPr>
          <p:nvPr/>
        </p:nvSpPr>
        <p:spPr bwMode="auto">
          <a:xfrm>
            <a:off x="4114800" y="5410200"/>
            <a:ext cx="609600" cy="228600"/>
          </a:xfrm>
          <a:prstGeom prst="rect">
            <a:avLst/>
          </a:prstGeom>
          <a:noFill/>
          <a:ln w="9525">
            <a:solidFill>
              <a:schemeClr val="tx1"/>
            </a:solidFill>
            <a:miter lim="800000"/>
            <a:headEnd/>
            <a:tailEnd/>
          </a:ln>
          <a:effectLst/>
        </p:spPr>
        <p:txBody>
          <a:bodyPr wrap="none" anchor="ct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lgn="ctr" eaLnBrk="1" hangingPunct="1"/>
            <a:r>
              <a:rPr lang="en-US" sz="1000" dirty="0" smtClean="0">
                <a:latin typeface="Arial" charset="0"/>
              </a:rPr>
              <a:t>STF1</a:t>
            </a:r>
            <a:endParaRPr lang="en-US" sz="1000" dirty="0">
              <a:latin typeface="Arial" charset="0"/>
            </a:endParaRPr>
          </a:p>
        </p:txBody>
      </p:sp>
      <p:sp>
        <p:nvSpPr>
          <p:cNvPr id="26" name="Rectangle 25"/>
          <p:cNvSpPr>
            <a:spLocks noChangeArrowheads="1"/>
          </p:cNvSpPr>
          <p:nvPr/>
        </p:nvSpPr>
        <p:spPr bwMode="auto">
          <a:xfrm>
            <a:off x="6248400" y="5410200"/>
            <a:ext cx="609600" cy="228600"/>
          </a:xfrm>
          <a:prstGeom prst="rect">
            <a:avLst/>
          </a:prstGeom>
          <a:noFill/>
          <a:ln w="9525">
            <a:solidFill>
              <a:schemeClr val="tx1"/>
            </a:solidFill>
            <a:miter lim="800000"/>
            <a:headEnd/>
            <a:tailEnd/>
          </a:ln>
          <a:effectLst/>
        </p:spPr>
        <p:txBody>
          <a:bodyPr wrap="none" anchor="ct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lgn="ctr" eaLnBrk="1" hangingPunct="1"/>
            <a:r>
              <a:rPr lang="en-US" sz="1000" dirty="0">
                <a:latin typeface="Arial" charset="0"/>
              </a:rPr>
              <a:t>SIGB</a:t>
            </a:r>
          </a:p>
        </p:txBody>
      </p:sp>
      <p:sp>
        <p:nvSpPr>
          <p:cNvPr id="27" name="Text Box 12"/>
          <p:cNvSpPr txBox="1">
            <a:spLocks noChangeArrowheads="1"/>
          </p:cNvSpPr>
          <p:nvPr/>
        </p:nvSpPr>
        <p:spPr bwMode="auto">
          <a:xfrm>
            <a:off x="6172200" y="5638800"/>
            <a:ext cx="855663" cy="276225"/>
          </a:xfrm>
          <a:prstGeom prst="rect">
            <a:avLst/>
          </a:prstGeom>
          <a:noFill/>
          <a:ln w="12700">
            <a:noFill/>
            <a:miter lim="800000"/>
            <a:headEnd type="none" w="sm" len="sm"/>
            <a:tailEnd type="none" w="sm" len="sm"/>
          </a:ln>
          <a:effec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a:t>(1 symbol)</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25942</TotalTime>
  <Words>2360</Words>
  <Application>Microsoft Office PowerPoint</Application>
  <PresentationFormat>On-screen Show (4:3)</PresentationFormat>
  <Paragraphs>381</Paragraphs>
  <Slides>19</Slides>
  <Notes>18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802-11-Submission</vt:lpstr>
      <vt:lpstr>Document</vt:lpstr>
      <vt:lpstr>Initial Proposal for TGaf PHY </vt:lpstr>
      <vt:lpstr>Outline</vt:lpstr>
      <vt:lpstr>Overview </vt:lpstr>
      <vt:lpstr>Downclocking (DC) Ratio </vt:lpstr>
      <vt:lpstr>Cont. </vt:lpstr>
      <vt:lpstr>Cont. </vt:lpstr>
      <vt:lpstr>Cont. </vt:lpstr>
      <vt:lpstr>Extended Range / Lower Rates </vt:lpstr>
      <vt:lpstr>Frame Format</vt:lpstr>
      <vt:lpstr>Support for Two Non Contiguous Channels</vt:lpstr>
      <vt:lpstr>Summary</vt:lpstr>
      <vt:lpstr>Straw Poll 1</vt:lpstr>
      <vt:lpstr>References</vt:lpstr>
      <vt:lpstr>Appendix A - Effect of Down clocking on MAC Tput</vt:lpstr>
      <vt:lpstr>SU/MU Results  </vt:lpstr>
      <vt:lpstr>Appendix B – 11ac Frame Format </vt:lpstr>
      <vt:lpstr>Appendix C – Omni Preamble </vt:lpstr>
      <vt:lpstr>Scenarios Description</vt:lpstr>
      <vt:lpstr>SCM Suburban Macro Results </vt:lpstr>
    </vt:vector>
  </TitlesOfParts>
  <Company>AT&amp;T Labs Research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Ron Porat</cp:lastModifiedBy>
  <cp:revision>642</cp:revision>
  <cp:lastPrinted>1998-02-10T13:28:06Z</cp:lastPrinted>
  <dcterms:created xsi:type="dcterms:W3CDTF">2007-05-21T21:00:37Z</dcterms:created>
  <dcterms:modified xsi:type="dcterms:W3CDTF">2011-11-08T22:40:46Z</dcterms:modified>
</cp:coreProperties>
</file>