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69" r:id="rId2"/>
    <p:sldId id="257" r:id="rId3"/>
    <p:sldId id="275" r:id="rId4"/>
    <p:sldId id="270" r:id="rId5"/>
    <p:sldId id="271" r:id="rId6"/>
    <p:sldId id="274" r:id="rId7"/>
    <p:sldId id="277" r:id="rId8"/>
    <p:sldId id="278" r:id="rId9"/>
    <p:sldId id="276" r:id="rId10"/>
    <p:sldId id="279"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B344D84-9AFB-497E-A393-DC336BA19D2E}" styleName="보통 스타일 3 - 강조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46F890A9-2807-4EBB-B81D-B2AA78EC7F39}" styleName="어두운 스타일 2 - 강조 5/강조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어두운 스타일 2 - 강조 3/강조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702" autoAdjust="0"/>
  </p:normalViewPr>
  <p:slideViewPr>
    <p:cSldViewPr>
      <p:cViewPr varScale="1">
        <p:scale>
          <a:sx n="139" d="100"/>
          <a:sy n="139" d="100"/>
        </p:scale>
        <p:origin x="-2754" y="-102"/>
      </p:cViewPr>
      <p:guideLst>
        <p:guide orient="horz" pos="2160"/>
        <p:guide pos="2880"/>
      </p:guideLst>
    </p:cSldViewPr>
  </p:slideViewPr>
  <p:notesTextViewPr>
    <p:cViewPr>
      <p:scale>
        <a:sx n="1" d="1"/>
        <a:sy n="1" d="1"/>
      </p:scale>
      <p:origin x="0" y="0"/>
    </p:cViewPr>
  </p:notesTextViewPr>
  <p:notesViewPr>
    <p:cSldViewPr>
      <p:cViewPr varScale="1">
        <p:scale>
          <a:sx n="99" d="100"/>
          <a:sy n="99" d="100"/>
        </p:scale>
        <p:origin x="-3600" y="-108"/>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ea typeface="굴림" charset="-127"/>
              </a:defRPr>
            </a:lvl1pPr>
          </a:lstStyle>
          <a:p>
            <a:r>
              <a:rPr lang="en-US" altLang="ko-KR"/>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ea typeface="굴림" charset="-127"/>
              </a:defRPr>
            </a:lvl1pPr>
          </a:lstStyle>
          <a:p>
            <a:r>
              <a:rPr lang="en-US" altLang="ko-KR"/>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ea typeface="굴림" charset="-127"/>
              </a:defRPr>
            </a:lvl1pPr>
          </a:lstStyle>
          <a:p>
            <a:r>
              <a:rPr lang="en-US" altLang="ko-KR"/>
              <a:t>Page </a:t>
            </a:r>
            <a:fld id="{FA8B5215-9E60-451D-8092-674BCA4429E9}"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ltLang="ko-KR">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34430486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ea typeface="굴림" charset="-127"/>
              </a:defRPr>
            </a:lvl1pPr>
          </a:lstStyle>
          <a:p>
            <a:r>
              <a:rPr lang="en-US" altLang="ko-KR"/>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E361E2D4-4B83-46B1-A4F7-EE4A1F1D58A5}"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298146073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a:t>doc.: IEEE 802.11-yy/xxxxr0</a:t>
            </a:r>
          </a:p>
        </p:txBody>
      </p:sp>
      <p:sp>
        <p:nvSpPr>
          <p:cNvPr id="5" name="Rectangle 3"/>
          <p:cNvSpPr>
            <a:spLocks noGrp="1" noChangeArrowheads="1"/>
          </p:cNvSpPr>
          <p:nvPr>
            <p:ph type="dt" idx="1"/>
          </p:nvPr>
        </p:nvSpPr>
        <p:spPr>
          <a:ln/>
        </p:spPr>
        <p:txBody>
          <a:bodyPr/>
          <a:lstStyle/>
          <a:p>
            <a:r>
              <a:rPr lang="en-US" altLang="ko-KR"/>
              <a:t>Month Year</a:t>
            </a:r>
          </a:p>
        </p:txBody>
      </p:sp>
      <p:sp>
        <p:nvSpPr>
          <p:cNvPr id="6" name="Rectangle 6"/>
          <p:cNvSpPr>
            <a:spLocks noGrp="1" noChangeArrowheads="1"/>
          </p:cNvSpPr>
          <p:nvPr>
            <p:ph type="ftr" sz="quarter" idx="4"/>
          </p:nvPr>
        </p:nvSpPr>
        <p:spPr>
          <a:ln/>
        </p:spPr>
        <p:txBody>
          <a:bodyPr/>
          <a:lstStyle/>
          <a:p>
            <a:pPr lvl="4"/>
            <a:r>
              <a:rPr lang="en-US" altLang="ko-KR"/>
              <a:t>John Doe, Some Company</a:t>
            </a:r>
          </a:p>
        </p:txBody>
      </p:sp>
      <p:sp>
        <p:nvSpPr>
          <p:cNvPr id="7" name="Rectangle 7"/>
          <p:cNvSpPr>
            <a:spLocks noGrp="1" noChangeArrowheads="1"/>
          </p:cNvSpPr>
          <p:nvPr>
            <p:ph type="sldNum" sz="quarter" idx="5"/>
          </p:nvPr>
        </p:nvSpPr>
        <p:spPr>
          <a:ln/>
        </p:spPr>
        <p:txBody>
          <a:bodyPr/>
          <a:lstStyle/>
          <a:p>
            <a:r>
              <a:rPr lang="en-US" altLang="ko-KR"/>
              <a:t>Page </a:t>
            </a:r>
            <a:fld id="{FC69F468-0587-4971-9AB7-B9348A9C1660}"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ko-K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a:t>doc.: IEEE 802.11-yy/xxxxr0</a:t>
            </a:r>
          </a:p>
        </p:txBody>
      </p:sp>
      <p:sp>
        <p:nvSpPr>
          <p:cNvPr id="5" name="Rectangle 3"/>
          <p:cNvSpPr>
            <a:spLocks noGrp="1" noChangeArrowheads="1"/>
          </p:cNvSpPr>
          <p:nvPr>
            <p:ph type="dt" idx="1"/>
          </p:nvPr>
        </p:nvSpPr>
        <p:spPr>
          <a:ln/>
        </p:spPr>
        <p:txBody>
          <a:bodyPr/>
          <a:lstStyle/>
          <a:p>
            <a:r>
              <a:rPr lang="en-US" altLang="ko-KR"/>
              <a:t>Month Year</a:t>
            </a:r>
          </a:p>
        </p:txBody>
      </p:sp>
      <p:sp>
        <p:nvSpPr>
          <p:cNvPr id="6" name="Rectangle 6"/>
          <p:cNvSpPr>
            <a:spLocks noGrp="1" noChangeArrowheads="1"/>
          </p:cNvSpPr>
          <p:nvPr>
            <p:ph type="ftr" sz="quarter" idx="4"/>
          </p:nvPr>
        </p:nvSpPr>
        <p:spPr>
          <a:ln/>
        </p:spPr>
        <p:txBody>
          <a:bodyPr/>
          <a:lstStyle/>
          <a:p>
            <a:pPr lvl="4"/>
            <a:r>
              <a:rPr lang="en-US" altLang="ko-KR"/>
              <a:t>John Doe, Some Company</a:t>
            </a:r>
          </a:p>
        </p:txBody>
      </p:sp>
      <p:sp>
        <p:nvSpPr>
          <p:cNvPr id="7" name="Rectangle 7"/>
          <p:cNvSpPr>
            <a:spLocks noGrp="1" noChangeArrowheads="1"/>
          </p:cNvSpPr>
          <p:nvPr>
            <p:ph type="sldNum" sz="quarter" idx="5"/>
          </p:nvPr>
        </p:nvSpPr>
        <p:spPr>
          <a:ln/>
        </p:spPr>
        <p:txBody>
          <a:bodyPr/>
          <a:lstStyle/>
          <a:p>
            <a:r>
              <a:rPr lang="en-US" altLang="ko-KR"/>
              <a:t>Page </a:t>
            </a:r>
            <a:fld id="{F16BA8DE-6F31-4A49-8158-794814731120}" type="slidenum">
              <a:rPr lang="en-US" altLang="ko-KR"/>
              <a:pPr/>
              <a:t>2</a:t>
            </a:fld>
            <a:endParaRPr lang="en-US" altLang="ko-KR"/>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ko-KR"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a:xfrm>
            <a:off x="696913" y="332601"/>
            <a:ext cx="936218" cy="276999"/>
          </a:xfrm>
        </p:spPr>
        <p:txBody>
          <a:bodyPr/>
          <a:lstStyle>
            <a:lvl1pPr>
              <a:defRPr/>
            </a:lvl1pPr>
          </a:lstStyle>
          <a:p>
            <a:r>
              <a:rPr lang="en-US" altLang="ko-KR" dirty="0" smtClean="0"/>
              <a:t>Dec. 2011</a:t>
            </a:r>
            <a:endParaRPr lang="en-US" altLang="ko-KR" dirty="0"/>
          </a:p>
        </p:txBody>
      </p:sp>
      <p:sp>
        <p:nvSpPr>
          <p:cNvPr id="5" name="바닥글 개체 틀 4"/>
          <p:cNvSpPr>
            <a:spLocks noGrp="1"/>
          </p:cNvSpPr>
          <p:nvPr>
            <p:ph type="ftr" sz="quarter" idx="11"/>
          </p:nvPr>
        </p:nvSpPr>
        <p:spPr>
          <a:xfrm>
            <a:off x="7195799" y="6475413"/>
            <a:ext cx="1348126" cy="184666"/>
          </a:xfrm>
        </p:spPr>
        <p:txBody>
          <a:bodyPr/>
          <a:lstStyle>
            <a:lvl1pPr>
              <a:defRPr/>
            </a:lvl1pPr>
          </a:lstStyle>
          <a:p>
            <a:r>
              <a:rPr lang="en-US" altLang="ko-KR" dirty="0" smtClean="0"/>
              <a:t>Minho Cheong,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D8B2674D-202F-454B-85F6-77BB2AC58BA4}" type="slidenum">
              <a:rPr lang="en-US" altLang="ko-KR"/>
              <a:pPr/>
              <a:t>‹#›</a:t>
            </a:fld>
            <a:endParaRPr lang="en-US" altLang="ko-KR"/>
          </a:p>
        </p:txBody>
      </p:sp>
    </p:spTree>
    <p:extLst>
      <p:ext uri="{BB962C8B-B14F-4D97-AF65-F5344CB8AC3E}">
        <p14:creationId xmlns:p14="http://schemas.microsoft.com/office/powerpoint/2010/main" val="121850653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a:t>Month Year</a:t>
            </a:r>
          </a:p>
        </p:txBody>
      </p:sp>
      <p:sp>
        <p:nvSpPr>
          <p:cNvPr id="5" name="바닥글 개체 틀 4"/>
          <p:cNvSpPr>
            <a:spLocks noGrp="1"/>
          </p:cNvSpPr>
          <p:nvPr>
            <p:ph type="ftr" sz="quarter" idx="11"/>
          </p:nvPr>
        </p:nvSpPr>
        <p:spPr/>
        <p:txBody>
          <a:bodyPr/>
          <a:lstStyle>
            <a:lvl1pPr>
              <a:defRPr/>
            </a:lvl1pPr>
          </a:lstStyle>
          <a:p>
            <a:r>
              <a:rPr lang="en-US" altLang="ko-KR"/>
              <a:t>John Doe, Some Company</a:t>
            </a:r>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F50386AD-492D-4F75-A316-A2E2EB7BE67B}" type="slidenum">
              <a:rPr lang="en-US" altLang="ko-KR"/>
              <a:pPr/>
              <a:t>‹#›</a:t>
            </a:fld>
            <a:endParaRPr lang="en-US" altLang="ko-KR"/>
          </a:p>
        </p:txBody>
      </p:sp>
    </p:spTree>
    <p:extLst>
      <p:ext uri="{BB962C8B-B14F-4D97-AF65-F5344CB8AC3E}">
        <p14:creationId xmlns:p14="http://schemas.microsoft.com/office/powerpoint/2010/main" val="315587687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a:t>Month Year</a:t>
            </a:r>
          </a:p>
        </p:txBody>
      </p:sp>
      <p:sp>
        <p:nvSpPr>
          <p:cNvPr id="5" name="바닥글 개체 틀 4"/>
          <p:cNvSpPr>
            <a:spLocks noGrp="1"/>
          </p:cNvSpPr>
          <p:nvPr>
            <p:ph type="ftr" sz="quarter" idx="11"/>
          </p:nvPr>
        </p:nvSpPr>
        <p:spPr/>
        <p:txBody>
          <a:bodyPr/>
          <a:lstStyle>
            <a:lvl1pPr>
              <a:defRPr/>
            </a:lvl1pPr>
          </a:lstStyle>
          <a:p>
            <a:r>
              <a:rPr lang="en-US" altLang="ko-KR"/>
              <a:t>John Doe, Some Company</a:t>
            </a:r>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2302B374-5C13-4D37-A107-FC6296849ACD}" type="slidenum">
              <a:rPr lang="en-US" altLang="ko-KR"/>
              <a:pPr/>
              <a:t>‹#›</a:t>
            </a:fld>
            <a:endParaRPr lang="en-US" altLang="ko-KR"/>
          </a:p>
        </p:txBody>
      </p:sp>
    </p:spTree>
    <p:extLst>
      <p:ext uri="{BB962C8B-B14F-4D97-AF65-F5344CB8AC3E}">
        <p14:creationId xmlns:p14="http://schemas.microsoft.com/office/powerpoint/2010/main" val="384968209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a:xfrm>
            <a:off x="696913" y="332601"/>
            <a:ext cx="936218" cy="276999"/>
          </a:xfrm>
        </p:spPr>
        <p:txBody>
          <a:bodyPr/>
          <a:lstStyle>
            <a:lvl1pPr>
              <a:defRPr/>
            </a:lvl1pPr>
          </a:lstStyle>
          <a:p>
            <a:r>
              <a:rPr lang="en-US" altLang="ko-KR" dirty="0" smtClean="0"/>
              <a:t>Dec. 2011</a:t>
            </a:r>
            <a:endParaRPr lang="en-US" altLang="ko-KR" dirty="0"/>
          </a:p>
        </p:txBody>
      </p:sp>
      <p:sp>
        <p:nvSpPr>
          <p:cNvPr id="5" name="바닥글 개체 틀 4"/>
          <p:cNvSpPr>
            <a:spLocks noGrp="1"/>
          </p:cNvSpPr>
          <p:nvPr>
            <p:ph type="ftr" sz="quarter" idx="11"/>
          </p:nvPr>
        </p:nvSpPr>
        <p:spPr>
          <a:xfrm>
            <a:off x="7195799" y="6475413"/>
            <a:ext cx="1348126" cy="184666"/>
          </a:xfrm>
        </p:spPr>
        <p:txBody>
          <a:bodyPr/>
          <a:lstStyle>
            <a:lvl1pPr>
              <a:defRPr/>
            </a:lvl1pPr>
          </a:lstStyle>
          <a:p>
            <a:r>
              <a:rPr lang="en-US" altLang="ko-KR" dirty="0" smtClean="0"/>
              <a:t>Minho Cheong,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484C020A-3B37-44AB-8EAD-140E949FB204}" type="slidenum">
              <a:rPr lang="en-US" altLang="ko-KR"/>
              <a:pPr/>
              <a:t>‹#›</a:t>
            </a:fld>
            <a:endParaRPr lang="en-US" altLang="ko-KR"/>
          </a:p>
        </p:txBody>
      </p:sp>
    </p:spTree>
    <p:extLst>
      <p:ext uri="{BB962C8B-B14F-4D97-AF65-F5344CB8AC3E}">
        <p14:creationId xmlns:p14="http://schemas.microsoft.com/office/powerpoint/2010/main" val="41934087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날짜 개체 틀 3"/>
          <p:cNvSpPr>
            <a:spLocks noGrp="1"/>
          </p:cNvSpPr>
          <p:nvPr>
            <p:ph type="dt" sz="half" idx="10"/>
          </p:nvPr>
        </p:nvSpPr>
        <p:spPr>
          <a:xfrm>
            <a:off x="696913" y="332601"/>
            <a:ext cx="936218" cy="276999"/>
          </a:xfrm>
        </p:spPr>
        <p:txBody>
          <a:bodyPr/>
          <a:lstStyle>
            <a:lvl1pPr>
              <a:defRPr/>
            </a:lvl1pPr>
          </a:lstStyle>
          <a:p>
            <a:r>
              <a:rPr lang="en-US" altLang="ko-KR" dirty="0" smtClean="0"/>
              <a:t>Dec. 2011</a:t>
            </a:r>
            <a:endParaRPr lang="en-US" altLang="ko-KR" dirty="0"/>
          </a:p>
        </p:txBody>
      </p:sp>
      <p:sp>
        <p:nvSpPr>
          <p:cNvPr id="5" name="바닥글 개체 틀 4"/>
          <p:cNvSpPr>
            <a:spLocks noGrp="1"/>
          </p:cNvSpPr>
          <p:nvPr>
            <p:ph type="ftr" sz="quarter" idx="11"/>
          </p:nvPr>
        </p:nvSpPr>
        <p:spPr>
          <a:xfrm>
            <a:off x="7195799" y="6475413"/>
            <a:ext cx="1348126" cy="184666"/>
          </a:xfrm>
        </p:spPr>
        <p:txBody>
          <a:bodyPr/>
          <a:lstStyle>
            <a:lvl1pPr>
              <a:defRPr/>
            </a:lvl1pPr>
          </a:lstStyle>
          <a:p>
            <a:r>
              <a:rPr lang="en-US" altLang="ko-KR" dirty="0" smtClean="0"/>
              <a:t>Minho Cheong,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F16CBC0D-AFA6-4FB3-9ADC-97CBDCD74B6C}" type="slidenum">
              <a:rPr lang="en-US" altLang="ko-KR"/>
              <a:pPr/>
              <a:t>‹#›</a:t>
            </a:fld>
            <a:endParaRPr lang="en-US" altLang="ko-KR"/>
          </a:p>
        </p:txBody>
      </p:sp>
    </p:spTree>
    <p:extLst>
      <p:ext uri="{BB962C8B-B14F-4D97-AF65-F5344CB8AC3E}">
        <p14:creationId xmlns:p14="http://schemas.microsoft.com/office/powerpoint/2010/main" val="271224550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lvl1pPr>
              <a:defRPr/>
            </a:lvl1pPr>
          </a:lstStyle>
          <a:p>
            <a:r>
              <a:rPr lang="en-US" altLang="ko-KR"/>
              <a:t>Month Year</a:t>
            </a:r>
          </a:p>
        </p:txBody>
      </p:sp>
      <p:sp>
        <p:nvSpPr>
          <p:cNvPr id="6" name="바닥글 개체 틀 5"/>
          <p:cNvSpPr>
            <a:spLocks noGrp="1"/>
          </p:cNvSpPr>
          <p:nvPr>
            <p:ph type="ftr" sz="quarter" idx="11"/>
          </p:nvPr>
        </p:nvSpPr>
        <p:spPr/>
        <p:txBody>
          <a:bodyPr/>
          <a:lstStyle>
            <a:lvl1pPr>
              <a:defRPr/>
            </a:lvl1pPr>
          </a:lstStyle>
          <a:p>
            <a:r>
              <a:rPr lang="en-US" altLang="ko-KR"/>
              <a:t>John Doe, Some Company</a:t>
            </a:r>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9282766C-EA4A-40E5-A2D3-4AF7DBA6D992}" type="slidenum">
              <a:rPr lang="en-US" altLang="ko-KR"/>
              <a:pPr/>
              <a:t>‹#›</a:t>
            </a:fld>
            <a:endParaRPr lang="en-US" altLang="ko-KR"/>
          </a:p>
        </p:txBody>
      </p:sp>
    </p:spTree>
    <p:extLst>
      <p:ext uri="{BB962C8B-B14F-4D97-AF65-F5344CB8AC3E}">
        <p14:creationId xmlns:p14="http://schemas.microsoft.com/office/powerpoint/2010/main" val="101639542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lvl1pPr>
              <a:defRPr/>
            </a:lvl1pPr>
          </a:lstStyle>
          <a:p>
            <a:r>
              <a:rPr lang="en-US" altLang="ko-KR"/>
              <a:t>Month Year</a:t>
            </a:r>
          </a:p>
        </p:txBody>
      </p:sp>
      <p:sp>
        <p:nvSpPr>
          <p:cNvPr id="8" name="바닥글 개체 틀 7"/>
          <p:cNvSpPr>
            <a:spLocks noGrp="1"/>
          </p:cNvSpPr>
          <p:nvPr>
            <p:ph type="ftr" sz="quarter" idx="11"/>
          </p:nvPr>
        </p:nvSpPr>
        <p:spPr/>
        <p:txBody>
          <a:bodyPr/>
          <a:lstStyle>
            <a:lvl1pPr>
              <a:defRPr/>
            </a:lvl1pPr>
          </a:lstStyle>
          <a:p>
            <a:r>
              <a:rPr lang="en-US" altLang="ko-KR"/>
              <a:t>John Doe, Some Company</a:t>
            </a:r>
          </a:p>
        </p:txBody>
      </p:sp>
      <p:sp>
        <p:nvSpPr>
          <p:cNvPr id="9" name="슬라이드 번호 개체 틀 8"/>
          <p:cNvSpPr>
            <a:spLocks noGrp="1"/>
          </p:cNvSpPr>
          <p:nvPr>
            <p:ph type="sldNum" sz="quarter" idx="12"/>
          </p:nvPr>
        </p:nvSpPr>
        <p:spPr/>
        <p:txBody>
          <a:bodyPr/>
          <a:lstStyle>
            <a:lvl1pPr>
              <a:defRPr/>
            </a:lvl1pPr>
          </a:lstStyle>
          <a:p>
            <a:r>
              <a:rPr lang="en-US" altLang="ko-KR"/>
              <a:t>Slide </a:t>
            </a:r>
            <a:fld id="{097C18DF-4D57-4209-A777-88AB19A264D9}" type="slidenum">
              <a:rPr lang="en-US" altLang="ko-KR"/>
              <a:pPr/>
              <a:t>‹#›</a:t>
            </a:fld>
            <a:endParaRPr lang="en-US" altLang="ko-KR"/>
          </a:p>
        </p:txBody>
      </p:sp>
    </p:spTree>
    <p:extLst>
      <p:ext uri="{BB962C8B-B14F-4D97-AF65-F5344CB8AC3E}">
        <p14:creationId xmlns:p14="http://schemas.microsoft.com/office/powerpoint/2010/main" val="117128778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lvl1pPr>
              <a:defRPr/>
            </a:lvl1pPr>
          </a:lstStyle>
          <a:p>
            <a:r>
              <a:rPr lang="en-US" altLang="ko-KR"/>
              <a:t>Month Year</a:t>
            </a:r>
          </a:p>
        </p:txBody>
      </p:sp>
      <p:sp>
        <p:nvSpPr>
          <p:cNvPr id="4" name="바닥글 개체 틀 3"/>
          <p:cNvSpPr>
            <a:spLocks noGrp="1"/>
          </p:cNvSpPr>
          <p:nvPr>
            <p:ph type="ftr" sz="quarter" idx="11"/>
          </p:nvPr>
        </p:nvSpPr>
        <p:spPr/>
        <p:txBody>
          <a:bodyPr/>
          <a:lstStyle>
            <a:lvl1pPr>
              <a:defRPr/>
            </a:lvl1pPr>
          </a:lstStyle>
          <a:p>
            <a:r>
              <a:rPr lang="en-US" altLang="ko-KR"/>
              <a:t>John Doe, Some Company</a:t>
            </a:r>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AE80ED00-24EE-412C-89BE-0E325A7A6FD1}" type="slidenum">
              <a:rPr lang="en-US" altLang="ko-KR"/>
              <a:pPr/>
              <a:t>‹#›</a:t>
            </a:fld>
            <a:endParaRPr lang="en-US" altLang="ko-KR"/>
          </a:p>
        </p:txBody>
      </p:sp>
    </p:spTree>
    <p:extLst>
      <p:ext uri="{BB962C8B-B14F-4D97-AF65-F5344CB8AC3E}">
        <p14:creationId xmlns:p14="http://schemas.microsoft.com/office/powerpoint/2010/main" val="269907470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a:lvl1pPr>
          </a:lstStyle>
          <a:p>
            <a:r>
              <a:rPr lang="en-US" altLang="ko-KR"/>
              <a:t>Month Year</a:t>
            </a:r>
          </a:p>
        </p:txBody>
      </p:sp>
      <p:sp>
        <p:nvSpPr>
          <p:cNvPr id="3" name="바닥글 개체 틀 2"/>
          <p:cNvSpPr>
            <a:spLocks noGrp="1"/>
          </p:cNvSpPr>
          <p:nvPr>
            <p:ph type="ftr" sz="quarter" idx="11"/>
          </p:nvPr>
        </p:nvSpPr>
        <p:spPr/>
        <p:txBody>
          <a:bodyPr/>
          <a:lstStyle>
            <a:lvl1pPr>
              <a:defRPr/>
            </a:lvl1pPr>
          </a:lstStyle>
          <a:p>
            <a:r>
              <a:rPr lang="en-US" altLang="ko-KR"/>
              <a:t>John Doe, Some Company</a:t>
            </a:r>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03D57FC3-F639-441A-B6DB-2F71FECD5139}" type="slidenum">
              <a:rPr lang="en-US" altLang="ko-KR"/>
              <a:pPr/>
              <a:t>‹#›</a:t>
            </a:fld>
            <a:endParaRPr lang="en-US" altLang="ko-KR"/>
          </a:p>
        </p:txBody>
      </p:sp>
    </p:spTree>
    <p:extLst>
      <p:ext uri="{BB962C8B-B14F-4D97-AF65-F5344CB8AC3E}">
        <p14:creationId xmlns:p14="http://schemas.microsoft.com/office/powerpoint/2010/main" val="329111606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lvl1pPr>
              <a:defRPr/>
            </a:lvl1pPr>
          </a:lstStyle>
          <a:p>
            <a:r>
              <a:rPr lang="en-US" altLang="ko-KR"/>
              <a:t>Month Year</a:t>
            </a:r>
          </a:p>
        </p:txBody>
      </p:sp>
      <p:sp>
        <p:nvSpPr>
          <p:cNvPr id="6" name="바닥글 개체 틀 5"/>
          <p:cNvSpPr>
            <a:spLocks noGrp="1"/>
          </p:cNvSpPr>
          <p:nvPr>
            <p:ph type="ftr" sz="quarter" idx="11"/>
          </p:nvPr>
        </p:nvSpPr>
        <p:spPr/>
        <p:txBody>
          <a:bodyPr/>
          <a:lstStyle>
            <a:lvl1pPr>
              <a:defRPr/>
            </a:lvl1pPr>
          </a:lstStyle>
          <a:p>
            <a:r>
              <a:rPr lang="en-US" altLang="ko-KR"/>
              <a:t>John Doe, Some Company</a:t>
            </a:r>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4B04EC32-141C-4649-8933-7B9F6C09F8C9}" type="slidenum">
              <a:rPr lang="en-US" altLang="ko-KR"/>
              <a:pPr/>
              <a:t>‹#›</a:t>
            </a:fld>
            <a:endParaRPr lang="en-US" altLang="ko-KR"/>
          </a:p>
        </p:txBody>
      </p:sp>
    </p:spTree>
    <p:extLst>
      <p:ext uri="{BB962C8B-B14F-4D97-AF65-F5344CB8AC3E}">
        <p14:creationId xmlns:p14="http://schemas.microsoft.com/office/powerpoint/2010/main" val="39981848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smtClean="0"/>
              <a:t>그림을 추가하려면 아이콘을 클릭하십시오</a:t>
            </a:r>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lvl1pPr>
              <a:defRPr/>
            </a:lvl1pPr>
          </a:lstStyle>
          <a:p>
            <a:r>
              <a:rPr lang="en-US" altLang="ko-KR"/>
              <a:t>Month Year</a:t>
            </a:r>
          </a:p>
        </p:txBody>
      </p:sp>
      <p:sp>
        <p:nvSpPr>
          <p:cNvPr id="6" name="바닥글 개체 틀 5"/>
          <p:cNvSpPr>
            <a:spLocks noGrp="1"/>
          </p:cNvSpPr>
          <p:nvPr>
            <p:ph type="ftr" sz="quarter" idx="11"/>
          </p:nvPr>
        </p:nvSpPr>
        <p:spPr/>
        <p:txBody>
          <a:bodyPr/>
          <a:lstStyle>
            <a:lvl1pPr>
              <a:defRPr/>
            </a:lvl1pPr>
          </a:lstStyle>
          <a:p>
            <a:r>
              <a:rPr lang="en-US" altLang="ko-KR"/>
              <a:t>John Doe, Some Company</a:t>
            </a:r>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782B1339-072E-4389-B595-81042B175E97}" type="slidenum">
              <a:rPr lang="en-US" altLang="ko-KR"/>
              <a:pPr/>
              <a:t>‹#›</a:t>
            </a:fld>
            <a:endParaRPr lang="en-US" altLang="ko-KR"/>
          </a:p>
        </p:txBody>
      </p:sp>
    </p:spTree>
    <p:extLst>
      <p:ext uri="{BB962C8B-B14F-4D97-AF65-F5344CB8AC3E}">
        <p14:creationId xmlns:p14="http://schemas.microsoft.com/office/powerpoint/2010/main" val="73286462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ltLang="ko-KR" smtClean="0"/>
          </a:p>
        </p:txBody>
      </p:sp>
      <p:sp>
        <p:nvSpPr>
          <p:cNvPr id="1028" name="Rectangle 4"/>
          <p:cNvSpPr>
            <a:spLocks noGrp="1" noChangeArrowheads="1"/>
          </p:cNvSpPr>
          <p:nvPr>
            <p:ph type="dt" sz="half" idx="2"/>
          </p:nvPr>
        </p:nvSpPr>
        <p:spPr bwMode="auto">
          <a:xfrm>
            <a:off x="696913" y="332601"/>
            <a:ext cx="93621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ea typeface="굴림" charset="-127"/>
              </a:defRPr>
            </a:lvl1pPr>
          </a:lstStyle>
          <a:p>
            <a:r>
              <a:rPr lang="en-US" altLang="ko-KR" dirty="0" smtClean="0"/>
              <a:t>Dec. 2011</a:t>
            </a:r>
            <a:endParaRPr lang="en-US" altLang="ko-KR" dirty="0"/>
          </a:p>
        </p:txBody>
      </p:sp>
      <p:sp>
        <p:nvSpPr>
          <p:cNvPr id="1029" name="Rectangle 5"/>
          <p:cNvSpPr>
            <a:spLocks noGrp="1" noChangeArrowheads="1"/>
          </p:cNvSpPr>
          <p:nvPr>
            <p:ph type="ftr" sz="quarter" idx="3"/>
          </p:nvPr>
        </p:nvSpPr>
        <p:spPr bwMode="auto">
          <a:xfrm>
            <a:off x="7195799" y="6475413"/>
            <a:ext cx="134812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ea typeface="굴림" charset="-127"/>
              </a:defRPr>
            </a:lvl1pPr>
          </a:lstStyle>
          <a:p>
            <a:r>
              <a:rPr lang="en-US" altLang="ko-KR" dirty="0" smtClean="0"/>
              <a:t>Minho Cheong, 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09075AA3-A9F0-4E1D-8AAA-041FAEA1F10A}" type="slidenum">
              <a:rPr lang="en-US" altLang="ko-KR"/>
              <a:pPr/>
              <a:t>‹#›</a:t>
            </a:fld>
            <a:endParaRPr lang="en-US" altLang="ko-KR"/>
          </a:p>
        </p:txBody>
      </p:sp>
      <p:sp>
        <p:nvSpPr>
          <p:cNvPr id="1031" name="Rectangle 7"/>
          <p:cNvSpPr>
            <a:spLocks noChangeArrowheads="1"/>
          </p:cNvSpPr>
          <p:nvPr/>
        </p:nvSpPr>
        <p:spPr bwMode="auto">
          <a:xfrm>
            <a:off x="5175246" y="332601"/>
            <a:ext cx="327025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altLang="ko-KR" sz="1800" b="1" dirty="0">
                <a:ea typeface="굴림" charset="-127"/>
              </a:rPr>
              <a:t>doc.: IEEE </a:t>
            </a:r>
            <a:r>
              <a:rPr lang="en-US" altLang="ko-KR" sz="1800" b="1" dirty="0" smtClean="0">
                <a:ea typeface="굴림" charset="-127"/>
              </a:rPr>
              <a:t>802.11-11/1539r0</a:t>
            </a:r>
            <a:endParaRPr lang="en-US" altLang="ko-KR" sz="18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latinLnBrk="1" hangingPunct="1">
        <a:spcBef>
          <a:spcPct val="0"/>
        </a:spcBef>
        <a:spcAft>
          <a:spcPct val="0"/>
        </a:spcAft>
        <a:defRPr sz="3200" b="1">
          <a:solidFill>
            <a:schemeClr val="tx2"/>
          </a:solidFill>
          <a:latin typeface="+mj-lt"/>
          <a:ea typeface="+mj-ea"/>
          <a:cs typeface="+mj-cs"/>
        </a:defRPr>
      </a:lvl1pPr>
      <a:lvl2pPr algn="ctr" rtl="0" eaLnBrk="1" fontAlgn="base" latinLnBrk="1" hangingPunct="1">
        <a:spcBef>
          <a:spcPct val="0"/>
        </a:spcBef>
        <a:spcAft>
          <a:spcPct val="0"/>
        </a:spcAft>
        <a:defRPr sz="3200" b="1">
          <a:solidFill>
            <a:schemeClr val="tx2"/>
          </a:solidFill>
          <a:latin typeface="Times New Roman" pitchFamily="18" charset="0"/>
        </a:defRPr>
      </a:lvl2pPr>
      <a:lvl3pPr algn="ctr" rtl="0" eaLnBrk="1" fontAlgn="base" latinLnBrk="1" hangingPunct="1">
        <a:spcBef>
          <a:spcPct val="0"/>
        </a:spcBef>
        <a:spcAft>
          <a:spcPct val="0"/>
        </a:spcAft>
        <a:defRPr sz="3200" b="1">
          <a:solidFill>
            <a:schemeClr val="tx2"/>
          </a:solidFill>
          <a:latin typeface="Times New Roman" pitchFamily="18" charset="0"/>
        </a:defRPr>
      </a:lvl3pPr>
      <a:lvl4pPr algn="ctr" rtl="0" eaLnBrk="1" fontAlgn="base" latinLnBrk="1" hangingPunct="1">
        <a:spcBef>
          <a:spcPct val="0"/>
        </a:spcBef>
        <a:spcAft>
          <a:spcPct val="0"/>
        </a:spcAft>
        <a:defRPr sz="3200" b="1">
          <a:solidFill>
            <a:schemeClr val="tx2"/>
          </a:solidFill>
          <a:latin typeface="Times New Roman" pitchFamily="18" charset="0"/>
        </a:defRPr>
      </a:lvl4pPr>
      <a:lvl5pPr algn="ctr" rtl="0" eaLnBrk="1" fontAlgn="base" latinLnBrk="1" hangingPunct="1">
        <a:spcBef>
          <a:spcPct val="0"/>
        </a:spcBef>
        <a:spcAft>
          <a:spcPct val="0"/>
        </a:spcAft>
        <a:defRPr sz="3200" b="1">
          <a:solidFill>
            <a:schemeClr val="tx2"/>
          </a:solidFill>
          <a:latin typeface="Times New Roman" pitchFamily="18" charset="0"/>
        </a:defRPr>
      </a:lvl5pPr>
      <a:lvl6pPr marL="457200" algn="ctr" rtl="0" eaLnBrk="1" fontAlgn="base" latinLnBrk="1" hangingPunct="1">
        <a:spcBef>
          <a:spcPct val="0"/>
        </a:spcBef>
        <a:spcAft>
          <a:spcPct val="0"/>
        </a:spcAft>
        <a:defRPr sz="3200" b="1">
          <a:solidFill>
            <a:schemeClr val="tx2"/>
          </a:solidFill>
          <a:latin typeface="Times New Roman" pitchFamily="18" charset="0"/>
        </a:defRPr>
      </a:lvl6pPr>
      <a:lvl7pPr marL="914400" algn="ctr" rtl="0" eaLnBrk="1" fontAlgn="base" latinLnBrk="1" hangingPunct="1">
        <a:spcBef>
          <a:spcPct val="0"/>
        </a:spcBef>
        <a:spcAft>
          <a:spcPct val="0"/>
        </a:spcAft>
        <a:defRPr sz="3200" b="1">
          <a:solidFill>
            <a:schemeClr val="tx2"/>
          </a:solidFill>
          <a:latin typeface="Times New Roman" pitchFamily="18" charset="0"/>
        </a:defRPr>
      </a:lvl7pPr>
      <a:lvl8pPr marL="1371600" algn="ctr" rtl="0" eaLnBrk="1" fontAlgn="base" latinLnBrk="1" hangingPunct="1">
        <a:spcBef>
          <a:spcPct val="0"/>
        </a:spcBef>
        <a:spcAft>
          <a:spcPct val="0"/>
        </a:spcAft>
        <a:defRPr sz="3200" b="1">
          <a:solidFill>
            <a:schemeClr val="tx2"/>
          </a:solidFill>
          <a:latin typeface="Times New Roman" pitchFamily="18" charset="0"/>
        </a:defRPr>
      </a:lvl8pPr>
      <a:lvl9pPr marL="1828800" algn="ctr" rtl="0" eaLnBrk="1" fontAlgn="base" latinLnBrk="1"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000">
          <a:solidFill>
            <a:schemeClr val="tx1"/>
          </a:solidFill>
          <a:latin typeface="+mn-lt"/>
        </a:defRPr>
      </a:lvl2pPr>
      <a:lvl3pPr marL="1085850" indent="-228600" algn="l" rtl="0" eaLnBrk="1" fontAlgn="base" latinLnBrk="1" hangingPunct="1">
        <a:spcBef>
          <a:spcPct val="20000"/>
        </a:spcBef>
        <a:spcAft>
          <a:spcPct val="0"/>
        </a:spcAft>
        <a:buChar char="•"/>
        <a:defRPr>
          <a:solidFill>
            <a:schemeClr val="tx1"/>
          </a:solidFill>
          <a:latin typeface="+mn-lt"/>
        </a:defRPr>
      </a:lvl3pPr>
      <a:lvl4pPr marL="1428750" indent="-228600" algn="l" rtl="0" eaLnBrk="1" fontAlgn="base" latinLnBrk="1" hangingPunct="1">
        <a:spcBef>
          <a:spcPct val="20000"/>
        </a:spcBef>
        <a:spcAft>
          <a:spcPct val="0"/>
        </a:spcAft>
        <a:buChar char="–"/>
        <a:defRPr sz="1600">
          <a:solidFill>
            <a:schemeClr val="tx1"/>
          </a:solidFill>
          <a:latin typeface="+mn-lt"/>
        </a:defRPr>
      </a:lvl4pPr>
      <a:lvl5pPr marL="1771650" indent="-228600" algn="l" rtl="0" eaLnBrk="1" fontAlgn="base" latinLnBrk="1" hangingPunct="1">
        <a:spcBef>
          <a:spcPct val="20000"/>
        </a:spcBef>
        <a:spcAft>
          <a:spcPct val="0"/>
        </a:spcAft>
        <a:buChar char="•"/>
        <a:defRPr sz="1600">
          <a:solidFill>
            <a:schemeClr val="tx1"/>
          </a:solidFill>
          <a:latin typeface="+mn-lt"/>
        </a:defRPr>
      </a:lvl5pPr>
      <a:lvl6pPr marL="2228850" indent="-228600" algn="l" rtl="0" eaLnBrk="1" fontAlgn="base" latinLnBrk="1" hangingPunct="1">
        <a:spcBef>
          <a:spcPct val="20000"/>
        </a:spcBef>
        <a:spcAft>
          <a:spcPct val="0"/>
        </a:spcAft>
        <a:buChar char="•"/>
        <a:defRPr sz="1600">
          <a:solidFill>
            <a:schemeClr val="tx1"/>
          </a:solidFill>
          <a:latin typeface="+mn-lt"/>
        </a:defRPr>
      </a:lvl6pPr>
      <a:lvl7pPr marL="2686050" indent="-228600" algn="l" rtl="0" eaLnBrk="1" fontAlgn="base" latinLnBrk="1" hangingPunct="1">
        <a:spcBef>
          <a:spcPct val="20000"/>
        </a:spcBef>
        <a:spcAft>
          <a:spcPct val="0"/>
        </a:spcAft>
        <a:buChar char="•"/>
        <a:defRPr sz="1600">
          <a:solidFill>
            <a:schemeClr val="tx1"/>
          </a:solidFill>
          <a:latin typeface="+mn-lt"/>
        </a:defRPr>
      </a:lvl7pPr>
      <a:lvl8pPr marL="3143250" indent="-228600" algn="l" rtl="0" eaLnBrk="1" fontAlgn="base" latinLnBrk="1" hangingPunct="1">
        <a:spcBef>
          <a:spcPct val="20000"/>
        </a:spcBef>
        <a:spcAft>
          <a:spcPct val="0"/>
        </a:spcAft>
        <a:buChar char="•"/>
        <a:defRPr sz="1600">
          <a:solidFill>
            <a:schemeClr val="tx1"/>
          </a:solidFill>
          <a:latin typeface="+mn-lt"/>
        </a:defRPr>
      </a:lvl8pPr>
      <a:lvl9pPr marL="3600450" indent="-228600" algn="l" rtl="0" eaLnBrk="1" fontAlgn="base" latinLnBrk="1" hangingPunct="1">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날짜 개체 틀 3"/>
          <p:cNvSpPr>
            <a:spLocks noGrp="1"/>
          </p:cNvSpPr>
          <p:nvPr>
            <p:ph type="dt" sz="half" idx="10"/>
          </p:nvPr>
        </p:nvSpPr>
        <p:spPr>
          <a:xfrm>
            <a:off x="696913" y="332601"/>
            <a:ext cx="936218" cy="276999"/>
          </a:xfrm>
        </p:spPr>
        <p:txBody>
          <a:bodyPr/>
          <a:lstStyle/>
          <a:p>
            <a:r>
              <a:rPr lang="en-US" altLang="ko-KR" dirty="0" smtClean="0"/>
              <a:t>Dec. </a:t>
            </a:r>
            <a:r>
              <a:rPr lang="en-US" altLang="ko-KR" dirty="0" smtClean="0"/>
              <a:t>2011</a:t>
            </a:r>
            <a:endParaRPr lang="en-US" altLang="ko-KR" dirty="0"/>
          </a:p>
        </p:txBody>
      </p:sp>
      <p:sp>
        <p:nvSpPr>
          <p:cNvPr id="7" name="바닥글 개체 틀 4"/>
          <p:cNvSpPr>
            <a:spLocks noGrp="1"/>
          </p:cNvSpPr>
          <p:nvPr>
            <p:ph type="ftr" sz="quarter" idx="11"/>
          </p:nvPr>
        </p:nvSpPr>
        <p:spPr>
          <a:xfrm>
            <a:off x="7195800" y="6475413"/>
            <a:ext cx="1348125" cy="184666"/>
          </a:xfrm>
        </p:spPr>
        <p:txBody>
          <a:bodyPr/>
          <a:lstStyle/>
          <a:p>
            <a:r>
              <a:rPr lang="en-US" altLang="ko-KR" dirty="0" smtClean="0"/>
              <a:t>Minho Cheong, ETRI</a:t>
            </a:r>
            <a:endParaRPr lang="en-US" altLang="ko-KR" dirty="0"/>
          </a:p>
        </p:txBody>
      </p:sp>
      <p:sp>
        <p:nvSpPr>
          <p:cNvPr id="8" name="슬라이드 번호 개체 틀 5"/>
          <p:cNvSpPr>
            <a:spLocks noGrp="1"/>
          </p:cNvSpPr>
          <p:nvPr>
            <p:ph type="sldNum" sz="quarter" idx="12"/>
          </p:nvPr>
        </p:nvSpPr>
        <p:spPr/>
        <p:txBody>
          <a:bodyPr/>
          <a:lstStyle/>
          <a:p>
            <a:r>
              <a:rPr lang="en-US" altLang="ko-KR"/>
              <a:t>Slide </a:t>
            </a:r>
            <a:fld id="{EF4B74F9-D297-4CB4-9A57-8500DF914840}" type="slidenum">
              <a:rPr lang="en-US" altLang="ko-KR"/>
              <a:pPr/>
              <a:t>1</a:t>
            </a:fld>
            <a:endParaRPr lang="en-US" altLang="ko-KR"/>
          </a:p>
        </p:txBody>
      </p:sp>
      <p:sp>
        <p:nvSpPr>
          <p:cNvPr id="30722" name="Rectangle 2"/>
          <p:cNvSpPr>
            <a:spLocks noGrp="1" noChangeArrowheads="1"/>
          </p:cNvSpPr>
          <p:nvPr>
            <p:ph type="title"/>
          </p:nvPr>
        </p:nvSpPr>
        <p:spPr>
          <a:noFill/>
          <a:ln/>
        </p:spPr>
        <p:txBody>
          <a:bodyPr/>
          <a:lstStyle/>
          <a:p>
            <a:r>
              <a:rPr lang="en-US" altLang="ko-KR" dirty="0" smtClean="0">
                <a:ea typeface="굴림" charset="-127"/>
              </a:rPr>
              <a:t>Beam forming for 11ah</a:t>
            </a:r>
            <a:endParaRPr lang="en-US" altLang="ko-KR" dirty="0">
              <a:ea typeface="굴림" charset="-127"/>
            </a:endParaRPr>
          </a:p>
        </p:txBody>
      </p:sp>
      <p:sp>
        <p:nvSpPr>
          <p:cNvPr id="30726" name="Rectangle 6"/>
          <p:cNvSpPr>
            <a:spLocks noGrp="1" noChangeArrowheads="1"/>
          </p:cNvSpPr>
          <p:nvPr>
            <p:ph type="body" idx="1"/>
          </p:nvPr>
        </p:nvSpPr>
        <p:spPr>
          <a:xfrm>
            <a:off x="685800" y="2255912"/>
            <a:ext cx="7772400" cy="381000"/>
          </a:xfrm>
          <a:noFill/>
          <a:ln/>
        </p:spPr>
        <p:txBody>
          <a:bodyPr/>
          <a:lstStyle/>
          <a:p>
            <a:pPr algn="ctr">
              <a:buFontTx/>
              <a:buNone/>
            </a:pPr>
            <a:r>
              <a:rPr lang="en-US" altLang="ko-KR" sz="2000" dirty="0">
                <a:ea typeface="굴림" charset="-127"/>
              </a:rPr>
              <a:t>Date:</a:t>
            </a:r>
            <a:r>
              <a:rPr lang="en-US" altLang="ko-KR" sz="2000" b="0" dirty="0">
                <a:ea typeface="굴림" charset="-127"/>
              </a:rPr>
              <a:t> </a:t>
            </a:r>
            <a:r>
              <a:rPr lang="en-US" altLang="ko-KR" sz="2000" b="0" dirty="0" smtClean="0">
                <a:ea typeface="굴림" charset="-127"/>
              </a:rPr>
              <a:t>2011-12-12</a:t>
            </a:r>
            <a:endParaRPr lang="en-US" altLang="ko-KR" sz="2000" b="0" dirty="0">
              <a:ea typeface="굴림" charset="-127"/>
            </a:endParaRPr>
          </a:p>
        </p:txBody>
      </p:sp>
      <p:graphicFrame>
        <p:nvGraphicFramePr>
          <p:cNvPr id="30731" name="Object 11"/>
          <p:cNvGraphicFramePr>
            <a:graphicFrameLocks noChangeAspect="1"/>
          </p:cNvGraphicFramePr>
          <p:nvPr>
            <p:extLst>
              <p:ext uri="{D42A27DB-BD31-4B8C-83A1-F6EECF244321}">
                <p14:modId xmlns:p14="http://schemas.microsoft.com/office/powerpoint/2010/main" val="3846131061"/>
              </p:ext>
            </p:extLst>
          </p:nvPr>
        </p:nvGraphicFramePr>
        <p:xfrm>
          <a:off x="517525" y="3313113"/>
          <a:ext cx="7918450" cy="2414587"/>
        </p:xfrm>
        <a:graphic>
          <a:graphicData uri="http://schemas.openxmlformats.org/presentationml/2006/ole">
            <mc:AlternateContent xmlns:mc="http://schemas.openxmlformats.org/markup-compatibility/2006">
              <mc:Choice xmlns:v="urn:schemas-microsoft-com:vml" Requires="v">
                <p:oleObj spid="_x0000_s30773" name="Document" r:id="rId4" imgW="8249468" imgH="2529061" progId="Word.Document.8">
                  <p:embed/>
                </p:oleObj>
              </mc:Choice>
              <mc:Fallback>
                <p:oleObj name="Document" r:id="rId4" imgW="8249468" imgH="2529061" progId="Word.Document.8">
                  <p:embed/>
                  <p:pic>
                    <p:nvPicPr>
                      <p:cNvPr id="0" name="Object 11"/>
                      <p:cNvPicPr>
                        <a:picLocks noChangeAspect="1" noChangeArrowheads="1"/>
                      </p:cNvPicPr>
                      <p:nvPr/>
                    </p:nvPicPr>
                    <p:blipFill>
                      <a:blip r:embed="rId5"/>
                      <a:srcRect/>
                      <a:stretch>
                        <a:fillRect/>
                      </a:stretch>
                    </p:blipFill>
                    <p:spPr bwMode="auto">
                      <a:xfrm>
                        <a:off x="517525" y="3313113"/>
                        <a:ext cx="7918450" cy="2414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32" name="Rectangle 12"/>
          <p:cNvSpPr>
            <a:spLocks noChangeArrowheads="1"/>
          </p:cNvSpPr>
          <p:nvPr/>
        </p:nvSpPr>
        <p:spPr bwMode="auto">
          <a:xfrm>
            <a:off x="533400" y="2974751"/>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altLang="ko-KR" sz="2000" b="1">
                <a:ea typeface="굴림" charset="-127"/>
              </a:rPr>
              <a:t>Authors:</a:t>
            </a:r>
            <a:endParaRPr lang="en-US" altLang="ko-KR" sz="2000">
              <a:ea typeface="굴림"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Additional repetition for ctrl frames  </a:t>
            </a:r>
            <a:r>
              <a:rPr lang="en-US" altLang="ko-KR" dirty="0" smtClean="0"/>
              <a:t>(3)</a:t>
            </a:r>
            <a:endParaRPr lang="ko-KR" altLang="en-US" dirty="0"/>
          </a:p>
        </p:txBody>
      </p:sp>
      <p:sp>
        <p:nvSpPr>
          <p:cNvPr id="4" name="날짜 개체 틀 3"/>
          <p:cNvSpPr>
            <a:spLocks noGrp="1"/>
          </p:cNvSpPr>
          <p:nvPr>
            <p:ph type="dt" sz="half" idx="10"/>
          </p:nvPr>
        </p:nvSpPr>
        <p:spPr/>
        <p:txBody>
          <a:bodyPr/>
          <a:lstStyle/>
          <a:p>
            <a:r>
              <a:rPr lang="en-US" altLang="ko-KR" smtClean="0"/>
              <a:t>Dec. 2011</a:t>
            </a:r>
            <a:endParaRPr lang="en-US" altLang="ko-KR" dirty="0"/>
          </a:p>
        </p:txBody>
      </p:sp>
      <p:sp>
        <p:nvSpPr>
          <p:cNvPr id="5" name="바닥글 개체 틀 4"/>
          <p:cNvSpPr>
            <a:spLocks noGrp="1"/>
          </p:cNvSpPr>
          <p:nvPr>
            <p:ph type="ftr" sz="quarter" idx="11"/>
          </p:nvPr>
        </p:nvSpPr>
        <p:spPr/>
        <p:txBody>
          <a:bodyPr/>
          <a:lstStyle/>
          <a:p>
            <a:r>
              <a:rPr lang="en-US" altLang="ko-KR" smtClean="0"/>
              <a:t>Minho Cheong,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84C020A-3B37-44AB-8EAD-140E949FB204}" type="slidenum">
              <a:rPr lang="en-US" altLang="ko-KR" smtClean="0"/>
              <a:pPr/>
              <a:t>10</a:t>
            </a:fld>
            <a:endParaRPr lang="en-US" altLang="ko-KR"/>
          </a:p>
        </p:txBody>
      </p:sp>
      <p:pic>
        <p:nvPicPr>
          <p:cNvPr id="348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2386644"/>
            <a:ext cx="7591595" cy="3994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내용 개체 틀 2"/>
          <p:cNvSpPr>
            <a:spLocks noGrp="1"/>
          </p:cNvSpPr>
          <p:nvPr>
            <p:ph idx="1"/>
          </p:nvPr>
        </p:nvSpPr>
        <p:spPr>
          <a:xfrm>
            <a:off x="685800" y="1981200"/>
            <a:ext cx="7772400" cy="655712"/>
          </a:xfrm>
        </p:spPr>
        <p:txBody>
          <a:bodyPr/>
          <a:lstStyle/>
          <a:p>
            <a:r>
              <a:rPr lang="en-US" altLang="ko-KR" sz="2000" dirty="0" smtClean="0"/>
              <a:t>For preamble and data in that control frame</a:t>
            </a:r>
            <a:endParaRPr lang="en-US" altLang="ko-KR" sz="1800" dirty="0"/>
          </a:p>
          <a:p>
            <a:endParaRPr lang="ko-KR" altLang="en-US" sz="2000" dirty="0"/>
          </a:p>
        </p:txBody>
      </p:sp>
      <p:sp>
        <p:nvSpPr>
          <p:cNvPr id="9" name="직사각형 8"/>
          <p:cNvSpPr/>
          <p:nvPr/>
        </p:nvSpPr>
        <p:spPr bwMode="auto">
          <a:xfrm>
            <a:off x="5076055" y="4653136"/>
            <a:ext cx="2880321" cy="432048"/>
          </a:xfrm>
          <a:prstGeom prst="rect">
            <a:avLst/>
          </a:prstGeom>
          <a:solidFill>
            <a:schemeClr val="bg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just"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Data length extension  </a:t>
            </a:r>
          </a:p>
          <a:p>
            <a:pPr marL="0" marR="0" indent="0" algn="just"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according to addition</a:t>
            </a:r>
            <a:r>
              <a:rPr lang="en-US" altLang="ko-KR" dirty="0" smtClean="0"/>
              <a:t>al repetition</a:t>
            </a: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10" name="직사각형 9"/>
          <p:cNvSpPr/>
          <p:nvPr/>
        </p:nvSpPr>
        <p:spPr bwMode="auto">
          <a:xfrm>
            <a:off x="3058555" y="3068960"/>
            <a:ext cx="5359347" cy="844488"/>
          </a:xfrm>
          <a:prstGeom prst="rect">
            <a:avLst/>
          </a:prstGeom>
          <a:solidFill>
            <a:schemeClr val="bg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just"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SIG length extension according to additional repetition</a:t>
            </a:r>
          </a:p>
          <a:p>
            <a:pPr marL="0" marR="0" indent="0" algn="just" defTabSz="914400" rtl="0" eaLnBrk="0" fontAlgn="base" latinLnBrk="0" hangingPunct="0">
              <a:lnSpc>
                <a:spcPct val="100000"/>
              </a:lnSpc>
              <a:spcBef>
                <a:spcPct val="0"/>
              </a:spcBef>
              <a:spcAft>
                <a:spcPct val="0"/>
              </a:spcAft>
              <a:buClrTx/>
              <a:buSzTx/>
              <a:buFontTx/>
              <a:buNone/>
              <a:tabLst/>
            </a:pPr>
            <a:r>
              <a:rPr lang="en-US" altLang="ko-KR" dirty="0" smtClean="0"/>
              <a:t>Repetition option can be indicated in SIG</a:t>
            </a: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11" name="직사각형 10"/>
          <p:cNvSpPr/>
          <p:nvPr/>
        </p:nvSpPr>
        <p:spPr bwMode="auto">
          <a:xfrm>
            <a:off x="862488" y="5733255"/>
            <a:ext cx="3277464" cy="648073"/>
          </a:xfrm>
          <a:prstGeom prst="rect">
            <a:avLst/>
          </a:prstGeom>
          <a:solidFill>
            <a:schemeClr val="bg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just"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STF length extension </a:t>
            </a:r>
          </a:p>
          <a:p>
            <a:pPr marL="0" marR="0" indent="0" algn="just"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(not necessarily</a:t>
            </a:r>
            <a:r>
              <a:rPr kumimoji="0" lang="en-US" altLang="ko-KR" sz="1200" b="0" i="0" u="none" strike="noStrike" cap="none" normalizeH="0" dirty="0" smtClean="0">
                <a:ln>
                  <a:noFill/>
                </a:ln>
                <a:solidFill>
                  <a:schemeClr val="tx1"/>
                </a:solidFill>
                <a:effectLst/>
                <a:latin typeface="Times New Roman" pitchFamily="18" charset="0"/>
              </a:rPr>
              <a:t> </a:t>
            </a:r>
            <a:r>
              <a:rPr kumimoji="0" lang="en-US" altLang="ko-KR" sz="1200" b="0" i="0" u="none" strike="noStrike" cap="none" normalizeH="0" baseline="0" dirty="0" smtClean="0">
                <a:ln>
                  <a:noFill/>
                </a:ln>
                <a:solidFill>
                  <a:schemeClr val="tx1"/>
                </a:solidFill>
                <a:effectLst/>
                <a:latin typeface="Times New Roman" pitchFamily="18" charset="0"/>
              </a:rPr>
              <a:t>according to addition</a:t>
            </a:r>
            <a:r>
              <a:rPr lang="en-US" altLang="ko-KR" dirty="0" smtClean="0"/>
              <a:t>al repetition)</a:t>
            </a: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12" name="직사각형 11"/>
          <p:cNvSpPr/>
          <p:nvPr/>
        </p:nvSpPr>
        <p:spPr bwMode="auto">
          <a:xfrm>
            <a:off x="1979712" y="5013176"/>
            <a:ext cx="3528392" cy="720079"/>
          </a:xfrm>
          <a:prstGeom prst="rect">
            <a:avLst/>
          </a:prstGeom>
          <a:solidFill>
            <a:schemeClr val="bg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just"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LTF length extension </a:t>
            </a:r>
          </a:p>
          <a:p>
            <a:pPr marL="0" marR="0" indent="0" algn="just"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(not necessarily</a:t>
            </a:r>
            <a:r>
              <a:rPr kumimoji="0" lang="en-US" altLang="ko-KR" sz="1200" b="0" i="0" u="none" strike="noStrike" cap="none" normalizeH="0" dirty="0" smtClean="0">
                <a:ln>
                  <a:noFill/>
                </a:ln>
                <a:solidFill>
                  <a:schemeClr val="tx1"/>
                </a:solidFill>
                <a:effectLst/>
                <a:latin typeface="Times New Roman" pitchFamily="18" charset="0"/>
              </a:rPr>
              <a:t> </a:t>
            </a:r>
            <a:r>
              <a:rPr kumimoji="0" lang="en-US" altLang="ko-KR" sz="1200" b="0" i="0" u="none" strike="noStrike" cap="none" normalizeH="0" baseline="0" dirty="0" smtClean="0">
                <a:ln>
                  <a:noFill/>
                </a:ln>
                <a:solidFill>
                  <a:schemeClr val="tx1"/>
                </a:solidFill>
                <a:effectLst/>
                <a:latin typeface="Times New Roman" pitchFamily="18" charset="0"/>
              </a:rPr>
              <a:t>according to addition</a:t>
            </a:r>
            <a:r>
              <a:rPr lang="en-US" altLang="ko-KR" dirty="0" smtClean="0"/>
              <a:t>al repetition)</a:t>
            </a:r>
            <a:endParaRPr kumimoji="0" lang="ko-KR" alt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0196563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a:xfrm>
            <a:off x="696913" y="332601"/>
            <a:ext cx="936218" cy="276999"/>
          </a:xfrm>
        </p:spPr>
        <p:txBody>
          <a:bodyPr/>
          <a:lstStyle/>
          <a:p>
            <a:r>
              <a:rPr lang="en-US" altLang="ko-KR" dirty="0" smtClean="0"/>
              <a:t>Dec. </a:t>
            </a:r>
            <a:r>
              <a:rPr lang="en-US" altLang="ko-KR" dirty="0" smtClean="0"/>
              <a:t>2011</a:t>
            </a:r>
            <a:endParaRPr lang="en-US" altLang="ko-KR" dirty="0"/>
          </a:p>
        </p:txBody>
      </p:sp>
      <p:sp>
        <p:nvSpPr>
          <p:cNvPr id="5" name="바닥글 개체 틀 4"/>
          <p:cNvSpPr>
            <a:spLocks noGrp="1"/>
          </p:cNvSpPr>
          <p:nvPr>
            <p:ph type="ftr" sz="quarter" idx="11"/>
          </p:nvPr>
        </p:nvSpPr>
        <p:spPr>
          <a:xfrm>
            <a:off x="7195799" y="6475413"/>
            <a:ext cx="1348126" cy="184666"/>
          </a:xfrm>
        </p:spPr>
        <p:txBody>
          <a:bodyPr/>
          <a:lstStyle/>
          <a:p>
            <a:r>
              <a:rPr lang="en-US" altLang="ko-KR" dirty="0"/>
              <a:t>Minho Cheong, ETRI</a:t>
            </a:r>
          </a:p>
        </p:txBody>
      </p:sp>
      <p:sp>
        <p:nvSpPr>
          <p:cNvPr id="6" name="슬라이드 번호 개체 틀 5"/>
          <p:cNvSpPr>
            <a:spLocks noGrp="1"/>
          </p:cNvSpPr>
          <p:nvPr>
            <p:ph type="sldNum" sz="quarter" idx="12"/>
          </p:nvPr>
        </p:nvSpPr>
        <p:spPr/>
        <p:txBody>
          <a:bodyPr/>
          <a:lstStyle/>
          <a:p>
            <a:r>
              <a:rPr lang="en-US" altLang="ko-KR"/>
              <a:t>Slide </a:t>
            </a:r>
            <a:fld id="{2B2D11F3-59C1-4E4D-BB86-6DBF02F49D65}" type="slidenum">
              <a:rPr lang="en-US" altLang="ko-KR"/>
              <a:pPr/>
              <a:t>2</a:t>
            </a:fld>
            <a:endParaRPr lang="en-US" altLang="ko-KR"/>
          </a:p>
        </p:txBody>
      </p:sp>
      <p:sp>
        <p:nvSpPr>
          <p:cNvPr id="5122" name="Rectangle 2"/>
          <p:cNvSpPr>
            <a:spLocks noGrp="1" noChangeArrowheads="1"/>
          </p:cNvSpPr>
          <p:nvPr>
            <p:ph type="title"/>
          </p:nvPr>
        </p:nvSpPr>
        <p:spPr>
          <a:noFill/>
          <a:ln/>
        </p:spPr>
        <p:txBody>
          <a:bodyPr/>
          <a:lstStyle/>
          <a:p>
            <a:r>
              <a:rPr lang="en-US" altLang="ko-KR">
                <a:ea typeface="굴림" charset="-127"/>
              </a:rPr>
              <a:t>Abstract</a:t>
            </a:r>
          </a:p>
        </p:txBody>
      </p:sp>
      <p:sp>
        <p:nvSpPr>
          <p:cNvPr id="5123" name="Rectangle 3"/>
          <p:cNvSpPr>
            <a:spLocks noGrp="1" noChangeArrowheads="1"/>
          </p:cNvSpPr>
          <p:nvPr>
            <p:ph type="body" idx="1"/>
          </p:nvPr>
        </p:nvSpPr>
        <p:spPr>
          <a:noFill/>
          <a:ln/>
        </p:spPr>
        <p:txBody>
          <a:bodyPr/>
          <a:lstStyle/>
          <a:p>
            <a:pPr algn="just">
              <a:buFontTx/>
              <a:buNone/>
            </a:pPr>
            <a:r>
              <a:rPr lang="en-US" altLang="ko-KR" dirty="0" smtClean="0">
                <a:ea typeface="굴림" charset="-127"/>
              </a:rPr>
              <a:t>This submission proposes </a:t>
            </a:r>
            <a:r>
              <a:rPr lang="en-US" altLang="ko-KR" dirty="0" err="1" smtClean="0">
                <a:ea typeface="굴림" charset="-127"/>
              </a:rPr>
              <a:t>beamforming</a:t>
            </a:r>
            <a:r>
              <a:rPr lang="en-US" altLang="ko-KR" dirty="0">
                <a:ea typeface="굴림" charset="-127"/>
              </a:rPr>
              <a:t> </a:t>
            </a:r>
            <a:r>
              <a:rPr lang="en-US" altLang="ko-KR" dirty="0" smtClean="0">
                <a:ea typeface="굴림" charset="-127"/>
              </a:rPr>
              <a:t>technique for coverage extension in </a:t>
            </a:r>
            <a:r>
              <a:rPr lang="en-US" altLang="ko-KR" dirty="0" err="1" smtClean="0">
                <a:ea typeface="굴림" charset="-127"/>
              </a:rPr>
              <a:t>TGah</a:t>
            </a:r>
            <a:r>
              <a:rPr lang="en-US" altLang="ko-KR" dirty="0" smtClean="0">
                <a:ea typeface="굴림" charset="-127"/>
              </a:rPr>
              <a:t>.</a:t>
            </a:r>
            <a:endParaRPr lang="en-US" altLang="ko-KR" dirty="0">
              <a:ea typeface="굴림" charset="-127"/>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Coverage extension in 802.11ah</a:t>
            </a:r>
            <a:endParaRPr lang="ko-KR" altLang="en-US" dirty="0"/>
          </a:p>
        </p:txBody>
      </p:sp>
      <p:sp>
        <p:nvSpPr>
          <p:cNvPr id="3" name="내용 개체 틀 2"/>
          <p:cNvSpPr>
            <a:spLocks noGrp="1"/>
          </p:cNvSpPr>
          <p:nvPr>
            <p:ph idx="1"/>
          </p:nvPr>
        </p:nvSpPr>
        <p:spPr/>
        <p:txBody>
          <a:bodyPr/>
          <a:lstStyle/>
          <a:p>
            <a:r>
              <a:rPr lang="en-US" altLang="ko-KR" sz="1800" dirty="0" smtClean="0"/>
              <a:t>Coverage extension is one of key requirements 802.11ah needs to achieve</a:t>
            </a:r>
          </a:p>
          <a:p>
            <a:pPr lvl="1"/>
            <a:r>
              <a:rPr lang="en-US" altLang="ko-KR" sz="1600" dirty="0" smtClean="0"/>
              <a:t>Coverage extension is highly needed in most of 802.11ah applications</a:t>
            </a:r>
          </a:p>
          <a:p>
            <a:pPr lvl="2"/>
            <a:r>
              <a:rPr lang="en-US" altLang="ko-KR" sz="1400" dirty="0" smtClean="0"/>
              <a:t>Smart Grid, Sensor networks which covers over 1km x 1km area</a:t>
            </a:r>
          </a:p>
          <a:p>
            <a:pPr lvl="2"/>
            <a:r>
              <a:rPr lang="en-US" altLang="ko-KR" sz="1400" dirty="0" smtClean="0"/>
              <a:t>Extended range Wi-Fi as well</a:t>
            </a:r>
          </a:p>
          <a:p>
            <a:pPr lvl="1"/>
            <a:r>
              <a:rPr lang="en-US" altLang="ko-KR" sz="1600" dirty="0" smtClean="0"/>
              <a:t>802.11ah FR-EM specifies the requirement up to 1km with a data rate over 100kbps at PHY SAP</a:t>
            </a:r>
          </a:p>
          <a:p>
            <a:r>
              <a:rPr lang="en-US" altLang="ko-KR" sz="1800" dirty="0" smtClean="0"/>
              <a:t>But, coverage extension is not an easy one to achieve in 802.11ah</a:t>
            </a:r>
          </a:p>
          <a:p>
            <a:pPr lvl="1"/>
            <a:r>
              <a:rPr lang="en-US" altLang="ko-KR" sz="1600" dirty="0" smtClean="0"/>
              <a:t>Coverage is mainly limited by uplink range because many STAs are likely to be power saving single antenna devices</a:t>
            </a:r>
          </a:p>
          <a:p>
            <a:pPr lvl="1"/>
            <a:r>
              <a:rPr lang="en-US" altLang="ko-KR" sz="1600" dirty="0" smtClean="0"/>
              <a:t>Coverage is additionally limited by transmit power regulations across many countries</a:t>
            </a:r>
          </a:p>
          <a:p>
            <a:r>
              <a:rPr lang="en-US" altLang="ko-KR" sz="1800" dirty="0" smtClean="0"/>
              <a:t>It is needed to exploit all the possible techniques to extend the coverage</a:t>
            </a:r>
          </a:p>
          <a:p>
            <a:pPr lvl="1"/>
            <a:r>
              <a:rPr lang="en-US" altLang="ko-KR" sz="1600" dirty="0" smtClean="0"/>
              <a:t>Repetition : already introduced for 802.11ah preamble design</a:t>
            </a:r>
          </a:p>
          <a:p>
            <a:pPr lvl="1"/>
            <a:r>
              <a:rPr lang="en-US" altLang="ko-KR" sz="1600" dirty="0" err="1" smtClean="0"/>
              <a:t>Beamforming</a:t>
            </a:r>
            <a:r>
              <a:rPr lang="en-US" altLang="ko-KR" sz="1600" dirty="0" smtClean="0"/>
              <a:t>, STBC et al. </a:t>
            </a:r>
            <a:endParaRPr lang="ko-KR" altLang="en-US" sz="1600" dirty="0"/>
          </a:p>
        </p:txBody>
      </p:sp>
      <p:sp>
        <p:nvSpPr>
          <p:cNvPr id="4" name="날짜 개체 틀 3"/>
          <p:cNvSpPr>
            <a:spLocks noGrp="1"/>
          </p:cNvSpPr>
          <p:nvPr>
            <p:ph type="dt" sz="half" idx="10"/>
          </p:nvPr>
        </p:nvSpPr>
        <p:spPr/>
        <p:txBody>
          <a:bodyPr/>
          <a:lstStyle/>
          <a:p>
            <a:r>
              <a:rPr lang="en-US" altLang="ko-KR" smtClean="0"/>
              <a:t>Dec. 2011</a:t>
            </a:r>
            <a:endParaRPr lang="en-US" altLang="ko-KR" dirty="0"/>
          </a:p>
        </p:txBody>
      </p:sp>
      <p:sp>
        <p:nvSpPr>
          <p:cNvPr id="5" name="바닥글 개체 틀 4"/>
          <p:cNvSpPr>
            <a:spLocks noGrp="1"/>
          </p:cNvSpPr>
          <p:nvPr>
            <p:ph type="ftr" sz="quarter" idx="11"/>
          </p:nvPr>
        </p:nvSpPr>
        <p:spPr/>
        <p:txBody>
          <a:bodyPr/>
          <a:lstStyle/>
          <a:p>
            <a:r>
              <a:rPr lang="en-US" altLang="ko-KR" smtClean="0"/>
              <a:t>Minho Cheong,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84C020A-3B37-44AB-8EAD-140E949FB204}" type="slidenum">
              <a:rPr lang="en-US" altLang="ko-KR" smtClean="0"/>
              <a:pPr/>
              <a:t>3</a:t>
            </a:fld>
            <a:endParaRPr lang="en-US" altLang="ko-KR"/>
          </a:p>
        </p:txBody>
      </p:sp>
    </p:spTree>
    <p:extLst>
      <p:ext uri="{BB962C8B-B14F-4D97-AF65-F5344CB8AC3E}">
        <p14:creationId xmlns:p14="http://schemas.microsoft.com/office/powerpoint/2010/main" val="16390441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err="1" smtClean="0"/>
              <a:t>Beamforming</a:t>
            </a:r>
            <a:endParaRPr lang="ko-KR" altLang="en-US" dirty="0"/>
          </a:p>
        </p:txBody>
      </p:sp>
      <p:sp>
        <p:nvSpPr>
          <p:cNvPr id="3" name="내용 개체 틀 2"/>
          <p:cNvSpPr>
            <a:spLocks noGrp="1"/>
          </p:cNvSpPr>
          <p:nvPr>
            <p:ph idx="1"/>
          </p:nvPr>
        </p:nvSpPr>
        <p:spPr/>
        <p:txBody>
          <a:bodyPr/>
          <a:lstStyle/>
          <a:p>
            <a:r>
              <a:rPr lang="en-US" altLang="ko-KR" sz="1800" dirty="0" err="1" smtClean="0"/>
              <a:t>Beamforming</a:t>
            </a:r>
            <a:r>
              <a:rPr lang="en-US" altLang="ko-KR" sz="1800" dirty="0" smtClean="0"/>
              <a:t> technique enables </a:t>
            </a:r>
          </a:p>
          <a:p>
            <a:pPr lvl="1"/>
            <a:r>
              <a:rPr lang="en-US" altLang="ko-KR" sz="1600" dirty="0"/>
              <a:t>Enhanced throughput for the same </a:t>
            </a:r>
            <a:r>
              <a:rPr lang="en-US" altLang="ko-KR" sz="1600" dirty="0" smtClean="0"/>
              <a:t>distance</a:t>
            </a:r>
          </a:p>
          <a:p>
            <a:pPr lvl="2"/>
            <a:r>
              <a:rPr lang="en-US" altLang="ko-KR" sz="1400" dirty="0" smtClean="0"/>
              <a:t>Specifically, quasi-ML detection performance can be achieved with quite reduced receiver complexity by introducing </a:t>
            </a:r>
            <a:r>
              <a:rPr lang="en-US" altLang="ko-KR" sz="1400" dirty="0" err="1" smtClean="0"/>
              <a:t>beamforming</a:t>
            </a:r>
            <a:endParaRPr lang="en-US" altLang="ko-KR" sz="1400" dirty="0"/>
          </a:p>
          <a:p>
            <a:pPr lvl="1"/>
            <a:r>
              <a:rPr lang="en-US" altLang="ko-KR" sz="1600" dirty="0" smtClean="0"/>
              <a:t>Coverage extension (it is more important feature in 802.11ah)</a:t>
            </a:r>
          </a:p>
          <a:p>
            <a:pPr lvl="2"/>
            <a:r>
              <a:rPr lang="en-US" altLang="ko-KR" sz="1400" dirty="0" smtClean="0"/>
              <a:t>By focusing transmitting energy on specific direction, signals can be transmitted much farther than not-</a:t>
            </a:r>
            <a:r>
              <a:rPr lang="en-US" altLang="ko-KR" sz="1400" dirty="0" err="1" smtClean="0"/>
              <a:t>beamformed</a:t>
            </a:r>
            <a:r>
              <a:rPr lang="en-US" altLang="ko-KR" sz="1400" dirty="0" smtClean="0"/>
              <a:t> transmission</a:t>
            </a:r>
          </a:p>
          <a:p>
            <a:r>
              <a:rPr lang="en-US" altLang="ko-KR" sz="1800" dirty="0" err="1" smtClean="0"/>
              <a:t>Beamforming</a:t>
            </a:r>
            <a:r>
              <a:rPr lang="en-US" altLang="ko-KR" sz="1800" dirty="0" smtClean="0"/>
              <a:t> in 802.11</a:t>
            </a:r>
          </a:p>
          <a:p>
            <a:pPr lvl="1"/>
            <a:r>
              <a:rPr lang="en-US" altLang="ko-KR" sz="1600" dirty="0" smtClean="0"/>
              <a:t>In 802.11ac (or 11n)</a:t>
            </a:r>
          </a:p>
          <a:p>
            <a:pPr lvl="2"/>
            <a:r>
              <a:rPr lang="en-US" altLang="ko-KR" sz="1400" dirty="0" smtClean="0"/>
              <a:t>Main focus is on enhancing throughput at high SNRs rather than coverage extension</a:t>
            </a:r>
          </a:p>
          <a:p>
            <a:pPr lvl="1"/>
            <a:r>
              <a:rPr lang="en-US" altLang="ko-KR" sz="1600" dirty="0" smtClean="0"/>
              <a:t>In 802.11ad</a:t>
            </a:r>
          </a:p>
          <a:p>
            <a:pPr lvl="2"/>
            <a:r>
              <a:rPr lang="en-US" altLang="ko-KR" sz="1400" dirty="0" smtClean="0"/>
              <a:t>Due to 60GHz band characteristics, coverage extension is highly important in 802.11ad. Analog </a:t>
            </a:r>
            <a:r>
              <a:rPr lang="en-US" altLang="ko-KR" sz="1400" dirty="0" err="1" smtClean="0"/>
              <a:t>beamforming</a:t>
            </a:r>
            <a:r>
              <a:rPr lang="en-US" altLang="ko-KR" sz="1400" dirty="0" smtClean="0"/>
              <a:t> is used. But, 802.11ad puts up with CSMA/CA-based problems including hidden node things, because it may be in some sense beneficial in terms of spatial re-use (which could not be neglected in high resolution beam cases such 60GHz)</a:t>
            </a:r>
          </a:p>
          <a:p>
            <a:pPr lvl="2"/>
            <a:r>
              <a:rPr lang="en-US" altLang="ko-KR" sz="1400" dirty="0" smtClean="0"/>
              <a:t>802.11ad seems to prefer its another MAC architecture (TDMA MAC) when coverage extension is really important to take into consideration</a:t>
            </a:r>
          </a:p>
        </p:txBody>
      </p:sp>
      <p:sp>
        <p:nvSpPr>
          <p:cNvPr id="4" name="날짜 개체 틀 3"/>
          <p:cNvSpPr>
            <a:spLocks noGrp="1"/>
          </p:cNvSpPr>
          <p:nvPr>
            <p:ph type="dt" sz="half" idx="10"/>
          </p:nvPr>
        </p:nvSpPr>
        <p:spPr/>
        <p:txBody>
          <a:bodyPr/>
          <a:lstStyle/>
          <a:p>
            <a:r>
              <a:rPr lang="en-US" altLang="ko-KR" smtClean="0"/>
              <a:t>Dec. 2011</a:t>
            </a:r>
            <a:endParaRPr lang="en-US" altLang="ko-KR" dirty="0"/>
          </a:p>
        </p:txBody>
      </p:sp>
      <p:sp>
        <p:nvSpPr>
          <p:cNvPr id="5" name="바닥글 개체 틀 4"/>
          <p:cNvSpPr>
            <a:spLocks noGrp="1"/>
          </p:cNvSpPr>
          <p:nvPr>
            <p:ph type="ftr" sz="quarter" idx="11"/>
          </p:nvPr>
        </p:nvSpPr>
        <p:spPr/>
        <p:txBody>
          <a:bodyPr/>
          <a:lstStyle/>
          <a:p>
            <a:r>
              <a:rPr lang="en-US" altLang="ko-KR" smtClean="0"/>
              <a:t>Minho Cheong,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84C020A-3B37-44AB-8EAD-140E949FB204}" type="slidenum">
              <a:rPr lang="en-US" altLang="ko-KR" smtClean="0"/>
              <a:pPr/>
              <a:t>4</a:t>
            </a:fld>
            <a:endParaRPr lang="en-US" altLang="ko-KR"/>
          </a:p>
        </p:txBody>
      </p:sp>
    </p:spTree>
    <p:extLst>
      <p:ext uri="{BB962C8B-B14F-4D97-AF65-F5344CB8AC3E}">
        <p14:creationId xmlns:p14="http://schemas.microsoft.com/office/powerpoint/2010/main" val="8373172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err="1" smtClean="0"/>
              <a:t>Beamforming</a:t>
            </a:r>
            <a:r>
              <a:rPr lang="en-US" altLang="ko-KR" dirty="0" smtClean="0"/>
              <a:t> in 11ac (or 11n)</a:t>
            </a:r>
            <a:endParaRPr lang="ko-KR" altLang="en-US" dirty="0"/>
          </a:p>
        </p:txBody>
      </p:sp>
      <p:sp>
        <p:nvSpPr>
          <p:cNvPr id="3" name="내용 개체 틀 2"/>
          <p:cNvSpPr>
            <a:spLocks noGrp="1"/>
          </p:cNvSpPr>
          <p:nvPr>
            <p:ph idx="1"/>
          </p:nvPr>
        </p:nvSpPr>
        <p:spPr/>
        <p:txBody>
          <a:bodyPr/>
          <a:lstStyle/>
          <a:p>
            <a:r>
              <a:rPr lang="en-US" altLang="ko-KR" sz="2000" dirty="0" smtClean="0"/>
              <a:t>Sounding </a:t>
            </a:r>
            <a:r>
              <a:rPr lang="en-US" altLang="ko-KR" sz="2000" dirty="0"/>
              <a:t>protocol </a:t>
            </a:r>
            <a:r>
              <a:rPr lang="en-US" altLang="ko-KR" sz="2000" dirty="0" smtClean="0"/>
              <a:t>will be done before </a:t>
            </a:r>
            <a:r>
              <a:rPr lang="en-US" altLang="ko-KR" sz="2000" dirty="0"/>
              <a:t>actual </a:t>
            </a:r>
            <a:r>
              <a:rPr lang="en-US" altLang="ko-KR" sz="2000" dirty="0" err="1" smtClean="0"/>
              <a:t>beamformed</a:t>
            </a:r>
            <a:r>
              <a:rPr lang="en-US" altLang="ko-KR" sz="2000" dirty="0" smtClean="0"/>
              <a:t> data transmission not only for channel sounding but for preventing hidden node problems</a:t>
            </a:r>
            <a:endParaRPr lang="en-US" altLang="ko-KR" sz="2000" dirty="0"/>
          </a:p>
          <a:p>
            <a:pPr lvl="1"/>
            <a:r>
              <a:rPr lang="en-US" altLang="ko-KR" sz="1800" dirty="0" smtClean="0"/>
              <a:t>Sounding protocol </a:t>
            </a:r>
          </a:p>
          <a:p>
            <a:pPr lvl="2"/>
            <a:r>
              <a:rPr lang="en-US" altLang="ko-KR" sz="1600" dirty="0" smtClean="0"/>
              <a:t>(RTS/CTS exchange),</a:t>
            </a:r>
          </a:p>
          <a:p>
            <a:pPr lvl="2"/>
            <a:r>
              <a:rPr lang="en-US" altLang="ko-KR" sz="1600" dirty="0" smtClean="0"/>
              <a:t>NDPA (NDP Announcement</a:t>
            </a:r>
            <a:r>
              <a:rPr lang="en-US" altLang="ko-KR" sz="1600" dirty="0"/>
              <a:t>), NDP </a:t>
            </a:r>
            <a:r>
              <a:rPr lang="en-US" altLang="ko-KR" sz="1600" dirty="0" smtClean="0"/>
              <a:t>(Null Data Packet)</a:t>
            </a:r>
          </a:p>
          <a:p>
            <a:pPr lvl="2"/>
            <a:r>
              <a:rPr lang="en-US" altLang="ko-KR" sz="1600" dirty="0"/>
              <a:t>VHT CB (Compressed </a:t>
            </a:r>
            <a:r>
              <a:rPr lang="en-US" altLang="ko-KR" sz="1600" dirty="0" err="1"/>
              <a:t>Beamforming</a:t>
            </a:r>
            <a:r>
              <a:rPr lang="en-US" altLang="ko-KR" sz="1600" dirty="0"/>
              <a:t> Report Feedback</a:t>
            </a:r>
            <a:r>
              <a:rPr lang="en-US" altLang="ko-KR" sz="1600" dirty="0" smtClean="0"/>
              <a:t>)</a:t>
            </a:r>
          </a:p>
          <a:p>
            <a:pPr lvl="1"/>
            <a:endParaRPr lang="en-US" altLang="ko-KR" sz="1800" dirty="0" smtClean="0"/>
          </a:p>
          <a:p>
            <a:endParaRPr lang="ko-KR" altLang="en-US" sz="2000" dirty="0"/>
          </a:p>
        </p:txBody>
      </p:sp>
      <p:sp>
        <p:nvSpPr>
          <p:cNvPr id="4" name="날짜 개체 틀 3"/>
          <p:cNvSpPr>
            <a:spLocks noGrp="1"/>
          </p:cNvSpPr>
          <p:nvPr>
            <p:ph type="dt" sz="half" idx="10"/>
          </p:nvPr>
        </p:nvSpPr>
        <p:spPr/>
        <p:txBody>
          <a:bodyPr/>
          <a:lstStyle/>
          <a:p>
            <a:r>
              <a:rPr lang="en-US" altLang="ko-KR" smtClean="0"/>
              <a:t>Dec. 2011</a:t>
            </a:r>
            <a:endParaRPr lang="en-US" altLang="ko-KR" dirty="0"/>
          </a:p>
        </p:txBody>
      </p:sp>
      <p:sp>
        <p:nvSpPr>
          <p:cNvPr id="5" name="바닥글 개체 틀 4"/>
          <p:cNvSpPr>
            <a:spLocks noGrp="1"/>
          </p:cNvSpPr>
          <p:nvPr>
            <p:ph type="ftr" sz="quarter" idx="11"/>
          </p:nvPr>
        </p:nvSpPr>
        <p:spPr/>
        <p:txBody>
          <a:bodyPr/>
          <a:lstStyle/>
          <a:p>
            <a:r>
              <a:rPr lang="en-US" altLang="ko-KR" smtClean="0"/>
              <a:t>Minho Cheong,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84C020A-3B37-44AB-8EAD-140E949FB204}" type="slidenum">
              <a:rPr lang="en-US" altLang="ko-KR" smtClean="0"/>
              <a:pPr/>
              <a:t>5</a:t>
            </a:fld>
            <a:endParaRPr lang="en-US" altLang="ko-KR"/>
          </a:p>
        </p:txBody>
      </p:sp>
      <p:pic>
        <p:nvPicPr>
          <p:cNvPr id="337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4228401"/>
            <a:ext cx="6210300" cy="195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41207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err="1"/>
              <a:t>Beamforming</a:t>
            </a:r>
            <a:r>
              <a:rPr lang="en-US" altLang="ko-KR" dirty="0"/>
              <a:t> in 11ac (or 11n</a:t>
            </a:r>
            <a:r>
              <a:rPr lang="en-US" altLang="ko-KR" dirty="0" smtClean="0"/>
              <a:t>) (2)</a:t>
            </a:r>
            <a:endParaRPr lang="ko-KR" altLang="en-US" dirty="0"/>
          </a:p>
        </p:txBody>
      </p:sp>
      <p:sp>
        <p:nvSpPr>
          <p:cNvPr id="3" name="내용 개체 틀 2"/>
          <p:cNvSpPr>
            <a:spLocks noGrp="1"/>
          </p:cNvSpPr>
          <p:nvPr>
            <p:ph idx="1"/>
          </p:nvPr>
        </p:nvSpPr>
        <p:spPr/>
        <p:txBody>
          <a:bodyPr/>
          <a:lstStyle/>
          <a:p>
            <a:r>
              <a:rPr lang="en-US" altLang="ko-KR" sz="2000" dirty="0"/>
              <a:t>I</a:t>
            </a:r>
            <a:r>
              <a:rPr lang="en-US" altLang="ko-KR" sz="2000" dirty="0" smtClean="0"/>
              <a:t>f just try to apply 802.11ac-type </a:t>
            </a:r>
            <a:r>
              <a:rPr lang="en-US" altLang="ko-KR" sz="2000" dirty="0" err="1" smtClean="0"/>
              <a:t>beamforming</a:t>
            </a:r>
            <a:r>
              <a:rPr lang="en-US" altLang="ko-KR" sz="2000" dirty="0" smtClean="0"/>
              <a:t> to 802.11ah</a:t>
            </a:r>
          </a:p>
          <a:p>
            <a:pPr lvl="1"/>
            <a:r>
              <a:rPr lang="en-US" altLang="ko-KR" sz="1800" dirty="0" smtClean="0"/>
              <a:t>Control </a:t>
            </a:r>
            <a:r>
              <a:rPr lang="en-US" altLang="ko-KR" sz="1800" dirty="0"/>
              <a:t>frames (including RTS/CTS exchange, NDPA, </a:t>
            </a:r>
            <a:r>
              <a:rPr lang="en-US" altLang="ko-KR" sz="1800" dirty="0" smtClean="0"/>
              <a:t>NDP et al.)  are </a:t>
            </a:r>
            <a:r>
              <a:rPr lang="en-US" altLang="ko-KR" sz="1800" dirty="0"/>
              <a:t>not </a:t>
            </a:r>
            <a:r>
              <a:rPr lang="en-US" altLang="ko-KR" sz="1800" dirty="0" err="1"/>
              <a:t>beamformed</a:t>
            </a:r>
            <a:r>
              <a:rPr lang="en-US" altLang="ko-KR" sz="1800" dirty="0"/>
              <a:t> </a:t>
            </a:r>
            <a:r>
              <a:rPr lang="en-US" altLang="ko-KR" sz="1800" dirty="0" smtClean="0"/>
              <a:t>(</a:t>
            </a:r>
            <a:r>
              <a:rPr lang="en-US" altLang="ko-KR" sz="1800" dirty="0" err="1" smtClean="0"/>
              <a:t>omni</a:t>
            </a:r>
            <a:r>
              <a:rPr lang="en-US" altLang="ko-KR" sz="1800" dirty="0" smtClean="0"/>
              <a:t>-directional). Even </a:t>
            </a:r>
            <a:r>
              <a:rPr lang="en-US" altLang="ko-KR" sz="1800" dirty="0"/>
              <a:t>though </a:t>
            </a:r>
            <a:r>
              <a:rPr lang="en-US" altLang="ko-KR" sz="1800" dirty="0" err="1"/>
              <a:t>beamformed</a:t>
            </a:r>
            <a:r>
              <a:rPr lang="en-US" altLang="ko-KR" sz="1800" dirty="0"/>
              <a:t> actual data may be transmitted </a:t>
            </a:r>
            <a:r>
              <a:rPr lang="en-US" altLang="ko-KR" sz="1800" dirty="0" smtClean="0"/>
              <a:t>much farther</a:t>
            </a:r>
            <a:r>
              <a:rPr lang="en-US" altLang="ko-KR" sz="1800" dirty="0"/>
              <a:t>, </a:t>
            </a:r>
            <a:r>
              <a:rPr lang="en-US" altLang="ko-KR" sz="1800" dirty="0" smtClean="0"/>
              <a:t>it may not meaningful because control frames cannot be heard at the extended distance.  </a:t>
            </a:r>
            <a:endParaRPr lang="en-US" altLang="ko-KR" sz="1800" dirty="0"/>
          </a:p>
          <a:p>
            <a:pPr lvl="1"/>
            <a:r>
              <a:rPr lang="en-US" altLang="ko-KR" sz="1800" u="sng" dirty="0"/>
              <a:t>So, </a:t>
            </a:r>
            <a:r>
              <a:rPr lang="en-US" altLang="ko-KR" sz="1800" u="sng" dirty="0" smtClean="0"/>
              <a:t>there is critical limitation on coverage extension due </a:t>
            </a:r>
            <a:r>
              <a:rPr lang="en-US" altLang="ko-KR" sz="1800" u="sng" dirty="0"/>
              <a:t>to </a:t>
            </a:r>
            <a:r>
              <a:rPr lang="en-US" altLang="ko-KR" sz="1800" u="sng" dirty="0" smtClean="0"/>
              <a:t>range shortage of </a:t>
            </a:r>
            <a:r>
              <a:rPr lang="en-US" altLang="ko-KR" sz="1800" u="sng" dirty="0"/>
              <a:t>control </a:t>
            </a:r>
            <a:r>
              <a:rPr lang="en-US" altLang="ko-KR" sz="1800" u="sng" dirty="0" smtClean="0"/>
              <a:t>frames.</a:t>
            </a:r>
            <a:endParaRPr lang="ko-KR" altLang="en-US" sz="2000" u="sng" dirty="0"/>
          </a:p>
        </p:txBody>
      </p:sp>
      <p:sp>
        <p:nvSpPr>
          <p:cNvPr id="4" name="날짜 개체 틀 3"/>
          <p:cNvSpPr>
            <a:spLocks noGrp="1"/>
          </p:cNvSpPr>
          <p:nvPr>
            <p:ph type="dt" sz="half" idx="10"/>
          </p:nvPr>
        </p:nvSpPr>
        <p:spPr/>
        <p:txBody>
          <a:bodyPr/>
          <a:lstStyle/>
          <a:p>
            <a:r>
              <a:rPr lang="en-US" altLang="ko-KR" smtClean="0"/>
              <a:t>Dec. 2011</a:t>
            </a:r>
            <a:endParaRPr lang="en-US" altLang="ko-KR" dirty="0"/>
          </a:p>
        </p:txBody>
      </p:sp>
      <p:sp>
        <p:nvSpPr>
          <p:cNvPr id="5" name="바닥글 개체 틀 4"/>
          <p:cNvSpPr>
            <a:spLocks noGrp="1"/>
          </p:cNvSpPr>
          <p:nvPr>
            <p:ph type="ftr" sz="quarter" idx="11"/>
          </p:nvPr>
        </p:nvSpPr>
        <p:spPr/>
        <p:txBody>
          <a:bodyPr/>
          <a:lstStyle/>
          <a:p>
            <a:r>
              <a:rPr lang="en-US" altLang="ko-KR" smtClean="0"/>
              <a:t>Minho Cheong,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84C020A-3B37-44AB-8EAD-140E949FB204}" type="slidenum">
              <a:rPr lang="en-US" altLang="ko-KR" smtClean="0"/>
              <a:pPr/>
              <a:t>6</a:t>
            </a:fld>
            <a:endParaRPr lang="en-US" altLang="ko-KR"/>
          </a:p>
        </p:txBody>
      </p:sp>
      <p:pic>
        <p:nvPicPr>
          <p:cNvPr id="327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3641" y="4149080"/>
            <a:ext cx="3848100" cy="205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직사각형 6"/>
          <p:cNvSpPr/>
          <p:nvPr/>
        </p:nvSpPr>
        <p:spPr bwMode="auto">
          <a:xfrm>
            <a:off x="3779912" y="5517232"/>
            <a:ext cx="914400" cy="216024"/>
          </a:xfrm>
          <a:prstGeom prst="rect">
            <a:avLst/>
          </a:prstGeom>
          <a:solidFill>
            <a:schemeClr val="bg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t>transmitter</a:t>
            </a: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9" name="직사각형 8"/>
          <p:cNvSpPr/>
          <p:nvPr/>
        </p:nvSpPr>
        <p:spPr bwMode="auto">
          <a:xfrm>
            <a:off x="5580112" y="5412551"/>
            <a:ext cx="842392" cy="216024"/>
          </a:xfrm>
          <a:prstGeom prst="rect">
            <a:avLst/>
          </a:prstGeom>
          <a:solidFill>
            <a:schemeClr val="bg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receiver</a:t>
            </a: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10" name="직사각형 9"/>
          <p:cNvSpPr/>
          <p:nvPr/>
        </p:nvSpPr>
        <p:spPr bwMode="auto">
          <a:xfrm>
            <a:off x="4974818" y="3933056"/>
            <a:ext cx="1800200" cy="576064"/>
          </a:xfrm>
          <a:prstGeom prst="rect">
            <a:avLst/>
          </a:prstGeom>
          <a:solidFill>
            <a:schemeClr val="bg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t>Range by omnidirectional transmission </a:t>
            </a: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11" name="직사각형 10"/>
          <p:cNvSpPr/>
          <p:nvPr/>
        </p:nvSpPr>
        <p:spPr bwMode="auto">
          <a:xfrm>
            <a:off x="4788023" y="5805264"/>
            <a:ext cx="2083717" cy="576064"/>
          </a:xfrm>
          <a:prstGeom prst="rect">
            <a:avLst/>
          </a:prstGeom>
          <a:solidFill>
            <a:schemeClr val="bg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t>Range by </a:t>
            </a:r>
            <a:r>
              <a:rPr lang="en-US" altLang="ko-KR" dirty="0" err="1" smtClean="0"/>
              <a:t>beamformed</a:t>
            </a:r>
            <a:r>
              <a:rPr lang="en-US" altLang="ko-KR" dirty="0" smtClean="0"/>
              <a:t> transmission </a:t>
            </a:r>
            <a:endParaRPr kumimoji="0" lang="ko-KR" alt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4453210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Range extension of control frames</a:t>
            </a:r>
            <a:endParaRPr lang="ko-KR" altLang="en-US" dirty="0"/>
          </a:p>
        </p:txBody>
      </p:sp>
      <p:sp>
        <p:nvSpPr>
          <p:cNvPr id="3" name="내용 개체 틀 2"/>
          <p:cNvSpPr>
            <a:spLocks noGrp="1"/>
          </p:cNvSpPr>
          <p:nvPr>
            <p:ph idx="1"/>
          </p:nvPr>
        </p:nvSpPr>
        <p:spPr/>
        <p:txBody>
          <a:bodyPr/>
          <a:lstStyle/>
          <a:p>
            <a:r>
              <a:rPr lang="en-US" altLang="ko-KR" sz="2000" dirty="0" smtClean="0"/>
              <a:t>To extend range of control frames up to that of </a:t>
            </a:r>
            <a:r>
              <a:rPr lang="en-US" altLang="ko-KR" sz="2000" dirty="0" err="1" smtClean="0"/>
              <a:t>beamformed</a:t>
            </a:r>
            <a:r>
              <a:rPr lang="en-US" altLang="ko-KR" sz="2000" dirty="0" smtClean="0"/>
              <a:t> transmission</a:t>
            </a:r>
          </a:p>
          <a:p>
            <a:pPr lvl="1"/>
            <a:r>
              <a:rPr lang="en-US" altLang="ko-KR" sz="1800" dirty="0" err="1" smtClean="0"/>
              <a:t>Beamform</a:t>
            </a:r>
            <a:r>
              <a:rPr lang="en-US" altLang="ko-KR" sz="1800" dirty="0" smtClean="0"/>
              <a:t> control frames as well</a:t>
            </a:r>
          </a:p>
          <a:p>
            <a:pPr lvl="2"/>
            <a:r>
              <a:rPr lang="en-US" altLang="ko-KR" sz="1600" dirty="0" smtClean="0"/>
              <a:t>It is not possible to apply </a:t>
            </a:r>
            <a:r>
              <a:rPr lang="en-US" altLang="ko-KR" sz="1600" dirty="0" err="1" smtClean="0"/>
              <a:t>beamforming</a:t>
            </a:r>
            <a:r>
              <a:rPr lang="en-US" altLang="ko-KR" sz="1600" dirty="0" smtClean="0"/>
              <a:t> before any channel sounding</a:t>
            </a:r>
          </a:p>
          <a:p>
            <a:pPr lvl="1"/>
            <a:r>
              <a:rPr lang="en-US" altLang="ko-KR" sz="1800" dirty="0" smtClean="0"/>
              <a:t>Additional power boosting for control frames (when needed)</a:t>
            </a:r>
          </a:p>
          <a:p>
            <a:pPr lvl="2"/>
            <a:r>
              <a:rPr lang="en-US" altLang="ko-KR" sz="1600" dirty="0" smtClean="0"/>
              <a:t>It may put a hard burden on hardware implementation</a:t>
            </a:r>
          </a:p>
          <a:p>
            <a:pPr lvl="1"/>
            <a:r>
              <a:rPr lang="en-US" altLang="ko-KR" sz="1800" dirty="0" smtClean="0"/>
              <a:t>Additional coding option for control frames (when needed)</a:t>
            </a:r>
          </a:p>
          <a:p>
            <a:pPr lvl="2"/>
            <a:r>
              <a:rPr lang="en-US" altLang="ko-KR" sz="1600" dirty="0" smtClean="0"/>
              <a:t>e.g.) STBC may need to be considered firstly for control frames </a:t>
            </a:r>
          </a:p>
          <a:p>
            <a:pPr lvl="1"/>
            <a:r>
              <a:rPr lang="en-US" altLang="ko-KR" sz="1800" dirty="0"/>
              <a:t>Additional repetition option for control frames (when needed</a:t>
            </a:r>
            <a:r>
              <a:rPr lang="en-US" altLang="ko-KR" sz="1800" dirty="0" smtClean="0"/>
              <a:t>)</a:t>
            </a:r>
          </a:p>
          <a:p>
            <a:pPr lvl="2"/>
            <a:r>
              <a:rPr lang="en-US" altLang="ko-KR" sz="1600" dirty="0" smtClean="0"/>
              <a:t>See next slide</a:t>
            </a:r>
          </a:p>
          <a:p>
            <a:pPr lvl="2"/>
            <a:endParaRPr lang="en-US" altLang="ko-KR" sz="1600" dirty="0"/>
          </a:p>
          <a:p>
            <a:pPr lvl="2"/>
            <a:endParaRPr lang="en-US" altLang="ko-KR" sz="1600" dirty="0" smtClean="0"/>
          </a:p>
          <a:p>
            <a:pPr lvl="2"/>
            <a:endParaRPr lang="en-US" altLang="ko-KR" sz="1600" dirty="0" smtClean="0"/>
          </a:p>
          <a:p>
            <a:pPr lvl="2"/>
            <a:endParaRPr lang="ko-KR" altLang="en-US" sz="1600" dirty="0"/>
          </a:p>
        </p:txBody>
      </p:sp>
      <p:sp>
        <p:nvSpPr>
          <p:cNvPr id="4" name="날짜 개체 틀 3"/>
          <p:cNvSpPr>
            <a:spLocks noGrp="1"/>
          </p:cNvSpPr>
          <p:nvPr>
            <p:ph type="dt" sz="half" idx="10"/>
          </p:nvPr>
        </p:nvSpPr>
        <p:spPr/>
        <p:txBody>
          <a:bodyPr/>
          <a:lstStyle/>
          <a:p>
            <a:r>
              <a:rPr lang="en-US" altLang="ko-KR" smtClean="0"/>
              <a:t>Dec. 2011</a:t>
            </a:r>
            <a:endParaRPr lang="en-US" altLang="ko-KR" dirty="0"/>
          </a:p>
        </p:txBody>
      </p:sp>
      <p:sp>
        <p:nvSpPr>
          <p:cNvPr id="5" name="바닥글 개체 틀 4"/>
          <p:cNvSpPr>
            <a:spLocks noGrp="1"/>
          </p:cNvSpPr>
          <p:nvPr>
            <p:ph type="ftr" sz="quarter" idx="11"/>
          </p:nvPr>
        </p:nvSpPr>
        <p:spPr/>
        <p:txBody>
          <a:bodyPr/>
          <a:lstStyle/>
          <a:p>
            <a:r>
              <a:rPr lang="en-US" altLang="ko-KR" smtClean="0"/>
              <a:t>Minho Cheong,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84C020A-3B37-44AB-8EAD-140E949FB204}" type="slidenum">
              <a:rPr lang="en-US" altLang="ko-KR" smtClean="0"/>
              <a:pPr/>
              <a:t>7</a:t>
            </a:fld>
            <a:endParaRPr lang="en-US" altLang="ko-KR"/>
          </a:p>
        </p:txBody>
      </p:sp>
    </p:spTree>
    <p:extLst>
      <p:ext uri="{BB962C8B-B14F-4D97-AF65-F5344CB8AC3E}">
        <p14:creationId xmlns:p14="http://schemas.microsoft.com/office/powerpoint/2010/main" val="8016566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Additional repetition for ctrl frames </a:t>
            </a:r>
            <a:endParaRPr lang="ko-KR" altLang="en-US" dirty="0"/>
          </a:p>
        </p:txBody>
      </p:sp>
      <p:sp>
        <p:nvSpPr>
          <p:cNvPr id="3" name="내용 개체 틀 2"/>
          <p:cNvSpPr>
            <a:spLocks noGrp="1"/>
          </p:cNvSpPr>
          <p:nvPr>
            <p:ph idx="1"/>
          </p:nvPr>
        </p:nvSpPr>
        <p:spPr/>
        <p:txBody>
          <a:bodyPr/>
          <a:lstStyle/>
          <a:p>
            <a:pPr marL="342900" lvl="1" indent="-342900">
              <a:buFontTx/>
              <a:buChar char="•"/>
            </a:pPr>
            <a:r>
              <a:rPr lang="en-US" altLang="ko-KR" sz="1800" dirty="0"/>
              <a:t>In addition to already-introduced fixed </a:t>
            </a:r>
            <a:r>
              <a:rPr lang="en-US" altLang="ko-KR" sz="1800" dirty="0" smtClean="0"/>
              <a:t>repetition, it </a:t>
            </a:r>
            <a:r>
              <a:rPr lang="en-US" altLang="ko-KR" sz="1800" dirty="0"/>
              <a:t>needs to have additional repetition option </a:t>
            </a:r>
            <a:r>
              <a:rPr lang="en-US" altLang="ko-KR" sz="1800" dirty="0" smtClean="0"/>
              <a:t>by which range of control frames can be matched to (or larger) that of </a:t>
            </a:r>
            <a:r>
              <a:rPr lang="en-US" altLang="ko-KR" sz="1800" dirty="0" err="1" smtClean="0"/>
              <a:t>beamformed</a:t>
            </a:r>
            <a:r>
              <a:rPr lang="en-US" altLang="ko-KR" sz="1800" dirty="0" smtClean="0"/>
              <a:t> data transmission</a:t>
            </a:r>
          </a:p>
          <a:p>
            <a:pPr marL="685800" lvl="2" indent="-342900"/>
            <a:r>
              <a:rPr lang="en-US" altLang="ko-KR" sz="1600" dirty="0" smtClean="0"/>
              <a:t>Additional repetition may be </a:t>
            </a:r>
            <a:r>
              <a:rPr lang="en-US" altLang="ko-KR" sz="1600" dirty="0"/>
              <a:t>chosen </a:t>
            </a:r>
            <a:r>
              <a:rPr lang="en-US" altLang="ko-KR" sz="1600" dirty="0" smtClean="0"/>
              <a:t>for control frames among multiple options (e.g. 2/4 or 2/4/8 et al.) if it is determined to be really critical for coverage extension</a:t>
            </a:r>
          </a:p>
          <a:p>
            <a:endParaRPr lang="ko-KR" altLang="en-US" dirty="0"/>
          </a:p>
        </p:txBody>
      </p:sp>
      <p:sp>
        <p:nvSpPr>
          <p:cNvPr id="4" name="날짜 개체 틀 3"/>
          <p:cNvSpPr>
            <a:spLocks noGrp="1"/>
          </p:cNvSpPr>
          <p:nvPr>
            <p:ph type="dt" sz="half" idx="10"/>
          </p:nvPr>
        </p:nvSpPr>
        <p:spPr/>
        <p:txBody>
          <a:bodyPr/>
          <a:lstStyle/>
          <a:p>
            <a:r>
              <a:rPr lang="en-US" altLang="ko-KR" smtClean="0"/>
              <a:t>Dec. 2011</a:t>
            </a:r>
            <a:endParaRPr lang="en-US" altLang="ko-KR" dirty="0"/>
          </a:p>
        </p:txBody>
      </p:sp>
      <p:sp>
        <p:nvSpPr>
          <p:cNvPr id="5" name="바닥글 개체 틀 4"/>
          <p:cNvSpPr>
            <a:spLocks noGrp="1"/>
          </p:cNvSpPr>
          <p:nvPr>
            <p:ph type="ftr" sz="quarter" idx="11"/>
          </p:nvPr>
        </p:nvSpPr>
        <p:spPr/>
        <p:txBody>
          <a:bodyPr/>
          <a:lstStyle/>
          <a:p>
            <a:r>
              <a:rPr lang="en-US" altLang="ko-KR" smtClean="0"/>
              <a:t>Minho Cheong,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84C020A-3B37-44AB-8EAD-140E949FB204}" type="slidenum">
              <a:rPr lang="en-US" altLang="ko-KR" smtClean="0"/>
              <a:pPr/>
              <a:t>8</a:t>
            </a:fld>
            <a:endParaRPr lang="en-US" altLang="ko-KR"/>
          </a:p>
        </p:txBody>
      </p:sp>
      <p:grpSp>
        <p:nvGrpSpPr>
          <p:cNvPr id="7" name="그룹 6"/>
          <p:cNvGrpSpPr/>
          <p:nvPr/>
        </p:nvGrpSpPr>
        <p:grpSpPr>
          <a:xfrm>
            <a:off x="2339752" y="3573016"/>
            <a:ext cx="5023680" cy="2641642"/>
            <a:chOff x="2267744" y="2708920"/>
            <a:chExt cx="5328592" cy="3141216"/>
          </a:xfrm>
        </p:grpSpPr>
        <p:pic>
          <p:nvPicPr>
            <p:cNvPr id="317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67744" y="2852936"/>
              <a:ext cx="4659313" cy="299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직사각형 7"/>
            <p:cNvSpPr/>
            <p:nvPr/>
          </p:nvSpPr>
          <p:spPr bwMode="auto">
            <a:xfrm>
              <a:off x="5130618" y="2708920"/>
              <a:ext cx="2465718" cy="576064"/>
            </a:xfrm>
            <a:prstGeom prst="rect">
              <a:avLst/>
            </a:prstGeom>
            <a:solidFill>
              <a:schemeClr val="bg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t>Range by omnidirectional control frames (with add. repetition)</a:t>
              </a: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9" name="직사각형 8"/>
            <p:cNvSpPr/>
            <p:nvPr/>
          </p:nvSpPr>
          <p:spPr bwMode="auto">
            <a:xfrm>
              <a:off x="5126165" y="3487440"/>
              <a:ext cx="2470171" cy="576064"/>
            </a:xfrm>
            <a:prstGeom prst="rect">
              <a:avLst/>
            </a:prstGeom>
            <a:solidFill>
              <a:schemeClr val="bg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t>Range by omnidirectional control frames (without add. repetition)</a:t>
              </a: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10" name="직사각형 9"/>
            <p:cNvSpPr/>
            <p:nvPr/>
          </p:nvSpPr>
          <p:spPr bwMode="auto">
            <a:xfrm>
              <a:off x="5112713" y="5013176"/>
              <a:ext cx="2483623" cy="576064"/>
            </a:xfrm>
            <a:prstGeom prst="rect">
              <a:avLst/>
            </a:prstGeom>
            <a:solidFill>
              <a:schemeClr val="bg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t>Range by </a:t>
              </a:r>
              <a:r>
                <a:rPr lang="en-US" altLang="ko-KR" dirty="0" err="1" smtClean="0"/>
                <a:t>beamformed</a:t>
              </a:r>
              <a:r>
                <a:rPr lang="en-US" altLang="ko-KR" dirty="0" smtClean="0"/>
                <a:t> </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t>data frames</a:t>
              </a: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11" name="직사각형 10"/>
            <p:cNvSpPr/>
            <p:nvPr/>
          </p:nvSpPr>
          <p:spPr bwMode="auto">
            <a:xfrm>
              <a:off x="3501551" y="4639647"/>
              <a:ext cx="1048746" cy="216024"/>
            </a:xfrm>
            <a:prstGeom prst="rect">
              <a:avLst/>
            </a:prstGeom>
            <a:solidFill>
              <a:schemeClr val="bg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t>transmitter</a:t>
              </a: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12" name="직사각형 11"/>
            <p:cNvSpPr/>
            <p:nvPr/>
          </p:nvSpPr>
          <p:spPr bwMode="auto">
            <a:xfrm>
              <a:off x="5652120" y="4581128"/>
              <a:ext cx="842392" cy="216024"/>
            </a:xfrm>
            <a:prstGeom prst="rect">
              <a:avLst/>
            </a:prstGeom>
            <a:solidFill>
              <a:schemeClr val="bg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receiver</a:t>
              </a:r>
              <a:endParaRPr kumimoji="0" lang="ko-KR" altLang="en-US" sz="1200" b="0" i="0" u="none" strike="noStrike" cap="none" normalizeH="0" baseline="0" dirty="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22158341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Additional repetition for ctrl frames </a:t>
            </a:r>
            <a:r>
              <a:rPr lang="en-US" altLang="ko-KR" dirty="0" smtClean="0"/>
              <a:t> (2)</a:t>
            </a:r>
            <a:endParaRPr lang="ko-KR" altLang="en-US" dirty="0"/>
          </a:p>
        </p:txBody>
      </p:sp>
      <p:sp>
        <p:nvSpPr>
          <p:cNvPr id="3" name="내용 개체 틀 2"/>
          <p:cNvSpPr>
            <a:spLocks noGrp="1"/>
          </p:cNvSpPr>
          <p:nvPr>
            <p:ph idx="1"/>
          </p:nvPr>
        </p:nvSpPr>
        <p:spPr/>
        <p:txBody>
          <a:bodyPr/>
          <a:lstStyle/>
          <a:p>
            <a:r>
              <a:rPr lang="en-US" altLang="ko-KR" sz="2000" dirty="0" smtClean="0"/>
              <a:t>If introducing additional repetition for control frames</a:t>
            </a:r>
            <a:endParaRPr lang="en-US" altLang="ko-KR" sz="2000" dirty="0"/>
          </a:p>
          <a:p>
            <a:pPr lvl="1"/>
            <a:r>
              <a:rPr lang="en-US" altLang="ko-KR" sz="1800" dirty="0" smtClean="0"/>
              <a:t>This repetition option needs to be selected considering the number of (max.) antennas which may be involved in </a:t>
            </a:r>
            <a:r>
              <a:rPr lang="en-US" altLang="ko-KR" sz="1800" dirty="0" err="1" smtClean="0"/>
              <a:t>beamformed</a:t>
            </a:r>
            <a:r>
              <a:rPr lang="en-US" altLang="ko-KR" sz="1800" dirty="0" smtClean="0"/>
              <a:t> transmission (mainly in AP’s side), because range extension by </a:t>
            </a:r>
            <a:r>
              <a:rPr lang="en-US" altLang="ko-KR" sz="1800" dirty="0" err="1" smtClean="0"/>
              <a:t>beamformed</a:t>
            </a:r>
            <a:r>
              <a:rPr lang="en-US" altLang="ko-KR" sz="1800" dirty="0" smtClean="0"/>
              <a:t> transmission is apparently depending on it</a:t>
            </a:r>
          </a:p>
          <a:p>
            <a:pPr lvl="1"/>
            <a:r>
              <a:rPr lang="en-US" altLang="ko-KR" sz="1800" dirty="0" smtClean="0"/>
              <a:t>In this case, length of STF and LTF in the control frames also needs to be adjusted accordingly to enhance other subsequent performances such as channel estimation, synchronization, packet detection and so on.</a:t>
            </a:r>
          </a:p>
          <a:p>
            <a:pPr lvl="1"/>
            <a:r>
              <a:rPr lang="en-US" altLang="ko-KR" sz="1800" dirty="0" smtClean="0"/>
              <a:t>Indication of which repetition option is used can be indicated in the SIG field</a:t>
            </a:r>
          </a:p>
          <a:p>
            <a:pPr lvl="1"/>
            <a:endParaRPr lang="en-US" altLang="ko-KR" sz="1800" dirty="0"/>
          </a:p>
          <a:p>
            <a:endParaRPr lang="ko-KR" altLang="en-US" sz="2000" dirty="0"/>
          </a:p>
        </p:txBody>
      </p:sp>
      <p:sp>
        <p:nvSpPr>
          <p:cNvPr id="4" name="날짜 개체 틀 3"/>
          <p:cNvSpPr>
            <a:spLocks noGrp="1"/>
          </p:cNvSpPr>
          <p:nvPr>
            <p:ph type="dt" sz="half" idx="10"/>
          </p:nvPr>
        </p:nvSpPr>
        <p:spPr/>
        <p:txBody>
          <a:bodyPr/>
          <a:lstStyle/>
          <a:p>
            <a:r>
              <a:rPr lang="en-US" altLang="ko-KR" smtClean="0"/>
              <a:t>Dec. 2011</a:t>
            </a:r>
            <a:endParaRPr lang="en-US" altLang="ko-KR" dirty="0"/>
          </a:p>
        </p:txBody>
      </p:sp>
      <p:sp>
        <p:nvSpPr>
          <p:cNvPr id="5" name="바닥글 개체 틀 4"/>
          <p:cNvSpPr>
            <a:spLocks noGrp="1"/>
          </p:cNvSpPr>
          <p:nvPr>
            <p:ph type="ftr" sz="quarter" idx="11"/>
          </p:nvPr>
        </p:nvSpPr>
        <p:spPr/>
        <p:txBody>
          <a:bodyPr/>
          <a:lstStyle/>
          <a:p>
            <a:r>
              <a:rPr lang="en-US" altLang="ko-KR" smtClean="0"/>
              <a:t>Minho Cheong,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84C020A-3B37-44AB-8EAD-140E949FB204}" type="slidenum">
              <a:rPr lang="en-US" altLang="ko-KR" smtClean="0"/>
              <a:pPr/>
              <a:t>9</a:t>
            </a:fld>
            <a:endParaRPr lang="en-US" altLang="ko-KR"/>
          </a:p>
        </p:txBody>
      </p:sp>
    </p:spTree>
    <p:extLst>
      <p:ext uri="{BB962C8B-B14F-4D97-AF65-F5344CB8AC3E}">
        <p14:creationId xmlns:p14="http://schemas.microsoft.com/office/powerpoint/2010/main" val="220413649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9070</TotalTime>
  <Words>918</Words>
  <Application>Microsoft Office PowerPoint</Application>
  <PresentationFormat>화면 슬라이드 쇼(4:3)</PresentationFormat>
  <Paragraphs>117</Paragraphs>
  <Slides>10</Slides>
  <Notes>2</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10</vt:i4>
      </vt:variant>
    </vt:vector>
  </HeadingPairs>
  <TitlesOfParts>
    <vt:vector size="12" baseType="lpstr">
      <vt:lpstr>802-11-Submission</vt:lpstr>
      <vt:lpstr>Document</vt:lpstr>
      <vt:lpstr>Beam forming for 11ah</vt:lpstr>
      <vt:lpstr>Abstract</vt:lpstr>
      <vt:lpstr>Coverage extension in 802.11ah</vt:lpstr>
      <vt:lpstr>Beamforming</vt:lpstr>
      <vt:lpstr>Beamforming in 11ac (or 11n)</vt:lpstr>
      <vt:lpstr>Beamforming in 11ac (or 11n) (2)</vt:lpstr>
      <vt:lpstr>Range extension of control frames</vt:lpstr>
      <vt:lpstr>Additional repetition for ctrl frames </vt:lpstr>
      <vt:lpstr>Additional repetition for ctrl frames  (2)</vt:lpstr>
      <vt:lpstr>Additional repetition for ctrl frames  (3)</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ETRI’s Proposal to IEEE 802.11ah</dc:title>
  <dc:creator>ETRI</dc:creator>
  <cp:lastModifiedBy>Minho_1</cp:lastModifiedBy>
  <cp:revision>122</cp:revision>
  <cp:lastPrinted>1998-02-10T13:28:06Z</cp:lastPrinted>
  <dcterms:created xsi:type="dcterms:W3CDTF">2011-01-06T00:24:36Z</dcterms:created>
  <dcterms:modified xsi:type="dcterms:W3CDTF">2011-12-12T23:48:58Z</dcterms:modified>
</cp:coreProperties>
</file>