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Default Extension="pict" ContentType="image/pict"/>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57.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61"/>
  </p:notesMasterIdLst>
  <p:handoutMasterIdLst>
    <p:handoutMasterId r:id="rId62"/>
  </p:handoutMasterIdLst>
  <p:sldIdLst>
    <p:sldId id="269" r:id="rId2"/>
    <p:sldId id="257" r:id="rId3"/>
    <p:sldId id="258" r:id="rId4"/>
    <p:sldId id="264" r:id="rId5"/>
    <p:sldId id="263" r:id="rId6"/>
    <p:sldId id="260" r:id="rId7"/>
    <p:sldId id="265" r:id="rId8"/>
    <p:sldId id="266"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270" r:id="rId60"/>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charset="0"/>
        <a:ea typeface="+mn-ea"/>
        <a:cs typeface="+mn-cs"/>
      </a:defRPr>
    </a:lvl5pPr>
    <a:lvl6pPr marL="2286000" algn="l" defTabSz="457200" rtl="0" eaLnBrk="1" latinLnBrk="0" hangingPunct="1">
      <a:defRPr sz="1200" kern="1200">
        <a:solidFill>
          <a:schemeClr val="tx1"/>
        </a:solidFill>
        <a:latin typeface="Times New Roman" charset="0"/>
        <a:ea typeface="+mn-ea"/>
        <a:cs typeface="+mn-cs"/>
      </a:defRPr>
    </a:lvl6pPr>
    <a:lvl7pPr marL="2743200" algn="l" defTabSz="457200" rtl="0" eaLnBrk="1" latinLnBrk="0" hangingPunct="1">
      <a:defRPr sz="1200" kern="1200">
        <a:solidFill>
          <a:schemeClr val="tx1"/>
        </a:solidFill>
        <a:latin typeface="Times New Roman" charset="0"/>
        <a:ea typeface="+mn-ea"/>
        <a:cs typeface="+mn-cs"/>
      </a:defRPr>
    </a:lvl7pPr>
    <a:lvl8pPr marL="3200400" algn="l" defTabSz="457200" rtl="0" eaLnBrk="1" latinLnBrk="0" hangingPunct="1">
      <a:defRPr sz="1200" kern="1200">
        <a:solidFill>
          <a:schemeClr val="tx1"/>
        </a:solidFill>
        <a:latin typeface="Times New Roman" charset="0"/>
        <a:ea typeface="+mn-ea"/>
        <a:cs typeface="+mn-cs"/>
      </a:defRPr>
    </a:lvl8pPr>
    <a:lvl9pPr marL="3657600" algn="l" defTabSz="457200" rtl="0" eaLnBrk="1" latinLnBrk="0" hangingPunct="1">
      <a:defRPr sz="12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45" d="100"/>
          <a:sy n="145" d="100"/>
        </p:scale>
        <p:origin x="-640"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5597525" y="177800"/>
            <a:ext cx="641350" cy="212725"/>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a:defRPr sz="1400" b="1"/>
            </a:lvl1pPr>
          </a:lstStyle>
          <a:p>
            <a:r>
              <a:rPr lang="en-US"/>
              <a:t>doc.: IEEE 802.11-yy/xxxxr0</a:t>
            </a:r>
          </a:p>
        </p:txBody>
      </p:sp>
      <p:sp>
        <p:nvSpPr>
          <p:cNvPr id="3075" name="Rectangle 3"/>
          <p:cNvSpPr>
            <a:spLocks noGrp="1" noChangeArrowheads="1"/>
          </p:cNvSpPr>
          <p:nvPr>
            <p:ph type="dt" sz="quarter" idx="1"/>
          </p:nvPr>
        </p:nvSpPr>
        <p:spPr bwMode="auto">
          <a:xfrm>
            <a:off x="695325" y="177800"/>
            <a:ext cx="827088" cy="212725"/>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a:defRPr sz="1400" b="1"/>
            </a:lvl1pPr>
          </a:lstStyle>
          <a:p>
            <a:r>
              <a:rPr lang="en-US"/>
              <a:t>Month Year</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a:defRPr/>
            </a:lvl1pPr>
          </a:lstStyle>
          <a:p>
            <a:r>
              <a:rPr lang="en-US"/>
              <a:t>John Doe, Some Company</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a:defRPr/>
            </a:lvl1pPr>
          </a:lstStyle>
          <a:p>
            <a:r>
              <a:rPr lang="en-US"/>
              <a:t>Page </a:t>
            </a:r>
            <a:fld id="{9347BDD4-D34E-314A-BFDE-A820864D3FB9}" type="slidenum">
              <a:rPr lang="en-US"/>
              <a:pPr/>
              <a:t>‹Nr.›</a:t>
            </a:fld>
            <a:endParaRPr lang="en-US"/>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079" name="Rectangle 7"/>
          <p:cNvSpPr>
            <a:spLocks noChangeArrowheads="1"/>
          </p:cNvSpPr>
          <p:nvPr/>
        </p:nvSpPr>
        <p:spPr bwMode="auto">
          <a:xfrm>
            <a:off x="693738" y="8982075"/>
            <a:ext cx="711200" cy="182563"/>
          </a:xfrm>
          <a:prstGeom prst="rect">
            <a:avLst/>
          </a:prstGeom>
          <a:noFill/>
          <a:ln w="9525">
            <a:noFill/>
            <a:miter lim="800000"/>
            <a:headEnd/>
            <a:tailEnd/>
          </a:ln>
          <a:effectLst/>
        </p:spPr>
        <p:txBody>
          <a:bodyPr wrap="none" lIns="0" tIns="0" rIns="0" bIns="0">
            <a:prstTxWarp prst="textNoShape">
              <a:avLst/>
            </a:prstTxWarp>
            <a:spAutoFit/>
          </a:bodyPr>
          <a:lstStyle/>
          <a:p>
            <a:pPr defTabSz="933450"/>
            <a:r>
              <a:rPr lang="en-US"/>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5640388" y="98425"/>
            <a:ext cx="641350" cy="212725"/>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a:defRPr sz="1400" b="1"/>
            </a:lvl1pPr>
          </a:lstStyle>
          <a:p>
            <a:r>
              <a:rPr lang="en-US"/>
              <a:t>doc.: IEEE 802.11-yy/xxxxr0</a:t>
            </a:r>
          </a:p>
        </p:txBody>
      </p:sp>
      <p:sp>
        <p:nvSpPr>
          <p:cNvPr id="2051" name="Rectangle 3"/>
          <p:cNvSpPr>
            <a:spLocks noGrp="1" noChangeArrowheads="1"/>
          </p:cNvSpPr>
          <p:nvPr>
            <p:ph type="dt" idx="1"/>
          </p:nvPr>
        </p:nvSpPr>
        <p:spPr bwMode="auto">
          <a:xfrm>
            <a:off x="654050" y="98425"/>
            <a:ext cx="827088" cy="212725"/>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a:defRPr sz="1400" b="1"/>
            </a:lvl1pPr>
          </a:lstStyle>
          <a:p>
            <a:r>
              <a:rPr lang="en-US"/>
              <a:t>Month Year</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a:defRPr/>
            </a:lvl5pPr>
          </a:lstStyle>
          <a:p>
            <a:pPr lvl="4"/>
            <a:r>
              <a:rPr lang="en-US"/>
              <a:t>John Doe, Some Company</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a:defRPr/>
            </a:lvl1pPr>
          </a:lstStyle>
          <a:p>
            <a:r>
              <a:rPr lang="en-US"/>
              <a:t>Page </a:t>
            </a:r>
            <a:fld id="{88290560-F6E3-7A47-915B-68AA9BB938B0}" type="slidenum">
              <a:rPr lang="en-US"/>
              <a:pPr/>
              <a:t>‹Nr.›</a:t>
            </a:fld>
            <a:endParaRPr lang="en-US"/>
          </a:p>
        </p:txBody>
      </p:sp>
      <p:sp>
        <p:nvSpPr>
          <p:cNvPr id="2056" name="Rectangle 8"/>
          <p:cNvSpPr>
            <a:spLocks noChangeArrowheads="1"/>
          </p:cNvSpPr>
          <p:nvPr/>
        </p:nvSpPr>
        <p:spPr bwMode="auto">
          <a:xfrm>
            <a:off x="723900" y="8985250"/>
            <a:ext cx="711200" cy="182563"/>
          </a:xfrm>
          <a:prstGeom prst="rect">
            <a:avLst/>
          </a:prstGeom>
          <a:noFill/>
          <a:ln w="9525">
            <a:noFill/>
            <a:miter lim="800000"/>
            <a:headEnd/>
            <a:tailEnd/>
          </a:ln>
          <a:effectLst/>
        </p:spPr>
        <p:txBody>
          <a:bodyPr wrap="none" lIns="0" tIns="0" rIns="0" bIns="0">
            <a:prstTxWarp prst="textNoShape">
              <a:avLst/>
            </a:prstTxWarp>
            <a:spAutoFit/>
          </a:bodyPr>
          <a:lstStyle/>
          <a:p>
            <a:r>
              <a:rPr lang="en-US"/>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p>
        </p:txBody>
      </p:sp>
    </p:spTree>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228600" algn="l" defTabSz="933450"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342900" algn="l" defTabSz="933450"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457200" algn="l" defTabSz="933450"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doc.: IEEE 802.11-yy/xxxxr0</a:t>
            </a:r>
          </a:p>
        </p:txBody>
      </p:sp>
      <p:sp>
        <p:nvSpPr>
          <p:cNvPr id="5" name="Rectangle 3"/>
          <p:cNvSpPr>
            <a:spLocks noGrp="1" noChangeArrowheads="1"/>
          </p:cNvSpPr>
          <p:nvPr>
            <p:ph type="dt" idx="1"/>
          </p:nvPr>
        </p:nvSpPr>
        <p:spPr>
          <a:ln/>
        </p:spPr>
        <p:txBody>
          <a:bodyPr/>
          <a:lstStyle/>
          <a:p>
            <a:r>
              <a:rPr lang="en-US"/>
              <a:t>Month Year</a:t>
            </a:r>
          </a:p>
        </p:txBody>
      </p:sp>
      <p:sp>
        <p:nvSpPr>
          <p:cNvPr id="6" name="Rectangle 6"/>
          <p:cNvSpPr>
            <a:spLocks noGrp="1" noChangeArrowheads="1"/>
          </p:cNvSpPr>
          <p:nvPr>
            <p:ph type="ftr" sz="quarter" idx="4"/>
          </p:nvPr>
        </p:nvSpPr>
        <p:spPr>
          <a:ln/>
        </p:spPr>
        <p:txBody>
          <a:bodyPr/>
          <a:lstStyle/>
          <a:p>
            <a:pPr lvl="4"/>
            <a:r>
              <a:rPr lang="en-US"/>
              <a:t>John Doe, Some Company</a:t>
            </a:r>
          </a:p>
        </p:txBody>
      </p:sp>
      <p:sp>
        <p:nvSpPr>
          <p:cNvPr id="7" name="Rectangle 7"/>
          <p:cNvSpPr>
            <a:spLocks noGrp="1" noChangeArrowheads="1"/>
          </p:cNvSpPr>
          <p:nvPr>
            <p:ph type="sldNum" sz="quarter" idx="5"/>
          </p:nvPr>
        </p:nvSpPr>
        <p:spPr>
          <a:ln/>
        </p:spPr>
        <p:txBody>
          <a:bodyPr/>
          <a:lstStyle/>
          <a:p>
            <a:r>
              <a:rPr lang="en-US"/>
              <a:t>Page </a:t>
            </a:r>
            <a:fld id="{34530401-83B2-4F47-BD9F-1E9580E32D19}" type="slidenum">
              <a:rPr lang="en-US"/>
              <a:pPr/>
              <a:t>1</a:t>
            </a:fld>
            <a:endParaRPr lang="en-US"/>
          </a:p>
        </p:txBody>
      </p:sp>
      <p:sp>
        <p:nvSpPr>
          <p:cNvPr id="31746" name="Rectangle 2"/>
          <p:cNvSpPr>
            <a:spLocks noGrp="1" noRot="1" noChangeAspect="1" noChangeArrowheads="1" noTextEdit="1"/>
          </p:cNvSpPr>
          <p:nvPr>
            <p:ph type="sldImg"/>
          </p:nvPr>
        </p:nvSpPr>
        <p:spPr>
          <a:xfrm>
            <a:off x="1154113" y="701675"/>
            <a:ext cx="4625975" cy="3468688"/>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54113" y="701675"/>
            <a:ext cx="4625975" cy="3468688"/>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a:xfrm>
            <a:off x="3658444" y="8985250"/>
            <a:ext cx="76944" cy="184666"/>
          </a:xfrm>
        </p:spPr>
        <p:txBody>
          <a:bodyPr/>
          <a:lstStyle/>
          <a:p>
            <a:fld id="{EE5DAF85-CB78-DA43-8350-51AA5ACAEDEF}" type="slidenum">
              <a:rPr lang="ja-JP" altLang="en-US" smtClean="0"/>
              <a:pPr/>
              <a:t>42</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54113" y="701675"/>
            <a:ext cx="4625975" cy="3468688"/>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a:xfrm>
            <a:off x="3658444" y="8985250"/>
            <a:ext cx="76944" cy="184666"/>
          </a:xfrm>
        </p:spPr>
        <p:txBody>
          <a:bodyPr/>
          <a:lstStyle/>
          <a:p>
            <a:fld id="{EE5DAF85-CB78-DA43-8350-51AA5ACAEDEF}" type="slidenum">
              <a:rPr lang="ja-JP" altLang="en-US" smtClean="0"/>
              <a:pPr/>
              <a:t>43</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54113" y="701675"/>
            <a:ext cx="4625975" cy="3468688"/>
          </a:xfrm>
          <a:ln/>
        </p:spPr>
      </p:sp>
      <p:sp>
        <p:nvSpPr>
          <p:cNvPr id="32771" name="Notes Placeholder 2"/>
          <p:cNvSpPr>
            <a:spLocks noGrp="1"/>
          </p:cNvSpPr>
          <p:nvPr>
            <p:ph type="body" idx="1"/>
          </p:nvPr>
        </p:nvSpPr>
        <p:spPr>
          <a:noFill/>
          <a:ln/>
        </p:spPr>
        <p:txBody>
          <a:bodyPr/>
          <a:lstStyle/>
          <a:p>
            <a:endParaRPr lang="en-US">
              <a:latin typeface="Times New Roman" charset="0"/>
            </a:endParaRPr>
          </a:p>
        </p:txBody>
      </p:sp>
      <p:sp>
        <p:nvSpPr>
          <p:cNvPr id="32772" name="Slide Number Placeholder 3"/>
          <p:cNvSpPr>
            <a:spLocks noGrp="1"/>
          </p:cNvSpPr>
          <p:nvPr>
            <p:ph type="sldNum" sz="quarter" idx="5"/>
          </p:nvPr>
        </p:nvSpPr>
        <p:spPr>
          <a:xfrm>
            <a:off x="3222625" y="8985250"/>
            <a:ext cx="512763" cy="184150"/>
          </a:xfrm>
          <a:noFill/>
        </p:spPr>
        <p:txBody>
          <a:bodyPr wrap="square"/>
          <a:lstStyle/>
          <a:p>
            <a:fld id="{6C4919A5-1CED-9A4B-A2BA-90E71673F64F}" type="slidenum">
              <a:rPr lang="en-US">
                <a:latin typeface="Times" charset="0"/>
              </a:rPr>
              <a:pPr/>
              <a:t>45</a:t>
            </a:fld>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54113" y="701675"/>
            <a:ext cx="4625975" cy="3468688"/>
          </a:xfrm>
          <a:ln/>
        </p:spPr>
      </p:sp>
      <p:sp>
        <p:nvSpPr>
          <p:cNvPr id="33795" name="Notes Placeholder 2"/>
          <p:cNvSpPr>
            <a:spLocks noGrp="1"/>
          </p:cNvSpPr>
          <p:nvPr>
            <p:ph type="body" idx="1"/>
          </p:nvPr>
        </p:nvSpPr>
        <p:spPr>
          <a:noFill/>
          <a:ln/>
        </p:spPr>
        <p:txBody>
          <a:bodyPr/>
          <a:lstStyle/>
          <a:p>
            <a:endParaRPr lang="en-US">
              <a:latin typeface="Times New Roman" charset="0"/>
            </a:endParaRPr>
          </a:p>
        </p:txBody>
      </p:sp>
      <p:sp>
        <p:nvSpPr>
          <p:cNvPr id="33796" name="Slide Number Placeholder 3"/>
          <p:cNvSpPr>
            <a:spLocks noGrp="1"/>
          </p:cNvSpPr>
          <p:nvPr>
            <p:ph type="sldNum" sz="quarter" idx="5"/>
          </p:nvPr>
        </p:nvSpPr>
        <p:spPr>
          <a:xfrm>
            <a:off x="3222625" y="8985250"/>
            <a:ext cx="512763" cy="184150"/>
          </a:xfrm>
          <a:noFill/>
        </p:spPr>
        <p:txBody>
          <a:bodyPr wrap="square"/>
          <a:lstStyle/>
          <a:p>
            <a:fld id="{0EB42F70-2CB3-864E-A9EB-556C8355F887}" type="slidenum">
              <a:rPr lang="en-US">
                <a:latin typeface="Times" charset="0"/>
              </a:rPr>
              <a:pPr/>
              <a:t>47</a:t>
            </a:fld>
            <a:endParaRPr lang="en-US">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154113" y="701675"/>
            <a:ext cx="4625975" cy="3468688"/>
          </a:xfrm>
          <a:ln/>
        </p:spPr>
      </p:sp>
      <p:sp>
        <p:nvSpPr>
          <p:cNvPr id="34819" name="Notes Placeholder 2"/>
          <p:cNvSpPr>
            <a:spLocks noGrp="1"/>
          </p:cNvSpPr>
          <p:nvPr>
            <p:ph type="body" idx="1"/>
          </p:nvPr>
        </p:nvSpPr>
        <p:spPr>
          <a:noFill/>
          <a:ln/>
        </p:spPr>
        <p:txBody>
          <a:bodyPr/>
          <a:lstStyle/>
          <a:p>
            <a:endParaRPr lang="en-US">
              <a:latin typeface="Times New Roman" charset="0"/>
            </a:endParaRPr>
          </a:p>
        </p:txBody>
      </p:sp>
      <p:sp>
        <p:nvSpPr>
          <p:cNvPr id="34820" name="Slide Number Placeholder 3"/>
          <p:cNvSpPr>
            <a:spLocks noGrp="1"/>
          </p:cNvSpPr>
          <p:nvPr>
            <p:ph type="sldNum" sz="quarter" idx="5"/>
          </p:nvPr>
        </p:nvSpPr>
        <p:spPr>
          <a:xfrm>
            <a:off x="3222625" y="8985250"/>
            <a:ext cx="512763" cy="184150"/>
          </a:xfrm>
          <a:noFill/>
        </p:spPr>
        <p:txBody>
          <a:bodyPr wrap="square"/>
          <a:lstStyle/>
          <a:p>
            <a:fld id="{CAEEF05B-C0A4-1549-82B1-C757D6EFDAA7}" type="slidenum">
              <a:rPr lang="en-US">
                <a:latin typeface="Times" charset="0"/>
              </a:rPr>
              <a:pPr/>
              <a:t>48</a:t>
            </a:fld>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54113" y="701675"/>
            <a:ext cx="4625975" cy="3468688"/>
          </a:xfrm>
          <a:ln/>
        </p:spPr>
      </p:sp>
      <p:sp>
        <p:nvSpPr>
          <p:cNvPr id="35843" name="Notes Placeholder 2"/>
          <p:cNvSpPr>
            <a:spLocks noGrp="1"/>
          </p:cNvSpPr>
          <p:nvPr>
            <p:ph type="body" idx="1"/>
          </p:nvPr>
        </p:nvSpPr>
        <p:spPr>
          <a:noFill/>
          <a:ln/>
        </p:spPr>
        <p:txBody>
          <a:bodyPr/>
          <a:lstStyle/>
          <a:p>
            <a:endParaRPr lang="en-US">
              <a:latin typeface="Times New Roman" charset="0"/>
            </a:endParaRPr>
          </a:p>
        </p:txBody>
      </p:sp>
      <p:sp>
        <p:nvSpPr>
          <p:cNvPr id="35844" name="Slide Number Placeholder 3"/>
          <p:cNvSpPr>
            <a:spLocks noGrp="1"/>
          </p:cNvSpPr>
          <p:nvPr>
            <p:ph type="sldNum" sz="quarter" idx="5"/>
          </p:nvPr>
        </p:nvSpPr>
        <p:spPr>
          <a:xfrm>
            <a:off x="3222625" y="8985250"/>
            <a:ext cx="512763" cy="184150"/>
          </a:xfrm>
          <a:noFill/>
        </p:spPr>
        <p:txBody>
          <a:bodyPr wrap="square"/>
          <a:lstStyle/>
          <a:p>
            <a:fld id="{BC1946E9-D457-C94A-AE39-6EE2943F8547}" type="slidenum">
              <a:rPr lang="en-US">
                <a:latin typeface="Times" charset="0"/>
              </a:rPr>
              <a:pPr/>
              <a:t>49</a:t>
            </a:fld>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54113" y="701675"/>
            <a:ext cx="4625975" cy="3468688"/>
          </a:xfrm>
          <a:ln/>
        </p:spPr>
      </p:sp>
      <p:sp>
        <p:nvSpPr>
          <p:cNvPr id="36867" name="Notes Placeholder 2"/>
          <p:cNvSpPr>
            <a:spLocks noGrp="1"/>
          </p:cNvSpPr>
          <p:nvPr>
            <p:ph type="body" idx="1"/>
          </p:nvPr>
        </p:nvSpPr>
        <p:spPr>
          <a:noFill/>
          <a:ln/>
        </p:spPr>
        <p:txBody>
          <a:bodyPr/>
          <a:lstStyle/>
          <a:p>
            <a:endParaRPr lang="en-US">
              <a:latin typeface="Times New Roman" charset="0"/>
            </a:endParaRPr>
          </a:p>
        </p:txBody>
      </p:sp>
      <p:sp>
        <p:nvSpPr>
          <p:cNvPr id="36868" name="Slide Number Placeholder 3"/>
          <p:cNvSpPr>
            <a:spLocks noGrp="1"/>
          </p:cNvSpPr>
          <p:nvPr>
            <p:ph type="sldNum" sz="quarter" idx="5"/>
          </p:nvPr>
        </p:nvSpPr>
        <p:spPr>
          <a:xfrm>
            <a:off x="3222625" y="8985250"/>
            <a:ext cx="512763" cy="184150"/>
          </a:xfrm>
          <a:noFill/>
        </p:spPr>
        <p:txBody>
          <a:bodyPr wrap="square"/>
          <a:lstStyle/>
          <a:p>
            <a:fld id="{FCA98C26-1BAA-144F-9EB8-C59422AE6694}" type="slidenum">
              <a:rPr lang="en-US">
                <a:latin typeface="Times" charset="0"/>
              </a:rPr>
              <a:pPr/>
              <a:t>50</a:t>
            </a:fld>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54113" y="701675"/>
            <a:ext cx="4625975" cy="3468688"/>
          </a:xfrm>
          <a:ln/>
        </p:spPr>
      </p:sp>
      <p:sp>
        <p:nvSpPr>
          <p:cNvPr id="37891" name="Notes Placeholder 2"/>
          <p:cNvSpPr>
            <a:spLocks noGrp="1"/>
          </p:cNvSpPr>
          <p:nvPr>
            <p:ph type="body" idx="1"/>
          </p:nvPr>
        </p:nvSpPr>
        <p:spPr>
          <a:noFill/>
          <a:ln/>
        </p:spPr>
        <p:txBody>
          <a:bodyPr/>
          <a:lstStyle/>
          <a:p>
            <a:endParaRPr lang="en-US">
              <a:latin typeface="Times New Roman" charset="0"/>
            </a:endParaRPr>
          </a:p>
        </p:txBody>
      </p:sp>
      <p:sp>
        <p:nvSpPr>
          <p:cNvPr id="37892" name="Slide Number Placeholder 3"/>
          <p:cNvSpPr>
            <a:spLocks noGrp="1"/>
          </p:cNvSpPr>
          <p:nvPr>
            <p:ph type="sldNum" sz="quarter" idx="5"/>
          </p:nvPr>
        </p:nvSpPr>
        <p:spPr>
          <a:xfrm>
            <a:off x="3222625" y="8985250"/>
            <a:ext cx="512763" cy="184150"/>
          </a:xfrm>
          <a:noFill/>
        </p:spPr>
        <p:txBody>
          <a:bodyPr wrap="square"/>
          <a:lstStyle/>
          <a:p>
            <a:fld id="{925B82AA-7205-1B46-9286-BA19277A4556}" type="slidenum">
              <a:rPr lang="en-US">
                <a:latin typeface="Times" charset="0"/>
              </a:rPr>
              <a:pPr/>
              <a:t>51</a:t>
            </a:fld>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54113" y="701675"/>
            <a:ext cx="4625975" cy="3468688"/>
          </a:xfrm>
          <a:ln/>
        </p:spPr>
      </p:sp>
      <p:sp>
        <p:nvSpPr>
          <p:cNvPr id="38915" name="Notes Placeholder 2"/>
          <p:cNvSpPr>
            <a:spLocks noGrp="1"/>
          </p:cNvSpPr>
          <p:nvPr>
            <p:ph type="body" idx="1"/>
          </p:nvPr>
        </p:nvSpPr>
        <p:spPr>
          <a:noFill/>
          <a:ln/>
        </p:spPr>
        <p:txBody>
          <a:bodyPr/>
          <a:lstStyle/>
          <a:p>
            <a:endParaRPr lang="en-US">
              <a:latin typeface="Times New Roman" charset="0"/>
            </a:endParaRPr>
          </a:p>
        </p:txBody>
      </p:sp>
      <p:sp>
        <p:nvSpPr>
          <p:cNvPr id="38916" name="Slide Number Placeholder 3"/>
          <p:cNvSpPr>
            <a:spLocks noGrp="1"/>
          </p:cNvSpPr>
          <p:nvPr>
            <p:ph type="sldNum" sz="quarter" idx="5"/>
          </p:nvPr>
        </p:nvSpPr>
        <p:spPr>
          <a:xfrm>
            <a:off x="3222625" y="8985250"/>
            <a:ext cx="512763" cy="184150"/>
          </a:xfrm>
          <a:noFill/>
        </p:spPr>
        <p:txBody>
          <a:bodyPr wrap="square"/>
          <a:lstStyle/>
          <a:p>
            <a:fld id="{7C8C85C1-CD0F-5545-BD74-D58648440938}" type="slidenum">
              <a:rPr lang="en-US">
                <a:latin typeface="Times" charset="0"/>
              </a:rPr>
              <a:pPr/>
              <a:t>52</a:t>
            </a:fld>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154113" y="701675"/>
            <a:ext cx="4625975" cy="3468688"/>
          </a:xfrm>
          <a:ln/>
        </p:spPr>
      </p:sp>
      <p:sp>
        <p:nvSpPr>
          <p:cNvPr id="39939" name="Notes Placeholder 2"/>
          <p:cNvSpPr>
            <a:spLocks noGrp="1"/>
          </p:cNvSpPr>
          <p:nvPr>
            <p:ph type="body" idx="1"/>
          </p:nvPr>
        </p:nvSpPr>
        <p:spPr>
          <a:noFill/>
          <a:ln/>
        </p:spPr>
        <p:txBody>
          <a:bodyPr/>
          <a:lstStyle/>
          <a:p>
            <a:endParaRPr lang="en-US">
              <a:latin typeface="Times New Roman" charset="0"/>
            </a:endParaRPr>
          </a:p>
        </p:txBody>
      </p:sp>
      <p:sp>
        <p:nvSpPr>
          <p:cNvPr id="39940" name="Slide Number Placeholder 3"/>
          <p:cNvSpPr>
            <a:spLocks noGrp="1"/>
          </p:cNvSpPr>
          <p:nvPr>
            <p:ph type="sldNum" sz="quarter" idx="5"/>
          </p:nvPr>
        </p:nvSpPr>
        <p:spPr>
          <a:xfrm>
            <a:off x="3222625" y="8985250"/>
            <a:ext cx="512763" cy="184150"/>
          </a:xfrm>
          <a:noFill/>
        </p:spPr>
        <p:txBody>
          <a:bodyPr wrap="square"/>
          <a:lstStyle/>
          <a:p>
            <a:fld id="{E63BC5D3-4FC9-B144-9DD2-9669643A491B}" type="slidenum">
              <a:rPr lang="en-US">
                <a:latin typeface="Times" charset="0"/>
              </a:rPr>
              <a:pPr/>
              <a:t>53</a:t>
            </a:fld>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doc.: IEEE 802.11-yy/xxxxr0</a:t>
            </a:r>
          </a:p>
        </p:txBody>
      </p:sp>
      <p:sp>
        <p:nvSpPr>
          <p:cNvPr id="5" name="Rectangle 3"/>
          <p:cNvSpPr>
            <a:spLocks noGrp="1" noChangeArrowheads="1"/>
          </p:cNvSpPr>
          <p:nvPr>
            <p:ph type="dt" idx="1"/>
          </p:nvPr>
        </p:nvSpPr>
        <p:spPr>
          <a:ln/>
        </p:spPr>
        <p:txBody>
          <a:bodyPr/>
          <a:lstStyle/>
          <a:p>
            <a:r>
              <a:rPr lang="en-US"/>
              <a:t>Month Year</a:t>
            </a:r>
          </a:p>
        </p:txBody>
      </p:sp>
      <p:sp>
        <p:nvSpPr>
          <p:cNvPr id="6" name="Rectangle 6"/>
          <p:cNvSpPr>
            <a:spLocks noGrp="1" noChangeArrowheads="1"/>
          </p:cNvSpPr>
          <p:nvPr>
            <p:ph type="ftr" sz="quarter" idx="4"/>
          </p:nvPr>
        </p:nvSpPr>
        <p:spPr>
          <a:ln/>
        </p:spPr>
        <p:txBody>
          <a:bodyPr/>
          <a:lstStyle/>
          <a:p>
            <a:pPr lvl="4"/>
            <a:r>
              <a:rPr lang="en-US"/>
              <a:t>John Doe, Some Company</a:t>
            </a:r>
          </a:p>
        </p:txBody>
      </p:sp>
      <p:sp>
        <p:nvSpPr>
          <p:cNvPr id="7" name="Rectangle 7"/>
          <p:cNvSpPr>
            <a:spLocks noGrp="1" noChangeArrowheads="1"/>
          </p:cNvSpPr>
          <p:nvPr>
            <p:ph type="sldNum" sz="quarter" idx="5"/>
          </p:nvPr>
        </p:nvSpPr>
        <p:spPr>
          <a:ln/>
        </p:spPr>
        <p:txBody>
          <a:bodyPr/>
          <a:lstStyle/>
          <a:p>
            <a:r>
              <a:rPr lang="en-US"/>
              <a:t>Page </a:t>
            </a:r>
            <a:fld id="{084318F2-1003-2945-A556-F95087508FED}" type="slidenum">
              <a:rPr lang="en-US"/>
              <a:pPr/>
              <a:t>2</a:t>
            </a:fld>
            <a:endParaRPr lang="en-US"/>
          </a:p>
        </p:txBody>
      </p:sp>
      <p:sp>
        <p:nvSpPr>
          <p:cNvPr id="6146" name="Rectangle 2"/>
          <p:cNvSpPr>
            <a:spLocks noGrp="1" noRot="1" noChangeAspect="1" noChangeArrowheads="1" noTextEdit="1"/>
          </p:cNvSpPr>
          <p:nvPr>
            <p:ph type="sldImg"/>
          </p:nvPr>
        </p:nvSpPr>
        <p:spPr>
          <a:xfrm>
            <a:off x="1154113" y="701675"/>
            <a:ext cx="4625975" cy="3468688"/>
          </a:xfrm>
          <a:ln cap="flat"/>
        </p:spPr>
      </p:sp>
      <p:sp>
        <p:nvSpPr>
          <p:cNvPr id="6147" name="Rectangle 3"/>
          <p:cNvSpPr>
            <a:spLocks noGrp="1" noChangeArrowheads="1"/>
          </p:cNvSpPr>
          <p:nvPr>
            <p:ph type="body" idx="1"/>
          </p:nvPr>
        </p:nvSpPr>
        <p:spPr>
          <a:ln/>
        </p:spPr>
        <p:txBody>
          <a:bodyPr lIns="95250" rIns="95250"/>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54113" y="701675"/>
            <a:ext cx="4625975" cy="3468688"/>
          </a:xfrm>
          <a:ln/>
        </p:spPr>
      </p:sp>
      <p:sp>
        <p:nvSpPr>
          <p:cNvPr id="40963" name="Notes Placeholder 2"/>
          <p:cNvSpPr>
            <a:spLocks noGrp="1"/>
          </p:cNvSpPr>
          <p:nvPr>
            <p:ph type="body" idx="1"/>
          </p:nvPr>
        </p:nvSpPr>
        <p:spPr>
          <a:noFill/>
          <a:ln/>
        </p:spPr>
        <p:txBody>
          <a:bodyPr/>
          <a:lstStyle/>
          <a:p>
            <a:endParaRPr lang="en-US">
              <a:latin typeface="Times New Roman" charset="0"/>
            </a:endParaRPr>
          </a:p>
        </p:txBody>
      </p:sp>
      <p:sp>
        <p:nvSpPr>
          <p:cNvPr id="40964" name="Slide Number Placeholder 3"/>
          <p:cNvSpPr>
            <a:spLocks noGrp="1"/>
          </p:cNvSpPr>
          <p:nvPr>
            <p:ph type="sldNum" sz="quarter" idx="5"/>
          </p:nvPr>
        </p:nvSpPr>
        <p:spPr>
          <a:xfrm>
            <a:off x="3222625" y="8985250"/>
            <a:ext cx="512763" cy="184150"/>
          </a:xfrm>
          <a:noFill/>
        </p:spPr>
        <p:txBody>
          <a:bodyPr wrap="square"/>
          <a:lstStyle/>
          <a:p>
            <a:fld id="{7AF6B1A4-9EBF-694A-8D2B-C35A3BEF6B71}" type="slidenum">
              <a:rPr lang="en-US">
                <a:latin typeface="Times" charset="0"/>
              </a:rPr>
              <a:pPr/>
              <a:t>54</a:t>
            </a:fld>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154113" y="701675"/>
            <a:ext cx="4625975" cy="3468688"/>
          </a:xfrm>
          <a:ln/>
        </p:spPr>
      </p:sp>
      <p:sp>
        <p:nvSpPr>
          <p:cNvPr id="41987" name="Notes Placeholder 2"/>
          <p:cNvSpPr>
            <a:spLocks noGrp="1"/>
          </p:cNvSpPr>
          <p:nvPr>
            <p:ph type="body" idx="1"/>
          </p:nvPr>
        </p:nvSpPr>
        <p:spPr>
          <a:noFill/>
          <a:ln/>
        </p:spPr>
        <p:txBody>
          <a:bodyPr/>
          <a:lstStyle/>
          <a:p>
            <a:endParaRPr lang="en-US">
              <a:latin typeface="Times New Roman" charset="0"/>
            </a:endParaRPr>
          </a:p>
        </p:txBody>
      </p:sp>
      <p:sp>
        <p:nvSpPr>
          <p:cNvPr id="41988" name="Slide Number Placeholder 3"/>
          <p:cNvSpPr>
            <a:spLocks noGrp="1"/>
          </p:cNvSpPr>
          <p:nvPr>
            <p:ph type="sldNum" sz="quarter" idx="5"/>
          </p:nvPr>
        </p:nvSpPr>
        <p:spPr>
          <a:xfrm>
            <a:off x="3222625" y="8985250"/>
            <a:ext cx="512763" cy="184150"/>
          </a:xfrm>
          <a:noFill/>
        </p:spPr>
        <p:txBody>
          <a:bodyPr wrap="square"/>
          <a:lstStyle/>
          <a:p>
            <a:fld id="{213E8CF9-3087-7A46-9993-FEB17F38761F}" type="slidenum">
              <a:rPr lang="en-US">
                <a:latin typeface="Times" charset="0"/>
              </a:rPr>
              <a:pPr/>
              <a:t>55</a:t>
            </a:fld>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doc.: IEEE 802.11-yy/xxxxr0</a:t>
            </a:r>
          </a:p>
        </p:txBody>
      </p:sp>
      <p:sp>
        <p:nvSpPr>
          <p:cNvPr id="5" name="Rectangle 3"/>
          <p:cNvSpPr>
            <a:spLocks noGrp="1" noChangeArrowheads="1"/>
          </p:cNvSpPr>
          <p:nvPr>
            <p:ph type="dt" idx="1"/>
          </p:nvPr>
        </p:nvSpPr>
        <p:spPr>
          <a:ln/>
        </p:spPr>
        <p:txBody>
          <a:bodyPr/>
          <a:lstStyle/>
          <a:p>
            <a:r>
              <a:rPr lang="en-US"/>
              <a:t>Month Year</a:t>
            </a:r>
          </a:p>
        </p:txBody>
      </p:sp>
      <p:sp>
        <p:nvSpPr>
          <p:cNvPr id="6" name="Rectangle 6"/>
          <p:cNvSpPr>
            <a:spLocks noGrp="1" noChangeArrowheads="1"/>
          </p:cNvSpPr>
          <p:nvPr>
            <p:ph type="ftr" sz="quarter" idx="4"/>
          </p:nvPr>
        </p:nvSpPr>
        <p:spPr>
          <a:ln/>
        </p:spPr>
        <p:txBody>
          <a:bodyPr/>
          <a:lstStyle/>
          <a:p>
            <a:pPr lvl="4"/>
            <a:r>
              <a:rPr lang="en-US"/>
              <a:t>John Doe, Some Company</a:t>
            </a:r>
          </a:p>
        </p:txBody>
      </p:sp>
      <p:sp>
        <p:nvSpPr>
          <p:cNvPr id="7" name="Rectangle 7"/>
          <p:cNvSpPr>
            <a:spLocks noGrp="1" noChangeArrowheads="1"/>
          </p:cNvSpPr>
          <p:nvPr>
            <p:ph type="sldNum" sz="quarter" idx="5"/>
          </p:nvPr>
        </p:nvSpPr>
        <p:spPr>
          <a:ln/>
        </p:spPr>
        <p:txBody>
          <a:bodyPr/>
          <a:lstStyle/>
          <a:p>
            <a:r>
              <a:rPr lang="en-US"/>
              <a:t>Page </a:t>
            </a:r>
            <a:fld id="{BE4F66CA-4D78-D341-BA83-A5D95863B6CF}" type="slidenum">
              <a:rPr lang="en-US"/>
              <a:pPr/>
              <a:t>4</a:t>
            </a:fld>
            <a:endParaRPr lang="en-US"/>
          </a:p>
        </p:txBody>
      </p:sp>
      <p:sp>
        <p:nvSpPr>
          <p:cNvPr id="17410" name="Rectangle 2"/>
          <p:cNvSpPr>
            <a:spLocks noGrp="1" noRot="1" noChangeAspect="1" noChangeArrowheads="1" noTextEdit="1"/>
          </p:cNvSpPr>
          <p:nvPr>
            <p:ph type="sldImg"/>
          </p:nvPr>
        </p:nvSpPr>
        <p:spPr>
          <a:xfrm>
            <a:off x="1154113" y="701675"/>
            <a:ext cx="4625975" cy="3468688"/>
          </a:xfrm>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doc.: IEEE 802.11-yy/xxxxr0</a:t>
            </a:r>
          </a:p>
        </p:txBody>
      </p:sp>
      <p:sp>
        <p:nvSpPr>
          <p:cNvPr id="5" name="Rectangle 3"/>
          <p:cNvSpPr>
            <a:spLocks noGrp="1" noChangeArrowheads="1"/>
          </p:cNvSpPr>
          <p:nvPr>
            <p:ph type="dt" idx="1"/>
          </p:nvPr>
        </p:nvSpPr>
        <p:spPr>
          <a:ln/>
        </p:spPr>
        <p:txBody>
          <a:bodyPr/>
          <a:lstStyle/>
          <a:p>
            <a:r>
              <a:rPr lang="en-US"/>
              <a:t>Month Year</a:t>
            </a:r>
          </a:p>
        </p:txBody>
      </p:sp>
      <p:sp>
        <p:nvSpPr>
          <p:cNvPr id="6" name="Rectangle 6"/>
          <p:cNvSpPr>
            <a:spLocks noGrp="1" noChangeArrowheads="1"/>
          </p:cNvSpPr>
          <p:nvPr>
            <p:ph type="ftr" sz="quarter" idx="4"/>
          </p:nvPr>
        </p:nvSpPr>
        <p:spPr>
          <a:ln/>
        </p:spPr>
        <p:txBody>
          <a:bodyPr/>
          <a:lstStyle/>
          <a:p>
            <a:pPr lvl="4"/>
            <a:r>
              <a:rPr lang="en-US"/>
              <a:t>John Doe, Some Company</a:t>
            </a:r>
          </a:p>
        </p:txBody>
      </p:sp>
      <p:sp>
        <p:nvSpPr>
          <p:cNvPr id="7" name="Rectangle 7"/>
          <p:cNvSpPr>
            <a:spLocks noGrp="1" noChangeArrowheads="1"/>
          </p:cNvSpPr>
          <p:nvPr>
            <p:ph type="sldNum" sz="quarter" idx="5"/>
          </p:nvPr>
        </p:nvSpPr>
        <p:spPr>
          <a:ln/>
        </p:spPr>
        <p:txBody>
          <a:bodyPr/>
          <a:lstStyle/>
          <a:p>
            <a:r>
              <a:rPr lang="en-US"/>
              <a:t>Page </a:t>
            </a:r>
            <a:fld id="{BF8E7195-3A8D-6D4E-8A7F-19D9499706D3}" type="slidenum">
              <a:rPr lang="en-US"/>
              <a:pPr/>
              <a:t>6</a:t>
            </a:fld>
            <a:endParaRPr lang="en-US"/>
          </a:p>
        </p:txBody>
      </p:sp>
      <p:sp>
        <p:nvSpPr>
          <p:cNvPr id="27650" name="Rectangle 2"/>
          <p:cNvSpPr>
            <a:spLocks noGrp="1" noRot="1" noChangeAspect="1" noChangeArrowheads="1" noTextEdit="1"/>
          </p:cNvSpPr>
          <p:nvPr>
            <p:ph type="sldImg"/>
          </p:nvPr>
        </p:nvSpPr>
        <p:spPr>
          <a:xfrm>
            <a:off x="1154113" y="701675"/>
            <a:ext cx="4625975" cy="3468688"/>
          </a:xfrm>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95325"/>
            <a:ext cx="4641850" cy="3481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doc.: IEEE 802.11-yy/xxxxr0</a:t>
            </a:r>
            <a:endParaRPr lang="en-US"/>
          </a:p>
        </p:txBody>
      </p:sp>
      <p:sp>
        <p:nvSpPr>
          <p:cNvPr id="5" name="Date Placeholder 4"/>
          <p:cNvSpPr>
            <a:spLocks noGrp="1"/>
          </p:cNvSpPr>
          <p:nvPr>
            <p:ph type="dt" idx="11"/>
          </p:nvPr>
        </p:nvSpPr>
        <p:spPr/>
        <p:txBody>
          <a:bodyPr/>
          <a:lstStyle/>
          <a:p>
            <a:r>
              <a:rPr lang="en-US" smtClean="0"/>
              <a:t>Month Year</a:t>
            </a:r>
            <a:endParaRPr lang="en-US"/>
          </a:p>
        </p:txBody>
      </p:sp>
      <p:sp>
        <p:nvSpPr>
          <p:cNvPr id="6" name="Footer Placeholder 5"/>
          <p:cNvSpPr>
            <a:spLocks noGrp="1"/>
          </p:cNvSpPr>
          <p:nvPr>
            <p:ph type="ftr" sz="quarter" idx="12"/>
          </p:nvPr>
        </p:nvSpPr>
        <p:spPr/>
        <p:txBody>
          <a:bodyPr/>
          <a:lstStyle/>
          <a:p>
            <a:r>
              <a:rPr lang="en-US" smtClean="0"/>
              <a:t>Tom Siep, CSR</a:t>
            </a:r>
            <a:endParaRPr lang="en-US" dirty="0"/>
          </a:p>
        </p:txBody>
      </p:sp>
      <p:sp>
        <p:nvSpPr>
          <p:cNvPr id="7" name="Slide Number Placeholder 6"/>
          <p:cNvSpPr>
            <a:spLocks noGrp="1"/>
          </p:cNvSpPr>
          <p:nvPr>
            <p:ph type="sldNum" sz="quarter" idx="13"/>
          </p:nvPr>
        </p:nvSpPr>
        <p:spPr/>
        <p:txBody>
          <a:bodyPr/>
          <a:lstStyle/>
          <a:p>
            <a:r>
              <a:rPr lang="en-US" smtClean="0"/>
              <a:t>Page </a:t>
            </a:r>
            <a:fld id="{7ECE4A3A-90F7-4D28-BF61-F9F62B39C33F}" type="slidenum">
              <a:rPr lang="en-US" smtClean="0"/>
              <a:pPr/>
              <a:t>16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869237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95325"/>
            <a:ext cx="4641850" cy="3481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doc.: IEEE 802.11-yy/xxxxr0</a:t>
            </a:r>
            <a:endParaRPr lang="en-US"/>
          </a:p>
        </p:txBody>
      </p:sp>
      <p:sp>
        <p:nvSpPr>
          <p:cNvPr id="5" name="Date Placeholder 4"/>
          <p:cNvSpPr>
            <a:spLocks noGrp="1"/>
          </p:cNvSpPr>
          <p:nvPr>
            <p:ph type="dt" idx="11"/>
          </p:nvPr>
        </p:nvSpPr>
        <p:spPr/>
        <p:txBody>
          <a:bodyPr/>
          <a:lstStyle/>
          <a:p>
            <a:r>
              <a:rPr lang="en-US" smtClean="0"/>
              <a:t>Month Year</a:t>
            </a:r>
            <a:endParaRPr lang="en-US"/>
          </a:p>
        </p:txBody>
      </p:sp>
      <p:sp>
        <p:nvSpPr>
          <p:cNvPr id="6" name="Footer Placeholder 5"/>
          <p:cNvSpPr>
            <a:spLocks noGrp="1"/>
          </p:cNvSpPr>
          <p:nvPr>
            <p:ph type="ftr" sz="quarter" idx="12"/>
          </p:nvPr>
        </p:nvSpPr>
        <p:spPr/>
        <p:txBody>
          <a:bodyPr/>
          <a:lstStyle/>
          <a:p>
            <a:r>
              <a:rPr lang="en-US" smtClean="0"/>
              <a:t>Tom Siep, CSR</a:t>
            </a:r>
            <a:endParaRPr lang="en-US" dirty="0"/>
          </a:p>
        </p:txBody>
      </p:sp>
      <p:sp>
        <p:nvSpPr>
          <p:cNvPr id="7" name="Slide Number Placeholder 6"/>
          <p:cNvSpPr>
            <a:spLocks noGrp="1"/>
          </p:cNvSpPr>
          <p:nvPr>
            <p:ph type="sldNum" sz="quarter" idx="13"/>
          </p:nvPr>
        </p:nvSpPr>
        <p:spPr/>
        <p:txBody>
          <a:bodyPr/>
          <a:lstStyle/>
          <a:p>
            <a:r>
              <a:rPr lang="en-US" smtClean="0"/>
              <a:t>Page </a:t>
            </a:r>
            <a:fld id="{7ECE4A3A-90F7-4D28-BF61-F9F62B39C33F}" type="slidenum">
              <a:rPr lang="en-US" smtClean="0"/>
              <a:pPr/>
              <a:t>19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987664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95325"/>
            <a:ext cx="4641850" cy="3481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doc.: IEEE 802.11-yy/xxxxr0</a:t>
            </a:r>
            <a:endParaRPr lang="en-US"/>
          </a:p>
        </p:txBody>
      </p:sp>
      <p:sp>
        <p:nvSpPr>
          <p:cNvPr id="5" name="Date Placeholder 4"/>
          <p:cNvSpPr>
            <a:spLocks noGrp="1"/>
          </p:cNvSpPr>
          <p:nvPr>
            <p:ph type="dt" idx="11"/>
          </p:nvPr>
        </p:nvSpPr>
        <p:spPr/>
        <p:txBody>
          <a:bodyPr/>
          <a:lstStyle/>
          <a:p>
            <a:r>
              <a:rPr lang="en-US" smtClean="0"/>
              <a:t>Month Year</a:t>
            </a:r>
            <a:endParaRPr lang="en-US"/>
          </a:p>
        </p:txBody>
      </p:sp>
      <p:sp>
        <p:nvSpPr>
          <p:cNvPr id="6" name="Footer Placeholder 5"/>
          <p:cNvSpPr>
            <a:spLocks noGrp="1"/>
          </p:cNvSpPr>
          <p:nvPr>
            <p:ph type="ftr" sz="quarter" idx="12"/>
          </p:nvPr>
        </p:nvSpPr>
        <p:spPr/>
        <p:txBody>
          <a:bodyPr/>
          <a:lstStyle/>
          <a:p>
            <a:r>
              <a:rPr lang="en-US" smtClean="0"/>
              <a:t>Tom Siep, CSR</a:t>
            </a:r>
            <a:endParaRPr lang="en-US" dirty="0"/>
          </a:p>
        </p:txBody>
      </p:sp>
      <p:sp>
        <p:nvSpPr>
          <p:cNvPr id="7" name="Slide Number Placeholder 6"/>
          <p:cNvSpPr>
            <a:spLocks noGrp="1"/>
          </p:cNvSpPr>
          <p:nvPr>
            <p:ph type="sldNum" sz="quarter" idx="13"/>
          </p:nvPr>
        </p:nvSpPr>
        <p:spPr/>
        <p:txBody>
          <a:bodyPr/>
          <a:lstStyle/>
          <a:p>
            <a:r>
              <a:rPr lang="en-US" smtClean="0"/>
              <a:t>Page </a:t>
            </a:r>
            <a:fld id="{7ECE4A3A-90F7-4D28-BF61-F9F62B39C33F}" type="slidenum">
              <a:rPr lang="en-US" smtClean="0"/>
              <a:pPr/>
              <a:t>20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9876640"/>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95325"/>
            <a:ext cx="4641850" cy="3481388"/>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3345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In an interactive session (for instance, Skype video) does not always survive when switching from 3G to WLAN because getting WLAN interface operational takes too long.   FILS will allow parallelization of other configurations, such as IP address resolution.   Use case is to switch off one interface then switch on the other so as to have only one radio on at a time.  Pre-association has started, but no association or IP configuration done as yet.</a:t>
            </a:r>
          </a:p>
          <a:p>
            <a:endParaRPr lang="en-US" dirty="0"/>
          </a:p>
        </p:txBody>
      </p:sp>
      <p:sp>
        <p:nvSpPr>
          <p:cNvPr id="4" name="Header Placeholder 3"/>
          <p:cNvSpPr>
            <a:spLocks noGrp="1"/>
          </p:cNvSpPr>
          <p:nvPr>
            <p:ph type="hdr" sz="quarter" idx="10"/>
          </p:nvPr>
        </p:nvSpPr>
        <p:spPr/>
        <p:txBody>
          <a:bodyPr/>
          <a:lstStyle/>
          <a:p>
            <a:r>
              <a:rPr lang="en-US" smtClean="0"/>
              <a:t>doc.: IEEE 802.11-yy/xxxxr0</a:t>
            </a:r>
            <a:endParaRPr lang="en-US"/>
          </a:p>
        </p:txBody>
      </p:sp>
      <p:sp>
        <p:nvSpPr>
          <p:cNvPr id="5" name="Date Placeholder 4"/>
          <p:cNvSpPr>
            <a:spLocks noGrp="1"/>
          </p:cNvSpPr>
          <p:nvPr>
            <p:ph type="dt" idx="11"/>
          </p:nvPr>
        </p:nvSpPr>
        <p:spPr/>
        <p:txBody>
          <a:bodyPr/>
          <a:lstStyle/>
          <a:p>
            <a:r>
              <a:rPr lang="en-US" smtClean="0"/>
              <a:t>Month Year</a:t>
            </a:r>
            <a:endParaRPr lang="en-US"/>
          </a:p>
        </p:txBody>
      </p:sp>
      <p:sp>
        <p:nvSpPr>
          <p:cNvPr id="6" name="Footer Placeholder 5"/>
          <p:cNvSpPr>
            <a:spLocks noGrp="1"/>
          </p:cNvSpPr>
          <p:nvPr>
            <p:ph type="ftr" sz="quarter" idx="12"/>
          </p:nvPr>
        </p:nvSpPr>
        <p:spPr/>
        <p:txBody>
          <a:bodyPr/>
          <a:lstStyle/>
          <a:p>
            <a:r>
              <a:rPr lang="en-US" smtClean="0"/>
              <a:t>Tom Siep, CSR</a:t>
            </a:r>
            <a:endParaRPr lang="en-US" dirty="0"/>
          </a:p>
        </p:txBody>
      </p:sp>
      <p:sp>
        <p:nvSpPr>
          <p:cNvPr id="7" name="Slide Number Placeholder 6"/>
          <p:cNvSpPr>
            <a:spLocks noGrp="1"/>
          </p:cNvSpPr>
          <p:nvPr>
            <p:ph type="sldNum" sz="quarter" idx="13"/>
          </p:nvPr>
        </p:nvSpPr>
        <p:spPr/>
        <p:txBody>
          <a:bodyPr/>
          <a:lstStyle/>
          <a:p>
            <a:r>
              <a:rPr lang="en-US" smtClean="0"/>
              <a:t>Page </a:t>
            </a:r>
            <a:fld id="{7ECE4A3A-90F7-4D28-BF61-F9F62B39C33F}" type="slidenum">
              <a:rPr lang="en-US" smtClean="0"/>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6487679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95325"/>
            <a:ext cx="4641850" cy="3481388"/>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800" dirty="0" smtClean="0"/>
              <a:t>Pedestrian</a:t>
            </a:r>
          </a:p>
          <a:p>
            <a:pPr lvl="1"/>
            <a:r>
              <a:rPr lang="en-US" sz="1600" dirty="0" smtClean="0"/>
              <a:t>Electronic Payment</a:t>
            </a:r>
          </a:p>
          <a:p>
            <a:pPr lvl="1"/>
            <a:r>
              <a:rPr lang="en-US" sz="1600" dirty="0" smtClean="0"/>
              <a:t>Traveller Information</a:t>
            </a:r>
          </a:p>
          <a:p>
            <a:pPr lvl="1"/>
            <a:r>
              <a:rPr lang="en-US" sz="1600" dirty="0" smtClean="0"/>
              <a:t>Internet Access</a:t>
            </a:r>
          </a:p>
          <a:p>
            <a:pPr lvl="1"/>
            <a:r>
              <a:rPr lang="en-US" sz="1600" dirty="0" smtClean="0"/>
              <a:t>Mobile Accessible Pedestrian Signal System</a:t>
            </a:r>
          </a:p>
          <a:p>
            <a:r>
              <a:rPr lang="en-US" sz="1800" dirty="0" smtClean="0"/>
              <a:t>Vehicle</a:t>
            </a:r>
          </a:p>
          <a:p>
            <a:pPr lvl="1"/>
            <a:r>
              <a:rPr lang="en-US" sz="1600" dirty="0" smtClean="0"/>
              <a:t>Electronic Payment</a:t>
            </a:r>
          </a:p>
          <a:p>
            <a:pPr lvl="1"/>
            <a:r>
              <a:rPr lang="en-US" sz="1600" dirty="0" smtClean="0"/>
              <a:t>Traveller Information</a:t>
            </a:r>
          </a:p>
          <a:p>
            <a:pPr lvl="1"/>
            <a:r>
              <a:rPr lang="en-US" sz="1600" dirty="0" smtClean="0"/>
              <a:t>Internet Access</a:t>
            </a:r>
          </a:p>
          <a:p>
            <a:pPr lvl="1"/>
            <a:r>
              <a:rPr lang="en-US" sz="1600" dirty="0" smtClean="0"/>
              <a:t>Emergency Services</a:t>
            </a:r>
          </a:p>
          <a:p>
            <a:pPr lvl="1"/>
            <a:r>
              <a:rPr lang="en-US" sz="1600" dirty="0" smtClean="0"/>
              <a:t>Inspections</a:t>
            </a:r>
          </a:p>
          <a:p>
            <a:pPr lvl="1"/>
            <a:r>
              <a:rPr lang="en-US" sz="1600" dirty="0" smtClean="0"/>
              <a:t>Resource Management</a:t>
            </a:r>
          </a:p>
          <a:p>
            <a:r>
              <a:rPr lang="en-US" sz="1800" dirty="0" smtClean="0"/>
              <a:t>Transit</a:t>
            </a:r>
          </a:p>
          <a:p>
            <a:pPr lvl="1"/>
            <a:r>
              <a:rPr lang="en-US" sz="1600" dirty="0" smtClean="0"/>
              <a:t>Station arrival</a:t>
            </a:r>
          </a:p>
          <a:p>
            <a:pPr lvl="1"/>
            <a:r>
              <a:rPr lang="en-US" sz="1600" dirty="0" smtClean="0"/>
              <a:t>Passenger In-transit access</a:t>
            </a:r>
          </a:p>
          <a:p>
            <a:pPr lvl="1"/>
            <a:r>
              <a:rPr lang="en-US" sz="1600" dirty="0" smtClean="0"/>
              <a:t>Station Lobby</a:t>
            </a:r>
          </a:p>
          <a:p>
            <a:pPr lvl="1"/>
            <a:r>
              <a:rPr lang="en-US" sz="1600" dirty="0" smtClean="0"/>
              <a:t>Connection Protection</a:t>
            </a:r>
          </a:p>
          <a:p>
            <a:pPr lvl="1"/>
            <a:r>
              <a:rPr lang="en-US" sz="1600" dirty="0" smtClean="0"/>
              <a:t>Dynamic Transit Operations</a:t>
            </a:r>
          </a:p>
          <a:p>
            <a:endParaRPr lang="en-US" dirty="0"/>
          </a:p>
        </p:txBody>
      </p:sp>
      <p:sp>
        <p:nvSpPr>
          <p:cNvPr id="4" name="Header Placeholder 3"/>
          <p:cNvSpPr>
            <a:spLocks noGrp="1"/>
          </p:cNvSpPr>
          <p:nvPr>
            <p:ph type="hdr" sz="quarter" idx="10"/>
          </p:nvPr>
        </p:nvSpPr>
        <p:spPr/>
        <p:txBody>
          <a:bodyPr/>
          <a:lstStyle/>
          <a:p>
            <a:r>
              <a:rPr lang="en-US" smtClean="0"/>
              <a:t>doc.: IEEE 802.11-yy/xxxxr0</a:t>
            </a:r>
            <a:endParaRPr lang="en-US"/>
          </a:p>
        </p:txBody>
      </p:sp>
      <p:sp>
        <p:nvSpPr>
          <p:cNvPr id="5" name="Date Placeholder 4"/>
          <p:cNvSpPr>
            <a:spLocks noGrp="1"/>
          </p:cNvSpPr>
          <p:nvPr>
            <p:ph type="dt" idx="11"/>
          </p:nvPr>
        </p:nvSpPr>
        <p:spPr/>
        <p:txBody>
          <a:bodyPr/>
          <a:lstStyle/>
          <a:p>
            <a:r>
              <a:rPr lang="en-US" smtClean="0"/>
              <a:t>Month Year</a:t>
            </a:r>
            <a:endParaRPr lang="en-US"/>
          </a:p>
        </p:txBody>
      </p:sp>
      <p:sp>
        <p:nvSpPr>
          <p:cNvPr id="6" name="Footer Placeholder 5"/>
          <p:cNvSpPr>
            <a:spLocks noGrp="1"/>
          </p:cNvSpPr>
          <p:nvPr>
            <p:ph type="ftr" sz="quarter" idx="12"/>
          </p:nvPr>
        </p:nvSpPr>
        <p:spPr/>
        <p:txBody>
          <a:bodyPr/>
          <a:lstStyle/>
          <a:p>
            <a:r>
              <a:rPr lang="en-US" smtClean="0"/>
              <a:t>Tom Siep, CSR</a:t>
            </a:r>
            <a:endParaRPr lang="en-US" dirty="0"/>
          </a:p>
        </p:txBody>
      </p:sp>
      <p:sp>
        <p:nvSpPr>
          <p:cNvPr id="7" name="Slide Number Placeholder 6"/>
          <p:cNvSpPr>
            <a:spLocks noGrp="1"/>
          </p:cNvSpPr>
          <p:nvPr>
            <p:ph type="sldNum" sz="quarter" idx="13"/>
          </p:nvPr>
        </p:nvSpPr>
        <p:spPr/>
        <p:txBody>
          <a:bodyPr/>
          <a:lstStyle/>
          <a:p>
            <a:r>
              <a:rPr lang="en-US" smtClean="0"/>
              <a:t>Page </a:t>
            </a:r>
            <a:fld id="{7ECE4A3A-90F7-4D28-BF61-F9F62B39C33F}" type="slidenum">
              <a:rPr lang="en-US" smtClean="0"/>
              <a:pPr/>
              <a:t>29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0545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p:txBody>
          <a:bodyPr/>
          <a:lstStyle>
            <a:lvl1pPr>
              <a:defRPr/>
            </a:lvl1pPr>
          </a:lstStyle>
          <a:p>
            <a:r>
              <a:rPr lang="de-DE" smtClean="0"/>
              <a:t>Sep 2011</a:t>
            </a:r>
            <a:endParaRPr lang="en-US"/>
          </a:p>
        </p:txBody>
      </p:sp>
      <p:sp>
        <p:nvSpPr>
          <p:cNvPr id="5" name="Fußzeilenplatzhalter 4"/>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lvl1pPr>
              <a:defRPr smtClean="0"/>
            </a:lvl1pPr>
          </a:lstStyle>
          <a:p>
            <a:r>
              <a:rPr lang="en-US"/>
              <a:t>Slide </a:t>
            </a:r>
            <a:fld id="{757560F8-A796-CC4E-B1DA-06B2B69D0D4C}" type="slidenum">
              <a:rPr lang="en-US"/>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r>
              <a:rPr lang="de-DE" smtClean="0"/>
              <a:t>Sep 2011</a:t>
            </a:r>
            <a:endParaRPr lang="en-US"/>
          </a:p>
        </p:txBody>
      </p:sp>
      <p:sp>
        <p:nvSpPr>
          <p:cNvPr id="5" name="Fußzeilenplatzhalter 4"/>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lvl1pPr>
              <a:defRPr smtClean="0"/>
            </a:lvl1pPr>
          </a:lstStyle>
          <a:p>
            <a:r>
              <a:rPr lang="en-US"/>
              <a:t>Slide </a:t>
            </a:r>
            <a:fld id="{C7E0FBBB-15E5-E043-8F7A-BBD04B2815A1}" type="slidenum">
              <a:rPr lang="en-US"/>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85800"/>
            <a:ext cx="1943100" cy="5410200"/>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685800" y="685800"/>
            <a:ext cx="5676900" cy="54102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r>
              <a:rPr lang="de-DE" smtClean="0"/>
              <a:t>Sep 2011</a:t>
            </a:r>
            <a:endParaRPr lang="en-US"/>
          </a:p>
        </p:txBody>
      </p:sp>
      <p:sp>
        <p:nvSpPr>
          <p:cNvPr id="5" name="Fußzeilenplatzhalter 4"/>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lvl1pPr>
              <a:defRPr smtClean="0"/>
            </a:lvl1pPr>
          </a:lstStyle>
          <a:p>
            <a:r>
              <a:rPr lang="en-US"/>
              <a:t>Slide </a:t>
            </a:r>
            <a:fld id="{CAFCCA2B-E65E-064E-9C78-9277342F93E3}" type="slidenum">
              <a:rPr lang="en-US"/>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r>
              <a:rPr lang="de-DE" smtClean="0"/>
              <a:t>Sep 2011</a:t>
            </a:r>
            <a:endParaRPr lang="en-US"/>
          </a:p>
        </p:txBody>
      </p:sp>
      <p:sp>
        <p:nvSpPr>
          <p:cNvPr id="5" name="Fußzeilenplatzhalter 4"/>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lvl1pPr>
              <a:defRPr smtClean="0"/>
            </a:lvl1pPr>
          </a:lstStyle>
          <a:p>
            <a:r>
              <a:rPr lang="en-US"/>
              <a:t>Slide </a:t>
            </a:r>
            <a:fld id="{ADDEDD3C-E40D-BC47-BFB1-9A8F861E41A6}" type="slidenum">
              <a:rPr lang="en-US"/>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r>
              <a:rPr lang="de-DE" smtClean="0"/>
              <a:t>Sep 2011</a:t>
            </a:r>
            <a:endParaRPr lang="en-US"/>
          </a:p>
        </p:txBody>
      </p:sp>
      <p:sp>
        <p:nvSpPr>
          <p:cNvPr id="5" name="Fußzeilenplatzhalter 4"/>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lvl1pPr>
              <a:defRPr smtClean="0"/>
            </a:lvl1pPr>
          </a:lstStyle>
          <a:p>
            <a:r>
              <a:rPr lang="en-US"/>
              <a:t>Slide </a:t>
            </a:r>
            <a:fld id="{10C27AD9-C423-3C4B-84C8-452938D750E6}"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r>
              <a:rPr lang="de-DE" smtClean="0"/>
              <a:t>Sep 2011</a:t>
            </a:r>
            <a:endParaRPr lang="en-US"/>
          </a:p>
        </p:txBody>
      </p:sp>
      <p:sp>
        <p:nvSpPr>
          <p:cNvPr id="6" name="Fußzeilenplatzhalter 5"/>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7" name="Foliennummernplatzhalter 6"/>
          <p:cNvSpPr>
            <a:spLocks noGrp="1"/>
          </p:cNvSpPr>
          <p:nvPr>
            <p:ph type="sldNum" sz="quarter" idx="12"/>
          </p:nvPr>
        </p:nvSpPr>
        <p:spPr/>
        <p:txBody>
          <a:bodyPr/>
          <a:lstStyle>
            <a:lvl1pPr>
              <a:defRPr smtClean="0"/>
            </a:lvl1pPr>
          </a:lstStyle>
          <a:p>
            <a:r>
              <a:rPr lang="en-US"/>
              <a:t>Slide </a:t>
            </a:r>
            <a:fld id="{0D2ACB34-7F1B-1C48-AB37-0205A2CB61B1}" type="slidenum">
              <a:rPr lang="en-US"/>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r>
              <a:rPr lang="de-DE" smtClean="0"/>
              <a:t>Sep 2011</a:t>
            </a:r>
            <a:endParaRPr lang="en-US"/>
          </a:p>
        </p:txBody>
      </p:sp>
      <p:sp>
        <p:nvSpPr>
          <p:cNvPr id="8" name="Fußzeilenplatzhalter 7"/>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9" name="Foliennummernplatzhalter 8"/>
          <p:cNvSpPr>
            <a:spLocks noGrp="1"/>
          </p:cNvSpPr>
          <p:nvPr>
            <p:ph type="sldNum" sz="quarter" idx="12"/>
          </p:nvPr>
        </p:nvSpPr>
        <p:spPr/>
        <p:txBody>
          <a:bodyPr/>
          <a:lstStyle>
            <a:lvl1pPr>
              <a:defRPr smtClean="0"/>
            </a:lvl1pPr>
          </a:lstStyle>
          <a:p>
            <a:r>
              <a:rPr lang="en-US"/>
              <a:t>Slide </a:t>
            </a:r>
            <a:fld id="{324ABDAF-EF8B-2B45-ACDE-A2723ACD3F89}" type="slidenum">
              <a:rPr lang="en-US"/>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p:txBody>
          <a:bodyPr/>
          <a:lstStyle>
            <a:lvl1pPr>
              <a:defRPr/>
            </a:lvl1pPr>
          </a:lstStyle>
          <a:p>
            <a:r>
              <a:rPr lang="de-DE" smtClean="0"/>
              <a:t>Sep 2011</a:t>
            </a:r>
            <a:endParaRPr lang="en-US"/>
          </a:p>
        </p:txBody>
      </p:sp>
      <p:sp>
        <p:nvSpPr>
          <p:cNvPr id="4" name="Fußzeilenplatzhalter 3"/>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5" name="Foliennummernplatzhalter 4"/>
          <p:cNvSpPr>
            <a:spLocks noGrp="1"/>
          </p:cNvSpPr>
          <p:nvPr>
            <p:ph type="sldNum" sz="quarter" idx="12"/>
          </p:nvPr>
        </p:nvSpPr>
        <p:spPr/>
        <p:txBody>
          <a:bodyPr/>
          <a:lstStyle>
            <a:lvl1pPr>
              <a:defRPr smtClean="0"/>
            </a:lvl1pPr>
          </a:lstStyle>
          <a:p>
            <a:r>
              <a:rPr lang="en-US"/>
              <a:t>Slide </a:t>
            </a:r>
            <a:fld id="{DA774805-FC00-5947-B61B-2C81D67A8C8F}" type="slidenum">
              <a:rPr lang="en-US"/>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smtClean="0"/>
              <a:t>Sep 2011</a:t>
            </a:r>
            <a:endParaRPr lang="en-US"/>
          </a:p>
        </p:txBody>
      </p:sp>
      <p:sp>
        <p:nvSpPr>
          <p:cNvPr id="3" name="Fußzeilenplatzhalter 2"/>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4" name="Foliennummernplatzhalter 3"/>
          <p:cNvSpPr>
            <a:spLocks noGrp="1"/>
          </p:cNvSpPr>
          <p:nvPr>
            <p:ph type="sldNum" sz="quarter" idx="12"/>
          </p:nvPr>
        </p:nvSpPr>
        <p:spPr/>
        <p:txBody>
          <a:bodyPr/>
          <a:lstStyle>
            <a:lvl1pPr>
              <a:defRPr smtClean="0"/>
            </a:lvl1pPr>
          </a:lstStyle>
          <a:p>
            <a:r>
              <a:rPr lang="en-US"/>
              <a:t>Slide </a:t>
            </a:r>
            <a:fld id="{129D01C1-E71D-D247-85AC-D54AEB4031D2}" type="slidenum">
              <a:rPr lang="en-US"/>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r>
              <a:rPr lang="de-DE" smtClean="0"/>
              <a:t>Sep 2011</a:t>
            </a:r>
            <a:endParaRPr lang="en-US"/>
          </a:p>
        </p:txBody>
      </p:sp>
      <p:sp>
        <p:nvSpPr>
          <p:cNvPr id="6" name="Fußzeilenplatzhalter 5"/>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7" name="Foliennummernplatzhalter 6"/>
          <p:cNvSpPr>
            <a:spLocks noGrp="1"/>
          </p:cNvSpPr>
          <p:nvPr>
            <p:ph type="sldNum" sz="quarter" idx="12"/>
          </p:nvPr>
        </p:nvSpPr>
        <p:spPr/>
        <p:txBody>
          <a:bodyPr/>
          <a:lstStyle>
            <a:lvl1pPr>
              <a:defRPr smtClean="0"/>
            </a:lvl1pPr>
          </a:lstStyle>
          <a:p>
            <a:r>
              <a:rPr lang="en-US"/>
              <a:t>Slide </a:t>
            </a:r>
            <a:fld id="{193E404A-CC44-754C-B957-7A01D5DB49B1}" type="slidenum">
              <a:rPr lang="en-US"/>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r>
              <a:rPr lang="de-DE" smtClean="0"/>
              <a:t>Sep 2011</a:t>
            </a:r>
            <a:endParaRPr lang="en-US"/>
          </a:p>
        </p:txBody>
      </p:sp>
      <p:sp>
        <p:nvSpPr>
          <p:cNvPr id="6" name="Fußzeilenplatzhalter 5"/>
          <p:cNvSpPr>
            <a:spLocks noGrp="1"/>
          </p:cNvSpPr>
          <p:nvPr>
            <p:ph type="ftr" sz="quarter" idx="11"/>
          </p:nvPr>
        </p:nvSpPr>
        <p:spPr/>
        <p:txBody>
          <a:bodyPr/>
          <a:lstStyle>
            <a:lvl1pPr>
              <a:defRPr/>
            </a:lvl1pPr>
          </a:lstStyle>
          <a:p>
            <a:r>
              <a:rPr lang="de-DE" smtClean="0"/>
              <a:t>Mano (Root), Siep (CSR), Emmelmann (Fokus), Lambert (Marvel)</a:t>
            </a:r>
            <a:endParaRPr lang="en-US"/>
          </a:p>
        </p:txBody>
      </p:sp>
      <p:sp>
        <p:nvSpPr>
          <p:cNvPr id="7" name="Foliennummernplatzhalter 6"/>
          <p:cNvSpPr>
            <a:spLocks noGrp="1"/>
          </p:cNvSpPr>
          <p:nvPr>
            <p:ph type="sldNum" sz="quarter" idx="12"/>
          </p:nvPr>
        </p:nvSpPr>
        <p:spPr/>
        <p:txBody>
          <a:bodyPr/>
          <a:lstStyle>
            <a:lvl1pPr>
              <a:defRPr smtClean="0"/>
            </a:lvl1pPr>
          </a:lstStyle>
          <a:p>
            <a:r>
              <a:rPr lang="en-US"/>
              <a:t>Slide </a:t>
            </a:r>
            <a:fld id="{B9EBBF57-20AA-A64F-8B1D-16CFE8620A20}"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96913" y="334963"/>
            <a:ext cx="1066800" cy="274637"/>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defRPr sz="1800" b="1"/>
            </a:lvl1pPr>
          </a:lstStyle>
          <a:p>
            <a:r>
              <a:rPr lang="de-DE" smtClean="0"/>
              <a:t>Sep 2011</a:t>
            </a:r>
            <a:endParaRPr lang="en-US"/>
          </a:p>
        </p:txBody>
      </p:sp>
      <p:sp>
        <p:nvSpPr>
          <p:cNvPr id="1029" name="Rectangle 5"/>
          <p:cNvSpPr>
            <a:spLocks noGrp="1" noChangeArrowheads="1"/>
          </p:cNvSpPr>
          <p:nvPr>
            <p:ph type="ftr" sz="quarter" idx="3"/>
          </p:nvPr>
        </p:nvSpPr>
        <p:spPr bwMode="auto">
          <a:xfrm>
            <a:off x="8077200" y="6475413"/>
            <a:ext cx="466725"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a:lvl1pPr>
          </a:lstStyle>
          <a:p>
            <a:r>
              <a:rPr lang="de-DE" smtClean="0"/>
              <a:t>Mano (Root), Siep (CSR), Emmelmann (Fokus), Lambert (Marvel)</a:t>
            </a:r>
            <a:endParaRPr lang="en-US"/>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a:lvl1pPr>
          </a:lstStyle>
          <a:p>
            <a:r>
              <a:rPr lang="en-US"/>
              <a:t>Slide </a:t>
            </a:r>
            <a:fld id="{5ECC5E4B-42EA-AA41-A5B8-8604A87644D0}" type="slidenum">
              <a:rPr lang="en-US"/>
              <a:pPr/>
              <a:t>‹Nr.›</a:t>
            </a:fld>
            <a:endParaRPr lang="en-US"/>
          </a:p>
        </p:txBody>
      </p:sp>
      <p:sp>
        <p:nvSpPr>
          <p:cNvPr id="1031" name="Rectangle 7"/>
          <p:cNvSpPr>
            <a:spLocks noChangeArrowheads="1"/>
          </p:cNvSpPr>
          <p:nvPr/>
        </p:nvSpPr>
        <p:spPr bwMode="auto">
          <a:xfrm>
            <a:off x="5636851" y="332601"/>
            <a:ext cx="2808649" cy="276999"/>
          </a:xfrm>
          <a:prstGeom prst="rect">
            <a:avLst/>
          </a:prstGeom>
          <a:noFill/>
          <a:ln w="9525">
            <a:noFill/>
            <a:miter lim="800000"/>
            <a:headEnd/>
            <a:tailEnd/>
          </a:ln>
          <a:effectLst/>
        </p:spPr>
        <p:txBody>
          <a:bodyPr wrap="none" lIns="0" tIns="0" rIns="0" bIns="0" anchor="b">
            <a:prstTxWarp prst="textNoShape">
              <a:avLst/>
            </a:prstTxWarp>
            <a:spAutoFit/>
          </a:bodyPr>
          <a:lstStyle/>
          <a:p>
            <a:pPr marL="457200" lvl="4" algn="r"/>
            <a:r>
              <a:rPr lang="en-US" sz="1800" b="1" dirty="0"/>
              <a:t>doc.: IEEE 802.11</a:t>
            </a:r>
            <a:r>
              <a:rPr lang="en-US" sz="1800" b="1" dirty="0" smtClean="0"/>
              <a:t>-11/1529r0</a:t>
            </a:r>
            <a:endParaRPr lang="en-US" sz="1800" b="1" dirty="0"/>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1033" name="Rectangle 9"/>
          <p:cNvSpPr>
            <a:spLocks noChangeArrowheads="1"/>
          </p:cNvSpPr>
          <p:nvPr/>
        </p:nvSpPr>
        <p:spPr bwMode="auto">
          <a:xfrm>
            <a:off x="685800" y="6475413"/>
            <a:ext cx="711200" cy="182562"/>
          </a:xfrm>
          <a:prstGeom prst="rect">
            <a:avLst/>
          </a:prstGeom>
          <a:noFill/>
          <a:ln w="9525">
            <a:noFill/>
            <a:miter lim="800000"/>
            <a:headEnd/>
            <a:tailEnd/>
          </a:ln>
          <a:effectLst/>
        </p:spPr>
        <p:txBody>
          <a:bodyPr wrap="none" lIns="0" tIns="0" rIns="0" bIns="0">
            <a:prstTxWarp prst="textNoShape">
              <a:avLst/>
            </a:prstTxWarp>
            <a:spAutoFit/>
          </a:bodyPr>
          <a:lstStyle/>
          <a:p>
            <a:r>
              <a:rPr lang="en-US"/>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charset="0"/>
        </a:defRPr>
      </a:lvl2pPr>
      <a:lvl3pPr algn="ctr" rtl="0" eaLnBrk="0" fontAlgn="base" hangingPunct="0">
        <a:spcBef>
          <a:spcPct val="0"/>
        </a:spcBef>
        <a:spcAft>
          <a:spcPct val="0"/>
        </a:spcAft>
        <a:defRPr sz="3200" b="1">
          <a:solidFill>
            <a:schemeClr val="tx2"/>
          </a:solidFill>
          <a:latin typeface="Times New Roman" charset="0"/>
        </a:defRPr>
      </a:lvl3pPr>
      <a:lvl4pPr algn="ctr" rtl="0" eaLnBrk="0" fontAlgn="base" hangingPunct="0">
        <a:spcBef>
          <a:spcPct val="0"/>
        </a:spcBef>
        <a:spcAft>
          <a:spcPct val="0"/>
        </a:spcAft>
        <a:defRPr sz="3200" b="1">
          <a:solidFill>
            <a:schemeClr val="tx2"/>
          </a:solidFill>
          <a:latin typeface="Times New Roman" charset="0"/>
        </a:defRPr>
      </a:lvl4pPr>
      <a:lvl5pPr algn="ctr" rtl="0" eaLnBrk="0" fontAlgn="base" hangingPunct="0">
        <a:spcBef>
          <a:spcPct val="0"/>
        </a:spcBef>
        <a:spcAft>
          <a:spcPct val="0"/>
        </a:spcAft>
        <a:defRPr sz="3200" b="1">
          <a:solidFill>
            <a:schemeClr val="tx2"/>
          </a:solidFill>
          <a:latin typeface="Times New Roman" charset="0"/>
        </a:defRPr>
      </a:lvl5pPr>
      <a:lvl6pPr marL="457200" algn="ctr" rtl="0" eaLnBrk="0" fontAlgn="base" hangingPunct="0">
        <a:spcBef>
          <a:spcPct val="0"/>
        </a:spcBef>
        <a:spcAft>
          <a:spcPct val="0"/>
        </a:spcAft>
        <a:defRPr sz="3200" b="1">
          <a:solidFill>
            <a:schemeClr val="tx2"/>
          </a:solidFill>
          <a:latin typeface="Times New Roman" charset="0"/>
        </a:defRPr>
      </a:lvl6pPr>
      <a:lvl7pPr marL="914400" algn="ctr" rtl="0" eaLnBrk="0" fontAlgn="base" hangingPunct="0">
        <a:spcBef>
          <a:spcPct val="0"/>
        </a:spcBef>
        <a:spcAft>
          <a:spcPct val="0"/>
        </a:spcAft>
        <a:defRPr sz="3200" b="1">
          <a:solidFill>
            <a:schemeClr val="tx2"/>
          </a:solidFill>
          <a:latin typeface="Times New Roman" charset="0"/>
        </a:defRPr>
      </a:lvl7pPr>
      <a:lvl8pPr marL="1371600" algn="ctr" rtl="0" eaLnBrk="0" fontAlgn="base" hangingPunct="0">
        <a:spcBef>
          <a:spcPct val="0"/>
        </a:spcBef>
        <a:spcAft>
          <a:spcPct val="0"/>
        </a:spcAft>
        <a:defRPr sz="3200" b="1">
          <a:solidFill>
            <a:schemeClr val="tx2"/>
          </a:solidFill>
          <a:latin typeface="Times New Roman" charset="0"/>
        </a:defRPr>
      </a:lvl8pPr>
      <a:lvl9pPr marL="1828800" algn="ctr" rtl="0" eaLnBrk="0" fontAlgn="base" hangingPunct="0">
        <a:spcBef>
          <a:spcPct val="0"/>
        </a:spcBef>
        <a:spcAft>
          <a:spcPct val="0"/>
        </a:spcAft>
        <a:defRPr sz="3200" b="1">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08585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42875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177165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22885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68605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14325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60045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Word_97-_2004-Dokument1.doc"/><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entor.ieee.org/802.11/dcn/11/11-11-0238-19-00ai-use-case-reference-list-for-tgai.doc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wmf"/><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r>
              <a:rPr lang="de-DE" smtClean="0"/>
              <a:t>Sep 2011</a:t>
            </a:r>
            <a:endParaRPr lang="en-US"/>
          </a:p>
        </p:txBody>
      </p:sp>
      <p:sp>
        <p:nvSpPr>
          <p:cNvPr id="7"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8" name="Foliennummernplatzhalter 5"/>
          <p:cNvSpPr>
            <a:spLocks noGrp="1"/>
          </p:cNvSpPr>
          <p:nvPr>
            <p:ph type="sldNum" sz="quarter" idx="12"/>
          </p:nvPr>
        </p:nvSpPr>
        <p:spPr/>
        <p:txBody>
          <a:bodyPr/>
          <a:lstStyle/>
          <a:p>
            <a:r>
              <a:rPr lang="en-US"/>
              <a:t>Slide </a:t>
            </a:r>
            <a:fld id="{C853F6FF-C717-3740-9EBB-D805769225E7}" type="slidenum">
              <a:rPr lang="en-US"/>
              <a:pPr/>
              <a:t>1</a:t>
            </a:fld>
            <a:endParaRPr lang="en-US"/>
          </a:p>
        </p:txBody>
      </p:sp>
      <p:sp>
        <p:nvSpPr>
          <p:cNvPr id="30722" name="Rectangle 2"/>
          <p:cNvSpPr>
            <a:spLocks noGrp="1" noChangeArrowheads="1"/>
          </p:cNvSpPr>
          <p:nvPr>
            <p:ph type="title"/>
          </p:nvPr>
        </p:nvSpPr>
        <p:spPr>
          <a:noFill/>
          <a:ln/>
        </p:spPr>
        <p:txBody>
          <a:bodyPr/>
          <a:lstStyle/>
          <a:p>
            <a:r>
              <a:rPr lang="en-US" dirty="0" err="1" smtClean="0"/>
              <a:t>TGai</a:t>
            </a:r>
            <a:r>
              <a:rPr lang="en-US" dirty="0" smtClean="0"/>
              <a:t> Sep 2011 Tutorial, Combined Slide Set</a:t>
            </a:r>
            <a:endParaRPr lang="en-US" dirty="0"/>
          </a:p>
        </p:txBody>
      </p:sp>
      <p:sp>
        <p:nvSpPr>
          <p:cNvPr id="30726" name="Rectangle 6"/>
          <p:cNvSpPr>
            <a:spLocks noGrp="1" noChangeArrowheads="1"/>
          </p:cNvSpPr>
          <p:nvPr>
            <p:ph type="body" idx="1"/>
          </p:nvPr>
        </p:nvSpPr>
        <p:spPr>
          <a:xfrm>
            <a:off x="685800" y="1676400"/>
            <a:ext cx="7772400" cy="381000"/>
          </a:xfrm>
          <a:noFill/>
          <a:ln/>
        </p:spPr>
        <p:txBody>
          <a:bodyPr/>
          <a:lstStyle/>
          <a:p>
            <a:pPr algn="ctr">
              <a:buFontTx/>
              <a:buNone/>
            </a:pPr>
            <a:r>
              <a:rPr lang="en-US" sz="2000" dirty="0"/>
              <a:t>Date:</a:t>
            </a:r>
            <a:r>
              <a:rPr lang="en-US" sz="2000" b="0" dirty="0" smtClean="0"/>
              <a:t> 2011-09-13</a:t>
            </a:r>
            <a:endParaRPr lang="en-US" sz="2000" b="0" dirty="0"/>
          </a:p>
        </p:txBody>
      </p:sp>
      <p:graphicFrame>
        <p:nvGraphicFramePr>
          <p:cNvPr id="30731" name="Object 11"/>
          <p:cNvGraphicFramePr>
            <a:graphicFrameLocks noChangeAspect="1"/>
          </p:cNvGraphicFramePr>
          <p:nvPr/>
        </p:nvGraphicFramePr>
        <p:xfrm>
          <a:off x="508000" y="2378075"/>
          <a:ext cx="8156575" cy="3641725"/>
        </p:xfrm>
        <a:graphic>
          <a:graphicData uri="http://schemas.openxmlformats.org/presentationml/2006/ole">
            <p:oleObj spid="_x0000_s30731" name="Dokument" r:id="rId4" imgW="8255000" imgH="3695700" progId="Word.Document.8">
              <p:embed/>
            </p:oleObj>
          </a:graphicData>
        </a:graphic>
      </p:graphicFrame>
      <p:sp>
        <p:nvSpPr>
          <p:cNvPr id="30732" name="Rectangle 12"/>
          <p:cNvSpPr>
            <a:spLocks noChangeArrowheads="1"/>
          </p:cNvSpPr>
          <p:nvPr/>
        </p:nvSpPr>
        <p:spPr bwMode="auto">
          <a:xfrm>
            <a:off x="533400" y="1939925"/>
            <a:ext cx="1447800" cy="3810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a:spcBef>
                <a:spcPct val="20000"/>
              </a:spcBef>
            </a:pPr>
            <a:r>
              <a:rPr lang="en-US" sz="2000" b="1"/>
              <a:t>Authors:</a:t>
            </a:r>
            <a:endParaRPr lang="en-US"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685800" y="685800"/>
            <a:ext cx="7772400" cy="609600"/>
          </a:xfrm>
        </p:spPr>
        <p:txBody>
          <a:bodyPr/>
          <a:lstStyle/>
          <a:p>
            <a:r>
              <a:rPr lang="en-US" altLang="ja-JP" smtClean="0"/>
              <a:t>PAR overview 2/3</a:t>
            </a:r>
            <a:endParaRPr lang="ja-JP" altLang="en-US" smtClean="0"/>
          </a:p>
        </p:txBody>
      </p:sp>
      <p:sp>
        <p:nvSpPr>
          <p:cNvPr id="3" name="コンテンツ プレースホルダ 2"/>
          <p:cNvSpPr>
            <a:spLocks noGrp="1"/>
          </p:cNvSpPr>
          <p:nvPr>
            <p:ph idx="1"/>
          </p:nvPr>
        </p:nvSpPr>
        <p:spPr>
          <a:xfrm>
            <a:off x="533400" y="1371600"/>
            <a:ext cx="8229600" cy="5181600"/>
          </a:xfrm>
        </p:spPr>
        <p:txBody>
          <a:bodyPr>
            <a:normAutofit fontScale="92500" lnSpcReduction="20000"/>
          </a:bodyPr>
          <a:lstStyle/>
          <a:p>
            <a:pPr>
              <a:defRPr/>
            </a:pPr>
            <a:r>
              <a:rPr lang="en-US" dirty="0" smtClean="0"/>
              <a:t>Need for the Project: </a:t>
            </a:r>
            <a:endParaRPr lang="ja-JP" altLang="en-US" dirty="0" smtClean="0"/>
          </a:p>
          <a:p>
            <a:pPr lvl="1">
              <a:defRPr/>
            </a:pPr>
            <a:r>
              <a:rPr lang="en-US" dirty="0" smtClean="0"/>
              <a:t>The number of mobile devices incorporating IEEE 802.11 is steadily growing. Applications that are continuously running on those devices benefit from the high data rates of the IEEE 802.11 interface.  </a:t>
            </a:r>
            <a:endParaRPr lang="ja-JP" altLang="en-US" dirty="0" smtClean="0"/>
          </a:p>
          <a:p>
            <a:pPr lvl="1">
              <a:defRPr/>
            </a:pPr>
            <a:r>
              <a:rPr lang="en-US" dirty="0" smtClean="0"/>
              <a:t>The project’s primary need comes from an environment where</a:t>
            </a:r>
            <a:r>
              <a:rPr lang="en-US" dirty="0" smtClean="0">
                <a:solidFill>
                  <a:srgbClr val="FF0000"/>
                </a:solidFill>
              </a:rPr>
              <a:t> mobile users are constantly entering and leaving the coverage area</a:t>
            </a:r>
            <a:r>
              <a:rPr lang="en-US" dirty="0" smtClean="0"/>
              <a:t> of an existing extended service set (ESS). Every time the mobile device enters an ESS, the mobile device has to do an initial link set-up to establish wireless local area network (LAN) connectivity. This requires efficient mechanisms that</a:t>
            </a:r>
            <a:endParaRPr lang="ja-JP" altLang="en-US" dirty="0" smtClean="0"/>
          </a:p>
          <a:p>
            <a:pPr lvl="2">
              <a:defRPr/>
            </a:pPr>
            <a:r>
              <a:rPr lang="en-US" dirty="0" smtClean="0">
                <a:solidFill>
                  <a:srgbClr val="FF0000"/>
                </a:solidFill>
              </a:rPr>
              <a:t>(a) scale with a high number of users simultaneously entering an ESS </a:t>
            </a:r>
            <a:endParaRPr lang="ja-JP" altLang="en-US" dirty="0" smtClean="0">
              <a:solidFill>
                <a:srgbClr val="FF0000"/>
              </a:solidFill>
            </a:endParaRPr>
          </a:p>
          <a:p>
            <a:pPr lvl="2">
              <a:defRPr/>
            </a:pPr>
            <a:r>
              <a:rPr lang="en-US" dirty="0" smtClean="0">
                <a:solidFill>
                  <a:srgbClr val="FF0000"/>
                </a:solidFill>
              </a:rPr>
              <a:t>(</a:t>
            </a:r>
            <a:r>
              <a:rPr lang="en-US" dirty="0" err="1" smtClean="0">
                <a:solidFill>
                  <a:srgbClr val="FF0000"/>
                </a:solidFill>
              </a:rPr>
              <a:t>b</a:t>
            </a:r>
            <a:r>
              <a:rPr lang="en-US" dirty="0" smtClean="0">
                <a:solidFill>
                  <a:srgbClr val="FF0000"/>
                </a:solidFill>
              </a:rPr>
              <a:t>) minimize the time spent within the initial link set-up phase</a:t>
            </a:r>
            <a:endParaRPr lang="ja-JP" altLang="en-US" dirty="0" smtClean="0">
              <a:solidFill>
                <a:srgbClr val="FF0000"/>
              </a:solidFill>
            </a:endParaRPr>
          </a:p>
          <a:p>
            <a:pPr lvl="2">
              <a:defRPr/>
            </a:pPr>
            <a:r>
              <a:rPr lang="en-US" dirty="0" smtClean="0">
                <a:solidFill>
                  <a:srgbClr val="FF0000"/>
                </a:solidFill>
              </a:rPr>
              <a:t>(</a:t>
            </a:r>
            <a:r>
              <a:rPr lang="en-US" dirty="0" err="1" smtClean="0">
                <a:solidFill>
                  <a:srgbClr val="FF0000"/>
                </a:solidFill>
              </a:rPr>
              <a:t>c</a:t>
            </a:r>
            <a:r>
              <a:rPr lang="en-US" dirty="0" smtClean="0">
                <a:solidFill>
                  <a:srgbClr val="FF0000"/>
                </a:solidFill>
              </a:rPr>
              <a:t>) securely provide initial authentication.</a:t>
            </a:r>
            <a:endParaRPr lang="ja-JP" altLang="en-US" dirty="0" smtClean="0">
              <a:solidFill>
                <a:srgbClr val="FF0000"/>
              </a:solidFill>
            </a:endParaRPr>
          </a:p>
          <a:p>
            <a:pPr lvl="1">
              <a:defRPr/>
            </a:pPr>
            <a:r>
              <a:rPr lang="en-US" dirty="0" smtClean="0"/>
              <a:t>The current IEEE 802.11 specification does not meet these requirements in some usage scenarios. An optimization of the link set-up is desirable. Optimizations may include improvements to</a:t>
            </a:r>
            <a:endParaRPr lang="ja-JP" altLang="en-US" dirty="0" smtClean="0"/>
          </a:p>
          <a:p>
            <a:pPr lvl="2">
              <a:defRPr/>
            </a:pPr>
            <a:r>
              <a:rPr lang="en-US" dirty="0" smtClean="0">
                <a:solidFill>
                  <a:srgbClr val="FF0000"/>
                </a:solidFill>
              </a:rPr>
              <a:t>access point / network discovery,</a:t>
            </a:r>
            <a:endParaRPr lang="ja-JP" altLang="en-US" dirty="0" smtClean="0">
              <a:solidFill>
                <a:srgbClr val="FF0000"/>
              </a:solidFill>
            </a:endParaRPr>
          </a:p>
          <a:p>
            <a:pPr lvl="2">
              <a:defRPr/>
            </a:pPr>
            <a:r>
              <a:rPr lang="en-US" dirty="0" smtClean="0">
                <a:solidFill>
                  <a:srgbClr val="FF0000"/>
                </a:solidFill>
              </a:rPr>
              <a:t>secure authentication, </a:t>
            </a:r>
            <a:endParaRPr lang="ja-JP" altLang="en-US" dirty="0" smtClean="0">
              <a:solidFill>
                <a:srgbClr val="FF0000"/>
              </a:solidFill>
            </a:endParaRPr>
          </a:p>
          <a:p>
            <a:pPr lvl="2">
              <a:defRPr/>
            </a:pPr>
            <a:r>
              <a:rPr lang="en-US" dirty="0" smtClean="0">
                <a:solidFill>
                  <a:srgbClr val="FF0000"/>
                </a:solidFill>
              </a:rPr>
              <a:t>mechanisms to support concurrency in the exchange of higher layer protocol messages during the authentication phase (for example assignment of IP addresses).</a:t>
            </a:r>
            <a:r>
              <a:rPr lang="ja-JP" dirty="0" smtClean="0">
                <a:solidFill>
                  <a:srgbClr val="FF0000"/>
                </a:solidFill>
              </a:rPr>
              <a:t> </a:t>
            </a:r>
            <a:endParaRPr lang="ja-JP" altLang="en-US" dirty="0">
              <a:solidFill>
                <a:srgbClr val="FF0000"/>
              </a:solidFill>
            </a:endParaRPr>
          </a:p>
        </p:txBody>
      </p:sp>
      <p:sp>
        <p:nvSpPr>
          <p:cNvPr id="20484" name="フッター プレースホルダ 3"/>
          <p:cNvSpPr>
            <a:spLocks noGrp="1"/>
          </p:cNvSpPr>
          <p:nvPr>
            <p:ph type="ftr" sz="quarter" idx="10"/>
          </p:nvPr>
        </p:nvSpPr>
        <p:spPr>
          <a:noFill/>
        </p:spPr>
        <p:txBody>
          <a:bodyPr/>
          <a:lstStyle/>
          <a:p>
            <a:r>
              <a:rPr lang="de-DE" altLang="ja-JP" smtClean="0"/>
              <a:t>Mano (Root), Siep (CSR), Emmelmann (Fokus), Lambert (Marvel)</a:t>
            </a:r>
            <a:endParaRPr lang="en-US" altLang="ja-JP" smtClean="0"/>
          </a:p>
        </p:txBody>
      </p:sp>
      <p:sp>
        <p:nvSpPr>
          <p:cNvPr id="20485" name="スライド番号プレースホルダ 4"/>
          <p:cNvSpPr>
            <a:spLocks noGrp="1"/>
          </p:cNvSpPr>
          <p:nvPr>
            <p:ph type="sldNum" sz="quarter" idx="11"/>
          </p:nvPr>
        </p:nvSpPr>
        <p:spPr>
          <a:noFill/>
        </p:spPr>
        <p:txBody>
          <a:bodyPr/>
          <a:lstStyle/>
          <a:p>
            <a:r>
              <a:rPr lang="en-US" altLang="ja-JP" smtClean="0"/>
              <a:t>Slide </a:t>
            </a:r>
            <a:fld id="{72E0EA03-7098-524A-BCF9-D279BB24FDFA}" type="slidenum">
              <a:rPr lang="en-US" altLang="ja-JP" smtClean="0"/>
              <a:pPr/>
              <a:t>10</a:t>
            </a:fld>
            <a:endParaRPr lang="en-US" altLang="ja-JP" smtClean="0"/>
          </a:p>
        </p:txBody>
      </p:sp>
      <p:sp>
        <p:nvSpPr>
          <p:cNvPr id="6" name="Datumsplatzhalter 5"/>
          <p:cNvSpPr>
            <a:spLocks noGrp="1"/>
          </p:cNvSpPr>
          <p:nvPr>
            <p:ph type="dt" sz="half" idx="10"/>
          </p:nvPr>
        </p:nvSpPr>
        <p:spPr/>
        <p:txBody>
          <a:bodyPr/>
          <a:lstStyle/>
          <a:p>
            <a:r>
              <a:rPr lang="de-DE" smtClean="0"/>
              <a:t>Sep 2011</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en-US" altLang="ja-JP" smtClean="0"/>
              <a:t>PAR overview 3/3</a:t>
            </a:r>
            <a:endParaRPr lang="ja-JP" altLang="en-US" smtClean="0"/>
          </a:p>
        </p:txBody>
      </p:sp>
      <p:sp>
        <p:nvSpPr>
          <p:cNvPr id="3" name="コンテンツ プレースホルダ 2"/>
          <p:cNvSpPr>
            <a:spLocks noGrp="1"/>
          </p:cNvSpPr>
          <p:nvPr>
            <p:ph idx="1"/>
          </p:nvPr>
        </p:nvSpPr>
        <p:spPr/>
        <p:txBody>
          <a:bodyPr>
            <a:normAutofit fontScale="92500" lnSpcReduction="20000"/>
          </a:bodyPr>
          <a:lstStyle/>
          <a:p>
            <a:pPr>
              <a:defRPr/>
            </a:pPr>
            <a:r>
              <a:rPr lang="en-US" dirty="0" smtClean="0"/>
              <a:t>Additional Explanatory Notes:  </a:t>
            </a:r>
            <a:endParaRPr lang="ja-JP" altLang="en-US" dirty="0" smtClean="0"/>
          </a:p>
          <a:p>
            <a:pPr lvl="1">
              <a:defRPr/>
            </a:pPr>
            <a:r>
              <a:rPr lang="en-US" dirty="0" smtClean="0"/>
              <a:t>Scope:</a:t>
            </a:r>
          </a:p>
          <a:p>
            <a:pPr lvl="2">
              <a:defRPr/>
            </a:pPr>
            <a:r>
              <a:rPr lang="en-US" dirty="0" smtClean="0"/>
              <a:t>The project intends to </a:t>
            </a:r>
            <a:r>
              <a:rPr lang="en-US" dirty="0" smtClean="0">
                <a:solidFill>
                  <a:srgbClr val="FF0000"/>
                </a:solidFill>
              </a:rPr>
              <a:t>amend the MAC only</a:t>
            </a:r>
            <a:r>
              <a:rPr lang="en-US" dirty="0" smtClean="0"/>
              <a:t>, thereby providing a fast initial link service to all IEEE 802.11 devices. The project </a:t>
            </a:r>
            <a:r>
              <a:rPr lang="en-US" dirty="0" smtClean="0">
                <a:solidFill>
                  <a:srgbClr val="FF0000"/>
                </a:solidFill>
              </a:rPr>
              <a:t>does not intend to remove any existing mechanisms </a:t>
            </a:r>
            <a:r>
              <a:rPr lang="en-US" dirty="0" smtClean="0"/>
              <a:t>of IEEE 802.11 but to add additional, coexisting functionality enabling fast initial link set-up.</a:t>
            </a:r>
            <a:endParaRPr lang="ja-JP" altLang="en-US" dirty="0" smtClean="0"/>
          </a:p>
          <a:p>
            <a:pPr lvl="1">
              <a:defRPr/>
            </a:pPr>
            <a:r>
              <a:rPr lang="en-US" dirty="0" smtClean="0"/>
              <a:t> 5.4) Purpose: </a:t>
            </a:r>
            <a:endParaRPr lang="ja-JP" altLang="en-US" dirty="0" smtClean="0"/>
          </a:p>
          <a:p>
            <a:pPr lvl="2">
              <a:defRPr/>
            </a:pPr>
            <a:r>
              <a:rPr lang="en-US" dirty="0" smtClean="0"/>
              <a:t>The amendment will </a:t>
            </a:r>
            <a:r>
              <a:rPr lang="en-US" dirty="0" smtClean="0">
                <a:solidFill>
                  <a:srgbClr val="FF0000"/>
                </a:solidFill>
              </a:rPr>
              <a:t>not deprecate existing security mechanisms</a:t>
            </a:r>
            <a:r>
              <a:rPr lang="en-US" dirty="0" smtClean="0"/>
              <a:t> of IEEE 802.11.</a:t>
            </a:r>
          </a:p>
          <a:p>
            <a:pPr lvl="1">
              <a:defRPr/>
            </a:pPr>
            <a:r>
              <a:rPr lang="ja-JP" altLang="en-US" dirty="0" smtClean="0"/>
              <a:t> </a:t>
            </a:r>
            <a:r>
              <a:rPr lang="en-US" dirty="0" smtClean="0"/>
              <a:t>5.5) Need for the project</a:t>
            </a:r>
            <a:endParaRPr lang="ja-JP" altLang="en-US" dirty="0" smtClean="0"/>
          </a:p>
          <a:p>
            <a:pPr lvl="2">
              <a:defRPr/>
            </a:pPr>
            <a:r>
              <a:rPr lang="en-US" dirty="0" smtClean="0"/>
              <a:t>IEEE 802.11 </a:t>
            </a:r>
            <a:r>
              <a:rPr lang="en-US" dirty="0" err="1" smtClean="0"/>
              <a:t>STAs</a:t>
            </a:r>
            <a:r>
              <a:rPr lang="en-US" dirty="0" smtClean="0"/>
              <a:t> may spend several seconds in secure initial link establishment including the time required to sequentially transmit messages for IP address assignment. Amending schemes to improve </a:t>
            </a:r>
            <a:r>
              <a:rPr lang="en-US" dirty="0" smtClean="0">
                <a:solidFill>
                  <a:srgbClr val="FF0000"/>
                </a:solidFill>
              </a:rPr>
              <a:t>access point/network discovery and secure authentication </a:t>
            </a:r>
            <a:r>
              <a:rPr lang="en-US" dirty="0" smtClean="0"/>
              <a:t>may reduce this time to </a:t>
            </a:r>
            <a:r>
              <a:rPr lang="en-US" dirty="0" smtClean="0">
                <a:solidFill>
                  <a:srgbClr val="FF0000"/>
                </a:solidFill>
              </a:rPr>
              <a:t>less than 100 ms</a:t>
            </a:r>
            <a:r>
              <a:rPr lang="en-US" dirty="0" smtClean="0"/>
              <a:t> in certain circumstances. </a:t>
            </a:r>
            <a:r>
              <a:rPr lang="en-US" dirty="0" smtClean="0">
                <a:solidFill>
                  <a:srgbClr val="FF0000"/>
                </a:solidFill>
              </a:rPr>
              <a:t>Reducing the number of messages transmitted over the air</a:t>
            </a:r>
            <a:r>
              <a:rPr lang="en-US" dirty="0" smtClean="0"/>
              <a:t> per user during link set-up frees airtime and </a:t>
            </a:r>
            <a:r>
              <a:rPr lang="en-US" dirty="0" smtClean="0">
                <a:solidFill>
                  <a:srgbClr val="FF0000"/>
                </a:solidFill>
              </a:rPr>
              <a:t>increases the number of users </a:t>
            </a:r>
            <a:r>
              <a:rPr lang="en-US" dirty="0" smtClean="0"/>
              <a:t>that may </a:t>
            </a:r>
            <a:r>
              <a:rPr lang="en-US" dirty="0" smtClean="0">
                <a:solidFill>
                  <a:srgbClr val="FF0000"/>
                </a:solidFill>
              </a:rPr>
              <a:t>simultaneously enter an ESS</a:t>
            </a:r>
            <a:r>
              <a:rPr lang="en-US" dirty="0" smtClean="0"/>
              <a:t>.</a:t>
            </a:r>
            <a:endParaRPr lang="ja-JP" altLang="en-US" dirty="0" smtClean="0"/>
          </a:p>
        </p:txBody>
      </p:sp>
      <p:sp>
        <p:nvSpPr>
          <p:cNvPr id="21508" name="フッター プレースホルダ 3"/>
          <p:cNvSpPr>
            <a:spLocks noGrp="1"/>
          </p:cNvSpPr>
          <p:nvPr>
            <p:ph type="ftr" sz="quarter" idx="10"/>
          </p:nvPr>
        </p:nvSpPr>
        <p:spPr>
          <a:noFill/>
        </p:spPr>
        <p:txBody>
          <a:bodyPr/>
          <a:lstStyle/>
          <a:p>
            <a:r>
              <a:rPr lang="de-DE" altLang="ja-JP" smtClean="0"/>
              <a:t>Mano (Root), Siep (CSR), Emmelmann (Fokus), Lambert (Marvel)</a:t>
            </a:r>
            <a:endParaRPr lang="en-US" altLang="ja-JP" smtClean="0"/>
          </a:p>
        </p:txBody>
      </p:sp>
      <p:sp>
        <p:nvSpPr>
          <p:cNvPr id="21509" name="スライド番号プレースホルダ 4"/>
          <p:cNvSpPr>
            <a:spLocks noGrp="1"/>
          </p:cNvSpPr>
          <p:nvPr>
            <p:ph type="sldNum" sz="quarter" idx="11"/>
          </p:nvPr>
        </p:nvSpPr>
        <p:spPr>
          <a:noFill/>
        </p:spPr>
        <p:txBody>
          <a:bodyPr/>
          <a:lstStyle/>
          <a:p>
            <a:r>
              <a:rPr lang="en-US" altLang="ja-JP" smtClean="0"/>
              <a:t>Slide </a:t>
            </a:r>
            <a:fld id="{636EDE32-67B3-DA48-9BAB-28A2DE864F18}" type="slidenum">
              <a:rPr lang="en-US" altLang="ja-JP" smtClean="0"/>
              <a:pPr/>
              <a:t>11</a:t>
            </a:fld>
            <a:endParaRPr lang="en-US" altLang="ja-JP" smtClean="0"/>
          </a:p>
        </p:txBody>
      </p:sp>
      <p:sp>
        <p:nvSpPr>
          <p:cNvPr id="6" name="Datumsplatzhalter 5"/>
          <p:cNvSpPr>
            <a:spLocks noGrp="1"/>
          </p:cNvSpPr>
          <p:nvPr>
            <p:ph type="dt" sz="half" idx="10"/>
          </p:nvPr>
        </p:nvSpPr>
        <p:spPr/>
        <p:txBody>
          <a:bodyPr/>
          <a:lstStyle/>
          <a:p>
            <a:r>
              <a:rPr lang="de-DE" smtClean="0"/>
              <a:t>Sep 2011</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en-US" altLang="ja-JP" smtClean="0"/>
              <a:t>Current status of TGai</a:t>
            </a:r>
            <a:endParaRPr lang="ja-JP" altLang="en-US" smtClean="0"/>
          </a:p>
        </p:txBody>
      </p:sp>
      <p:sp>
        <p:nvSpPr>
          <p:cNvPr id="22531" name="コンテンツ プレースホルダ 2"/>
          <p:cNvSpPr>
            <a:spLocks noGrp="1"/>
          </p:cNvSpPr>
          <p:nvPr>
            <p:ph idx="1"/>
          </p:nvPr>
        </p:nvSpPr>
        <p:spPr>
          <a:xfrm>
            <a:off x="685800" y="1676400"/>
            <a:ext cx="7772400" cy="4114800"/>
          </a:xfrm>
        </p:spPr>
        <p:txBody>
          <a:bodyPr/>
          <a:lstStyle/>
          <a:p>
            <a:r>
              <a:rPr lang="en-US" altLang="ja-JP" smtClean="0"/>
              <a:t>Approved  Use Case Scenario documentation</a:t>
            </a:r>
          </a:p>
          <a:p>
            <a:pPr lvl="1"/>
            <a:r>
              <a:rPr lang="en-US" altLang="ja-JP" smtClean="0"/>
              <a:t>TGai draftuse case reference list, 11/11-11-0238-18-00ai-use-case-reference-list-for-tgai.docx </a:t>
            </a:r>
          </a:p>
          <a:p>
            <a:r>
              <a:rPr lang="en-US" altLang="ja-JP" smtClean="0"/>
              <a:t>Approved  TGai requirement documentation</a:t>
            </a:r>
          </a:p>
          <a:p>
            <a:pPr lvl="1"/>
            <a:r>
              <a:rPr lang="en-US" altLang="ja-JP" smtClean="0"/>
              <a:t>requirement documentation, 11/11-11-0745-05-00ai-tgai-functional-requirements.docx</a:t>
            </a:r>
          </a:p>
          <a:p>
            <a:r>
              <a:rPr lang="en-US" altLang="ja-JP" smtClean="0"/>
              <a:t>Approved Process for creating </a:t>
            </a:r>
          </a:p>
          <a:p>
            <a:pPr lvl="1"/>
            <a:r>
              <a:rPr lang="en-US" altLang="ja-JP" smtClean="0"/>
              <a:t>process for creating tgai draft, /11/11-11-0748-03-00ai-process-for-creating-tgai-draft.pptx</a:t>
            </a:r>
            <a:r>
              <a:rPr lang="ja-JP" altLang="en-US" smtClean="0"/>
              <a:t>   </a:t>
            </a:r>
            <a:endParaRPr lang="en-US" altLang="ja-JP" smtClean="0"/>
          </a:p>
          <a:p>
            <a:r>
              <a:rPr lang="en-US" altLang="ja-JP" smtClean="0"/>
              <a:t>Approved Evaluation Methodology</a:t>
            </a:r>
            <a:r>
              <a:rPr lang="ja-JP" altLang="en-US" smtClean="0"/>
              <a:t>   </a:t>
            </a:r>
            <a:endParaRPr lang="en-US" altLang="ja-JP" smtClean="0"/>
          </a:p>
          <a:p>
            <a:pPr lvl="1"/>
            <a:r>
              <a:rPr lang="en-US" altLang="ja-JP" smtClean="0"/>
              <a:t>evaluation methodology, 11/11-11-0811-07-00ai-tgai-evaluation-methodology.docx</a:t>
            </a:r>
          </a:p>
          <a:p>
            <a:endParaRPr lang="en-US" altLang="ja-JP" smtClean="0"/>
          </a:p>
          <a:p>
            <a:endParaRPr lang="ja-JP" altLang="en-US" smtClean="0"/>
          </a:p>
        </p:txBody>
      </p:sp>
      <p:sp>
        <p:nvSpPr>
          <p:cNvPr id="22532" name="フッター プレースホルダ 3"/>
          <p:cNvSpPr>
            <a:spLocks noGrp="1"/>
          </p:cNvSpPr>
          <p:nvPr>
            <p:ph type="ftr" sz="quarter" idx="10"/>
          </p:nvPr>
        </p:nvSpPr>
        <p:spPr>
          <a:noFill/>
        </p:spPr>
        <p:txBody>
          <a:bodyPr/>
          <a:lstStyle/>
          <a:p>
            <a:r>
              <a:rPr lang="de-DE" altLang="ja-JP" smtClean="0"/>
              <a:t>Mano (Root), Siep (CSR), Emmelmann (Fokus), Lambert (Marvel)</a:t>
            </a:r>
            <a:endParaRPr lang="en-US" altLang="ja-JP" smtClean="0"/>
          </a:p>
        </p:txBody>
      </p:sp>
      <p:sp>
        <p:nvSpPr>
          <p:cNvPr id="22533" name="スライド番号プレースホルダ 4"/>
          <p:cNvSpPr>
            <a:spLocks noGrp="1"/>
          </p:cNvSpPr>
          <p:nvPr>
            <p:ph type="sldNum" sz="quarter" idx="11"/>
          </p:nvPr>
        </p:nvSpPr>
        <p:spPr>
          <a:noFill/>
        </p:spPr>
        <p:txBody>
          <a:bodyPr/>
          <a:lstStyle/>
          <a:p>
            <a:r>
              <a:rPr lang="en-US" altLang="ja-JP" smtClean="0"/>
              <a:t>Slide </a:t>
            </a:r>
            <a:fld id="{CFE0CA9C-3768-8441-8400-4F8EC384A4C8}" type="slidenum">
              <a:rPr lang="en-US" altLang="ja-JP" smtClean="0"/>
              <a:pPr/>
              <a:t>12</a:t>
            </a:fld>
            <a:endParaRPr lang="en-US" altLang="ja-JP" smtClean="0"/>
          </a:p>
        </p:txBody>
      </p:sp>
      <p:sp>
        <p:nvSpPr>
          <p:cNvPr id="6" name="Datumsplatzhalter 5"/>
          <p:cNvSpPr>
            <a:spLocks noGrp="1"/>
          </p:cNvSpPr>
          <p:nvPr>
            <p:ph type="dt" sz="half" idx="10"/>
          </p:nvPr>
        </p:nvSpPr>
        <p:spPr/>
        <p:txBody>
          <a:bodyPr/>
          <a:lstStyle/>
          <a:p>
            <a:r>
              <a:rPr lang="de-DE" smtClean="0"/>
              <a:t>Sep 2011</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タイトル 5"/>
          <p:cNvSpPr>
            <a:spLocks noGrp="1"/>
          </p:cNvSpPr>
          <p:nvPr>
            <p:ph type="title"/>
          </p:nvPr>
        </p:nvSpPr>
        <p:spPr>
          <a:xfrm>
            <a:off x="685800" y="685800"/>
            <a:ext cx="3048000" cy="685800"/>
          </a:xfrm>
        </p:spPr>
        <p:txBody>
          <a:bodyPr/>
          <a:lstStyle/>
          <a:p>
            <a:r>
              <a:rPr lang="en-US" altLang="ja-JP" smtClean="0"/>
              <a:t>Process Flow</a:t>
            </a:r>
            <a:endParaRPr lang="ja-JP" altLang="en-US" smtClean="0"/>
          </a:p>
        </p:txBody>
      </p:sp>
      <p:sp>
        <p:nvSpPr>
          <p:cNvPr id="23555" name="フッター プレースホルダ 3"/>
          <p:cNvSpPr>
            <a:spLocks noGrp="1"/>
          </p:cNvSpPr>
          <p:nvPr>
            <p:ph type="ftr" sz="quarter" idx="10"/>
          </p:nvPr>
        </p:nvSpPr>
        <p:spPr>
          <a:noFill/>
        </p:spPr>
        <p:txBody>
          <a:bodyPr/>
          <a:lstStyle/>
          <a:p>
            <a:r>
              <a:rPr lang="de-DE" altLang="ja-JP" smtClean="0"/>
              <a:t>Mano (Root), Siep (CSR), Emmelmann (Fokus), Lambert (Marvel)</a:t>
            </a:r>
            <a:endParaRPr lang="en-US" altLang="ja-JP" smtClean="0"/>
          </a:p>
        </p:txBody>
      </p:sp>
      <p:sp>
        <p:nvSpPr>
          <p:cNvPr id="23556" name="スライド番号プレースホルダ 4"/>
          <p:cNvSpPr>
            <a:spLocks noGrp="1"/>
          </p:cNvSpPr>
          <p:nvPr>
            <p:ph type="sldNum" sz="quarter" idx="11"/>
          </p:nvPr>
        </p:nvSpPr>
        <p:spPr>
          <a:noFill/>
        </p:spPr>
        <p:txBody>
          <a:bodyPr/>
          <a:lstStyle/>
          <a:p>
            <a:r>
              <a:rPr lang="en-US" altLang="ja-JP" smtClean="0"/>
              <a:t>Slide </a:t>
            </a:r>
            <a:fld id="{1DA35F46-8723-BD46-9E64-8B56C6706BFA}" type="slidenum">
              <a:rPr lang="en-US" altLang="ja-JP" smtClean="0"/>
              <a:pPr/>
              <a:t>13</a:t>
            </a:fld>
            <a:endParaRPr lang="en-US" altLang="ja-JP" smtClean="0"/>
          </a:p>
        </p:txBody>
      </p:sp>
      <p:pic>
        <p:nvPicPr>
          <p:cNvPr id="23557" name="Picture 6"/>
          <p:cNvPicPr>
            <a:picLocks noChangeAspect="1" noChangeArrowheads="1"/>
          </p:cNvPicPr>
          <p:nvPr/>
        </p:nvPicPr>
        <p:blipFill>
          <a:blip r:embed="rId2"/>
          <a:srcRect/>
          <a:stretch>
            <a:fillRect/>
          </a:stretch>
        </p:blipFill>
        <p:spPr bwMode="auto">
          <a:xfrm>
            <a:off x="228600" y="1524000"/>
            <a:ext cx="7924800" cy="4657725"/>
          </a:xfrm>
          <a:prstGeom prst="rect">
            <a:avLst/>
          </a:prstGeom>
          <a:noFill/>
          <a:ln w="9525">
            <a:noFill/>
            <a:miter lim="800000"/>
            <a:headEnd/>
            <a:tailEnd/>
          </a:ln>
        </p:spPr>
      </p:pic>
      <p:sp>
        <p:nvSpPr>
          <p:cNvPr id="9" name="ストライプ矢印 8"/>
          <p:cNvSpPr/>
          <p:nvPr/>
        </p:nvSpPr>
        <p:spPr bwMode="auto">
          <a:xfrm rot="5400000">
            <a:off x="4114800" y="914400"/>
            <a:ext cx="685800" cy="685800"/>
          </a:xfrm>
          <a:prstGeom prst="stripedRightArrow">
            <a:avLst/>
          </a:prstGeom>
          <a:solidFill>
            <a:schemeClr val="accent1"/>
          </a:solidFill>
          <a:ln w="12700" cap="flat" cmpd="sng" algn="ctr">
            <a:solidFill>
              <a:schemeClr val="tx1"/>
            </a:solidFill>
            <a:prstDash val="solid"/>
            <a:round/>
            <a:headEnd type="none" w="sm" len="sm"/>
            <a:tailEnd type="none" w="sm" len="sm"/>
          </a:ln>
          <a:effectLst/>
        </p:spPr>
        <p:txBody>
          <a:bodyPr>
            <a:prstTxWarp prst="textNoShape">
              <a:avLst/>
            </a:prstTxWarp>
          </a:bodyPr>
          <a:lstStyle/>
          <a:p>
            <a:endParaRPr lang="ja-JP" altLang="en-US"/>
          </a:p>
        </p:txBody>
      </p:sp>
      <p:sp>
        <p:nvSpPr>
          <p:cNvPr id="23559" name="テキスト ボックス 9"/>
          <p:cNvSpPr txBox="1">
            <a:spLocks noChangeArrowheads="1"/>
          </p:cNvSpPr>
          <p:nvPr/>
        </p:nvSpPr>
        <p:spPr bwMode="auto">
          <a:xfrm>
            <a:off x="4876800" y="1143000"/>
            <a:ext cx="2133600" cy="338138"/>
          </a:xfrm>
          <a:prstGeom prst="rect">
            <a:avLst/>
          </a:prstGeom>
          <a:noFill/>
          <a:ln w="9525">
            <a:noFill/>
            <a:miter lim="800000"/>
            <a:headEnd/>
            <a:tailEnd/>
          </a:ln>
        </p:spPr>
        <p:txBody>
          <a:bodyPr>
            <a:prstTxWarp prst="textNoShape">
              <a:avLst/>
            </a:prstTxWarp>
            <a:spAutoFit/>
          </a:bodyPr>
          <a:lstStyle/>
          <a:p>
            <a:r>
              <a:rPr kumimoji="1" lang="en-US" altLang="ja-JP"/>
              <a:t>We are here!</a:t>
            </a:r>
            <a:endParaRPr kumimoji="1" lang="ja-JP" altLang="en-US"/>
          </a:p>
        </p:txBody>
      </p:sp>
      <p:sp>
        <p:nvSpPr>
          <p:cNvPr id="8" name="Datumsplatzhalter 7"/>
          <p:cNvSpPr>
            <a:spLocks noGrp="1"/>
          </p:cNvSpPr>
          <p:nvPr>
            <p:ph type="dt" sz="half" idx="10"/>
          </p:nvPr>
        </p:nvSpPr>
        <p:spPr/>
        <p:txBody>
          <a:bodyPr/>
          <a:lstStyle/>
          <a:p>
            <a:r>
              <a:rPr lang="de-DE" smtClean="0"/>
              <a:t>Sep 2011</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r>
              <a:rPr lang="en-US" altLang="ja-JP" smtClean="0"/>
              <a:t>Time line</a:t>
            </a:r>
            <a:endParaRPr lang="ja-JP" altLang="en-US" smtClean="0"/>
          </a:p>
        </p:txBody>
      </p:sp>
      <p:sp>
        <p:nvSpPr>
          <p:cNvPr id="24579" name="フッター プレースホルダ 2"/>
          <p:cNvSpPr>
            <a:spLocks noGrp="1"/>
          </p:cNvSpPr>
          <p:nvPr>
            <p:ph type="ftr" sz="quarter" idx="10"/>
          </p:nvPr>
        </p:nvSpPr>
        <p:spPr>
          <a:noFill/>
        </p:spPr>
        <p:txBody>
          <a:bodyPr/>
          <a:lstStyle/>
          <a:p>
            <a:r>
              <a:rPr lang="de-DE" altLang="ja-JP" smtClean="0"/>
              <a:t>Mano (Root), Siep (CSR), Emmelmann (Fokus), Lambert (Marvel)</a:t>
            </a:r>
            <a:endParaRPr lang="en-US" altLang="ja-JP" smtClean="0"/>
          </a:p>
        </p:txBody>
      </p:sp>
      <p:sp>
        <p:nvSpPr>
          <p:cNvPr id="24580" name="スライド番号プレースホルダ 3"/>
          <p:cNvSpPr>
            <a:spLocks noGrp="1"/>
          </p:cNvSpPr>
          <p:nvPr>
            <p:ph type="sldNum" sz="quarter" idx="11"/>
          </p:nvPr>
        </p:nvSpPr>
        <p:spPr>
          <a:noFill/>
        </p:spPr>
        <p:txBody>
          <a:bodyPr/>
          <a:lstStyle/>
          <a:p>
            <a:r>
              <a:rPr lang="en-US" altLang="ja-JP" smtClean="0"/>
              <a:t>Slide </a:t>
            </a:r>
            <a:fld id="{DED4C3CB-5F24-1248-86C0-CDD27FB19553}" type="slidenum">
              <a:rPr lang="en-US" altLang="ja-JP" smtClean="0"/>
              <a:pPr/>
              <a:t>14</a:t>
            </a:fld>
            <a:endParaRPr lang="en-US" altLang="ja-JP" smtClean="0"/>
          </a:p>
        </p:txBody>
      </p:sp>
      <p:pic>
        <p:nvPicPr>
          <p:cNvPr id="24581" name="コンテンツ プレースホルダ 10" descr="スクリーンショット（2011-06-15 20.15.48）.png"/>
          <p:cNvPicPr>
            <a:picLocks noChangeAspect="1"/>
          </p:cNvPicPr>
          <p:nvPr/>
        </p:nvPicPr>
        <p:blipFill>
          <a:blip r:embed="rId2"/>
          <a:srcRect t="-77022" b="-77022"/>
          <a:stretch>
            <a:fillRect/>
          </a:stretch>
        </p:blipFill>
        <p:spPr bwMode="auto">
          <a:xfrm>
            <a:off x="339725" y="228600"/>
            <a:ext cx="8804275" cy="4660900"/>
          </a:xfrm>
          <a:prstGeom prst="rect">
            <a:avLst/>
          </a:prstGeom>
          <a:noFill/>
          <a:ln w="9525">
            <a:noFill/>
            <a:miter lim="800000"/>
            <a:headEnd/>
            <a:tailEnd/>
          </a:ln>
        </p:spPr>
      </p:pic>
      <p:pic>
        <p:nvPicPr>
          <p:cNvPr id="24582" name="図 11" descr="スクリーンショット（2011-06-15 20.34.26）.png"/>
          <p:cNvPicPr>
            <a:picLocks noChangeAspect="1"/>
          </p:cNvPicPr>
          <p:nvPr/>
        </p:nvPicPr>
        <p:blipFill>
          <a:blip r:embed="rId3"/>
          <a:srcRect/>
          <a:stretch>
            <a:fillRect/>
          </a:stretch>
        </p:blipFill>
        <p:spPr bwMode="auto">
          <a:xfrm>
            <a:off x="3232150" y="3429000"/>
            <a:ext cx="2679700" cy="2878138"/>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de-DE" smtClean="0"/>
              <a:t>Sep 2011</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981200"/>
            <a:ext cx="7772400" cy="1066800"/>
          </a:xfrm>
        </p:spPr>
        <p:txBody>
          <a:bodyPr/>
          <a:lstStyle/>
          <a:p>
            <a:r>
              <a:rPr lang="en-US" dirty="0" err="1" smtClean="0"/>
              <a:t>TGai</a:t>
            </a:r>
            <a:r>
              <a:rPr lang="en-US" dirty="0" smtClean="0"/>
              <a:t> Use Cases</a:t>
            </a:r>
            <a:endParaRPr lang="en-US" dirty="0"/>
          </a:p>
        </p:txBody>
      </p:sp>
      <p:sp>
        <p:nvSpPr>
          <p:cNvPr id="3" name="Datumsplatzhalter 2"/>
          <p:cNvSpPr>
            <a:spLocks noGrp="1"/>
          </p:cNvSpPr>
          <p:nvPr>
            <p:ph type="dt" sz="half" idx="10"/>
          </p:nvPr>
        </p:nvSpPr>
        <p:spPr/>
        <p:txBody>
          <a:bodyPr/>
          <a:lstStyle/>
          <a:p>
            <a:r>
              <a:rPr lang="de-DE" smtClean="0"/>
              <a:t>Sep 2011</a:t>
            </a:r>
            <a:endParaRPr lang="en-US"/>
          </a:p>
        </p:txBody>
      </p:sp>
      <p:sp>
        <p:nvSpPr>
          <p:cNvPr id="4" name="Fußzeilenplatzhalter 3"/>
          <p:cNvSpPr>
            <a:spLocks noGrp="1"/>
          </p:cNvSpPr>
          <p:nvPr>
            <p:ph type="ftr" sz="quarter" idx="11"/>
          </p:nvPr>
        </p:nvSpPr>
        <p:spPr/>
        <p:txBody>
          <a:bodyPr/>
          <a:lstStyle/>
          <a:p>
            <a:r>
              <a:rPr lang="de-DE" smtClean="0"/>
              <a:t>Mano (Root), Siep (CSR), Emmelmann (Fokus), Lambert (Marvel)</a:t>
            </a:r>
            <a:endParaRPr lang="en-US"/>
          </a:p>
        </p:txBody>
      </p:sp>
      <p:sp>
        <p:nvSpPr>
          <p:cNvPr id="5" name="Foliennummernplatzhalter 4"/>
          <p:cNvSpPr>
            <a:spLocks noGrp="1"/>
          </p:cNvSpPr>
          <p:nvPr>
            <p:ph type="sldNum" sz="quarter" idx="12"/>
          </p:nvPr>
        </p:nvSpPr>
        <p:spPr/>
        <p:txBody>
          <a:bodyPr/>
          <a:lstStyle/>
          <a:p>
            <a:r>
              <a:rPr lang="en-US" smtClean="0"/>
              <a:t>Slide </a:t>
            </a:r>
            <a:fld id="{DA774805-FC00-5947-B61B-2C81D67A8C8F}"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mazon.com: Robopocalypse: A Novel (9780385533850): Daniel H. Wilson: Books - Mozilla Firefox"/>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7998" t="19345" r="30999" b="1129"/>
          <a:stretch/>
        </p:blipFill>
        <p:spPr>
          <a:xfrm>
            <a:off x="2430780" y="1522142"/>
            <a:ext cx="4206240" cy="4924378"/>
          </a:xfrm>
          <a:prstGeom prst="rect">
            <a:avLst/>
          </a:prstGeom>
        </p:spPr>
      </p:pic>
      <p:sp>
        <p:nvSpPr>
          <p:cNvPr id="2" name="Title 1"/>
          <p:cNvSpPr>
            <a:spLocks noGrp="1"/>
          </p:cNvSpPr>
          <p:nvPr>
            <p:ph type="title"/>
          </p:nvPr>
        </p:nvSpPr>
        <p:spPr/>
        <p:txBody>
          <a:bodyPr/>
          <a:lstStyle/>
          <a:p>
            <a:r>
              <a:rPr lang="en-US" dirty="0" smtClean="0"/>
              <a:t>What is 802.11ai?</a:t>
            </a:r>
            <a:endParaRPr lang="en-US" dirty="0"/>
          </a:p>
        </p:txBody>
      </p:sp>
      <p:sp>
        <p:nvSpPr>
          <p:cNvPr id="3" name="Content Placeholder 2"/>
          <p:cNvSpPr>
            <a:spLocks noGrp="1"/>
          </p:cNvSpPr>
          <p:nvPr>
            <p:ph idx="1"/>
          </p:nvPr>
        </p:nvSpPr>
        <p:spPr/>
        <p:txBody>
          <a:bodyPr/>
          <a:lstStyle/>
          <a:p>
            <a:r>
              <a:rPr lang="en-US" dirty="0"/>
              <a:t>802.11ai — Will define the way artificially intelligent robots overtake the world using Wi-Fi</a:t>
            </a:r>
            <a:r>
              <a:rPr lang="en-US" dirty="0" smtClean="0"/>
              <a:t>.*</a:t>
            </a:r>
          </a:p>
          <a:p>
            <a:pPr marL="339725" indent="0">
              <a:buNone/>
            </a:pPr>
            <a:r>
              <a:rPr lang="en-US" dirty="0" smtClean="0">
                <a:solidFill>
                  <a:schemeClr val="tx2"/>
                </a:solidFill>
              </a:rPr>
              <a:t>Actually</a:t>
            </a:r>
            <a:r>
              <a:rPr lang="en-US" dirty="0">
                <a:solidFill>
                  <a:schemeClr val="tx2"/>
                </a:solidFill>
              </a:rPr>
              <a:t>, that’s a lie. </a:t>
            </a:r>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16</a:t>
            </a:fld>
            <a:endParaRPr lang="en-US"/>
          </a:p>
        </p:txBody>
      </p:sp>
      <p:sp>
        <p:nvSpPr>
          <p:cNvPr id="7" name="TextBox 6"/>
          <p:cNvSpPr txBox="1"/>
          <p:nvPr/>
        </p:nvSpPr>
        <p:spPr>
          <a:xfrm>
            <a:off x="1447800" y="4419600"/>
            <a:ext cx="6172200" cy="338554"/>
          </a:xfrm>
          <a:prstGeom prst="rect">
            <a:avLst/>
          </a:prstGeom>
          <a:noFill/>
        </p:spPr>
        <p:txBody>
          <a:bodyPr wrap="square" rtlCol="0">
            <a:spAutoFit/>
          </a:bodyPr>
          <a:lstStyle/>
          <a:p>
            <a:r>
              <a:rPr lang="en-US" sz="1600" dirty="0" smtClean="0"/>
              <a:t>*https</a:t>
            </a:r>
            <a:r>
              <a:rPr lang="en-US" sz="1600" dirty="0"/>
              <a:t>://www.cwnp.com/cwnp_wifi_blog/802-11-alphabet-soup</a:t>
            </a:r>
          </a:p>
        </p:txBody>
      </p:sp>
      <p:sp>
        <p:nvSpPr>
          <p:cNvPr id="8" name="TextBox 7"/>
          <p:cNvSpPr txBox="1"/>
          <p:nvPr/>
        </p:nvSpPr>
        <p:spPr>
          <a:xfrm>
            <a:off x="685800" y="3048000"/>
            <a:ext cx="6477000" cy="461665"/>
          </a:xfrm>
          <a:prstGeom prst="rect">
            <a:avLst/>
          </a:prstGeom>
          <a:noFill/>
        </p:spPr>
        <p:txBody>
          <a:bodyPr wrap="square" rtlCol="0">
            <a:spAutoFit/>
          </a:bodyPr>
          <a:lstStyle/>
          <a:p>
            <a:pPr marL="339725" eaLnBrk="1" hangingPunct="1">
              <a:spcBef>
                <a:spcPct val="20000"/>
              </a:spcBef>
            </a:pPr>
            <a:r>
              <a:rPr lang="en-US" sz="2400" b="1" dirty="0">
                <a:solidFill>
                  <a:schemeClr val="tx2"/>
                </a:solidFill>
                <a:latin typeface="+mn-lt"/>
              </a:rPr>
              <a:t>No public info is yet available for 802.11ai.</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727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125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Use Case Process</a:t>
            </a:r>
            <a:endParaRPr lang="en-US" dirty="0"/>
          </a:p>
        </p:txBody>
      </p:sp>
      <p:sp>
        <p:nvSpPr>
          <p:cNvPr id="3" name="Content Placeholder 2"/>
          <p:cNvSpPr>
            <a:spLocks noGrp="1"/>
          </p:cNvSpPr>
          <p:nvPr>
            <p:ph idx="1"/>
          </p:nvPr>
        </p:nvSpPr>
        <p:spPr/>
        <p:txBody>
          <a:bodyPr/>
          <a:lstStyle/>
          <a:p>
            <a:r>
              <a:rPr lang="en-GB" dirty="0" smtClean="0"/>
              <a:t>Prototypical use cases </a:t>
            </a:r>
          </a:p>
          <a:p>
            <a:pPr lvl="1"/>
            <a:r>
              <a:rPr lang="en-GB" dirty="0"/>
              <a:t>Establishes a small set reference use </a:t>
            </a:r>
            <a:r>
              <a:rPr lang="en-GB" dirty="0" smtClean="0"/>
              <a:t>cases</a:t>
            </a:r>
          </a:p>
          <a:p>
            <a:pPr lvl="1"/>
            <a:r>
              <a:rPr lang="en-GB" dirty="0" smtClean="0"/>
              <a:t>Provides </a:t>
            </a:r>
            <a:r>
              <a:rPr lang="en-GB" dirty="0"/>
              <a:t>summary all use cases accepted by TGai</a:t>
            </a:r>
            <a:endParaRPr lang="en-US" dirty="0"/>
          </a:p>
          <a:p>
            <a:pPr lvl="1"/>
            <a:r>
              <a:rPr lang="en-GB" dirty="0" smtClean="0"/>
              <a:t>Sets criteria for 802.11ai submissions</a:t>
            </a:r>
            <a:endParaRPr lang="en-US" dirty="0" smtClean="0"/>
          </a:p>
          <a:p>
            <a:r>
              <a:rPr lang="en-US" dirty="0" smtClean="0"/>
              <a:t>Full set of use case in </a:t>
            </a:r>
          </a:p>
          <a:p>
            <a:pPr marL="457200" lvl="1" indent="0">
              <a:buNone/>
            </a:pPr>
            <a:r>
              <a:rPr lang="en-US" dirty="0">
                <a:hlinkClick r:id="rId2"/>
              </a:rPr>
              <a:t>11-11-0238-19-00ai-Use-Case-Reference-List-for-TGai.docx</a:t>
            </a: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17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2590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18</a:t>
            </a:fld>
            <a:endParaRPr lang="en-US"/>
          </a:p>
        </p:txBody>
      </p:sp>
      <p:pic>
        <p:nvPicPr>
          <p:cNvPr id="32770" name="Picture 2" descr="C:\Documents and Settings\ts03\My Documents\_CSR\IEEE\11ai\RE%3a_IEE_Tutorail_Photo_Possibilities\Definitions_slide-1.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914400"/>
            <a:ext cx="8229600" cy="547782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4902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3" descr="C:\Documents and Settings\ts03\My Documents\_CSR\IEEE\11ai\RE%3a_IEE_Tutorail_Photo_Possibilities\Definitions_slide-2.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914400"/>
            <a:ext cx="8229600" cy="547782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r>
              <a:rPr lang="en-US" dirty="0" smtClean="0">
                <a:solidFill>
                  <a:schemeClr val="bg1"/>
                </a:solidFill>
              </a:rPr>
              <a:t>Definitions (1 of 2)</a:t>
            </a:r>
            <a:endParaRPr lang="en-US" dirty="0">
              <a:solidFill>
                <a:schemeClr val="bg1"/>
              </a:solidFill>
            </a:endParaRPr>
          </a:p>
        </p:txBody>
      </p:sp>
      <p:sp>
        <p:nvSpPr>
          <p:cNvPr id="3" name="Content Placeholder 2"/>
          <p:cNvSpPr>
            <a:spLocks noGrp="1"/>
          </p:cNvSpPr>
          <p:nvPr>
            <p:ph idx="1"/>
          </p:nvPr>
        </p:nvSpPr>
        <p:spPr>
          <a:xfrm>
            <a:off x="457200" y="1981200"/>
            <a:ext cx="4495800" cy="4114800"/>
          </a:xfrm>
        </p:spPr>
        <p:txBody>
          <a:bodyPr/>
          <a:lstStyle/>
          <a:p>
            <a:r>
              <a:rPr lang="en-GB" b="0" dirty="0" smtClean="0"/>
              <a:t>FILS = </a:t>
            </a:r>
            <a:r>
              <a:rPr lang="en-GB" u="sng" dirty="0" smtClean="0"/>
              <a:t>F</a:t>
            </a:r>
            <a:r>
              <a:rPr lang="en-GB" b="0" dirty="0" smtClean="0"/>
              <a:t>ast </a:t>
            </a:r>
            <a:r>
              <a:rPr lang="en-GB" u="sng" dirty="0" smtClean="0"/>
              <a:t>I</a:t>
            </a:r>
            <a:r>
              <a:rPr lang="en-GB" b="0" dirty="0" smtClean="0"/>
              <a:t>nitial </a:t>
            </a:r>
            <a:r>
              <a:rPr lang="en-GB" u="sng" dirty="0" smtClean="0"/>
              <a:t>L</a:t>
            </a:r>
            <a:r>
              <a:rPr lang="en-GB" b="0" dirty="0" smtClean="0"/>
              <a:t>ink </a:t>
            </a:r>
            <a:r>
              <a:rPr lang="en-GB" u="sng" dirty="0" smtClean="0"/>
              <a:t>S</a:t>
            </a:r>
            <a:r>
              <a:rPr lang="en-GB" b="0" dirty="0" smtClean="0"/>
              <a:t>etup  </a:t>
            </a:r>
          </a:p>
          <a:p>
            <a:r>
              <a:rPr lang="en-GB" dirty="0" smtClean="0"/>
              <a:t>Device set</a:t>
            </a:r>
          </a:p>
          <a:p>
            <a:pPr lvl="1"/>
            <a:r>
              <a:rPr lang="en-GB" b="0" dirty="0" smtClean="0"/>
              <a:t>mobile STA</a:t>
            </a:r>
          </a:p>
          <a:p>
            <a:pPr lvl="1"/>
            <a:r>
              <a:rPr lang="en-GB" b="0" dirty="0" smtClean="0"/>
              <a:t>network access point </a:t>
            </a:r>
            <a:endParaRPr lang="en-US" b="0" dirty="0"/>
          </a:p>
          <a:p>
            <a:r>
              <a:rPr lang="en-GB" dirty="0" smtClean="0"/>
              <a:t>Use Case Differences</a:t>
            </a:r>
          </a:p>
          <a:p>
            <a:pPr lvl="1"/>
            <a:r>
              <a:rPr lang="en-GB" b="0" dirty="0" smtClean="0"/>
              <a:t>Link-Attempt Rate</a:t>
            </a:r>
          </a:p>
          <a:p>
            <a:pPr lvl="1"/>
            <a:r>
              <a:rPr lang="en-GB" b="0" dirty="0" smtClean="0"/>
              <a:t>Media Load</a:t>
            </a:r>
          </a:p>
          <a:p>
            <a:pPr lvl="1"/>
            <a:r>
              <a:rPr lang="en-GB" b="0" dirty="0" smtClean="0"/>
              <a:t>Coverage Interval</a:t>
            </a:r>
          </a:p>
          <a:p>
            <a:pPr lvl="1"/>
            <a:r>
              <a:rPr lang="en-GB" b="0" dirty="0" smtClean="0"/>
              <a:t>Link </a:t>
            </a:r>
            <a:r>
              <a:rPr lang="en-GB" b="0" dirty="0"/>
              <a:t>Setup </a:t>
            </a:r>
            <a:r>
              <a:rPr lang="en-GB" b="0" dirty="0" smtClean="0"/>
              <a:t>Time</a:t>
            </a:r>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19</a:t>
            </a:fld>
            <a:endParaRPr lang="en-US"/>
          </a:p>
        </p:txBody>
      </p:sp>
      <p:sp>
        <p:nvSpPr>
          <p:cNvPr id="8" name="TextBox 7"/>
          <p:cNvSpPr txBox="1"/>
          <p:nvPr/>
        </p:nvSpPr>
        <p:spPr>
          <a:xfrm>
            <a:off x="5638800" y="2286000"/>
            <a:ext cx="2971800" cy="276999"/>
          </a:xfrm>
          <a:prstGeom prst="rect">
            <a:avLst/>
          </a:prstGeom>
          <a:noFill/>
        </p:spPr>
        <p:txBody>
          <a:bodyPr wrap="squar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34799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163E9D8A-1C11-A946-9296-FF58B56AEBDE}" type="slidenum">
              <a:rPr lang="en-US"/>
              <a:pPr/>
              <a:t>2</a:t>
            </a:fld>
            <a:endParaRPr lang="en-US"/>
          </a:p>
        </p:txBody>
      </p:sp>
      <p:sp>
        <p:nvSpPr>
          <p:cNvPr id="5122" name="Rectangle 2"/>
          <p:cNvSpPr>
            <a:spLocks noGrp="1" noChangeArrowheads="1"/>
          </p:cNvSpPr>
          <p:nvPr>
            <p:ph type="title"/>
          </p:nvPr>
        </p:nvSpPr>
        <p:spPr>
          <a:noFill/>
          <a:ln/>
        </p:spPr>
        <p:txBody>
          <a:bodyPr/>
          <a:lstStyle/>
          <a:p>
            <a:r>
              <a:rPr lang="en-US"/>
              <a:t>Abstract</a:t>
            </a:r>
          </a:p>
        </p:txBody>
      </p:sp>
      <p:sp>
        <p:nvSpPr>
          <p:cNvPr id="5123" name="Rectangle 3"/>
          <p:cNvSpPr>
            <a:spLocks noGrp="1" noChangeArrowheads="1"/>
          </p:cNvSpPr>
          <p:nvPr>
            <p:ph type="body" idx="1"/>
          </p:nvPr>
        </p:nvSpPr>
        <p:spPr>
          <a:noFill/>
          <a:ln/>
        </p:spPr>
        <p:txBody>
          <a:bodyPr/>
          <a:lstStyle/>
          <a:p>
            <a:pPr>
              <a:buFontTx/>
              <a:buNone/>
            </a:pPr>
            <a:r>
              <a:rPr lang="en-US" dirty="0" smtClean="0"/>
              <a:t>This presentation combines the tutorial slides of the</a:t>
            </a:r>
          </a:p>
          <a:p>
            <a:pPr>
              <a:buFontTx/>
              <a:buNone/>
            </a:pPr>
            <a:endParaRPr lang="en-US" dirty="0" smtClean="0"/>
          </a:p>
          <a:p>
            <a:pPr>
              <a:buFontTx/>
              <a:buNone/>
            </a:pPr>
            <a:r>
              <a:rPr lang="en-US" dirty="0" err="1" smtClean="0"/>
              <a:t>TGai</a:t>
            </a:r>
            <a:r>
              <a:rPr lang="en-US" dirty="0" smtClean="0"/>
              <a:t> Tutorial</a:t>
            </a:r>
          </a:p>
          <a:p>
            <a:pPr>
              <a:buFontTx/>
              <a:buNone/>
            </a:pPr>
            <a:endParaRPr lang="en-US" dirty="0" smtClean="0"/>
          </a:p>
          <a:p>
            <a:pPr>
              <a:buFontTx/>
              <a:buNone/>
            </a:pPr>
            <a:r>
              <a:rPr lang="en-US" dirty="0"/>
              <a:t>g</a:t>
            </a:r>
            <a:r>
              <a:rPr lang="en-US" dirty="0" smtClean="0"/>
              <a:t>iven at the September 2011 802.11 Interim</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3" descr="C:\Documents and Settings\ts03\My Documents\_CSR\IEEE\11ai\RE%3a_IEE_Tutorail_Photo_Possibilities\Definitions_slide-2.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914400"/>
            <a:ext cx="8229600" cy="547782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r>
              <a:rPr lang="en-US" dirty="0" smtClean="0">
                <a:solidFill>
                  <a:schemeClr val="bg1"/>
                </a:solidFill>
              </a:rPr>
              <a:t>Definitions (2 of 2)</a:t>
            </a:r>
            <a:endParaRPr lang="en-US" dirty="0">
              <a:solidFill>
                <a:schemeClr val="bg1"/>
              </a:solidFill>
            </a:endParaRPr>
          </a:p>
        </p:txBody>
      </p:sp>
      <p:sp>
        <p:nvSpPr>
          <p:cNvPr id="3" name="Content Placeholder 2"/>
          <p:cNvSpPr>
            <a:spLocks noGrp="1"/>
          </p:cNvSpPr>
          <p:nvPr>
            <p:ph idx="1"/>
          </p:nvPr>
        </p:nvSpPr>
        <p:spPr>
          <a:xfrm>
            <a:off x="457200" y="1981200"/>
            <a:ext cx="4495800" cy="4114800"/>
          </a:xfrm>
        </p:spPr>
        <p:txBody>
          <a:bodyPr/>
          <a:lstStyle/>
          <a:p>
            <a:r>
              <a:rPr lang="en-US" dirty="0"/>
              <a:t>Link-Attempt Rate </a:t>
            </a:r>
          </a:p>
          <a:p>
            <a:pPr marL="457200" lvl="1" indent="0">
              <a:buNone/>
            </a:pPr>
            <a:r>
              <a:rPr lang="en-US" dirty="0" smtClean="0"/>
              <a:t>Connection attempts per </a:t>
            </a:r>
            <a:r>
              <a:rPr lang="en-US" dirty="0"/>
              <a:t>second</a:t>
            </a:r>
          </a:p>
          <a:p>
            <a:r>
              <a:rPr lang="en-US" dirty="0"/>
              <a:t>Media Load </a:t>
            </a:r>
          </a:p>
          <a:p>
            <a:pPr marL="400050" lvl="1" indent="0">
              <a:buNone/>
            </a:pPr>
            <a:r>
              <a:rPr lang="en-US" dirty="0"/>
              <a:t>“Busyness” </a:t>
            </a:r>
            <a:r>
              <a:rPr lang="en-US" dirty="0" smtClean="0"/>
              <a:t>of the medium</a:t>
            </a:r>
            <a:endParaRPr lang="en-US" dirty="0"/>
          </a:p>
          <a:p>
            <a:r>
              <a:rPr lang="en-US" dirty="0"/>
              <a:t>Coverage Interval </a:t>
            </a:r>
          </a:p>
          <a:p>
            <a:pPr marL="400050" lvl="1" indent="0">
              <a:buNone/>
            </a:pPr>
            <a:r>
              <a:rPr lang="en-US" dirty="0"/>
              <a:t>Time within the range</a:t>
            </a:r>
          </a:p>
          <a:p>
            <a:r>
              <a:rPr lang="en-US" dirty="0"/>
              <a:t>Link Setup Time </a:t>
            </a:r>
          </a:p>
          <a:p>
            <a:pPr marL="400050" lvl="1" indent="0">
              <a:buNone/>
            </a:pPr>
            <a:r>
              <a:rPr lang="en-US" dirty="0" smtClean="0"/>
              <a:t>Tolerable time </a:t>
            </a:r>
            <a:r>
              <a:rPr lang="en-US" dirty="0"/>
              <a:t>to </a:t>
            </a:r>
            <a:r>
              <a:rPr lang="en-US" dirty="0" smtClean="0"/>
              <a:t>connect</a:t>
            </a:r>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20</a:t>
            </a:fld>
            <a:endParaRPr lang="en-US"/>
          </a:p>
        </p:txBody>
      </p:sp>
      <p:sp>
        <p:nvSpPr>
          <p:cNvPr id="8" name="TextBox 7"/>
          <p:cNvSpPr txBox="1"/>
          <p:nvPr/>
        </p:nvSpPr>
        <p:spPr>
          <a:xfrm>
            <a:off x="5638800" y="2286000"/>
            <a:ext cx="2971800" cy="276999"/>
          </a:xfrm>
          <a:prstGeom prst="rect">
            <a:avLst/>
          </a:prstGeom>
          <a:noFill/>
        </p:spPr>
        <p:txBody>
          <a:bodyPr wrap="squar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1999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Tokyo Central Station</a:t>
            </a:r>
          </a:p>
        </p:txBody>
      </p:sp>
      <p:pic>
        <p:nvPicPr>
          <p:cNvPr id="8" name="Content Placeholder 7"/>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85800" y="1988069"/>
            <a:ext cx="7772400" cy="4101062"/>
          </a:xfrm>
        </p:spPr>
      </p:pic>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2092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Tokyo Central Station Use Case</a:t>
            </a:r>
            <a:endParaRPr lang="en-US" dirty="0"/>
          </a:p>
        </p:txBody>
      </p:sp>
      <p:sp>
        <p:nvSpPr>
          <p:cNvPr id="3" name="Content Placeholder 2"/>
          <p:cNvSpPr>
            <a:spLocks noGrp="1"/>
          </p:cNvSpPr>
          <p:nvPr>
            <p:ph idx="1"/>
          </p:nvPr>
        </p:nvSpPr>
        <p:spPr/>
        <p:txBody>
          <a:bodyPr/>
          <a:lstStyle/>
          <a:p>
            <a:r>
              <a:rPr lang="en-US" dirty="0" smtClean="0"/>
              <a:t>Very large number of pedestrians attempt to connect at virtually the same time</a:t>
            </a:r>
          </a:p>
          <a:p>
            <a:endParaRPr lang="en-US" dirty="0" smtClean="0"/>
          </a:p>
          <a:p>
            <a:r>
              <a:rPr lang="en-US" dirty="0" smtClean="0"/>
              <a:t>General internet access with graphics and video</a:t>
            </a:r>
          </a:p>
          <a:p>
            <a:pPr lvl="1"/>
            <a:r>
              <a:rPr lang="en-US" dirty="0" smtClean="0"/>
              <a:t>Link-Attempt Rate:	100s/second</a:t>
            </a:r>
          </a:p>
          <a:p>
            <a:pPr lvl="1"/>
            <a:r>
              <a:rPr lang="en-US" dirty="0" smtClean="0"/>
              <a:t>Media Load: 	50%</a:t>
            </a:r>
          </a:p>
          <a:p>
            <a:pPr lvl="1"/>
            <a:r>
              <a:rPr lang="en-US" dirty="0" smtClean="0"/>
              <a:t>Coverage Interval	&lt;10 sec</a:t>
            </a:r>
          </a:p>
          <a:p>
            <a:pPr lvl="1"/>
            <a:r>
              <a:rPr lang="en-US" dirty="0" smtClean="0"/>
              <a:t>Link Setup Time	100 </a:t>
            </a:r>
            <a:r>
              <a:rPr lang="en-US" dirty="0" err="1" smtClean="0"/>
              <a:t>ms</a:t>
            </a:r>
            <a:endParaRPr lang="en-US" dirty="0" smtClean="0"/>
          </a:p>
          <a:p>
            <a:pPr lvl="1"/>
            <a:endParaRPr lang="en-US" dirty="0" smtClean="0"/>
          </a:p>
          <a:p>
            <a:r>
              <a:rPr lang="en-US" dirty="0" smtClean="0"/>
              <a:t>Driver for the adoption of FILS  </a:t>
            </a:r>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80980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C:\Documents and Settings\ts03\My Documents\_CSR\IEEE\11ai\RE%3a_IEE_Tutorail_Photo_Possibilities\iStock_000016180597Mediu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1" y="914400"/>
            <a:ext cx="8086725" cy="53863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r>
              <a:rPr lang="en-US" dirty="0" smtClean="0">
                <a:solidFill>
                  <a:schemeClr val="bg1"/>
                </a:solidFill>
              </a:rPr>
              <a:t>Drive-by Information</a:t>
            </a:r>
            <a:endParaRPr lang="en-US" dirty="0">
              <a:solidFill>
                <a:schemeClr val="bg1"/>
              </a:solidFill>
            </a:endParaRPr>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23</a:t>
            </a:fld>
            <a:endParaRPr lang="en-US"/>
          </a:p>
        </p:txBody>
      </p:sp>
      <p:pic>
        <p:nvPicPr>
          <p:cNvPr id="33795" name="Picture 3" descr="C:\Documents and Settings\ts03\My Documents\_CSR\IEEE\11ai\RE%3a_IEE_Tutorail_Photo_Possibilities\drive by info collage.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914400"/>
            <a:ext cx="8086725" cy="53863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08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1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Drive-by Use Case</a:t>
            </a:r>
            <a:endParaRPr lang="en-US" dirty="0"/>
          </a:p>
        </p:txBody>
      </p:sp>
      <p:sp>
        <p:nvSpPr>
          <p:cNvPr id="3" name="Content Placeholder 2"/>
          <p:cNvSpPr>
            <a:spLocks noGrp="1"/>
          </p:cNvSpPr>
          <p:nvPr>
            <p:ph idx="1"/>
          </p:nvPr>
        </p:nvSpPr>
        <p:spPr>
          <a:xfrm>
            <a:off x="685800" y="1676400"/>
            <a:ext cx="7772400" cy="4419600"/>
          </a:xfrm>
        </p:spPr>
        <p:txBody>
          <a:bodyPr/>
          <a:lstStyle/>
          <a:p>
            <a:r>
              <a:rPr lang="en-US" dirty="0" smtClean="0"/>
              <a:t>Large number of vehicles </a:t>
            </a:r>
          </a:p>
          <a:p>
            <a:pPr lvl="1"/>
            <a:r>
              <a:rPr lang="en-US" dirty="0" smtClean="0"/>
              <a:t>uploading/downloading a large amount of information</a:t>
            </a:r>
          </a:p>
          <a:p>
            <a:pPr lvl="1"/>
            <a:r>
              <a:rPr lang="en-US" dirty="0" smtClean="0"/>
              <a:t>only in range for a short time.</a:t>
            </a:r>
          </a:p>
          <a:p>
            <a:endParaRPr lang="en-US" dirty="0" smtClean="0"/>
          </a:p>
          <a:p>
            <a:r>
              <a:rPr lang="en-US" dirty="0" smtClean="0"/>
              <a:t>Includes text, graphics, video</a:t>
            </a:r>
          </a:p>
          <a:p>
            <a:pPr lvl="1"/>
            <a:r>
              <a:rPr lang="en-US" dirty="0" smtClean="0"/>
              <a:t>Link-Attempt Rate	&lt;10</a:t>
            </a:r>
          </a:p>
          <a:p>
            <a:pPr lvl="1"/>
            <a:r>
              <a:rPr lang="en-US" dirty="0" smtClean="0"/>
              <a:t>Media Load	10 to 50%</a:t>
            </a:r>
          </a:p>
          <a:p>
            <a:pPr lvl="1"/>
            <a:r>
              <a:rPr lang="en-US" dirty="0" smtClean="0"/>
              <a:t>Coverage Interval	&lt;1 second</a:t>
            </a:r>
          </a:p>
          <a:p>
            <a:pPr lvl="1"/>
            <a:r>
              <a:rPr lang="en-US" dirty="0" smtClean="0"/>
              <a:t>Link Setup Time	&lt;100 </a:t>
            </a:r>
            <a:r>
              <a:rPr lang="en-US" dirty="0" err="1" smtClean="0"/>
              <a:t>ms</a:t>
            </a:r>
            <a:endParaRPr lang="en-US" dirty="0" smtClean="0"/>
          </a:p>
          <a:p>
            <a:pPr lvl="1"/>
            <a:endParaRPr lang="en-US" dirty="0" smtClean="0"/>
          </a:p>
          <a:p>
            <a:r>
              <a:rPr lang="en-US" dirty="0" smtClean="0"/>
              <a:t>FILS is required to make the use case viable for 802.11</a:t>
            </a:r>
          </a:p>
          <a:p>
            <a:endParaRPr lang="en-US" dirty="0" smtClean="0"/>
          </a:p>
          <a:p>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0854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Coordination</a:t>
            </a:r>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25</a:t>
            </a:fld>
            <a:endParaRPr lang="en-US"/>
          </a:p>
        </p:txBody>
      </p:sp>
      <p:pic>
        <p:nvPicPr>
          <p:cNvPr id="34818" name="Picture 2" descr="C:\Documents and Settings\ts03\My Documents\_CSR\IEEE\11ai\RE%3a_IEE_Tutorail_Photo_Possibilities\iStock_000001964601Mediu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71600" y="1828800"/>
            <a:ext cx="6467476" cy="43053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4819" name="Picture 3" descr="C:\Documents and Settings\ts03\My Documents\_CSR\IEEE\11ai\RE%3a_IEE_Tutorail_Photo_Possibilities\emergency collage.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914401"/>
            <a:ext cx="7834312" cy="550735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32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GB" dirty="0" smtClean="0"/>
              <a:t>Emergency Coordination Use Case</a:t>
            </a:r>
            <a:br>
              <a:rPr lang="en-GB" dirty="0" smtClean="0"/>
            </a:br>
            <a:r>
              <a:rPr lang="en-GB" dirty="0" smtClean="0"/>
              <a:t>Self Growing Use Cases</a:t>
            </a:r>
            <a:endParaRPr lang="en-US" dirty="0"/>
          </a:p>
        </p:txBody>
      </p:sp>
      <p:sp>
        <p:nvSpPr>
          <p:cNvPr id="3" name="Content Placeholder 2"/>
          <p:cNvSpPr>
            <a:spLocks noGrp="1"/>
          </p:cNvSpPr>
          <p:nvPr>
            <p:ph idx="1"/>
          </p:nvPr>
        </p:nvSpPr>
        <p:spPr/>
        <p:txBody>
          <a:bodyPr/>
          <a:lstStyle/>
          <a:p>
            <a:r>
              <a:rPr lang="en-US" dirty="0" smtClean="0"/>
              <a:t>Establish a temporary infrastructure at an emergency</a:t>
            </a:r>
          </a:p>
          <a:p>
            <a:endParaRPr lang="en-US" dirty="0" smtClean="0"/>
          </a:p>
          <a:p>
            <a:r>
              <a:rPr lang="en-US" dirty="0" smtClean="0"/>
              <a:t>Includes: voice, text, graphics, video </a:t>
            </a:r>
          </a:p>
          <a:p>
            <a:pPr lvl="1"/>
            <a:r>
              <a:rPr lang="en-US" dirty="0" smtClean="0"/>
              <a:t>Link-Attempt Rate	10</a:t>
            </a:r>
          </a:p>
          <a:p>
            <a:pPr lvl="1"/>
            <a:r>
              <a:rPr lang="en-US" dirty="0" smtClean="0"/>
              <a:t>Media Load	10 - 50%</a:t>
            </a:r>
          </a:p>
          <a:p>
            <a:pPr lvl="1"/>
            <a:r>
              <a:rPr lang="en-US" dirty="0" smtClean="0"/>
              <a:t>Coverage Interval	&gt;10 sec</a:t>
            </a:r>
          </a:p>
          <a:p>
            <a:pPr lvl="1"/>
            <a:r>
              <a:rPr lang="en-US" dirty="0" smtClean="0"/>
              <a:t>Link Setup Time	&gt;2 seconds</a:t>
            </a:r>
          </a:p>
          <a:p>
            <a:pPr lvl="1"/>
            <a:endParaRPr lang="en-US" dirty="0" smtClean="0"/>
          </a:p>
          <a:p>
            <a:r>
              <a:rPr lang="en-US" dirty="0" smtClean="0"/>
              <a:t>Once FILS resides in the STA/AP, it will promote usage</a:t>
            </a:r>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1298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Handover from </a:t>
            </a:r>
            <a:r>
              <a:rPr lang="en-US" dirty="0" err="1" smtClean="0"/>
              <a:t>Mobbile</a:t>
            </a:r>
            <a:r>
              <a:rPr lang="en-US" dirty="0" smtClean="0"/>
              <a:t> to Wi-Fi</a:t>
            </a:r>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27</a:t>
            </a:fld>
            <a:endParaRPr lang="en-US"/>
          </a:p>
        </p:txBody>
      </p:sp>
      <p:pic>
        <p:nvPicPr>
          <p:cNvPr id="36866" name="Picture 2" descr="C:\Documents and Settings\ts03\My Documents\_CSR\IEEE\11ai\RE%3a_IEE_Tutorail_Photo_Possibilities\iStock_000016765508Mediu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71600" y="1828800"/>
            <a:ext cx="6467476" cy="43053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9150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Handover Use Case</a:t>
            </a:r>
            <a:endParaRPr lang="en-US" dirty="0"/>
          </a:p>
        </p:txBody>
      </p:sp>
      <p:sp>
        <p:nvSpPr>
          <p:cNvPr id="6" name="Content Placeholder 5"/>
          <p:cNvSpPr>
            <a:spLocks noGrp="1"/>
          </p:cNvSpPr>
          <p:nvPr>
            <p:ph idx="1"/>
          </p:nvPr>
        </p:nvSpPr>
        <p:spPr/>
        <p:txBody>
          <a:bodyPr/>
          <a:lstStyle/>
          <a:p>
            <a:r>
              <a:rPr lang="en-US" smtClean="0"/>
              <a:t>Offload 3G/4G Mobile uses to WLAN</a:t>
            </a:r>
          </a:p>
          <a:p>
            <a:endParaRPr lang="en-US" smtClean="0"/>
          </a:p>
          <a:p>
            <a:r>
              <a:rPr lang="en-US" smtClean="0"/>
              <a:t>Includes: voice, text, graphics, video </a:t>
            </a:r>
          </a:p>
          <a:p>
            <a:pPr lvl="1"/>
            <a:r>
              <a:rPr lang="en-US" smtClean="0"/>
              <a:t>Link-Attempt Rate	&lt;10</a:t>
            </a:r>
          </a:p>
          <a:p>
            <a:pPr lvl="1"/>
            <a:r>
              <a:rPr lang="en-US" smtClean="0"/>
              <a:t>Media Load	10 - 50%</a:t>
            </a:r>
          </a:p>
          <a:p>
            <a:pPr lvl="1"/>
            <a:r>
              <a:rPr lang="en-US" smtClean="0"/>
              <a:t>Coverage Interval	&gt;10 sec</a:t>
            </a:r>
          </a:p>
          <a:p>
            <a:pPr lvl="1"/>
            <a:r>
              <a:rPr lang="en-US" smtClean="0"/>
              <a:t>Link Setup Time	200 milliseconds</a:t>
            </a:r>
          </a:p>
          <a:p>
            <a:pPr lvl="1"/>
            <a:endParaRPr lang="en-US" smtClean="0"/>
          </a:p>
          <a:p>
            <a:r>
              <a:rPr lang="en-US" smtClean="0"/>
              <a:t>Perhaps the “sleeper” application for FILS</a:t>
            </a:r>
            <a:endParaRPr lang="en-US" dirty="0"/>
          </a:p>
        </p:txBody>
      </p:sp>
      <p:sp>
        <p:nvSpPr>
          <p:cNvPr id="3" name="Date Placeholder 2"/>
          <p:cNvSpPr>
            <a:spLocks noGrp="1"/>
          </p:cNvSpPr>
          <p:nvPr>
            <p:ph type="dt" sz="half" idx="10"/>
          </p:nvPr>
        </p:nvSpPr>
        <p:spPr/>
        <p:txBody>
          <a:bodyPr/>
          <a:lstStyle/>
          <a:p>
            <a:r>
              <a:rPr lang="de-DE" smtClean="0"/>
              <a:t>Sep 2011</a:t>
            </a:r>
            <a:endParaRPr lang="en-US"/>
          </a:p>
        </p:txBody>
      </p:sp>
      <p:sp>
        <p:nvSpPr>
          <p:cNvPr id="4" name="Footer Placeholder 3"/>
          <p:cNvSpPr>
            <a:spLocks noGrp="1"/>
          </p:cNvSpPr>
          <p:nvPr>
            <p:ph type="ftr" sz="quarter" idx="11"/>
          </p:nvPr>
        </p:nvSpPr>
        <p:spPr/>
        <p:txBody>
          <a:bodyPr/>
          <a:lstStyle/>
          <a:p>
            <a:r>
              <a:rPr lang="de-DE" smtClean="0"/>
              <a:t>Mano (Root), Siep (CSR), Emmelmann (Fokus), Lambert (Marvel)</a:t>
            </a:r>
            <a:endParaRPr lang="en-US" dirty="0"/>
          </a:p>
        </p:txBody>
      </p:sp>
      <p:sp>
        <p:nvSpPr>
          <p:cNvPr id="5" name="Slide Number Placeholder 4"/>
          <p:cNvSpPr>
            <a:spLocks noGrp="1"/>
          </p:cNvSpPr>
          <p:nvPr>
            <p:ph type="sldNum" sz="quarter" idx="12"/>
          </p:nvPr>
        </p:nvSpPr>
        <p:spPr/>
        <p:txBody>
          <a:bodyPr/>
          <a:lstStyle/>
          <a:p>
            <a:r>
              <a:rPr lang="en-US" smtClean="0"/>
              <a:t>Slide </a:t>
            </a:r>
            <a:fld id="{311DA05D-341C-46E0-90A3-FFD1F371A031}" type="slidenum">
              <a:rPr lang="en-US" smtClean="0"/>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9074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685800"/>
          </a:xfrm>
        </p:spPr>
        <p:txBody>
          <a:bodyPr/>
          <a:lstStyle/>
          <a:p>
            <a:r>
              <a:rPr lang="en-US" dirty="0" smtClean="0"/>
              <a:t>Other Use Cases</a:t>
            </a:r>
            <a:endParaRPr lang="en-US" dirty="0"/>
          </a:p>
        </p:txBody>
      </p:sp>
      <p:sp>
        <p:nvSpPr>
          <p:cNvPr id="8" name="Content Placeholder 7"/>
          <p:cNvSpPr>
            <a:spLocks noGrp="1"/>
          </p:cNvSpPr>
          <p:nvPr>
            <p:ph idx="1"/>
          </p:nvPr>
        </p:nvSpPr>
        <p:spPr>
          <a:xfrm>
            <a:off x="685800" y="1600200"/>
            <a:ext cx="4191000" cy="4495800"/>
          </a:xfrm>
        </p:spPr>
        <p:txBody>
          <a:bodyPr/>
          <a:lstStyle/>
          <a:p>
            <a:r>
              <a:rPr lang="en-US" sz="1800" dirty="0"/>
              <a:t>Pedestrian</a:t>
            </a:r>
          </a:p>
          <a:p>
            <a:pPr lvl="1"/>
            <a:r>
              <a:rPr lang="en-US" sz="1600" dirty="0"/>
              <a:t>Electronic Payment</a:t>
            </a:r>
          </a:p>
          <a:p>
            <a:pPr lvl="1"/>
            <a:r>
              <a:rPr lang="en-US" sz="1600" dirty="0"/>
              <a:t>Traveller Information</a:t>
            </a:r>
          </a:p>
          <a:p>
            <a:pPr lvl="1"/>
            <a:r>
              <a:rPr lang="en-US" sz="1600" dirty="0" smtClean="0"/>
              <a:t>Pedestrian </a:t>
            </a:r>
            <a:r>
              <a:rPr lang="en-US" sz="1600" dirty="0"/>
              <a:t>Signal System</a:t>
            </a:r>
          </a:p>
          <a:p>
            <a:r>
              <a:rPr lang="en-US" sz="1800" dirty="0"/>
              <a:t>Vehicle</a:t>
            </a:r>
          </a:p>
          <a:p>
            <a:pPr lvl="1"/>
            <a:r>
              <a:rPr lang="en-US" sz="1600" dirty="0"/>
              <a:t>Electronic Payment</a:t>
            </a:r>
          </a:p>
          <a:p>
            <a:pPr lvl="1"/>
            <a:r>
              <a:rPr lang="en-US" sz="1600" dirty="0" smtClean="0"/>
              <a:t>Internet </a:t>
            </a:r>
            <a:r>
              <a:rPr lang="en-US" sz="1600" dirty="0"/>
              <a:t>Access</a:t>
            </a:r>
          </a:p>
          <a:p>
            <a:pPr lvl="1"/>
            <a:r>
              <a:rPr lang="en-US" sz="1600" dirty="0"/>
              <a:t>Emergency Services</a:t>
            </a:r>
          </a:p>
          <a:p>
            <a:pPr lvl="1"/>
            <a:r>
              <a:rPr lang="en-US" sz="1600" dirty="0"/>
              <a:t>Inspections</a:t>
            </a:r>
          </a:p>
          <a:p>
            <a:pPr lvl="1"/>
            <a:r>
              <a:rPr lang="en-US" sz="1600" dirty="0"/>
              <a:t>Resource Management</a:t>
            </a:r>
          </a:p>
          <a:p>
            <a:r>
              <a:rPr lang="en-US" sz="1800" dirty="0"/>
              <a:t>Transit</a:t>
            </a:r>
          </a:p>
          <a:p>
            <a:pPr lvl="1"/>
            <a:r>
              <a:rPr lang="en-US" sz="1600" dirty="0"/>
              <a:t>Station arrival</a:t>
            </a:r>
          </a:p>
          <a:p>
            <a:pPr lvl="1"/>
            <a:r>
              <a:rPr lang="en-US" sz="1600" dirty="0"/>
              <a:t>Passenger In-transit access</a:t>
            </a:r>
          </a:p>
          <a:p>
            <a:pPr lvl="1"/>
            <a:r>
              <a:rPr lang="en-US" sz="1600" dirty="0"/>
              <a:t>Station Lobby</a:t>
            </a:r>
          </a:p>
          <a:p>
            <a:pPr lvl="1"/>
            <a:r>
              <a:rPr lang="en-US" sz="1600" dirty="0"/>
              <a:t>Connection Protection</a:t>
            </a:r>
          </a:p>
          <a:p>
            <a:pPr lvl="1"/>
            <a:r>
              <a:rPr lang="en-US" sz="1600" dirty="0"/>
              <a:t>Dynamic Transit Operations</a:t>
            </a:r>
          </a:p>
          <a:p>
            <a:endParaRPr lang="en-US" dirty="0"/>
          </a:p>
        </p:txBody>
      </p:sp>
      <p:sp>
        <p:nvSpPr>
          <p:cNvPr id="4" name="Date Placeholder 3"/>
          <p:cNvSpPr>
            <a:spLocks noGrp="1"/>
          </p:cNvSpPr>
          <p:nvPr>
            <p:ph type="dt" sz="half" idx="10"/>
          </p:nvPr>
        </p:nvSpPr>
        <p:spPr/>
        <p:txBody>
          <a:bodyPr/>
          <a:lstStyle/>
          <a:p>
            <a:r>
              <a:rPr lang="de-DE" smtClean="0"/>
              <a:t>Sep 2011</a:t>
            </a:r>
            <a:endParaRPr lang="en-US" dirty="0"/>
          </a:p>
        </p:txBody>
      </p:sp>
      <p:sp>
        <p:nvSpPr>
          <p:cNvPr id="5" name="Footer Placeholder 4"/>
          <p:cNvSpPr>
            <a:spLocks noGrp="1"/>
          </p:cNvSpPr>
          <p:nvPr>
            <p:ph type="ftr" sz="quarter" idx="11"/>
          </p:nvPr>
        </p:nvSpPr>
        <p:spPr/>
        <p:txBody>
          <a:bodyPr/>
          <a:lstStyle/>
          <a:p>
            <a:r>
              <a:rPr lang="de-DE" smtClean="0"/>
              <a:t>Mano (Root), Siep (CSR), Emmelmann (Fokus), Lambert (Marvel)</a:t>
            </a:r>
            <a:endParaRPr lang="en-US" dirty="0"/>
          </a:p>
        </p:txBody>
      </p:sp>
      <p:sp>
        <p:nvSpPr>
          <p:cNvPr id="6" name="Slide Number Placeholder 5"/>
          <p:cNvSpPr>
            <a:spLocks noGrp="1"/>
          </p:cNvSpPr>
          <p:nvPr>
            <p:ph type="sldNum" sz="quarter" idx="12"/>
          </p:nvPr>
        </p:nvSpPr>
        <p:spPr/>
        <p:txBody>
          <a:bodyPr/>
          <a:lstStyle/>
          <a:p>
            <a:r>
              <a:rPr lang="en-US" smtClean="0"/>
              <a:t>Slide </a:t>
            </a:r>
            <a:fld id="{9B9B1211-0C6B-4A89-9A56-BDD25937852F}" type="slidenum">
              <a:rPr lang="en-US" smtClean="0"/>
              <a:pPr/>
              <a:t>29</a:t>
            </a:fld>
            <a:endParaRPr lang="en-US"/>
          </a:p>
        </p:txBody>
      </p:sp>
      <p:pic>
        <p:nvPicPr>
          <p:cNvPr id="35843" name="Picture 3" descr="C:\Documents and Settings\ts03\My Documents\_CSR\IEEE\11ai\RE%3a_IEE_Tutorail_Photo_Possibilities\iStock_000017425609Large.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81600" y="1219200"/>
            <a:ext cx="3448050" cy="51720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61643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272D7682-7CED-3C42-A277-81AF608E6F66}" type="slidenum">
              <a:rPr lang="en-US"/>
              <a:pPr/>
              <a:t>3</a:t>
            </a:fld>
            <a:endParaRPr lang="en-US"/>
          </a:p>
        </p:txBody>
      </p:sp>
      <p:sp>
        <p:nvSpPr>
          <p:cNvPr id="8194" name="Rectangle 2"/>
          <p:cNvSpPr>
            <a:spLocks noGrp="1" noChangeArrowheads="1"/>
          </p:cNvSpPr>
          <p:nvPr>
            <p:ph type="title"/>
          </p:nvPr>
        </p:nvSpPr>
        <p:spPr/>
        <p:txBody>
          <a:bodyPr/>
          <a:lstStyle/>
          <a:p>
            <a:r>
              <a:rPr lang="en-US"/>
              <a:t>802.11 Template Instructions 1/4</a:t>
            </a:r>
          </a:p>
        </p:txBody>
      </p:sp>
      <p:sp>
        <p:nvSpPr>
          <p:cNvPr id="8195" name="Rectangle 3"/>
          <p:cNvSpPr>
            <a:spLocks noGrp="1" noChangeArrowheads="1"/>
          </p:cNvSpPr>
          <p:nvPr>
            <p:ph type="body" idx="1"/>
          </p:nvPr>
        </p:nvSpPr>
        <p:spPr/>
        <p:txBody>
          <a:bodyPr/>
          <a:lstStyle/>
          <a:p>
            <a:r>
              <a:rPr lang="en-US"/>
              <a:t>To properly identify your PowerPoint presentation as an IEEE 802.11 Submission there are </a:t>
            </a:r>
            <a:r>
              <a:rPr lang="en-US" u="sng"/>
              <a:t>7 steps</a:t>
            </a:r>
            <a:r>
              <a:rPr lang="en-US"/>
              <a:t> that you must complete, and </a:t>
            </a:r>
            <a:r>
              <a:rPr lang="en-US" u="sng"/>
              <a:t>12 data fields</a:t>
            </a:r>
            <a:r>
              <a:rPr lang="en-US"/>
              <a:t> that you must fill in.</a:t>
            </a:r>
          </a:p>
          <a:p>
            <a:pPr lvl="1"/>
            <a:r>
              <a:rPr lang="en-US"/>
              <a:t>Step 1. Obtain a document number (has the form yy/xxxx).</a:t>
            </a:r>
          </a:p>
          <a:p>
            <a:pPr lvl="1"/>
            <a:r>
              <a:rPr lang="en-US"/>
              <a:t>Step 2. Title slide: Fill in the presentation subject title text, the full date (in ISO 8601 format of YYYY-MM-DD), and the complete author(s) details (a total of 3 data fields).</a:t>
            </a:r>
          </a:p>
          <a:p>
            <a:pPr lvl="1"/>
            <a:r>
              <a:rPr lang="en-US"/>
              <a:t>Step 3. Abstract slide: Fill in the abstract text.</a:t>
            </a:r>
          </a:p>
          <a:p>
            <a:pPr lvl="1"/>
            <a:r>
              <a:rPr lang="en-US"/>
              <a:t>Step 4. Menu select File, Properties.  Fill in the 2 data fields:</a:t>
            </a:r>
          </a:p>
          <a:p>
            <a:pPr lvl="2"/>
            <a:r>
              <a:rPr lang="en-US"/>
              <a:t>Author field = first author's name</a:t>
            </a:r>
          </a:p>
          <a:p>
            <a:pPr lvl="2"/>
            <a:r>
              <a:rPr lang="en-US"/>
              <a:t>Affiliations field = first author’s company name</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286000"/>
            <a:ext cx="7772400" cy="1066800"/>
          </a:xfrm>
        </p:spPr>
        <p:txBody>
          <a:bodyPr/>
          <a:lstStyle/>
          <a:p>
            <a:r>
              <a:rPr lang="en-US" dirty="0" err="1" smtClean="0"/>
              <a:t>TGai</a:t>
            </a:r>
            <a:r>
              <a:rPr lang="en-US" dirty="0" smtClean="0"/>
              <a:t> Key Technical Requirements</a:t>
            </a:r>
            <a:endParaRPr lang="en-US" dirty="0"/>
          </a:p>
        </p:txBody>
      </p:sp>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smtClean="0"/>
              <a:t>Slide </a:t>
            </a:r>
            <a:fld id="{ADDEDD3C-E40D-BC47-BFB1-9A8F861E41A6}"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Datumsplatzhalter 3"/>
          <p:cNvSpPr>
            <a:spLocks noGrp="1"/>
          </p:cNvSpPr>
          <p:nvPr>
            <p:ph type="dt" sz="quarter" idx="10"/>
          </p:nvPr>
        </p:nvSpPr>
        <p:spPr>
          <a:noFill/>
        </p:spPr>
        <p:txBody>
          <a:bodyPr/>
          <a:lstStyle/>
          <a:p>
            <a:r>
              <a:rPr lang="de-DE" smtClean="0"/>
              <a:t>Sep 2011</a:t>
            </a:r>
            <a:endParaRPr lang="en-US"/>
          </a:p>
        </p:txBody>
      </p:sp>
      <p:sp>
        <p:nvSpPr>
          <p:cNvPr id="25603" name="Fußzeilenplatzhalter 4"/>
          <p:cNvSpPr>
            <a:spLocks noGrp="1"/>
          </p:cNvSpPr>
          <p:nvPr>
            <p:ph type="ftr" sz="quarter" idx="11"/>
          </p:nvPr>
        </p:nvSpPr>
        <p:spPr>
          <a:noFill/>
        </p:spPr>
        <p:txBody>
          <a:bodyPr/>
          <a:lstStyle/>
          <a:p>
            <a:r>
              <a:rPr lang="de-DE" smtClean="0"/>
              <a:t>Mano (Root), Siep (CSR), Emmelmann (Fokus), Lambert (Marvel)</a:t>
            </a:r>
            <a:endParaRPr lang="en-US"/>
          </a:p>
        </p:txBody>
      </p:sp>
      <p:sp>
        <p:nvSpPr>
          <p:cNvPr id="25604" name="Foliennummernplatzhalter 5"/>
          <p:cNvSpPr>
            <a:spLocks noGrp="1"/>
          </p:cNvSpPr>
          <p:nvPr>
            <p:ph type="sldNum" sz="quarter" idx="12"/>
          </p:nvPr>
        </p:nvSpPr>
        <p:spPr>
          <a:noFill/>
        </p:spPr>
        <p:txBody>
          <a:bodyPr/>
          <a:lstStyle/>
          <a:p>
            <a:r>
              <a:rPr lang="en-US" smtClean="0"/>
              <a:t>Slide </a:t>
            </a:r>
            <a:fld id="{1D7AEB09-DC9F-0740-BA13-CB5C7312DE3F}" type="slidenum">
              <a:rPr lang="en-US" smtClean="0"/>
              <a:pPr/>
              <a:t>31</a:t>
            </a:fld>
            <a:endParaRPr lang="en-US" smtClean="0"/>
          </a:p>
        </p:txBody>
      </p:sp>
      <p:sp>
        <p:nvSpPr>
          <p:cNvPr id="25605" name="Rectangle 2"/>
          <p:cNvSpPr>
            <a:spLocks noGrp="1" noChangeArrowheads="1"/>
          </p:cNvSpPr>
          <p:nvPr>
            <p:ph type="title"/>
          </p:nvPr>
        </p:nvSpPr>
        <p:spPr/>
        <p:txBody>
          <a:bodyPr/>
          <a:lstStyle/>
          <a:p>
            <a:r>
              <a:rPr lang="en-US" dirty="0" smtClean="0"/>
              <a:t>Focus of </a:t>
            </a:r>
            <a:r>
              <a:rPr lang="en-US" dirty="0" err="1" smtClean="0"/>
              <a:t>TGai</a:t>
            </a:r>
            <a:endParaRPr lang="en-US" dirty="0"/>
          </a:p>
        </p:txBody>
      </p:sp>
      <p:sp>
        <p:nvSpPr>
          <p:cNvPr id="25606" name="Rectangle 3"/>
          <p:cNvSpPr>
            <a:spLocks noGrp="1" noChangeArrowheads="1"/>
          </p:cNvSpPr>
          <p:nvPr>
            <p:ph type="body" idx="1"/>
          </p:nvPr>
        </p:nvSpPr>
        <p:spPr>
          <a:xfrm>
            <a:off x="685800" y="1981200"/>
            <a:ext cx="7772400" cy="1219200"/>
          </a:xfrm>
        </p:spPr>
        <p:txBody>
          <a:bodyPr/>
          <a:lstStyle/>
          <a:p>
            <a:r>
              <a:rPr lang="en-GB" sz="1800" dirty="0" err="1" smtClean="0"/>
              <a:t>TGai</a:t>
            </a:r>
            <a:r>
              <a:rPr lang="en-GB" sz="1800" dirty="0" smtClean="0"/>
              <a:t> focuses on reducing the time spent in any phase of the initial link set-up</a:t>
            </a:r>
            <a:endParaRPr lang="en-GB" sz="1800" dirty="0" smtClean="0">
              <a:solidFill>
                <a:srgbClr val="0000FF"/>
              </a:solidFill>
            </a:endParaRPr>
          </a:p>
        </p:txBody>
      </p:sp>
      <p:graphicFrame>
        <p:nvGraphicFramePr>
          <p:cNvPr id="7" name="Tabelle 6"/>
          <p:cNvGraphicFramePr>
            <a:graphicFrameLocks noGrp="1"/>
          </p:cNvGraphicFramePr>
          <p:nvPr/>
        </p:nvGraphicFramePr>
        <p:xfrm>
          <a:off x="1143000" y="3200400"/>
          <a:ext cx="6934200" cy="792480"/>
        </p:xfrm>
        <a:graphic>
          <a:graphicData uri="http://schemas.openxmlformats.org/drawingml/2006/table">
            <a:tbl>
              <a:tblPr firstRow="1" bandRow="1">
                <a:tableStyleId>{5C22544A-7EE6-4342-B048-85BDC9FD1C3A}</a:tableStyleId>
              </a:tblPr>
              <a:tblGrid>
                <a:gridCol w="685800"/>
                <a:gridCol w="990600"/>
                <a:gridCol w="1066800"/>
                <a:gridCol w="1676400"/>
                <a:gridCol w="990600"/>
                <a:gridCol w="1524000"/>
              </a:tblGrid>
              <a:tr h="792480">
                <a:tc>
                  <a:txBody>
                    <a:bodyPr/>
                    <a:lstStyle/>
                    <a:p>
                      <a:r>
                        <a:rPr lang="en-US" sz="1400" dirty="0" smtClean="0">
                          <a:solidFill>
                            <a:schemeClr val="tx1"/>
                          </a:solidFill>
                        </a:rPr>
                        <a:t>Phase</a:t>
                      </a:r>
                      <a:endParaRPr lang="en-US" sz="1400" dirty="0">
                        <a:solidFill>
                          <a:schemeClr val="tx1"/>
                        </a:solidFill>
                      </a:endParaRPr>
                    </a:p>
                  </a:txBody>
                  <a:tcPr>
                    <a:noFill/>
                  </a:tcPr>
                </a:tc>
                <a:tc>
                  <a:txBody>
                    <a:bodyPr/>
                    <a:lstStyle/>
                    <a:p>
                      <a:endParaRPr lang="en-US" sz="1400" dirty="0">
                        <a:solidFill>
                          <a:schemeClr val="tx1"/>
                        </a:solidFill>
                      </a:endParaRP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a:solidFill>
                      <a:srgbClr val="FFFFFF"/>
                    </a:solidFill>
                  </a:tcPr>
                </a:tc>
                <a:tc>
                  <a:txBody>
                    <a:bodyPr/>
                    <a:lstStyle/>
                    <a:p>
                      <a:endParaRPr lang="en-US" sz="1400" dirty="0">
                        <a:solidFill>
                          <a:schemeClr val="tx1"/>
                        </a:solidFill>
                      </a:endParaRP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Auth. &amp; Assoc.</a:t>
                      </a:r>
                    </a:p>
                  </a:txBody>
                  <a:tcPr/>
                </a:tc>
                <a:tc>
                  <a:txBody>
                    <a:bodyPr/>
                    <a:lstStyle/>
                    <a:p>
                      <a:endParaRPr lang="en-US" sz="1400" dirty="0">
                        <a:solidFill>
                          <a:schemeClr val="tx1"/>
                        </a:solidFill>
                      </a:endParaRPr>
                    </a:p>
                  </a:txBody>
                  <a:tcPr>
                    <a:solidFill>
                      <a:srgbClr val="FFFFFF"/>
                    </a:solidFill>
                  </a:tcPr>
                </a:tc>
              </a:tr>
            </a:tbl>
          </a:graphicData>
        </a:graphic>
      </p:graphicFrame>
      <p:sp>
        <p:nvSpPr>
          <p:cNvPr id="8" name="Rectangle 3"/>
          <p:cNvSpPr txBox="1">
            <a:spLocks noChangeArrowheads="1"/>
          </p:cNvSpPr>
          <p:nvPr/>
        </p:nvSpPr>
        <p:spPr bwMode="auto">
          <a:xfrm>
            <a:off x="685800" y="4419600"/>
            <a:ext cx="7772400" cy="1219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FIA </a:t>
            </a:r>
            <a:r>
              <a:rPr lang="en-GB" sz="1800" b="1" kern="0" dirty="0" smtClean="0">
                <a:latin typeface="+mn-lt"/>
                <a:ea typeface="ＭＳ Ｐゴシック" charset="-128"/>
                <a:cs typeface="ＭＳ Ｐゴシック" charset="-128"/>
              </a:rPr>
              <a:t>has analyzed the performance of all link set-up phases (as imposed by IEEE 802.11-2007) and identified potentials for performance improvement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The</a:t>
            </a:r>
            <a:r>
              <a:rPr kumimoji="0" lang="en-GB" sz="1800" b="1"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following summary of this analyzes </a:t>
            </a:r>
            <a:r>
              <a:rPr lang="en-GB" sz="1800" b="1" kern="0" noProof="0" dirty="0" smtClean="0">
                <a:latin typeface="+mn-lt"/>
                <a:ea typeface="ＭＳ Ｐゴシック" charset="-128"/>
                <a:cs typeface="ＭＳ Ｐゴシック" charset="-128"/>
              </a:rPr>
              <a:t>illustrates some initial </a:t>
            </a:r>
            <a:r>
              <a:rPr lang="en-GB" sz="1800" b="1" kern="0" dirty="0" smtClean="0">
                <a:latin typeface="+mn-lt"/>
                <a:ea typeface="ＭＳ Ｐゴシック" charset="-128"/>
                <a:cs typeface="ＭＳ Ｐゴシック" charset="-128"/>
              </a:rPr>
              <a:t>technical approaches on how to reduce the time spent in the initial link set-up phase</a:t>
            </a:r>
            <a:endPar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graphicFrame>
        <p:nvGraphicFramePr>
          <p:cNvPr id="9" name="Tabelle 8"/>
          <p:cNvGraphicFramePr>
            <a:graphicFrameLocks noGrp="1"/>
          </p:cNvGraphicFramePr>
          <p:nvPr/>
        </p:nvGraphicFramePr>
        <p:xfrm>
          <a:off x="1143000" y="3200400"/>
          <a:ext cx="6934200" cy="792480"/>
        </p:xfrm>
        <a:graphic>
          <a:graphicData uri="http://schemas.openxmlformats.org/drawingml/2006/table">
            <a:tbl>
              <a:tblPr firstRow="1" bandRow="1">
                <a:tableStyleId>{5C22544A-7EE6-4342-B048-85BDC9FD1C3A}</a:tableStyleId>
              </a:tblPr>
              <a:tblGrid>
                <a:gridCol w="685800"/>
                <a:gridCol w="990600"/>
                <a:gridCol w="1066800"/>
                <a:gridCol w="1676400"/>
                <a:gridCol w="990600"/>
                <a:gridCol w="1524000"/>
              </a:tblGrid>
              <a:tr h="792480">
                <a:tc>
                  <a:txBody>
                    <a:bodyPr/>
                    <a:lstStyle/>
                    <a:p>
                      <a:r>
                        <a:rPr lang="en-US" sz="1400" dirty="0" smtClean="0">
                          <a:solidFill>
                            <a:schemeClr val="tx1"/>
                          </a:solidFill>
                        </a:rPr>
                        <a:t>Phase</a:t>
                      </a:r>
                      <a:endParaRPr lang="en-US" sz="1400" dirty="0">
                        <a:solidFill>
                          <a:schemeClr val="tx1"/>
                        </a:solidFill>
                      </a:endParaRPr>
                    </a:p>
                  </a:txBody>
                  <a:tcPr>
                    <a:solidFill>
                      <a:schemeClr val="bg1"/>
                    </a:solidFill>
                  </a:tcPr>
                </a:tc>
                <a:tc>
                  <a:txBody>
                    <a:bodyPr/>
                    <a:lstStyle/>
                    <a:p>
                      <a:r>
                        <a:rPr lang="en-US" sz="1400" dirty="0" smtClean="0">
                          <a:solidFill>
                            <a:schemeClr val="tx1"/>
                          </a:solidFill>
                        </a:rPr>
                        <a:t>AP Discovery</a:t>
                      </a:r>
                      <a:endParaRPr lang="en-US"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Network</a:t>
                      </a:r>
                      <a:r>
                        <a:rPr lang="en-US" sz="1400" baseline="0" dirty="0" smtClean="0">
                          <a:solidFill>
                            <a:schemeClr val="tx1"/>
                          </a:solidFill>
                        </a:rPr>
                        <a:t> Discovery</a:t>
                      </a:r>
                      <a:endParaRPr lang="en-US" sz="1400" dirty="0" smtClean="0">
                        <a:solidFill>
                          <a:schemeClr val="tx1"/>
                        </a:solidFill>
                      </a:endParaRPr>
                    </a:p>
                  </a:txBody>
                  <a:tcPr/>
                </a:tc>
                <a:tc>
                  <a:txBody>
                    <a:bodyPr/>
                    <a:lstStyle/>
                    <a:p>
                      <a:r>
                        <a:rPr lang="en-US" sz="1400" dirty="0" smtClean="0">
                          <a:solidFill>
                            <a:schemeClr val="tx1"/>
                          </a:solidFill>
                        </a:rPr>
                        <a:t>TSF Sync.</a:t>
                      </a:r>
                      <a:r>
                        <a:rPr lang="en-US" sz="1400" baseline="0" dirty="0" smtClean="0">
                          <a:solidFill>
                            <a:schemeClr val="tx1"/>
                          </a:solidFill>
                        </a:rPr>
                        <a:t/>
                      </a:r>
                      <a:br>
                        <a:rPr lang="en-US" sz="1400" baseline="0" dirty="0" smtClean="0">
                          <a:solidFill>
                            <a:schemeClr val="tx1"/>
                          </a:solidFill>
                        </a:rPr>
                      </a:br>
                      <a:r>
                        <a:rPr lang="en-US" sz="1400" baseline="0" dirty="0" smtClean="0">
                          <a:solidFill>
                            <a:schemeClr val="tx1"/>
                          </a:solidFill>
                        </a:rPr>
                        <a:t>(1 additional scan)</a:t>
                      </a:r>
                      <a:endParaRPr lang="en-US"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Auth. &amp; Assoc.</a:t>
                      </a:r>
                    </a:p>
                  </a:txBody>
                  <a:tcPr/>
                </a:tc>
                <a:tc>
                  <a:txBody>
                    <a:bodyPr/>
                    <a:lstStyle/>
                    <a:p>
                      <a:r>
                        <a:rPr lang="en-US" sz="1400" dirty="0" smtClean="0">
                          <a:solidFill>
                            <a:schemeClr val="tx1"/>
                          </a:solidFill>
                        </a:rPr>
                        <a:t>Higher Layer</a:t>
                      </a:r>
                    </a:p>
                    <a:p>
                      <a:r>
                        <a:rPr lang="en-US" sz="1400" dirty="0" smtClean="0">
                          <a:solidFill>
                            <a:schemeClr val="tx1"/>
                          </a:solidFill>
                        </a:rPr>
                        <a:t>(DHCP / IP)</a:t>
                      </a:r>
                      <a:endParaRPr lang="en-US" sz="1400" dirty="0">
                        <a:solidFill>
                          <a:schemeClr val="tx1"/>
                        </a:solidFill>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Datumsplatzhalter 3"/>
          <p:cNvSpPr>
            <a:spLocks noGrp="1"/>
          </p:cNvSpPr>
          <p:nvPr>
            <p:ph type="dt" sz="quarter" idx="10"/>
          </p:nvPr>
        </p:nvSpPr>
        <p:spPr>
          <a:noFill/>
        </p:spPr>
        <p:txBody>
          <a:bodyPr/>
          <a:lstStyle/>
          <a:p>
            <a:r>
              <a:rPr lang="de-DE" smtClean="0"/>
              <a:t>Sep 2011</a:t>
            </a:r>
            <a:endParaRPr lang="en-US"/>
          </a:p>
        </p:txBody>
      </p:sp>
      <p:sp>
        <p:nvSpPr>
          <p:cNvPr id="26627" name="Fußzeilenplatzhalter 4"/>
          <p:cNvSpPr>
            <a:spLocks noGrp="1"/>
          </p:cNvSpPr>
          <p:nvPr>
            <p:ph type="ftr" sz="quarter" idx="11"/>
          </p:nvPr>
        </p:nvSpPr>
        <p:spPr>
          <a:noFill/>
        </p:spPr>
        <p:txBody>
          <a:bodyPr/>
          <a:lstStyle/>
          <a:p>
            <a:r>
              <a:rPr lang="de-DE" smtClean="0"/>
              <a:t>Mano (Root), Siep (CSR), Emmelmann (Fokus), Lambert (Marvel)</a:t>
            </a:r>
            <a:endParaRPr lang="en-US"/>
          </a:p>
        </p:txBody>
      </p:sp>
      <p:sp>
        <p:nvSpPr>
          <p:cNvPr id="26628" name="Foliennummernplatzhalter 5"/>
          <p:cNvSpPr>
            <a:spLocks noGrp="1"/>
          </p:cNvSpPr>
          <p:nvPr>
            <p:ph type="sldNum" sz="quarter" idx="12"/>
          </p:nvPr>
        </p:nvSpPr>
        <p:spPr>
          <a:noFill/>
        </p:spPr>
        <p:txBody>
          <a:bodyPr/>
          <a:lstStyle/>
          <a:p>
            <a:r>
              <a:rPr lang="en-US" smtClean="0"/>
              <a:t>Slide </a:t>
            </a:r>
            <a:fld id="{9C7D7AEC-4148-994E-82A3-17C69BDC54BB}" type="slidenum">
              <a:rPr lang="en-US" smtClean="0"/>
              <a:pPr/>
              <a:t>32</a:t>
            </a:fld>
            <a:endParaRPr lang="en-US" smtClean="0"/>
          </a:p>
        </p:txBody>
      </p:sp>
      <p:sp>
        <p:nvSpPr>
          <p:cNvPr id="26629" name="Rectangle 2"/>
          <p:cNvSpPr>
            <a:spLocks noGrp="1" noChangeArrowheads="1"/>
          </p:cNvSpPr>
          <p:nvPr>
            <p:ph type="title"/>
          </p:nvPr>
        </p:nvSpPr>
        <p:spPr>
          <a:xfrm>
            <a:off x="685800" y="457200"/>
            <a:ext cx="7772400" cy="1066800"/>
          </a:xfrm>
        </p:spPr>
        <p:txBody>
          <a:bodyPr/>
          <a:lstStyle/>
          <a:p>
            <a:r>
              <a:rPr lang="en-GB" dirty="0" smtClean="0"/>
              <a:t>Access Point Discovery: Today</a:t>
            </a:r>
            <a:endParaRPr lang="en-GB" dirty="0"/>
          </a:p>
        </p:txBody>
      </p:sp>
      <p:sp>
        <p:nvSpPr>
          <p:cNvPr id="26630" name="Rectangle 3"/>
          <p:cNvSpPr>
            <a:spLocks noGrp="1" noChangeArrowheads="1"/>
          </p:cNvSpPr>
          <p:nvPr>
            <p:ph type="body" idx="1"/>
          </p:nvPr>
        </p:nvSpPr>
        <p:spPr>
          <a:xfrm>
            <a:off x="228600" y="5257800"/>
            <a:ext cx="7086600" cy="381000"/>
          </a:xfrm>
        </p:spPr>
        <p:txBody>
          <a:bodyPr/>
          <a:lstStyle/>
          <a:p>
            <a:r>
              <a:rPr lang="en-US" sz="1200" dirty="0" smtClean="0"/>
              <a:t>Note:</a:t>
            </a:r>
          </a:p>
          <a:p>
            <a:pPr lvl="1"/>
            <a:r>
              <a:rPr lang="en-US" sz="1200" dirty="0" err="1" smtClean="0"/>
              <a:t>Qi</a:t>
            </a:r>
            <a:r>
              <a:rPr lang="en-US" sz="1200" dirty="0" smtClean="0"/>
              <a:t> &amp; Walker (11-10/853r1) provide worst case approximations of up to 3400ms.</a:t>
            </a:r>
          </a:p>
          <a:p>
            <a:pPr lvl="1"/>
            <a:r>
              <a:rPr lang="en-US" sz="1200" dirty="0" smtClean="0"/>
              <a:t>11-10/922r2 contains details how the assumptions behind the expected mean calculation for the values presented herein</a:t>
            </a:r>
            <a:endParaRPr lang="en-US" sz="1200" dirty="0"/>
          </a:p>
        </p:txBody>
      </p:sp>
      <p:sp>
        <p:nvSpPr>
          <p:cNvPr id="7" name="Textfeld 6"/>
          <p:cNvSpPr txBox="1"/>
          <p:nvPr/>
        </p:nvSpPr>
        <p:spPr>
          <a:xfrm>
            <a:off x="152400" y="2889800"/>
            <a:ext cx="1447800" cy="307777"/>
          </a:xfrm>
          <a:prstGeom prst="rect">
            <a:avLst/>
          </a:prstGeom>
          <a:noFill/>
        </p:spPr>
        <p:txBody>
          <a:bodyPr wrap="square" rtlCol="0" anchor="t">
            <a:spAutoFit/>
          </a:bodyPr>
          <a:lstStyle/>
          <a:p>
            <a:r>
              <a:rPr lang="en-US" sz="1400" dirty="0" smtClean="0"/>
              <a:t>Passive scanning</a:t>
            </a:r>
            <a:endParaRPr lang="en-US" sz="1400" dirty="0"/>
          </a:p>
        </p:txBody>
      </p:sp>
      <p:sp>
        <p:nvSpPr>
          <p:cNvPr id="8" name="Textfeld 7"/>
          <p:cNvSpPr txBox="1"/>
          <p:nvPr/>
        </p:nvSpPr>
        <p:spPr>
          <a:xfrm>
            <a:off x="152400" y="3234750"/>
            <a:ext cx="1523999" cy="307777"/>
          </a:xfrm>
          <a:prstGeom prst="rect">
            <a:avLst/>
          </a:prstGeom>
          <a:noFill/>
        </p:spPr>
        <p:txBody>
          <a:bodyPr wrap="square" rtlCol="0">
            <a:spAutoFit/>
          </a:bodyPr>
          <a:lstStyle/>
          <a:p>
            <a:r>
              <a:rPr lang="en-US" sz="1400" dirty="0" smtClean="0"/>
              <a:t>Active scanning</a:t>
            </a:r>
            <a:endParaRPr lang="en-US" sz="1400" dirty="0"/>
          </a:p>
        </p:txBody>
      </p:sp>
      <p:sp>
        <p:nvSpPr>
          <p:cNvPr id="9" name="Textfeld 8"/>
          <p:cNvSpPr txBox="1"/>
          <p:nvPr/>
        </p:nvSpPr>
        <p:spPr>
          <a:xfrm>
            <a:off x="1396702" y="1626320"/>
            <a:ext cx="1558540" cy="738664"/>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find all </a:t>
            </a:r>
            <a:r>
              <a:rPr lang="en-US" sz="1400" dirty="0" err="1" smtClean="0"/>
              <a:t>APs</a:t>
            </a:r>
            <a:endParaRPr lang="en-US" sz="1400" dirty="0"/>
          </a:p>
        </p:txBody>
      </p:sp>
      <p:sp>
        <p:nvSpPr>
          <p:cNvPr id="10" name="Textfeld 9"/>
          <p:cNvSpPr txBox="1"/>
          <p:nvPr/>
        </p:nvSpPr>
        <p:spPr>
          <a:xfrm>
            <a:off x="1478435" y="2403148"/>
            <a:ext cx="748610" cy="307777"/>
          </a:xfrm>
          <a:prstGeom prst="rect">
            <a:avLst/>
          </a:prstGeom>
          <a:noFill/>
        </p:spPr>
        <p:txBody>
          <a:bodyPr wrap="none" rtlCol="0">
            <a:spAutoFit/>
          </a:bodyPr>
          <a:lstStyle/>
          <a:p>
            <a:r>
              <a:rPr lang="en-US" sz="1400" dirty="0" smtClean="0"/>
              <a:t>2.4 GHz</a:t>
            </a:r>
            <a:endParaRPr lang="en-US" sz="1400" dirty="0"/>
          </a:p>
        </p:txBody>
      </p:sp>
      <p:sp>
        <p:nvSpPr>
          <p:cNvPr id="11" name="Textfeld 10"/>
          <p:cNvSpPr txBox="1"/>
          <p:nvPr/>
        </p:nvSpPr>
        <p:spPr>
          <a:xfrm>
            <a:off x="2160217" y="24031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cxnSp>
        <p:nvCxnSpPr>
          <p:cNvPr id="18" name="Gerade Verbindung 17"/>
          <p:cNvCxnSpPr/>
          <p:nvPr/>
        </p:nvCxnSpPr>
        <p:spPr>
          <a:xfrm flipV="1">
            <a:off x="273095" y="2819400"/>
            <a:ext cx="2622505" cy="87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16200000" flipH="1">
            <a:off x="419101" y="2552700"/>
            <a:ext cx="2057401"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H="1">
            <a:off x="1849078" y="2532056"/>
            <a:ext cx="2087559" cy="5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a:endCxn id="9" idx="2"/>
          </p:cNvCxnSpPr>
          <p:nvPr/>
        </p:nvCxnSpPr>
        <p:spPr>
          <a:xfrm rot="16200000" flipV="1">
            <a:off x="1584678" y="2956278"/>
            <a:ext cx="1216416" cy="33828"/>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feld 24"/>
          <p:cNvSpPr txBox="1"/>
          <p:nvPr/>
        </p:nvSpPr>
        <p:spPr>
          <a:xfrm>
            <a:off x="1413735" y="2902940"/>
            <a:ext cx="802874" cy="307777"/>
          </a:xfrm>
          <a:prstGeom prst="rect">
            <a:avLst/>
          </a:prstGeom>
          <a:noFill/>
        </p:spPr>
        <p:txBody>
          <a:bodyPr wrap="none" rtlCol="0" anchor="t">
            <a:spAutoFit/>
          </a:bodyPr>
          <a:lstStyle/>
          <a:p>
            <a:r>
              <a:rPr lang="en-US" sz="1400" dirty="0" smtClean="0"/>
              <a:t>1100 ms</a:t>
            </a:r>
            <a:endParaRPr lang="en-US" sz="1400" dirty="0"/>
          </a:p>
        </p:txBody>
      </p:sp>
      <p:sp>
        <p:nvSpPr>
          <p:cNvPr id="26" name="Textfeld 25"/>
          <p:cNvSpPr txBox="1"/>
          <p:nvPr/>
        </p:nvSpPr>
        <p:spPr>
          <a:xfrm>
            <a:off x="76200" y="1597377"/>
            <a:ext cx="1357000" cy="738664"/>
          </a:xfrm>
          <a:prstGeom prst="rect">
            <a:avLst/>
          </a:prstGeom>
          <a:noFill/>
        </p:spPr>
        <p:txBody>
          <a:bodyPr wrap="none" rtlCol="0">
            <a:spAutoFit/>
          </a:bodyPr>
          <a:lstStyle/>
          <a:p>
            <a:pPr algn="ctr"/>
            <a:r>
              <a:rPr lang="en-US" sz="1400" b="1" dirty="0" smtClean="0"/>
              <a:t>Expected Mean</a:t>
            </a:r>
            <a:br>
              <a:rPr lang="en-US" sz="1400" b="1" dirty="0" smtClean="0"/>
            </a:br>
            <a:r>
              <a:rPr lang="en-US" sz="1400" b="1" dirty="0" smtClean="0"/>
              <a:t>of time spent in</a:t>
            </a:r>
            <a:br>
              <a:rPr lang="en-US" sz="1400" b="1" dirty="0" smtClean="0"/>
            </a:br>
            <a:r>
              <a:rPr lang="en-US" sz="1400" b="1" dirty="0" smtClean="0"/>
              <a:t>scanning for</a:t>
            </a:r>
            <a:endParaRPr lang="en-US" sz="1400" b="1" dirty="0"/>
          </a:p>
        </p:txBody>
      </p:sp>
      <p:sp>
        <p:nvSpPr>
          <p:cNvPr id="27" name="Textfeld 26"/>
          <p:cNvSpPr txBox="1"/>
          <p:nvPr/>
        </p:nvSpPr>
        <p:spPr>
          <a:xfrm>
            <a:off x="2138507" y="2902940"/>
            <a:ext cx="802874" cy="307777"/>
          </a:xfrm>
          <a:prstGeom prst="rect">
            <a:avLst/>
          </a:prstGeom>
          <a:noFill/>
        </p:spPr>
        <p:txBody>
          <a:bodyPr wrap="none" rtlCol="0" anchor="t">
            <a:spAutoFit/>
          </a:bodyPr>
          <a:lstStyle/>
          <a:p>
            <a:r>
              <a:rPr lang="en-US" sz="1400" dirty="0" smtClean="0"/>
              <a:t>2300 ms</a:t>
            </a:r>
            <a:endParaRPr lang="en-US" sz="1400" dirty="0"/>
          </a:p>
        </p:txBody>
      </p:sp>
      <p:sp>
        <p:nvSpPr>
          <p:cNvPr id="28" name="Textfeld 27"/>
          <p:cNvSpPr txBox="1"/>
          <p:nvPr/>
        </p:nvSpPr>
        <p:spPr>
          <a:xfrm>
            <a:off x="1501428" y="3256967"/>
            <a:ext cx="708372" cy="307777"/>
          </a:xfrm>
          <a:prstGeom prst="rect">
            <a:avLst/>
          </a:prstGeom>
          <a:noFill/>
        </p:spPr>
        <p:txBody>
          <a:bodyPr wrap="none" rtlCol="0">
            <a:spAutoFit/>
          </a:bodyPr>
          <a:lstStyle/>
          <a:p>
            <a:r>
              <a:rPr lang="en-US" sz="1400" dirty="0" smtClean="0"/>
              <a:t>102 ms</a:t>
            </a:r>
            <a:endParaRPr lang="en-US" sz="1400" dirty="0"/>
          </a:p>
        </p:txBody>
      </p:sp>
      <p:sp>
        <p:nvSpPr>
          <p:cNvPr id="29" name="Textfeld 28"/>
          <p:cNvSpPr txBox="1"/>
          <p:nvPr/>
        </p:nvSpPr>
        <p:spPr>
          <a:xfrm>
            <a:off x="2251256" y="3256967"/>
            <a:ext cx="431090" cy="307777"/>
          </a:xfrm>
          <a:prstGeom prst="rect">
            <a:avLst/>
          </a:prstGeom>
          <a:noFill/>
        </p:spPr>
        <p:txBody>
          <a:bodyPr wrap="none" rtlCol="0">
            <a:spAutoFit/>
          </a:bodyPr>
          <a:lstStyle/>
          <a:p>
            <a:r>
              <a:rPr lang="en-US" sz="1400" dirty="0" smtClean="0"/>
              <a:t>n/a</a:t>
            </a:r>
            <a:endParaRPr lang="en-US" sz="1400" dirty="0"/>
          </a:p>
        </p:txBody>
      </p:sp>
      <p:sp>
        <p:nvSpPr>
          <p:cNvPr id="72" name="Rectangle 3"/>
          <p:cNvSpPr txBox="1">
            <a:spLocks noChangeArrowheads="1"/>
          </p:cNvSpPr>
          <p:nvPr/>
        </p:nvSpPr>
        <p:spPr bwMode="auto">
          <a:xfrm>
            <a:off x="3276600" y="1524000"/>
            <a:ext cx="5562600" cy="2667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Potentials</a:t>
            </a:r>
            <a:r>
              <a:rPr kumimoji="0" lang="en-US" sz="2000" b="1"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for improvement</a:t>
            </a:r>
            <a:r>
              <a:rPr kumimoji="0" lang="en-US"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t>
            </a:r>
          </a:p>
          <a:p>
            <a:pPr marL="800100" lvl="1" indent="-342900">
              <a:spcBef>
                <a:spcPct val="20000"/>
              </a:spcBef>
              <a:buFontTx/>
              <a:buChar char="•"/>
            </a:pPr>
            <a:r>
              <a:rPr kumimoji="0" lang="en-US" sz="160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Return from scanning procedure after having found the 1</a:t>
            </a:r>
            <a:r>
              <a:rPr kumimoji="0" lang="en-US" sz="1600" i="0" u="none" strike="noStrike" kern="0" cap="none" spc="0" normalizeH="0" baseline="30000" noProof="0" dirty="0" smtClean="0">
                <a:ln>
                  <a:noFill/>
                </a:ln>
                <a:solidFill>
                  <a:schemeClr val="tx1"/>
                </a:solidFill>
                <a:effectLst/>
                <a:uLnTx/>
                <a:uFillTx/>
                <a:latin typeface="+mn-lt"/>
                <a:ea typeface="ＭＳ Ｐゴシック" charset="-128"/>
                <a:cs typeface="ＭＳ Ｐゴシック" charset="-128"/>
              </a:rPr>
              <a:t>st</a:t>
            </a:r>
            <a:r>
              <a:rPr kumimoji="0" lang="en-US" sz="160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AP</a:t>
            </a:r>
          </a:p>
          <a:p>
            <a:pPr marL="800100" lvl="1" indent="-342900">
              <a:spcBef>
                <a:spcPct val="20000"/>
              </a:spcBef>
              <a:buFontTx/>
              <a:buChar char="•"/>
            </a:pPr>
            <a:r>
              <a:rPr lang="en-US" sz="1600" kern="0" dirty="0" smtClean="0">
                <a:latin typeface="+mn-lt"/>
                <a:ea typeface="ＭＳ Ｐゴシック" charset="-128"/>
                <a:cs typeface="ＭＳ Ｐゴシック" charset="-128"/>
              </a:rPr>
              <a:t>Use “external” knowledge on which channels to scan</a:t>
            </a:r>
          </a:p>
          <a:p>
            <a:pPr marL="800100" lvl="1" indent="-342900">
              <a:spcBef>
                <a:spcPct val="20000"/>
              </a:spcBef>
              <a:buFontTx/>
              <a:buChar char="•"/>
            </a:pPr>
            <a:r>
              <a:rPr kumimoji="0" lang="en-US" sz="160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What</a:t>
            </a:r>
            <a:r>
              <a:rPr kumimoji="0" lang="en-US" sz="160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about 5GHz operation—really only passive scanning or are there potential alternatives </a:t>
            </a:r>
            <a:r>
              <a:rPr lang="en-US" sz="1600" kern="0" noProof="0" dirty="0" smtClean="0">
                <a:latin typeface="+mn-lt"/>
                <a:ea typeface="ＭＳ Ｐゴシック" charset="-128"/>
                <a:cs typeface="ＭＳ Ｐゴシック" charset="-128"/>
              </a:rPr>
              <a:t>for faster AP discovery?</a:t>
            </a:r>
            <a:endParaRPr kumimoji="0" lang="en-US" sz="160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73" name="Rectangle 3"/>
          <p:cNvSpPr txBox="1">
            <a:spLocks noChangeArrowheads="1"/>
          </p:cNvSpPr>
          <p:nvPr/>
        </p:nvSpPr>
        <p:spPr bwMode="auto">
          <a:xfrm>
            <a:off x="7315200" y="6172200"/>
            <a:ext cx="22860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tabLst/>
              <a:defRPr/>
            </a:pPr>
            <a:r>
              <a:rPr kumimoji="0" lang="en-US" sz="1100" b="1" i="0" u="none" strike="noStrike" kern="0" cap="none" spc="0" normalizeH="0" baseline="0" noProof="0" dirty="0" smtClean="0">
                <a:ln>
                  <a:noFill/>
                </a:ln>
                <a:solidFill>
                  <a:srgbClr val="0000FF"/>
                </a:solidFill>
                <a:effectLst/>
                <a:uLnTx/>
                <a:uFillTx/>
                <a:latin typeface="+mn-lt"/>
                <a:ea typeface="ＭＳ Ｐゴシック" charset="-128"/>
              </a:rPr>
              <a:t>Source: 11-10/922r2</a:t>
            </a:r>
            <a:endParaRPr kumimoji="0" lang="en-US" sz="1100" b="1" i="0" u="none" strike="noStrike" kern="0" cap="none" spc="0" normalizeH="0" baseline="0" noProof="0" dirty="0">
              <a:ln>
                <a:noFill/>
              </a:ln>
              <a:solidFill>
                <a:srgbClr val="0000FF"/>
              </a:solidFill>
              <a:effectLst/>
              <a:uLnTx/>
              <a:uFillTx/>
              <a:latin typeface="+mn-lt"/>
              <a:ea typeface="ＭＳ Ｐゴシック"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57200"/>
            <a:ext cx="7772400" cy="1066800"/>
          </a:xfrm>
        </p:spPr>
        <p:txBody>
          <a:bodyPr/>
          <a:lstStyle/>
          <a:p>
            <a:r>
              <a:rPr lang="en-US" dirty="0" smtClean="0"/>
              <a:t>AP Discovery: Return after 1</a:t>
            </a:r>
            <a:r>
              <a:rPr lang="en-US" baseline="30000" dirty="0" smtClean="0"/>
              <a:t>st</a:t>
            </a:r>
            <a:r>
              <a:rPr lang="en-US" dirty="0" smtClean="0"/>
              <a:t> AP is found</a:t>
            </a:r>
            <a:endParaRPr lang="en-US" dirty="0"/>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33</a:t>
            </a:fld>
            <a:endParaRPr lang="en-US"/>
          </a:p>
        </p:txBody>
      </p:sp>
      <p:sp>
        <p:nvSpPr>
          <p:cNvPr id="7" name="Textfeld 6"/>
          <p:cNvSpPr txBox="1"/>
          <p:nvPr/>
        </p:nvSpPr>
        <p:spPr>
          <a:xfrm>
            <a:off x="0" y="2813600"/>
            <a:ext cx="1447800" cy="307777"/>
          </a:xfrm>
          <a:prstGeom prst="rect">
            <a:avLst/>
          </a:prstGeom>
          <a:noFill/>
        </p:spPr>
        <p:txBody>
          <a:bodyPr wrap="square" rtlCol="0" anchor="t">
            <a:spAutoFit/>
          </a:bodyPr>
          <a:lstStyle/>
          <a:p>
            <a:r>
              <a:rPr lang="en-US" sz="1400" dirty="0" smtClean="0"/>
              <a:t>Passive scanning</a:t>
            </a:r>
            <a:endParaRPr lang="en-US" sz="1400" dirty="0"/>
          </a:p>
        </p:txBody>
      </p:sp>
      <p:sp>
        <p:nvSpPr>
          <p:cNvPr id="8" name="Textfeld 7"/>
          <p:cNvSpPr txBox="1"/>
          <p:nvPr/>
        </p:nvSpPr>
        <p:spPr>
          <a:xfrm>
            <a:off x="0" y="3158550"/>
            <a:ext cx="1523999" cy="307777"/>
          </a:xfrm>
          <a:prstGeom prst="rect">
            <a:avLst/>
          </a:prstGeom>
          <a:noFill/>
        </p:spPr>
        <p:txBody>
          <a:bodyPr wrap="square" rtlCol="0">
            <a:spAutoFit/>
          </a:bodyPr>
          <a:lstStyle/>
          <a:p>
            <a:r>
              <a:rPr lang="en-US" sz="1400" dirty="0" smtClean="0"/>
              <a:t>Active scanning</a:t>
            </a:r>
            <a:endParaRPr lang="en-US" sz="1400" dirty="0"/>
          </a:p>
        </p:txBody>
      </p:sp>
      <p:sp>
        <p:nvSpPr>
          <p:cNvPr id="9" name="Textfeld 8"/>
          <p:cNvSpPr txBox="1"/>
          <p:nvPr/>
        </p:nvSpPr>
        <p:spPr>
          <a:xfrm>
            <a:off x="1244302" y="1550120"/>
            <a:ext cx="1558540" cy="738664"/>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find all </a:t>
            </a:r>
            <a:r>
              <a:rPr lang="en-US" sz="1400" dirty="0" err="1" smtClean="0"/>
              <a:t>APs</a:t>
            </a:r>
            <a:endParaRPr lang="en-US" sz="1400" dirty="0"/>
          </a:p>
        </p:txBody>
      </p:sp>
      <p:sp>
        <p:nvSpPr>
          <p:cNvPr id="10" name="Textfeld 9"/>
          <p:cNvSpPr txBox="1"/>
          <p:nvPr/>
        </p:nvSpPr>
        <p:spPr>
          <a:xfrm>
            <a:off x="1326035" y="2326948"/>
            <a:ext cx="748610" cy="307777"/>
          </a:xfrm>
          <a:prstGeom prst="rect">
            <a:avLst/>
          </a:prstGeom>
          <a:noFill/>
        </p:spPr>
        <p:txBody>
          <a:bodyPr wrap="none" rtlCol="0">
            <a:spAutoFit/>
          </a:bodyPr>
          <a:lstStyle/>
          <a:p>
            <a:r>
              <a:rPr lang="en-US" sz="1400" dirty="0" smtClean="0"/>
              <a:t>2.4 GHz</a:t>
            </a:r>
            <a:endParaRPr lang="en-US" sz="1400" dirty="0"/>
          </a:p>
        </p:txBody>
      </p:sp>
      <p:sp>
        <p:nvSpPr>
          <p:cNvPr id="11" name="Textfeld 10"/>
          <p:cNvSpPr txBox="1"/>
          <p:nvPr/>
        </p:nvSpPr>
        <p:spPr>
          <a:xfrm>
            <a:off x="2007817" y="23269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cxnSp>
        <p:nvCxnSpPr>
          <p:cNvPr id="18" name="Gerade Verbindung 17"/>
          <p:cNvCxnSpPr/>
          <p:nvPr/>
        </p:nvCxnSpPr>
        <p:spPr>
          <a:xfrm flipV="1">
            <a:off x="120695" y="2743200"/>
            <a:ext cx="4146505" cy="87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16200000" flipH="1">
            <a:off x="305037" y="2435814"/>
            <a:ext cx="2087562" cy="455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H="1">
            <a:off x="1696678" y="2455856"/>
            <a:ext cx="2087559" cy="5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rot="16200000" flipV="1">
            <a:off x="1428502" y="2873479"/>
            <a:ext cx="1240784" cy="17012"/>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feld 24"/>
          <p:cNvSpPr txBox="1"/>
          <p:nvPr/>
        </p:nvSpPr>
        <p:spPr>
          <a:xfrm>
            <a:off x="1261335" y="2826740"/>
            <a:ext cx="802874" cy="307777"/>
          </a:xfrm>
          <a:prstGeom prst="rect">
            <a:avLst/>
          </a:prstGeom>
          <a:noFill/>
        </p:spPr>
        <p:txBody>
          <a:bodyPr wrap="none" rtlCol="0" anchor="t">
            <a:spAutoFit/>
          </a:bodyPr>
          <a:lstStyle/>
          <a:p>
            <a:r>
              <a:rPr lang="en-US" sz="1400" dirty="0" smtClean="0"/>
              <a:t>1100 ms</a:t>
            </a:r>
            <a:endParaRPr lang="en-US" sz="1400" dirty="0"/>
          </a:p>
        </p:txBody>
      </p:sp>
      <p:sp>
        <p:nvSpPr>
          <p:cNvPr id="26" name="Textfeld 25"/>
          <p:cNvSpPr txBox="1"/>
          <p:nvPr/>
        </p:nvSpPr>
        <p:spPr>
          <a:xfrm>
            <a:off x="17084" y="1521177"/>
            <a:ext cx="1357000" cy="738664"/>
          </a:xfrm>
          <a:prstGeom prst="rect">
            <a:avLst/>
          </a:prstGeom>
          <a:noFill/>
        </p:spPr>
        <p:txBody>
          <a:bodyPr wrap="none" rtlCol="0">
            <a:spAutoFit/>
          </a:bodyPr>
          <a:lstStyle/>
          <a:p>
            <a:pPr algn="ctr"/>
            <a:r>
              <a:rPr lang="en-US" sz="1400" b="1" dirty="0" smtClean="0"/>
              <a:t>Expected Mean</a:t>
            </a:r>
            <a:br>
              <a:rPr lang="en-US" sz="1400" b="1" dirty="0" smtClean="0"/>
            </a:br>
            <a:r>
              <a:rPr lang="en-US" sz="1400" b="1" dirty="0" smtClean="0"/>
              <a:t>of time spent in</a:t>
            </a:r>
            <a:br>
              <a:rPr lang="en-US" sz="1400" b="1" dirty="0" smtClean="0"/>
            </a:br>
            <a:r>
              <a:rPr lang="en-US" sz="1400" b="1" dirty="0" smtClean="0"/>
              <a:t>scanning for</a:t>
            </a:r>
            <a:endParaRPr lang="en-US" sz="1400" b="1" dirty="0"/>
          </a:p>
        </p:txBody>
      </p:sp>
      <p:sp>
        <p:nvSpPr>
          <p:cNvPr id="27" name="Textfeld 26"/>
          <p:cNvSpPr txBox="1"/>
          <p:nvPr/>
        </p:nvSpPr>
        <p:spPr>
          <a:xfrm>
            <a:off x="1986107" y="2826740"/>
            <a:ext cx="802874" cy="307777"/>
          </a:xfrm>
          <a:prstGeom prst="rect">
            <a:avLst/>
          </a:prstGeom>
          <a:noFill/>
        </p:spPr>
        <p:txBody>
          <a:bodyPr wrap="none" rtlCol="0" anchor="t">
            <a:spAutoFit/>
          </a:bodyPr>
          <a:lstStyle/>
          <a:p>
            <a:r>
              <a:rPr lang="en-US" sz="1400" dirty="0" smtClean="0"/>
              <a:t>2300 ms</a:t>
            </a:r>
            <a:endParaRPr lang="en-US" sz="1400" dirty="0"/>
          </a:p>
        </p:txBody>
      </p:sp>
      <p:sp>
        <p:nvSpPr>
          <p:cNvPr id="28" name="Textfeld 27"/>
          <p:cNvSpPr txBox="1"/>
          <p:nvPr/>
        </p:nvSpPr>
        <p:spPr>
          <a:xfrm>
            <a:off x="1349028" y="3180767"/>
            <a:ext cx="708372" cy="307777"/>
          </a:xfrm>
          <a:prstGeom prst="rect">
            <a:avLst/>
          </a:prstGeom>
          <a:noFill/>
        </p:spPr>
        <p:txBody>
          <a:bodyPr wrap="none" rtlCol="0">
            <a:spAutoFit/>
          </a:bodyPr>
          <a:lstStyle/>
          <a:p>
            <a:r>
              <a:rPr lang="en-US" sz="1400" dirty="0" smtClean="0"/>
              <a:t>102 ms</a:t>
            </a:r>
            <a:endParaRPr lang="en-US" sz="1400" dirty="0"/>
          </a:p>
        </p:txBody>
      </p:sp>
      <p:sp>
        <p:nvSpPr>
          <p:cNvPr id="29" name="Textfeld 28"/>
          <p:cNvSpPr txBox="1"/>
          <p:nvPr/>
        </p:nvSpPr>
        <p:spPr>
          <a:xfrm>
            <a:off x="2098856" y="3180767"/>
            <a:ext cx="431090" cy="307777"/>
          </a:xfrm>
          <a:prstGeom prst="rect">
            <a:avLst/>
          </a:prstGeom>
          <a:noFill/>
        </p:spPr>
        <p:txBody>
          <a:bodyPr wrap="none" rtlCol="0">
            <a:spAutoFit/>
          </a:bodyPr>
          <a:lstStyle/>
          <a:p>
            <a:r>
              <a:rPr lang="en-US" sz="1400" dirty="0" smtClean="0"/>
              <a:t>n/a</a:t>
            </a:r>
            <a:endParaRPr lang="en-US" sz="1400" dirty="0"/>
          </a:p>
        </p:txBody>
      </p:sp>
      <p:sp>
        <p:nvSpPr>
          <p:cNvPr id="47" name="Textfeld 46"/>
          <p:cNvSpPr txBox="1"/>
          <p:nvPr/>
        </p:nvSpPr>
        <p:spPr>
          <a:xfrm>
            <a:off x="2737712" y="1327740"/>
            <a:ext cx="1558540" cy="954107"/>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stop after 1</a:t>
            </a:r>
            <a:r>
              <a:rPr lang="en-US" sz="1400" baseline="30000" dirty="0" smtClean="0"/>
              <a:t>st</a:t>
            </a:r>
            <a:r>
              <a:rPr lang="en-US" sz="1400" dirty="0" smtClean="0"/>
              <a:t> </a:t>
            </a:r>
            <a:r>
              <a:rPr lang="en-US" sz="1400" dirty="0" err="1" smtClean="0"/>
              <a:t>APs</a:t>
            </a:r>
            <a:r>
              <a:rPr lang="en-US" sz="1400" dirty="0" smtClean="0"/>
              <a:t/>
            </a:r>
            <a:br>
              <a:rPr lang="en-US" sz="1400" dirty="0" smtClean="0"/>
            </a:br>
            <a:r>
              <a:rPr lang="en-US" sz="1400" dirty="0" smtClean="0"/>
              <a:t>is found</a:t>
            </a:r>
            <a:endParaRPr lang="en-US" sz="1400" dirty="0"/>
          </a:p>
        </p:txBody>
      </p:sp>
      <p:sp>
        <p:nvSpPr>
          <p:cNvPr id="49" name="Textfeld 48"/>
          <p:cNvSpPr txBox="1"/>
          <p:nvPr/>
        </p:nvSpPr>
        <p:spPr>
          <a:xfrm>
            <a:off x="2799406" y="2326948"/>
            <a:ext cx="748610" cy="307777"/>
          </a:xfrm>
          <a:prstGeom prst="rect">
            <a:avLst/>
          </a:prstGeom>
          <a:noFill/>
        </p:spPr>
        <p:txBody>
          <a:bodyPr wrap="none" rtlCol="0">
            <a:spAutoFit/>
          </a:bodyPr>
          <a:lstStyle/>
          <a:p>
            <a:r>
              <a:rPr lang="en-US" sz="1400" dirty="0" smtClean="0"/>
              <a:t>2.4 GHz</a:t>
            </a:r>
            <a:endParaRPr lang="en-US" sz="1400" dirty="0"/>
          </a:p>
        </p:txBody>
      </p:sp>
      <p:sp>
        <p:nvSpPr>
          <p:cNvPr id="50" name="Textfeld 49"/>
          <p:cNvSpPr txBox="1"/>
          <p:nvPr/>
        </p:nvSpPr>
        <p:spPr>
          <a:xfrm>
            <a:off x="3481188" y="23269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51" name="Textfeld 50"/>
          <p:cNvSpPr txBox="1"/>
          <p:nvPr/>
        </p:nvSpPr>
        <p:spPr>
          <a:xfrm>
            <a:off x="2788981" y="2826740"/>
            <a:ext cx="711879" cy="307777"/>
          </a:xfrm>
          <a:prstGeom prst="rect">
            <a:avLst/>
          </a:prstGeom>
          <a:noFill/>
        </p:spPr>
        <p:txBody>
          <a:bodyPr wrap="none" rtlCol="0" anchor="t">
            <a:spAutoFit/>
          </a:bodyPr>
          <a:lstStyle/>
          <a:p>
            <a:r>
              <a:rPr lang="en-US" sz="1400" dirty="0" smtClean="0"/>
              <a:t>550 ms</a:t>
            </a:r>
            <a:endParaRPr lang="en-US" sz="1400" dirty="0"/>
          </a:p>
        </p:txBody>
      </p:sp>
      <p:sp>
        <p:nvSpPr>
          <p:cNvPr id="52" name="Textfeld 51"/>
          <p:cNvSpPr txBox="1"/>
          <p:nvPr/>
        </p:nvSpPr>
        <p:spPr>
          <a:xfrm>
            <a:off x="3459478" y="2826740"/>
            <a:ext cx="802874" cy="307777"/>
          </a:xfrm>
          <a:prstGeom prst="rect">
            <a:avLst/>
          </a:prstGeom>
          <a:noFill/>
        </p:spPr>
        <p:txBody>
          <a:bodyPr wrap="none" rtlCol="0" anchor="t">
            <a:spAutoFit/>
          </a:bodyPr>
          <a:lstStyle/>
          <a:p>
            <a:r>
              <a:rPr lang="en-US" sz="1400" dirty="0" smtClean="0"/>
              <a:t>1150 ms</a:t>
            </a:r>
            <a:endParaRPr lang="en-US" sz="1400" dirty="0"/>
          </a:p>
        </p:txBody>
      </p:sp>
      <p:sp>
        <p:nvSpPr>
          <p:cNvPr id="53" name="Textfeld 52"/>
          <p:cNvSpPr txBox="1"/>
          <p:nvPr/>
        </p:nvSpPr>
        <p:spPr>
          <a:xfrm>
            <a:off x="2819400" y="3177790"/>
            <a:ext cx="618604" cy="307777"/>
          </a:xfrm>
          <a:prstGeom prst="rect">
            <a:avLst/>
          </a:prstGeom>
          <a:noFill/>
        </p:spPr>
        <p:txBody>
          <a:bodyPr wrap="none" rtlCol="0">
            <a:spAutoFit/>
          </a:bodyPr>
          <a:lstStyle/>
          <a:p>
            <a:r>
              <a:rPr lang="en-US" sz="1400" dirty="0" smtClean="0"/>
              <a:t>22 ms</a:t>
            </a:r>
            <a:endParaRPr lang="en-US" sz="1400" dirty="0"/>
          </a:p>
        </p:txBody>
      </p:sp>
      <p:sp>
        <p:nvSpPr>
          <p:cNvPr id="54" name="Textfeld 53"/>
          <p:cNvSpPr txBox="1"/>
          <p:nvPr/>
        </p:nvSpPr>
        <p:spPr>
          <a:xfrm>
            <a:off x="3607510" y="3180767"/>
            <a:ext cx="431090" cy="307777"/>
          </a:xfrm>
          <a:prstGeom prst="rect">
            <a:avLst/>
          </a:prstGeom>
          <a:noFill/>
        </p:spPr>
        <p:txBody>
          <a:bodyPr wrap="none" rtlCol="0">
            <a:spAutoFit/>
          </a:bodyPr>
          <a:lstStyle/>
          <a:p>
            <a:r>
              <a:rPr lang="en-US" sz="1400" dirty="0" smtClean="0"/>
              <a:t>n/a</a:t>
            </a:r>
            <a:endParaRPr lang="en-US" sz="1400" dirty="0"/>
          </a:p>
        </p:txBody>
      </p:sp>
      <p:cxnSp>
        <p:nvCxnSpPr>
          <p:cNvPr id="55" name="Gerade Verbindung 54"/>
          <p:cNvCxnSpPr/>
          <p:nvPr/>
        </p:nvCxnSpPr>
        <p:spPr>
          <a:xfrm rot="5400000" flipH="1" flipV="1">
            <a:off x="2941005" y="2893174"/>
            <a:ext cx="1218406" cy="1588"/>
          </a:xfrm>
          <a:prstGeom prst="line">
            <a:avLst/>
          </a:prstGeom>
        </p:spPr>
        <p:style>
          <a:lnRef idx="2">
            <a:schemeClr val="accent1"/>
          </a:lnRef>
          <a:fillRef idx="0">
            <a:schemeClr val="accent1"/>
          </a:fillRef>
          <a:effectRef idx="1">
            <a:schemeClr val="accent1"/>
          </a:effectRef>
          <a:fontRef idx="minor">
            <a:schemeClr val="tx1"/>
          </a:fontRef>
        </p:style>
      </p:cxnSp>
      <p:sp>
        <p:nvSpPr>
          <p:cNvPr id="56" name="Nach oben gekrümmter Pfeil 55"/>
          <p:cNvSpPr/>
          <p:nvPr/>
        </p:nvSpPr>
        <p:spPr>
          <a:xfrm>
            <a:off x="2057400" y="3429000"/>
            <a:ext cx="1511059" cy="3048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57" name="Textfeld 56"/>
          <p:cNvSpPr txBox="1"/>
          <p:nvPr/>
        </p:nvSpPr>
        <p:spPr>
          <a:xfrm>
            <a:off x="1981200" y="3609201"/>
            <a:ext cx="1636119" cy="276999"/>
          </a:xfrm>
          <a:prstGeom prst="rect">
            <a:avLst/>
          </a:prstGeom>
          <a:noFill/>
        </p:spPr>
        <p:txBody>
          <a:bodyPr wrap="square" rtlCol="0">
            <a:spAutoFit/>
          </a:bodyPr>
          <a:lstStyle/>
          <a:p>
            <a:pPr algn="ctr"/>
            <a:r>
              <a:rPr lang="en-US" sz="1200" dirty="0" smtClean="0"/>
              <a:t>Amendment required</a:t>
            </a:r>
            <a:endParaRPr lang="en-US" sz="1200" dirty="0"/>
          </a:p>
        </p:txBody>
      </p:sp>
      <p:sp>
        <p:nvSpPr>
          <p:cNvPr id="64" name="Inhaltsplatzhalter 2"/>
          <p:cNvSpPr txBox="1">
            <a:spLocks/>
          </p:cNvSpPr>
          <p:nvPr/>
        </p:nvSpPr>
        <p:spPr bwMode="auto">
          <a:xfrm>
            <a:off x="76200" y="3962400"/>
            <a:ext cx="78486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chemeClr val="tx1"/>
                </a:solidFill>
                <a:effectLst/>
                <a:uLnTx/>
                <a:uFillTx/>
                <a:latin typeface="+mn-lt"/>
                <a:ea typeface="+mn-ea"/>
                <a:cs typeface="+mn-cs"/>
              </a:rPr>
              <a:t>Passive scanning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Theoretically, this is </a:t>
            </a:r>
            <a:r>
              <a:rPr lang="en-US" sz="1600" kern="0" dirty="0" smtClean="0">
                <a:latin typeface="+mn-lt"/>
                <a:ea typeface="ＭＳ Ｐゴシック" charset="-128"/>
              </a:rPr>
              <a:t>possible</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“shall listen to each channel scanned for no longer than a maximum duration defined by the </a:t>
            </a:r>
            <a:r>
              <a:rPr kumimoji="0" lang="en-US" sz="1600" b="0" i="0" u="none" strike="noStrike" kern="0" cap="none" spc="0" normalizeH="0" baseline="0" noProof="0" dirty="0" err="1" smtClean="0">
                <a:ln>
                  <a:noFill/>
                </a:ln>
                <a:solidFill>
                  <a:schemeClr val="tx1"/>
                </a:solidFill>
                <a:effectLst/>
                <a:uLnTx/>
                <a:uFillTx/>
                <a:latin typeface="+mn-lt"/>
                <a:ea typeface="ＭＳ Ｐゴシック" charset="-128"/>
              </a:rPr>
              <a:t>MaxChannelTime</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[11REVmb-D4, </a:t>
            </a:r>
            <a:r>
              <a:rPr kumimoji="0" lang="en-US" sz="1600" b="0" i="0" u="none" strike="noStrike" kern="0" cap="none" spc="0" normalizeH="0" baseline="0" noProof="0" dirty="0" err="1" smtClean="0">
                <a:ln>
                  <a:noFill/>
                </a:ln>
                <a:solidFill>
                  <a:schemeClr val="tx1"/>
                </a:solidFill>
                <a:effectLst/>
                <a:uLnTx/>
                <a:uFillTx/>
                <a:latin typeface="+mn-lt"/>
                <a:ea typeface="ＭＳ Ｐゴシック" charset="-128"/>
              </a:rPr>
              <a:t>Cls</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11.1.3.1]</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BUT: currently, there is not option to the MLME-</a:t>
            </a:r>
            <a:r>
              <a:rPr kumimoji="0" lang="en-US" sz="1600" b="0" i="0" u="none" strike="noStrike" kern="0" cap="none" spc="0" normalizeH="0" baseline="0" noProof="0" dirty="0" err="1" smtClean="0">
                <a:ln>
                  <a:noFill/>
                </a:ln>
                <a:solidFill>
                  <a:schemeClr val="tx1"/>
                </a:solidFill>
                <a:effectLst/>
                <a:uLnTx/>
                <a:uFillTx/>
                <a:latin typeface="+mn-lt"/>
                <a:ea typeface="ＭＳ Ｐゴシック" charset="-128"/>
              </a:rPr>
              <a:t>SCAN.request</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primitive forcing this behavior.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smtClean="0">
                <a:ln>
                  <a:noFill/>
                </a:ln>
                <a:solidFill>
                  <a:schemeClr val="tx1"/>
                </a:solidFill>
                <a:effectLst/>
                <a:uLnTx/>
                <a:uFillTx/>
                <a:latin typeface="+mn-lt"/>
                <a:ea typeface="+mn-ea"/>
                <a:cs typeface="+mn-cs"/>
              </a:rPr>
              <a:t>Active scanning: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Not possible right now: “…. [scan until] </a:t>
            </a:r>
            <a:r>
              <a:rPr kumimoji="0" lang="en-US" sz="1600" b="0" i="0" u="none" strike="noStrike" kern="0" cap="none" spc="0" normalizeH="0" baseline="0" noProof="0" dirty="0" err="1" smtClean="0">
                <a:ln>
                  <a:noFill/>
                </a:ln>
                <a:solidFill>
                  <a:schemeClr val="tx1"/>
                </a:solidFill>
                <a:effectLst/>
                <a:uLnTx/>
                <a:uFillTx/>
                <a:latin typeface="+mn-lt"/>
                <a:ea typeface="ＭＳ Ｐゴシック" charset="-128"/>
              </a:rPr>
              <a:t>ProbeTimer</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reaches </a:t>
            </a:r>
            <a:r>
              <a:rPr kumimoji="0" lang="en-US" sz="1600" b="0" i="0" u="none" strike="noStrike" kern="0" cap="none" spc="0" normalizeH="0" baseline="0" noProof="0" dirty="0" err="1" smtClean="0">
                <a:ln>
                  <a:noFill/>
                </a:ln>
                <a:solidFill>
                  <a:schemeClr val="tx1"/>
                </a:solidFill>
                <a:effectLst/>
                <a:uLnTx/>
                <a:uFillTx/>
                <a:latin typeface="+mn-lt"/>
                <a:ea typeface="ＭＳ Ｐゴシック" charset="-128"/>
              </a:rPr>
              <a:t>MaxChannelTime</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process all received probe responses“ [11REVmb-D4, </a:t>
            </a:r>
            <a:r>
              <a:rPr kumimoji="0" lang="en-US" sz="1600" b="0" i="0" u="none" strike="noStrike" kern="0" cap="none" spc="0" normalizeH="0" baseline="0" noProof="0" dirty="0" err="1" smtClean="0">
                <a:ln>
                  <a:noFill/>
                </a:ln>
                <a:solidFill>
                  <a:schemeClr val="tx1"/>
                </a:solidFill>
                <a:effectLst/>
                <a:uLnTx/>
                <a:uFillTx/>
                <a:latin typeface="+mn-lt"/>
                <a:ea typeface="ＭＳ Ｐゴシック" charset="-128"/>
              </a:rPr>
              <a:t>Cls</a:t>
            </a:r>
            <a:r>
              <a:rPr kumimoji="0" lang="en-US" sz="1600" b="0" i="0" u="none" strike="noStrike" kern="0" cap="none" spc="0" normalizeH="0" baseline="0" noProof="0" dirty="0" smtClean="0">
                <a:ln>
                  <a:noFill/>
                </a:ln>
                <a:solidFill>
                  <a:schemeClr val="tx1"/>
                </a:solidFill>
                <a:effectLst/>
                <a:uLnTx/>
                <a:uFillTx/>
                <a:latin typeface="+mn-lt"/>
                <a:ea typeface="ＭＳ Ｐゴシック" charset="-128"/>
              </a:rPr>
              <a:t> 11.1.3.2.2]</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chemeClr val="tx1"/>
              </a:solidFill>
              <a:effectLst/>
              <a:uLnTx/>
              <a:uFillTx/>
              <a:latin typeface="+mn-lt"/>
              <a:ea typeface="ＭＳ Ｐゴシック" charset="-128"/>
            </a:endParaRPr>
          </a:p>
        </p:txBody>
      </p:sp>
      <p:sp>
        <p:nvSpPr>
          <p:cNvPr id="67" name="Rectangle 3"/>
          <p:cNvSpPr txBox="1">
            <a:spLocks noChangeArrowheads="1"/>
          </p:cNvSpPr>
          <p:nvPr/>
        </p:nvSpPr>
        <p:spPr bwMode="auto">
          <a:xfrm>
            <a:off x="7315200" y="6248400"/>
            <a:ext cx="22860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tabLst/>
              <a:defRPr/>
            </a:pPr>
            <a:r>
              <a:rPr kumimoji="0" lang="en-US" sz="1100" b="1" i="0" u="none" strike="noStrike" kern="0" cap="none" spc="0" normalizeH="0" baseline="0" noProof="0" dirty="0" smtClean="0">
                <a:ln>
                  <a:noFill/>
                </a:ln>
                <a:solidFill>
                  <a:srgbClr val="0000FF"/>
                </a:solidFill>
                <a:effectLst/>
                <a:uLnTx/>
                <a:uFillTx/>
                <a:latin typeface="+mn-lt"/>
                <a:ea typeface="ＭＳ Ｐゴシック" charset="-128"/>
              </a:rPr>
              <a:t>Source: 11-10/922r2</a:t>
            </a:r>
            <a:endParaRPr kumimoji="0" lang="en-US" sz="1100" b="1" i="0" u="none" strike="noStrike" kern="0" cap="none" spc="0" normalizeH="0" baseline="0" noProof="0" dirty="0">
              <a:ln>
                <a:noFill/>
              </a:ln>
              <a:solidFill>
                <a:srgbClr val="0000FF"/>
              </a:solidFill>
              <a:effectLst/>
              <a:uLnTx/>
              <a:uFillTx/>
              <a:latin typeface="+mn-lt"/>
              <a:ea typeface="ＭＳ Ｐゴシック"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533400"/>
            <a:ext cx="7772400" cy="1066800"/>
          </a:xfrm>
        </p:spPr>
        <p:txBody>
          <a:bodyPr/>
          <a:lstStyle/>
          <a:p>
            <a:r>
              <a:rPr lang="en-US" dirty="0" smtClean="0"/>
              <a:t>AP Discovery: Reduction of number of channels to scan</a:t>
            </a:r>
            <a:endParaRPr lang="en-US" dirty="0"/>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34</a:t>
            </a:fld>
            <a:endParaRPr lang="en-US"/>
          </a:p>
        </p:txBody>
      </p:sp>
      <p:sp>
        <p:nvSpPr>
          <p:cNvPr id="7" name="Textfeld 6"/>
          <p:cNvSpPr txBox="1"/>
          <p:nvPr/>
        </p:nvSpPr>
        <p:spPr>
          <a:xfrm>
            <a:off x="0" y="3042200"/>
            <a:ext cx="1447800" cy="307777"/>
          </a:xfrm>
          <a:prstGeom prst="rect">
            <a:avLst/>
          </a:prstGeom>
          <a:noFill/>
        </p:spPr>
        <p:txBody>
          <a:bodyPr wrap="square" rtlCol="0" anchor="t">
            <a:spAutoFit/>
          </a:bodyPr>
          <a:lstStyle/>
          <a:p>
            <a:r>
              <a:rPr lang="en-US" sz="1400" dirty="0" smtClean="0"/>
              <a:t>Passive scanning</a:t>
            </a:r>
            <a:endParaRPr lang="en-US" sz="1400" dirty="0"/>
          </a:p>
        </p:txBody>
      </p:sp>
      <p:sp>
        <p:nvSpPr>
          <p:cNvPr id="8" name="Textfeld 7"/>
          <p:cNvSpPr txBox="1"/>
          <p:nvPr/>
        </p:nvSpPr>
        <p:spPr>
          <a:xfrm>
            <a:off x="0" y="3387150"/>
            <a:ext cx="1523999" cy="307777"/>
          </a:xfrm>
          <a:prstGeom prst="rect">
            <a:avLst/>
          </a:prstGeom>
          <a:noFill/>
        </p:spPr>
        <p:txBody>
          <a:bodyPr wrap="square" rtlCol="0">
            <a:spAutoFit/>
          </a:bodyPr>
          <a:lstStyle/>
          <a:p>
            <a:r>
              <a:rPr lang="en-US" sz="1400" dirty="0" smtClean="0"/>
              <a:t>Active scanning</a:t>
            </a:r>
            <a:endParaRPr lang="en-US" sz="1400" dirty="0"/>
          </a:p>
        </p:txBody>
      </p:sp>
      <p:sp>
        <p:nvSpPr>
          <p:cNvPr id="9" name="Textfeld 8"/>
          <p:cNvSpPr txBox="1"/>
          <p:nvPr/>
        </p:nvSpPr>
        <p:spPr>
          <a:xfrm>
            <a:off x="1244302" y="1778720"/>
            <a:ext cx="1558540" cy="738664"/>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find all </a:t>
            </a:r>
            <a:r>
              <a:rPr lang="en-US" sz="1400" dirty="0" err="1" smtClean="0"/>
              <a:t>APs</a:t>
            </a:r>
            <a:endParaRPr lang="en-US" sz="1400" dirty="0"/>
          </a:p>
        </p:txBody>
      </p:sp>
      <p:sp>
        <p:nvSpPr>
          <p:cNvPr id="10" name="Textfeld 9"/>
          <p:cNvSpPr txBox="1"/>
          <p:nvPr/>
        </p:nvSpPr>
        <p:spPr>
          <a:xfrm>
            <a:off x="1326035" y="2555548"/>
            <a:ext cx="748610" cy="307777"/>
          </a:xfrm>
          <a:prstGeom prst="rect">
            <a:avLst/>
          </a:prstGeom>
          <a:noFill/>
        </p:spPr>
        <p:txBody>
          <a:bodyPr wrap="none" rtlCol="0">
            <a:spAutoFit/>
          </a:bodyPr>
          <a:lstStyle/>
          <a:p>
            <a:r>
              <a:rPr lang="en-US" sz="1400" dirty="0" smtClean="0"/>
              <a:t>2.4 GHz</a:t>
            </a:r>
            <a:endParaRPr lang="en-US" sz="1400" dirty="0"/>
          </a:p>
        </p:txBody>
      </p:sp>
      <p:sp>
        <p:nvSpPr>
          <p:cNvPr id="11" name="Textfeld 10"/>
          <p:cNvSpPr txBox="1"/>
          <p:nvPr/>
        </p:nvSpPr>
        <p:spPr>
          <a:xfrm>
            <a:off x="2007817" y="25555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12" name="Textfeld 11"/>
          <p:cNvSpPr txBox="1"/>
          <p:nvPr/>
        </p:nvSpPr>
        <p:spPr>
          <a:xfrm>
            <a:off x="4276864" y="1524000"/>
            <a:ext cx="1480606" cy="954107"/>
          </a:xfrm>
          <a:prstGeom prst="rect">
            <a:avLst/>
          </a:prstGeom>
          <a:noFill/>
        </p:spPr>
        <p:txBody>
          <a:bodyPr wrap="none" rtlCol="0">
            <a:spAutoFit/>
          </a:bodyPr>
          <a:lstStyle/>
          <a:p>
            <a:pPr algn="ctr"/>
            <a:r>
              <a:rPr lang="en-US" sz="1400" dirty="0" smtClean="0"/>
              <a:t>Reduce number</a:t>
            </a:r>
            <a:br>
              <a:rPr lang="en-US" sz="1400" dirty="0" smtClean="0"/>
            </a:br>
            <a:r>
              <a:rPr lang="en-US" sz="1400" dirty="0" smtClean="0"/>
              <a:t>of channels (to 1)</a:t>
            </a:r>
            <a:br>
              <a:rPr lang="en-US" sz="1400" dirty="0" smtClean="0"/>
            </a:br>
            <a:r>
              <a:rPr lang="en-US" sz="1400" dirty="0" smtClean="0"/>
              <a:t>where </a:t>
            </a:r>
            <a:r>
              <a:rPr lang="en-US" sz="1400" dirty="0" err="1" smtClean="0"/>
              <a:t>APs</a:t>
            </a:r>
            <a:r>
              <a:rPr lang="en-US" sz="1400" dirty="0" smtClean="0"/>
              <a:t> are</a:t>
            </a:r>
            <a:br>
              <a:rPr lang="en-US" sz="1400" dirty="0" smtClean="0"/>
            </a:br>
            <a:r>
              <a:rPr lang="en-US" sz="1400" dirty="0" smtClean="0"/>
              <a:t>known to operate</a:t>
            </a:r>
            <a:endParaRPr lang="en-US" sz="1400" dirty="0"/>
          </a:p>
        </p:txBody>
      </p:sp>
      <p:sp>
        <p:nvSpPr>
          <p:cNvPr id="14" name="Textfeld 13"/>
          <p:cNvSpPr txBox="1"/>
          <p:nvPr/>
        </p:nvSpPr>
        <p:spPr>
          <a:xfrm>
            <a:off x="4229168" y="2555548"/>
            <a:ext cx="748610" cy="307777"/>
          </a:xfrm>
          <a:prstGeom prst="rect">
            <a:avLst/>
          </a:prstGeom>
          <a:noFill/>
        </p:spPr>
        <p:txBody>
          <a:bodyPr wrap="none" rtlCol="0">
            <a:spAutoFit/>
          </a:bodyPr>
          <a:lstStyle/>
          <a:p>
            <a:r>
              <a:rPr lang="en-US" sz="1400" dirty="0" smtClean="0"/>
              <a:t>2.4 GHz</a:t>
            </a:r>
            <a:endParaRPr lang="en-US" sz="1400" dirty="0"/>
          </a:p>
        </p:txBody>
      </p:sp>
      <p:sp>
        <p:nvSpPr>
          <p:cNvPr id="15" name="Textfeld 14"/>
          <p:cNvSpPr txBox="1"/>
          <p:nvPr/>
        </p:nvSpPr>
        <p:spPr>
          <a:xfrm>
            <a:off x="5052065" y="25555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16" name="Textfeld 15"/>
          <p:cNvSpPr txBox="1"/>
          <p:nvPr/>
        </p:nvSpPr>
        <p:spPr>
          <a:xfrm>
            <a:off x="5820443" y="2555548"/>
            <a:ext cx="748610" cy="307777"/>
          </a:xfrm>
          <a:prstGeom prst="rect">
            <a:avLst/>
          </a:prstGeom>
          <a:noFill/>
        </p:spPr>
        <p:txBody>
          <a:bodyPr wrap="none" rtlCol="0">
            <a:spAutoFit/>
          </a:bodyPr>
          <a:lstStyle/>
          <a:p>
            <a:r>
              <a:rPr lang="en-US" sz="1400" dirty="0" smtClean="0"/>
              <a:t>2.4 GHz</a:t>
            </a:r>
            <a:endParaRPr lang="en-US" sz="1400" dirty="0"/>
          </a:p>
        </p:txBody>
      </p:sp>
      <p:sp>
        <p:nvSpPr>
          <p:cNvPr id="17" name="Textfeld 16"/>
          <p:cNvSpPr txBox="1"/>
          <p:nvPr/>
        </p:nvSpPr>
        <p:spPr>
          <a:xfrm>
            <a:off x="6534790" y="25555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cxnSp>
        <p:nvCxnSpPr>
          <p:cNvPr id="18" name="Gerade Verbindung 17"/>
          <p:cNvCxnSpPr/>
          <p:nvPr/>
        </p:nvCxnSpPr>
        <p:spPr>
          <a:xfrm flipV="1">
            <a:off x="120695" y="2971800"/>
            <a:ext cx="5746705" cy="87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5400000">
            <a:off x="266937" y="2671878"/>
            <a:ext cx="2087562" cy="306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H="1">
            <a:off x="1696678" y="2684456"/>
            <a:ext cx="2087559" cy="5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4887426" y="2797961"/>
            <a:ext cx="1836792" cy="29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rot="16200000" flipV="1">
            <a:off x="4440337" y="3065914"/>
            <a:ext cx="1157970" cy="19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16200000" flipV="1">
            <a:off x="5929577" y="3107354"/>
            <a:ext cx="1240786" cy="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rot="16200000" flipV="1">
            <a:off x="1428502" y="3102079"/>
            <a:ext cx="1240784" cy="17012"/>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feld 24"/>
          <p:cNvSpPr txBox="1"/>
          <p:nvPr/>
        </p:nvSpPr>
        <p:spPr>
          <a:xfrm>
            <a:off x="1261335" y="3055340"/>
            <a:ext cx="802874" cy="307777"/>
          </a:xfrm>
          <a:prstGeom prst="rect">
            <a:avLst/>
          </a:prstGeom>
          <a:noFill/>
        </p:spPr>
        <p:txBody>
          <a:bodyPr wrap="none" rtlCol="0" anchor="t">
            <a:spAutoFit/>
          </a:bodyPr>
          <a:lstStyle/>
          <a:p>
            <a:r>
              <a:rPr lang="en-US" sz="1400" dirty="0" smtClean="0"/>
              <a:t>1100 ms</a:t>
            </a:r>
            <a:endParaRPr lang="en-US" sz="1400" dirty="0"/>
          </a:p>
        </p:txBody>
      </p:sp>
      <p:sp>
        <p:nvSpPr>
          <p:cNvPr id="26" name="Textfeld 25"/>
          <p:cNvSpPr txBox="1"/>
          <p:nvPr/>
        </p:nvSpPr>
        <p:spPr>
          <a:xfrm>
            <a:off x="17084" y="1749777"/>
            <a:ext cx="1357000" cy="738664"/>
          </a:xfrm>
          <a:prstGeom prst="rect">
            <a:avLst/>
          </a:prstGeom>
          <a:noFill/>
        </p:spPr>
        <p:txBody>
          <a:bodyPr wrap="none" rtlCol="0">
            <a:spAutoFit/>
          </a:bodyPr>
          <a:lstStyle/>
          <a:p>
            <a:pPr algn="ctr"/>
            <a:r>
              <a:rPr lang="en-US" sz="1400" b="1" dirty="0" smtClean="0"/>
              <a:t>Expected Mean</a:t>
            </a:r>
            <a:br>
              <a:rPr lang="en-US" sz="1400" b="1" dirty="0" smtClean="0"/>
            </a:br>
            <a:r>
              <a:rPr lang="en-US" sz="1400" b="1" dirty="0" smtClean="0"/>
              <a:t>of time spent in</a:t>
            </a:r>
            <a:br>
              <a:rPr lang="en-US" sz="1400" b="1" dirty="0" smtClean="0"/>
            </a:br>
            <a:r>
              <a:rPr lang="en-US" sz="1400" b="1" dirty="0" smtClean="0"/>
              <a:t>scanning for</a:t>
            </a:r>
            <a:endParaRPr lang="en-US" sz="1400" b="1" dirty="0"/>
          </a:p>
        </p:txBody>
      </p:sp>
      <p:sp>
        <p:nvSpPr>
          <p:cNvPr id="27" name="Textfeld 26"/>
          <p:cNvSpPr txBox="1"/>
          <p:nvPr/>
        </p:nvSpPr>
        <p:spPr>
          <a:xfrm>
            <a:off x="1986107" y="3055340"/>
            <a:ext cx="802874" cy="307777"/>
          </a:xfrm>
          <a:prstGeom prst="rect">
            <a:avLst/>
          </a:prstGeom>
          <a:noFill/>
        </p:spPr>
        <p:txBody>
          <a:bodyPr wrap="none" rtlCol="0" anchor="t">
            <a:spAutoFit/>
          </a:bodyPr>
          <a:lstStyle/>
          <a:p>
            <a:r>
              <a:rPr lang="en-US" sz="1400" dirty="0" smtClean="0"/>
              <a:t>2300 ms</a:t>
            </a:r>
            <a:endParaRPr lang="en-US" sz="1400" dirty="0"/>
          </a:p>
        </p:txBody>
      </p:sp>
      <p:sp>
        <p:nvSpPr>
          <p:cNvPr id="28" name="Textfeld 27"/>
          <p:cNvSpPr txBox="1"/>
          <p:nvPr/>
        </p:nvSpPr>
        <p:spPr>
          <a:xfrm>
            <a:off x="1349028" y="3409367"/>
            <a:ext cx="708372" cy="307777"/>
          </a:xfrm>
          <a:prstGeom prst="rect">
            <a:avLst/>
          </a:prstGeom>
          <a:noFill/>
        </p:spPr>
        <p:txBody>
          <a:bodyPr wrap="none" rtlCol="0">
            <a:spAutoFit/>
          </a:bodyPr>
          <a:lstStyle/>
          <a:p>
            <a:r>
              <a:rPr lang="en-US" sz="1400" dirty="0" smtClean="0"/>
              <a:t>102 ms</a:t>
            </a:r>
            <a:endParaRPr lang="en-US" sz="1400" dirty="0"/>
          </a:p>
        </p:txBody>
      </p:sp>
      <p:sp>
        <p:nvSpPr>
          <p:cNvPr id="29" name="Textfeld 28"/>
          <p:cNvSpPr txBox="1"/>
          <p:nvPr/>
        </p:nvSpPr>
        <p:spPr>
          <a:xfrm>
            <a:off x="2098856" y="3409367"/>
            <a:ext cx="431090" cy="307777"/>
          </a:xfrm>
          <a:prstGeom prst="rect">
            <a:avLst/>
          </a:prstGeom>
          <a:noFill/>
        </p:spPr>
        <p:txBody>
          <a:bodyPr wrap="none" rtlCol="0">
            <a:spAutoFit/>
          </a:bodyPr>
          <a:lstStyle/>
          <a:p>
            <a:r>
              <a:rPr lang="en-US" sz="1400" dirty="0" smtClean="0"/>
              <a:t>n/a</a:t>
            </a:r>
            <a:endParaRPr lang="en-US" sz="1400" dirty="0"/>
          </a:p>
        </p:txBody>
      </p:sp>
      <p:sp>
        <p:nvSpPr>
          <p:cNvPr id="30" name="Textfeld 29"/>
          <p:cNvSpPr txBox="1"/>
          <p:nvPr/>
        </p:nvSpPr>
        <p:spPr>
          <a:xfrm>
            <a:off x="4201126" y="3412344"/>
            <a:ext cx="618604" cy="307777"/>
          </a:xfrm>
          <a:prstGeom prst="rect">
            <a:avLst/>
          </a:prstGeom>
          <a:noFill/>
        </p:spPr>
        <p:txBody>
          <a:bodyPr wrap="none" rtlCol="0">
            <a:spAutoFit/>
          </a:bodyPr>
          <a:lstStyle/>
          <a:p>
            <a:r>
              <a:rPr lang="en-US" sz="1400" dirty="0" smtClean="0"/>
              <a:t>17 ms</a:t>
            </a:r>
            <a:endParaRPr lang="en-US" sz="1400" dirty="0"/>
          </a:p>
        </p:txBody>
      </p:sp>
      <p:sp>
        <p:nvSpPr>
          <p:cNvPr id="31" name="Textfeld 30"/>
          <p:cNvSpPr txBox="1"/>
          <p:nvPr/>
        </p:nvSpPr>
        <p:spPr>
          <a:xfrm>
            <a:off x="5065150" y="3412344"/>
            <a:ext cx="431090" cy="307777"/>
          </a:xfrm>
          <a:prstGeom prst="rect">
            <a:avLst/>
          </a:prstGeom>
          <a:noFill/>
        </p:spPr>
        <p:txBody>
          <a:bodyPr wrap="none" rtlCol="0">
            <a:spAutoFit/>
          </a:bodyPr>
          <a:lstStyle/>
          <a:p>
            <a:r>
              <a:rPr lang="en-US" sz="1400" dirty="0" smtClean="0"/>
              <a:t>n/a</a:t>
            </a:r>
            <a:endParaRPr lang="en-US" sz="1400" dirty="0"/>
          </a:p>
        </p:txBody>
      </p:sp>
      <p:sp>
        <p:nvSpPr>
          <p:cNvPr id="32" name="Textfeld 31"/>
          <p:cNvSpPr txBox="1"/>
          <p:nvPr/>
        </p:nvSpPr>
        <p:spPr>
          <a:xfrm>
            <a:off x="4215658" y="3048266"/>
            <a:ext cx="711879" cy="307777"/>
          </a:xfrm>
          <a:prstGeom prst="rect">
            <a:avLst/>
          </a:prstGeom>
          <a:noFill/>
        </p:spPr>
        <p:txBody>
          <a:bodyPr wrap="none" rtlCol="0" anchor="t">
            <a:spAutoFit/>
          </a:bodyPr>
          <a:lstStyle/>
          <a:p>
            <a:r>
              <a:rPr lang="en-US" sz="1400" dirty="0" smtClean="0"/>
              <a:t>100 ms</a:t>
            </a:r>
            <a:endParaRPr lang="en-US" sz="1400" dirty="0"/>
          </a:p>
        </p:txBody>
      </p:sp>
      <p:sp>
        <p:nvSpPr>
          <p:cNvPr id="33" name="Textfeld 32"/>
          <p:cNvSpPr txBox="1"/>
          <p:nvPr/>
        </p:nvSpPr>
        <p:spPr>
          <a:xfrm>
            <a:off x="5025407" y="3055340"/>
            <a:ext cx="711879" cy="307777"/>
          </a:xfrm>
          <a:prstGeom prst="rect">
            <a:avLst/>
          </a:prstGeom>
          <a:noFill/>
        </p:spPr>
        <p:txBody>
          <a:bodyPr wrap="none" rtlCol="0" anchor="t">
            <a:spAutoFit/>
          </a:bodyPr>
          <a:lstStyle/>
          <a:p>
            <a:r>
              <a:rPr lang="en-US" sz="1400" dirty="0" smtClean="0"/>
              <a:t>100 ms</a:t>
            </a:r>
            <a:endParaRPr lang="en-US" sz="1400" dirty="0"/>
          </a:p>
        </p:txBody>
      </p:sp>
      <p:sp>
        <p:nvSpPr>
          <p:cNvPr id="34" name="Textfeld 33"/>
          <p:cNvSpPr txBox="1"/>
          <p:nvPr/>
        </p:nvSpPr>
        <p:spPr>
          <a:xfrm>
            <a:off x="5788165" y="1637593"/>
            <a:ext cx="1444753" cy="738664"/>
          </a:xfrm>
          <a:prstGeom prst="rect">
            <a:avLst/>
          </a:prstGeom>
          <a:noFill/>
        </p:spPr>
        <p:txBody>
          <a:bodyPr wrap="square" rtlCol="0">
            <a:spAutoFit/>
          </a:bodyPr>
          <a:lstStyle/>
          <a:p>
            <a:pPr algn="ctr"/>
            <a:r>
              <a:rPr lang="en-US" sz="1400" dirty="0" smtClean="0"/>
              <a:t>Return after</a:t>
            </a:r>
            <a:br>
              <a:rPr lang="en-US" sz="1400" dirty="0" smtClean="0"/>
            </a:br>
            <a:r>
              <a:rPr lang="en-US" sz="1400" dirty="0" smtClean="0"/>
              <a:t>1</a:t>
            </a:r>
            <a:r>
              <a:rPr lang="en-US" sz="1400" baseline="30000" dirty="0" smtClean="0"/>
              <a:t>st</a:t>
            </a:r>
            <a:r>
              <a:rPr lang="en-US" sz="1400" dirty="0" smtClean="0"/>
              <a:t> AP Responses</a:t>
            </a:r>
            <a:br>
              <a:rPr lang="en-US" sz="1400" dirty="0" smtClean="0"/>
            </a:br>
            <a:r>
              <a:rPr lang="en-US" sz="1400" dirty="0" smtClean="0"/>
              <a:t>(scan 1 channel)</a:t>
            </a:r>
            <a:endParaRPr lang="en-US" sz="1400" dirty="0"/>
          </a:p>
        </p:txBody>
      </p:sp>
      <p:sp>
        <p:nvSpPr>
          <p:cNvPr id="36" name="Textfeld 35"/>
          <p:cNvSpPr txBox="1"/>
          <p:nvPr/>
        </p:nvSpPr>
        <p:spPr>
          <a:xfrm>
            <a:off x="5820729" y="3055340"/>
            <a:ext cx="580295" cy="307777"/>
          </a:xfrm>
          <a:prstGeom prst="rect">
            <a:avLst/>
          </a:prstGeom>
          <a:noFill/>
        </p:spPr>
        <p:txBody>
          <a:bodyPr wrap="none" rtlCol="0" anchor="t">
            <a:spAutoFit/>
          </a:bodyPr>
          <a:lstStyle/>
          <a:p>
            <a:r>
              <a:rPr lang="en-US" sz="1400" dirty="0" smtClean="0"/>
              <a:t>50ms</a:t>
            </a:r>
            <a:endParaRPr lang="en-US" sz="1400" dirty="0"/>
          </a:p>
        </p:txBody>
      </p:sp>
      <p:sp>
        <p:nvSpPr>
          <p:cNvPr id="37" name="Textfeld 36"/>
          <p:cNvSpPr txBox="1"/>
          <p:nvPr/>
        </p:nvSpPr>
        <p:spPr>
          <a:xfrm>
            <a:off x="6573262" y="3055340"/>
            <a:ext cx="580295" cy="307777"/>
          </a:xfrm>
          <a:prstGeom prst="rect">
            <a:avLst/>
          </a:prstGeom>
          <a:noFill/>
        </p:spPr>
        <p:txBody>
          <a:bodyPr wrap="none" rtlCol="0" anchor="t">
            <a:spAutoFit/>
          </a:bodyPr>
          <a:lstStyle/>
          <a:p>
            <a:r>
              <a:rPr lang="en-US" sz="1400" dirty="0" smtClean="0"/>
              <a:t>50ms</a:t>
            </a:r>
            <a:endParaRPr lang="en-US" sz="1400" dirty="0"/>
          </a:p>
        </p:txBody>
      </p:sp>
      <p:sp>
        <p:nvSpPr>
          <p:cNvPr id="38" name="Textfeld 37"/>
          <p:cNvSpPr txBox="1"/>
          <p:nvPr/>
        </p:nvSpPr>
        <p:spPr>
          <a:xfrm>
            <a:off x="5823650" y="3412344"/>
            <a:ext cx="529888" cy="307777"/>
          </a:xfrm>
          <a:prstGeom prst="rect">
            <a:avLst/>
          </a:prstGeom>
          <a:noFill/>
        </p:spPr>
        <p:txBody>
          <a:bodyPr wrap="none" rtlCol="0">
            <a:spAutoFit/>
          </a:bodyPr>
          <a:lstStyle/>
          <a:p>
            <a:r>
              <a:rPr lang="en-US" sz="1400" dirty="0"/>
              <a:t>2</a:t>
            </a:r>
            <a:r>
              <a:rPr lang="en-US" sz="1400" dirty="0" smtClean="0"/>
              <a:t> ms</a:t>
            </a:r>
            <a:endParaRPr lang="en-US" sz="1400" dirty="0"/>
          </a:p>
        </p:txBody>
      </p:sp>
      <p:sp>
        <p:nvSpPr>
          <p:cNvPr id="47" name="Textfeld 46"/>
          <p:cNvSpPr txBox="1"/>
          <p:nvPr/>
        </p:nvSpPr>
        <p:spPr>
          <a:xfrm>
            <a:off x="2737712" y="1556340"/>
            <a:ext cx="1558540" cy="954107"/>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stop after 1</a:t>
            </a:r>
            <a:r>
              <a:rPr lang="en-US" sz="1400" baseline="30000" dirty="0" smtClean="0"/>
              <a:t>st</a:t>
            </a:r>
            <a:r>
              <a:rPr lang="en-US" sz="1400" dirty="0" smtClean="0"/>
              <a:t> </a:t>
            </a:r>
            <a:r>
              <a:rPr lang="en-US" sz="1400" dirty="0" err="1" smtClean="0"/>
              <a:t>APs</a:t>
            </a:r>
            <a:r>
              <a:rPr lang="en-US" sz="1400" dirty="0" smtClean="0"/>
              <a:t/>
            </a:r>
            <a:br>
              <a:rPr lang="en-US" sz="1400" dirty="0" smtClean="0"/>
            </a:br>
            <a:r>
              <a:rPr lang="en-US" sz="1400" dirty="0" smtClean="0"/>
              <a:t>is found</a:t>
            </a:r>
            <a:endParaRPr lang="en-US" sz="1400" dirty="0"/>
          </a:p>
        </p:txBody>
      </p:sp>
      <p:cxnSp>
        <p:nvCxnSpPr>
          <p:cNvPr id="48" name="Gerade Verbindung 47"/>
          <p:cNvCxnSpPr/>
          <p:nvPr/>
        </p:nvCxnSpPr>
        <p:spPr>
          <a:xfrm rot="16200000" flipH="1">
            <a:off x="3203078" y="2666855"/>
            <a:ext cx="2076700" cy="51544"/>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2799406" y="2555548"/>
            <a:ext cx="748610" cy="307777"/>
          </a:xfrm>
          <a:prstGeom prst="rect">
            <a:avLst/>
          </a:prstGeom>
          <a:noFill/>
        </p:spPr>
        <p:txBody>
          <a:bodyPr wrap="none" rtlCol="0">
            <a:spAutoFit/>
          </a:bodyPr>
          <a:lstStyle/>
          <a:p>
            <a:r>
              <a:rPr lang="en-US" sz="1400" dirty="0" smtClean="0"/>
              <a:t>2.4 GHz</a:t>
            </a:r>
            <a:endParaRPr lang="en-US" sz="1400" dirty="0"/>
          </a:p>
        </p:txBody>
      </p:sp>
      <p:sp>
        <p:nvSpPr>
          <p:cNvPr id="50" name="Textfeld 49"/>
          <p:cNvSpPr txBox="1"/>
          <p:nvPr/>
        </p:nvSpPr>
        <p:spPr>
          <a:xfrm>
            <a:off x="3481188" y="25555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51" name="Textfeld 50"/>
          <p:cNvSpPr txBox="1"/>
          <p:nvPr/>
        </p:nvSpPr>
        <p:spPr>
          <a:xfrm>
            <a:off x="2788981" y="3055340"/>
            <a:ext cx="711879" cy="307777"/>
          </a:xfrm>
          <a:prstGeom prst="rect">
            <a:avLst/>
          </a:prstGeom>
          <a:noFill/>
        </p:spPr>
        <p:txBody>
          <a:bodyPr wrap="none" rtlCol="0" anchor="t">
            <a:spAutoFit/>
          </a:bodyPr>
          <a:lstStyle/>
          <a:p>
            <a:r>
              <a:rPr lang="en-US" sz="1400" dirty="0" smtClean="0"/>
              <a:t>550 ms</a:t>
            </a:r>
            <a:endParaRPr lang="en-US" sz="1400" dirty="0"/>
          </a:p>
        </p:txBody>
      </p:sp>
      <p:sp>
        <p:nvSpPr>
          <p:cNvPr id="52" name="Textfeld 51"/>
          <p:cNvSpPr txBox="1"/>
          <p:nvPr/>
        </p:nvSpPr>
        <p:spPr>
          <a:xfrm>
            <a:off x="3459478" y="3055340"/>
            <a:ext cx="802874" cy="307777"/>
          </a:xfrm>
          <a:prstGeom prst="rect">
            <a:avLst/>
          </a:prstGeom>
          <a:noFill/>
        </p:spPr>
        <p:txBody>
          <a:bodyPr wrap="none" rtlCol="0" anchor="t">
            <a:spAutoFit/>
          </a:bodyPr>
          <a:lstStyle/>
          <a:p>
            <a:r>
              <a:rPr lang="en-US" sz="1400" dirty="0" smtClean="0"/>
              <a:t>1150 ms</a:t>
            </a:r>
            <a:endParaRPr lang="en-US" sz="1400" dirty="0"/>
          </a:p>
        </p:txBody>
      </p:sp>
      <p:sp>
        <p:nvSpPr>
          <p:cNvPr id="53" name="Textfeld 52"/>
          <p:cNvSpPr txBox="1"/>
          <p:nvPr/>
        </p:nvSpPr>
        <p:spPr>
          <a:xfrm>
            <a:off x="2819400" y="3406390"/>
            <a:ext cx="618604" cy="307777"/>
          </a:xfrm>
          <a:prstGeom prst="rect">
            <a:avLst/>
          </a:prstGeom>
          <a:noFill/>
        </p:spPr>
        <p:txBody>
          <a:bodyPr wrap="none" rtlCol="0">
            <a:spAutoFit/>
          </a:bodyPr>
          <a:lstStyle/>
          <a:p>
            <a:r>
              <a:rPr lang="en-US" sz="1400" dirty="0" smtClean="0"/>
              <a:t>22 ms</a:t>
            </a:r>
            <a:endParaRPr lang="en-US" sz="1400" dirty="0"/>
          </a:p>
        </p:txBody>
      </p:sp>
      <p:sp>
        <p:nvSpPr>
          <p:cNvPr id="54" name="Textfeld 53"/>
          <p:cNvSpPr txBox="1"/>
          <p:nvPr/>
        </p:nvSpPr>
        <p:spPr>
          <a:xfrm>
            <a:off x="3607510" y="3409367"/>
            <a:ext cx="431090" cy="307777"/>
          </a:xfrm>
          <a:prstGeom prst="rect">
            <a:avLst/>
          </a:prstGeom>
          <a:noFill/>
        </p:spPr>
        <p:txBody>
          <a:bodyPr wrap="none" rtlCol="0">
            <a:spAutoFit/>
          </a:bodyPr>
          <a:lstStyle/>
          <a:p>
            <a:r>
              <a:rPr lang="en-US" sz="1400" dirty="0" smtClean="0"/>
              <a:t>n/a</a:t>
            </a:r>
            <a:endParaRPr lang="en-US" sz="1400" dirty="0"/>
          </a:p>
        </p:txBody>
      </p:sp>
      <p:cxnSp>
        <p:nvCxnSpPr>
          <p:cNvPr id="55" name="Gerade Verbindung 54"/>
          <p:cNvCxnSpPr/>
          <p:nvPr/>
        </p:nvCxnSpPr>
        <p:spPr>
          <a:xfrm rot="5400000" flipH="1" flipV="1">
            <a:off x="2941005" y="3121774"/>
            <a:ext cx="1218406" cy="1588"/>
          </a:xfrm>
          <a:prstGeom prst="line">
            <a:avLst/>
          </a:prstGeom>
        </p:spPr>
        <p:style>
          <a:lnRef idx="2">
            <a:schemeClr val="accent1"/>
          </a:lnRef>
          <a:fillRef idx="0">
            <a:schemeClr val="accent1"/>
          </a:fillRef>
          <a:effectRef idx="1">
            <a:schemeClr val="accent1"/>
          </a:effectRef>
          <a:fontRef idx="minor">
            <a:schemeClr val="tx1"/>
          </a:fontRef>
        </p:style>
      </p:cxnSp>
      <p:sp>
        <p:nvSpPr>
          <p:cNvPr id="56" name="Nach oben gekrümmter Pfeil 55"/>
          <p:cNvSpPr/>
          <p:nvPr/>
        </p:nvSpPr>
        <p:spPr>
          <a:xfrm>
            <a:off x="1999991" y="3657600"/>
            <a:ext cx="1581409" cy="2286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58" name="Nach oben gekrümmter Pfeil 57"/>
          <p:cNvSpPr/>
          <p:nvPr/>
        </p:nvSpPr>
        <p:spPr>
          <a:xfrm>
            <a:off x="1981200" y="3807177"/>
            <a:ext cx="3148075" cy="400624"/>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59" name="Textfeld 58"/>
          <p:cNvSpPr txBox="1"/>
          <p:nvPr/>
        </p:nvSpPr>
        <p:spPr>
          <a:xfrm>
            <a:off x="1981200" y="4186535"/>
            <a:ext cx="3048000" cy="461665"/>
          </a:xfrm>
          <a:prstGeom prst="rect">
            <a:avLst/>
          </a:prstGeom>
          <a:noFill/>
        </p:spPr>
        <p:txBody>
          <a:bodyPr wrap="square" rtlCol="0">
            <a:spAutoFit/>
          </a:bodyPr>
          <a:lstStyle/>
          <a:p>
            <a:pPr algn="ctr"/>
            <a:r>
              <a:rPr lang="en-US" sz="1200" dirty="0" smtClean="0"/>
              <a:t>11k may work, but </a:t>
            </a:r>
            <a:r>
              <a:rPr lang="en-US" sz="1200" b="1" dirty="0" smtClean="0"/>
              <a:t>not </a:t>
            </a:r>
            <a:r>
              <a:rPr lang="en-US" sz="1200" dirty="0" smtClean="0"/>
              <a:t>for initial link set-up</a:t>
            </a:r>
          </a:p>
          <a:p>
            <a:pPr algn="ctr"/>
            <a:r>
              <a:rPr lang="en-US" sz="1200" dirty="0" smtClean="0"/>
              <a:t>Amendment required</a:t>
            </a:r>
            <a:endParaRPr lang="en-US" sz="1200" dirty="0"/>
          </a:p>
        </p:txBody>
      </p:sp>
      <p:sp>
        <p:nvSpPr>
          <p:cNvPr id="60" name="Nach oben gekrümmter Pfeil 59"/>
          <p:cNvSpPr/>
          <p:nvPr/>
        </p:nvSpPr>
        <p:spPr>
          <a:xfrm>
            <a:off x="5105401" y="3733801"/>
            <a:ext cx="1447799" cy="3048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1" name="Textfeld 60"/>
          <p:cNvSpPr txBox="1"/>
          <p:nvPr/>
        </p:nvSpPr>
        <p:spPr>
          <a:xfrm>
            <a:off x="5105400" y="4038600"/>
            <a:ext cx="1676400" cy="461665"/>
          </a:xfrm>
          <a:prstGeom prst="rect">
            <a:avLst/>
          </a:prstGeom>
          <a:noFill/>
        </p:spPr>
        <p:txBody>
          <a:bodyPr wrap="square" rtlCol="0">
            <a:spAutoFit/>
          </a:bodyPr>
          <a:lstStyle/>
          <a:p>
            <a:pPr algn="ctr"/>
            <a:r>
              <a:rPr lang="en-US" sz="1200" dirty="0" smtClean="0"/>
              <a:t>Combine both:</a:t>
            </a:r>
            <a:br>
              <a:rPr lang="en-US" sz="1200" dirty="0" smtClean="0"/>
            </a:br>
            <a:r>
              <a:rPr lang="en-US" sz="1200" dirty="0" smtClean="0"/>
              <a:t>Amendment required</a:t>
            </a:r>
            <a:endParaRPr lang="en-US" sz="1200" dirty="0"/>
          </a:p>
        </p:txBody>
      </p:sp>
      <p:sp>
        <p:nvSpPr>
          <p:cNvPr id="57" name="Textfeld 56"/>
          <p:cNvSpPr txBox="1"/>
          <p:nvPr/>
        </p:nvSpPr>
        <p:spPr>
          <a:xfrm>
            <a:off x="2133600" y="3837801"/>
            <a:ext cx="1551255" cy="276999"/>
          </a:xfrm>
          <a:prstGeom prst="rect">
            <a:avLst/>
          </a:prstGeom>
          <a:noFill/>
        </p:spPr>
        <p:txBody>
          <a:bodyPr wrap="square" rtlCol="0">
            <a:spAutoFit/>
          </a:bodyPr>
          <a:lstStyle/>
          <a:p>
            <a:pPr algn="ctr"/>
            <a:r>
              <a:rPr lang="en-US" sz="1200" dirty="0" smtClean="0"/>
              <a:t>Amendment required</a:t>
            </a:r>
            <a:endParaRPr lang="en-US" sz="1200" dirty="0"/>
          </a:p>
        </p:txBody>
      </p:sp>
      <p:sp>
        <p:nvSpPr>
          <p:cNvPr id="64" name="Inhaltsplatzhalter 2"/>
          <p:cNvSpPr>
            <a:spLocks noGrp="1"/>
          </p:cNvSpPr>
          <p:nvPr>
            <p:ph idx="1"/>
          </p:nvPr>
        </p:nvSpPr>
        <p:spPr>
          <a:xfrm>
            <a:off x="152400" y="4724400"/>
            <a:ext cx="7772400" cy="609600"/>
          </a:xfrm>
        </p:spPr>
        <p:txBody>
          <a:bodyPr/>
          <a:lstStyle/>
          <a:p>
            <a:r>
              <a:rPr lang="en-US" sz="1600" dirty="0" smtClean="0"/>
              <a:t>Moving from one BSS to another</a:t>
            </a:r>
            <a:br>
              <a:rPr lang="en-US" sz="1600" dirty="0" smtClean="0"/>
            </a:br>
            <a:r>
              <a:rPr lang="en-US" sz="1600" dirty="0" smtClean="0"/>
              <a:t>(note: not in scope of FIA SG, but mentioned for completeness)</a:t>
            </a:r>
          </a:p>
          <a:p>
            <a:pPr lvl="1"/>
            <a:r>
              <a:rPr lang="en-US" sz="1400" dirty="0" smtClean="0"/>
              <a:t>11k neighbor report can provide information on which channels </a:t>
            </a:r>
            <a:r>
              <a:rPr lang="en-US" sz="1400" dirty="0" err="1" smtClean="0"/>
              <a:t>APs</a:t>
            </a:r>
            <a:r>
              <a:rPr lang="en-US" sz="1400" dirty="0" smtClean="0"/>
              <a:t> operate</a:t>
            </a:r>
          </a:p>
          <a:p>
            <a:r>
              <a:rPr lang="en-US" sz="1600" dirty="0" smtClean="0"/>
              <a:t>Initial link-set up</a:t>
            </a:r>
          </a:p>
          <a:p>
            <a:pPr lvl="1"/>
            <a:r>
              <a:rPr lang="en-US" sz="1400" dirty="0" smtClean="0"/>
              <a:t>Not possible right now (STA is not within a BSS in order to query a neighbor report)</a:t>
            </a:r>
          </a:p>
          <a:p>
            <a:pPr lvl="1"/>
            <a:r>
              <a:rPr lang="en-US" sz="1400" dirty="0" smtClean="0"/>
              <a:t>Possible approach: allow input via management plane</a:t>
            </a:r>
            <a:endParaRPr lang="en-US" sz="1400" dirty="0"/>
          </a:p>
        </p:txBody>
      </p:sp>
      <p:cxnSp>
        <p:nvCxnSpPr>
          <p:cNvPr id="66" name="Gerade Verbindung 65"/>
          <p:cNvCxnSpPr/>
          <p:nvPr/>
        </p:nvCxnSpPr>
        <p:spPr>
          <a:xfrm flipV="1">
            <a:off x="5791200" y="2963080"/>
            <a:ext cx="1403305" cy="8720"/>
          </a:xfrm>
          <a:prstGeom prst="line">
            <a:avLst/>
          </a:prstGeom>
        </p:spPr>
        <p:style>
          <a:lnRef idx="2">
            <a:schemeClr val="accent1"/>
          </a:lnRef>
          <a:fillRef idx="0">
            <a:schemeClr val="accent1"/>
          </a:fillRef>
          <a:effectRef idx="1">
            <a:schemeClr val="accent1"/>
          </a:effectRef>
          <a:fontRef idx="minor">
            <a:schemeClr val="tx1"/>
          </a:fontRef>
        </p:style>
      </p:cxnSp>
      <p:sp>
        <p:nvSpPr>
          <p:cNvPr id="69" name="Rectangle 3"/>
          <p:cNvSpPr txBox="1">
            <a:spLocks noChangeArrowheads="1"/>
          </p:cNvSpPr>
          <p:nvPr/>
        </p:nvSpPr>
        <p:spPr bwMode="auto">
          <a:xfrm>
            <a:off x="7315200" y="6248400"/>
            <a:ext cx="22860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tabLst/>
              <a:defRPr/>
            </a:pPr>
            <a:r>
              <a:rPr kumimoji="0" lang="en-US" sz="1100" b="1" i="0" u="none" strike="noStrike" kern="0" cap="none" spc="0" normalizeH="0" baseline="0" noProof="0" dirty="0" smtClean="0">
                <a:ln>
                  <a:noFill/>
                </a:ln>
                <a:solidFill>
                  <a:srgbClr val="0000FF"/>
                </a:solidFill>
                <a:effectLst/>
                <a:uLnTx/>
                <a:uFillTx/>
                <a:latin typeface="+mn-lt"/>
                <a:ea typeface="ＭＳ Ｐゴシック" charset="-128"/>
              </a:rPr>
              <a:t>Source: 11-10/922r2</a:t>
            </a:r>
            <a:endParaRPr kumimoji="0" lang="en-US" sz="1100" b="1" i="0" u="none" strike="noStrike" kern="0" cap="none" spc="0" normalizeH="0" baseline="0" noProof="0" dirty="0">
              <a:ln>
                <a:noFill/>
              </a:ln>
              <a:solidFill>
                <a:srgbClr val="0000FF"/>
              </a:solidFill>
              <a:effectLst/>
              <a:uLnTx/>
              <a:uFillTx/>
              <a:latin typeface="+mn-lt"/>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1000"/>
                                        <p:tgtEl>
                                          <p:spTgt spid="6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1000"/>
                                        <p:tgtEl>
                                          <p:spTgt spid="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1000"/>
                                        <p:tgtEl>
                                          <p:spTgt spid="3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1000"/>
                                        <p:tgtEl>
                                          <p:spTgt spid="36"/>
                                        </p:tgtEl>
                                      </p:cBhvr>
                                    </p:animEffect>
                                  </p:childTnLst>
                                </p:cTn>
                              </p:par>
                              <p:par>
                                <p:cTn id="17" presetID="9"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10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100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1000"/>
                                        <p:tgtEl>
                                          <p:spTgt spid="3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dissolve">
                                      <p:cBhvr>
                                        <p:cTn id="28" dur="1000"/>
                                        <p:tgtEl>
                                          <p:spTgt spid="6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1000"/>
                                        <p:tgtEl>
                                          <p:spTgt spid="16"/>
                                        </p:tgtEl>
                                      </p:cBhvr>
                                    </p:animEffect>
                                  </p:childTnLst>
                                </p:cTn>
                              </p:par>
                              <p:par>
                                <p:cTn id="32" presetID="9" presetClass="entr" presetSubtype="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dissolve">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4" grpId="0"/>
      <p:bldP spid="36" grpId="0"/>
      <p:bldP spid="37" grpId="0"/>
      <p:bldP spid="38" grpId="0"/>
      <p:bldP spid="61"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533400"/>
            <a:ext cx="7772400" cy="1066800"/>
          </a:xfrm>
        </p:spPr>
        <p:txBody>
          <a:bodyPr/>
          <a:lstStyle/>
          <a:p>
            <a:r>
              <a:rPr lang="en-US" dirty="0" smtClean="0"/>
              <a:t>AP Discovery: Enablement of 5GHz active scanning via 2.4 GHz</a:t>
            </a:r>
            <a:endParaRPr lang="en-US" dirty="0"/>
          </a:p>
        </p:txBody>
      </p:sp>
      <p:sp>
        <p:nvSpPr>
          <p:cNvPr id="3" name="Inhaltsplatzhalter 2"/>
          <p:cNvSpPr>
            <a:spLocks noGrp="1"/>
          </p:cNvSpPr>
          <p:nvPr>
            <p:ph idx="1"/>
          </p:nvPr>
        </p:nvSpPr>
        <p:spPr>
          <a:xfrm>
            <a:off x="304800" y="4953000"/>
            <a:ext cx="8686800" cy="1219200"/>
          </a:xfrm>
        </p:spPr>
        <p:txBody>
          <a:bodyPr/>
          <a:lstStyle/>
          <a:p>
            <a:r>
              <a:rPr lang="en-US" sz="1600" dirty="0" err="1" smtClean="0"/>
              <a:t>APs</a:t>
            </a:r>
            <a:r>
              <a:rPr lang="en-US" sz="1600" dirty="0" smtClean="0"/>
              <a:t> with simultaneous dual-band operation are common (esp. in commercial environments)</a:t>
            </a:r>
          </a:p>
          <a:p>
            <a:r>
              <a:rPr lang="en-US" sz="1600" dirty="0" smtClean="0"/>
              <a:t>AP has knowledge on the 5GHz channels it is operating on</a:t>
            </a:r>
          </a:p>
          <a:p>
            <a:r>
              <a:rPr lang="en-US" sz="1600" dirty="0" smtClean="0"/>
              <a:t>Provide information on 5GHz operation / channels via 2.4GHz channel to STA </a:t>
            </a:r>
            <a:r>
              <a:rPr lang="en-US" sz="1600" dirty="0" err="1" smtClean="0">
                <a:sym typeface="Wingdings"/>
              </a:rPr>
              <a:t></a:t>
            </a:r>
            <a:r>
              <a:rPr lang="en-US" sz="1600" dirty="0" smtClean="0">
                <a:sym typeface="Wingdings"/>
              </a:rPr>
              <a:t> STA can immediately synchronize via active scan on 5GHz channel (if legislation permits)</a:t>
            </a:r>
            <a:endParaRPr lang="en-US" sz="1600" dirty="0"/>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dirty="0"/>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35</a:t>
            </a:fld>
            <a:endParaRPr lang="en-US"/>
          </a:p>
        </p:txBody>
      </p:sp>
      <p:sp>
        <p:nvSpPr>
          <p:cNvPr id="7" name="Textfeld 6"/>
          <p:cNvSpPr txBox="1"/>
          <p:nvPr/>
        </p:nvSpPr>
        <p:spPr>
          <a:xfrm>
            <a:off x="0" y="3121223"/>
            <a:ext cx="1447800" cy="307777"/>
          </a:xfrm>
          <a:prstGeom prst="rect">
            <a:avLst/>
          </a:prstGeom>
          <a:noFill/>
        </p:spPr>
        <p:txBody>
          <a:bodyPr wrap="square" rtlCol="0" anchor="t">
            <a:spAutoFit/>
          </a:bodyPr>
          <a:lstStyle/>
          <a:p>
            <a:r>
              <a:rPr lang="en-US" sz="1400" dirty="0" smtClean="0"/>
              <a:t>Passive scanning</a:t>
            </a:r>
            <a:endParaRPr lang="en-US" sz="1400" dirty="0"/>
          </a:p>
        </p:txBody>
      </p:sp>
      <p:sp>
        <p:nvSpPr>
          <p:cNvPr id="8" name="Textfeld 7"/>
          <p:cNvSpPr txBox="1"/>
          <p:nvPr/>
        </p:nvSpPr>
        <p:spPr>
          <a:xfrm>
            <a:off x="0" y="3466173"/>
            <a:ext cx="1523999" cy="307777"/>
          </a:xfrm>
          <a:prstGeom prst="rect">
            <a:avLst/>
          </a:prstGeom>
          <a:noFill/>
        </p:spPr>
        <p:txBody>
          <a:bodyPr wrap="square" rtlCol="0">
            <a:spAutoFit/>
          </a:bodyPr>
          <a:lstStyle/>
          <a:p>
            <a:r>
              <a:rPr lang="en-US" sz="1400" dirty="0" smtClean="0"/>
              <a:t>Active scanning</a:t>
            </a:r>
            <a:endParaRPr lang="en-US" sz="1400" dirty="0"/>
          </a:p>
        </p:txBody>
      </p:sp>
      <p:sp>
        <p:nvSpPr>
          <p:cNvPr id="9" name="Textfeld 8"/>
          <p:cNvSpPr txBox="1"/>
          <p:nvPr/>
        </p:nvSpPr>
        <p:spPr>
          <a:xfrm>
            <a:off x="1244302" y="1857743"/>
            <a:ext cx="1558540" cy="738664"/>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find all </a:t>
            </a:r>
            <a:r>
              <a:rPr lang="en-US" sz="1400" dirty="0" err="1" smtClean="0"/>
              <a:t>APs</a:t>
            </a:r>
            <a:endParaRPr lang="en-US" sz="1400" dirty="0"/>
          </a:p>
        </p:txBody>
      </p:sp>
      <p:sp>
        <p:nvSpPr>
          <p:cNvPr id="10" name="Textfeld 9"/>
          <p:cNvSpPr txBox="1"/>
          <p:nvPr/>
        </p:nvSpPr>
        <p:spPr>
          <a:xfrm>
            <a:off x="1326035" y="2634571"/>
            <a:ext cx="748610" cy="307777"/>
          </a:xfrm>
          <a:prstGeom prst="rect">
            <a:avLst/>
          </a:prstGeom>
          <a:noFill/>
        </p:spPr>
        <p:txBody>
          <a:bodyPr wrap="none" rtlCol="0">
            <a:spAutoFit/>
          </a:bodyPr>
          <a:lstStyle/>
          <a:p>
            <a:r>
              <a:rPr lang="en-US" sz="1400" dirty="0" smtClean="0"/>
              <a:t>2.4 GHz</a:t>
            </a:r>
            <a:endParaRPr lang="en-US" sz="1400" dirty="0"/>
          </a:p>
        </p:txBody>
      </p:sp>
      <p:sp>
        <p:nvSpPr>
          <p:cNvPr id="11" name="Textfeld 10"/>
          <p:cNvSpPr txBox="1"/>
          <p:nvPr/>
        </p:nvSpPr>
        <p:spPr>
          <a:xfrm>
            <a:off x="2007817" y="2634571"/>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12" name="Textfeld 11"/>
          <p:cNvSpPr txBox="1"/>
          <p:nvPr/>
        </p:nvSpPr>
        <p:spPr>
          <a:xfrm>
            <a:off x="4276864" y="1603023"/>
            <a:ext cx="1480606" cy="954107"/>
          </a:xfrm>
          <a:prstGeom prst="rect">
            <a:avLst/>
          </a:prstGeom>
          <a:noFill/>
        </p:spPr>
        <p:txBody>
          <a:bodyPr wrap="none" rtlCol="0">
            <a:spAutoFit/>
          </a:bodyPr>
          <a:lstStyle/>
          <a:p>
            <a:pPr algn="ctr"/>
            <a:r>
              <a:rPr lang="en-US" sz="1400" dirty="0" smtClean="0"/>
              <a:t>Reduce number</a:t>
            </a:r>
            <a:br>
              <a:rPr lang="en-US" sz="1400" dirty="0" smtClean="0"/>
            </a:br>
            <a:r>
              <a:rPr lang="en-US" sz="1400" dirty="0" smtClean="0"/>
              <a:t>of channels (to 1)</a:t>
            </a:r>
            <a:br>
              <a:rPr lang="en-US" sz="1400" dirty="0" smtClean="0"/>
            </a:br>
            <a:r>
              <a:rPr lang="en-US" sz="1400" dirty="0" smtClean="0"/>
              <a:t>where </a:t>
            </a:r>
            <a:r>
              <a:rPr lang="en-US" sz="1400" dirty="0" err="1" smtClean="0"/>
              <a:t>APs</a:t>
            </a:r>
            <a:r>
              <a:rPr lang="en-US" sz="1400" dirty="0" smtClean="0"/>
              <a:t> are</a:t>
            </a:r>
            <a:br>
              <a:rPr lang="en-US" sz="1400" dirty="0" smtClean="0"/>
            </a:br>
            <a:r>
              <a:rPr lang="en-US" sz="1400" dirty="0" smtClean="0"/>
              <a:t>known to operate</a:t>
            </a:r>
            <a:endParaRPr lang="en-US" sz="1400" dirty="0"/>
          </a:p>
        </p:txBody>
      </p:sp>
      <p:sp>
        <p:nvSpPr>
          <p:cNvPr id="13" name="Textfeld 12"/>
          <p:cNvSpPr txBox="1"/>
          <p:nvPr/>
        </p:nvSpPr>
        <p:spPr>
          <a:xfrm>
            <a:off x="7212970" y="1944592"/>
            <a:ext cx="1778630" cy="523220"/>
          </a:xfrm>
          <a:prstGeom prst="rect">
            <a:avLst/>
          </a:prstGeom>
          <a:noFill/>
        </p:spPr>
        <p:txBody>
          <a:bodyPr wrap="square" rtlCol="0">
            <a:spAutoFit/>
          </a:bodyPr>
          <a:lstStyle/>
          <a:p>
            <a:pPr algn="ctr"/>
            <a:r>
              <a:rPr lang="en-US" sz="1400" dirty="0" smtClean="0"/>
              <a:t>Enablement at 5GHz via 2.4 GHz</a:t>
            </a:r>
            <a:endParaRPr lang="en-US" sz="1400" dirty="0"/>
          </a:p>
        </p:txBody>
      </p:sp>
      <p:sp>
        <p:nvSpPr>
          <p:cNvPr id="14" name="Textfeld 13"/>
          <p:cNvSpPr txBox="1"/>
          <p:nvPr/>
        </p:nvSpPr>
        <p:spPr>
          <a:xfrm>
            <a:off x="4229168" y="2634571"/>
            <a:ext cx="748610" cy="307777"/>
          </a:xfrm>
          <a:prstGeom prst="rect">
            <a:avLst/>
          </a:prstGeom>
          <a:noFill/>
        </p:spPr>
        <p:txBody>
          <a:bodyPr wrap="none" rtlCol="0">
            <a:spAutoFit/>
          </a:bodyPr>
          <a:lstStyle/>
          <a:p>
            <a:r>
              <a:rPr lang="en-US" sz="1400" dirty="0" smtClean="0"/>
              <a:t>2.4 GHz</a:t>
            </a:r>
            <a:endParaRPr lang="en-US" sz="1400" dirty="0"/>
          </a:p>
        </p:txBody>
      </p:sp>
      <p:sp>
        <p:nvSpPr>
          <p:cNvPr id="15" name="Textfeld 14"/>
          <p:cNvSpPr txBox="1"/>
          <p:nvPr/>
        </p:nvSpPr>
        <p:spPr>
          <a:xfrm>
            <a:off x="5052065" y="2634571"/>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16" name="Textfeld 15"/>
          <p:cNvSpPr txBox="1"/>
          <p:nvPr/>
        </p:nvSpPr>
        <p:spPr>
          <a:xfrm>
            <a:off x="5820443" y="2634571"/>
            <a:ext cx="748610" cy="307777"/>
          </a:xfrm>
          <a:prstGeom prst="rect">
            <a:avLst/>
          </a:prstGeom>
          <a:noFill/>
        </p:spPr>
        <p:txBody>
          <a:bodyPr wrap="none" rtlCol="0">
            <a:spAutoFit/>
          </a:bodyPr>
          <a:lstStyle/>
          <a:p>
            <a:r>
              <a:rPr lang="en-US" sz="1400" dirty="0" smtClean="0"/>
              <a:t>2.4 GHz</a:t>
            </a:r>
            <a:endParaRPr lang="en-US" sz="1400" dirty="0"/>
          </a:p>
        </p:txBody>
      </p:sp>
      <p:sp>
        <p:nvSpPr>
          <p:cNvPr id="17" name="Textfeld 16"/>
          <p:cNvSpPr txBox="1"/>
          <p:nvPr/>
        </p:nvSpPr>
        <p:spPr>
          <a:xfrm>
            <a:off x="6534790" y="2634571"/>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cxnSp>
        <p:nvCxnSpPr>
          <p:cNvPr id="18" name="Gerade Verbindung 17"/>
          <p:cNvCxnSpPr/>
          <p:nvPr/>
        </p:nvCxnSpPr>
        <p:spPr>
          <a:xfrm>
            <a:off x="120695" y="3059543"/>
            <a:ext cx="879702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5400000">
            <a:off x="266937" y="2750901"/>
            <a:ext cx="2087562" cy="306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H="1">
            <a:off x="1696678" y="2763479"/>
            <a:ext cx="2087559" cy="5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4887426" y="2876984"/>
            <a:ext cx="1836792" cy="29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rot="16200000" flipV="1">
            <a:off x="4440337" y="3144937"/>
            <a:ext cx="1157970" cy="19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16200000" flipV="1">
            <a:off x="5929577" y="3186377"/>
            <a:ext cx="1240786" cy="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rot="16200000" flipV="1">
            <a:off x="1428502" y="3181102"/>
            <a:ext cx="1240784" cy="17012"/>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feld 24"/>
          <p:cNvSpPr txBox="1"/>
          <p:nvPr/>
        </p:nvSpPr>
        <p:spPr>
          <a:xfrm>
            <a:off x="1261335" y="3134363"/>
            <a:ext cx="802874" cy="307777"/>
          </a:xfrm>
          <a:prstGeom prst="rect">
            <a:avLst/>
          </a:prstGeom>
          <a:noFill/>
        </p:spPr>
        <p:txBody>
          <a:bodyPr wrap="none" rtlCol="0" anchor="t">
            <a:spAutoFit/>
          </a:bodyPr>
          <a:lstStyle/>
          <a:p>
            <a:r>
              <a:rPr lang="en-US" sz="1400" dirty="0" smtClean="0"/>
              <a:t>1100 ms</a:t>
            </a:r>
            <a:endParaRPr lang="en-US" sz="1400" dirty="0"/>
          </a:p>
        </p:txBody>
      </p:sp>
      <p:sp>
        <p:nvSpPr>
          <p:cNvPr id="26" name="Textfeld 25"/>
          <p:cNvSpPr txBox="1"/>
          <p:nvPr/>
        </p:nvSpPr>
        <p:spPr>
          <a:xfrm>
            <a:off x="17084" y="1828800"/>
            <a:ext cx="1357000" cy="738664"/>
          </a:xfrm>
          <a:prstGeom prst="rect">
            <a:avLst/>
          </a:prstGeom>
          <a:noFill/>
        </p:spPr>
        <p:txBody>
          <a:bodyPr wrap="none" rtlCol="0">
            <a:spAutoFit/>
          </a:bodyPr>
          <a:lstStyle/>
          <a:p>
            <a:pPr algn="ctr"/>
            <a:r>
              <a:rPr lang="en-US" sz="1400" b="1" dirty="0" smtClean="0"/>
              <a:t>Expected Mean</a:t>
            </a:r>
            <a:br>
              <a:rPr lang="en-US" sz="1400" b="1" dirty="0" smtClean="0"/>
            </a:br>
            <a:r>
              <a:rPr lang="en-US" sz="1400" b="1" dirty="0" smtClean="0"/>
              <a:t>of time spent in</a:t>
            </a:r>
            <a:br>
              <a:rPr lang="en-US" sz="1400" b="1" dirty="0" smtClean="0"/>
            </a:br>
            <a:r>
              <a:rPr lang="en-US" sz="1400" b="1" dirty="0" smtClean="0"/>
              <a:t>scanning for</a:t>
            </a:r>
            <a:endParaRPr lang="en-US" sz="1400" b="1" dirty="0"/>
          </a:p>
        </p:txBody>
      </p:sp>
      <p:sp>
        <p:nvSpPr>
          <p:cNvPr id="27" name="Textfeld 26"/>
          <p:cNvSpPr txBox="1"/>
          <p:nvPr/>
        </p:nvSpPr>
        <p:spPr>
          <a:xfrm>
            <a:off x="1986107" y="3134363"/>
            <a:ext cx="802874" cy="307777"/>
          </a:xfrm>
          <a:prstGeom prst="rect">
            <a:avLst/>
          </a:prstGeom>
          <a:noFill/>
        </p:spPr>
        <p:txBody>
          <a:bodyPr wrap="none" rtlCol="0" anchor="t">
            <a:spAutoFit/>
          </a:bodyPr>
          <a:lstStyle/>
          <a:p>
            <a:r>
              <a:rPr lang="en-US" sz="1400" dirty="0" smtClean="0"/>
              <a:t>2300 ms</a:t>
            </a:r>
            <a:endParaRPr lang="en-US" sz="1400" dirty="0"/>
          </a:p>
        </p:txBody>
      </p:sp>
      <p:sp>
        <p:nvSpPr>
          <p:cNvPr id="28" name="Textfeld 27"/>
          <p:cNvSpPr txBox="1"/>
          <p:nvPr/>
        </p:nvSpPr>
        <p:spPr>
          <a:xfrm>
            <a:off x="1349028" y="3488390"/>
            <a:ext cx="708372" cy="307777"/>
          </a:xfrm>
          <a:prstGeom prst="rect">
            <a:avLst/>
          </a:prstGeom>
          <a:noFill/>
        </p:spPr>
        <p:txBody>
          <a:bodyPr wrap="none" rtlCol="0">
            <a:spAutoFit/>
          </a:bodyPr>
          <a:lstStyle/>
          <a:p>
            <a:r>
              <a:rPr lang="en-US" sz="1400" dirty="0" smtClean="0"/>
              <a:t>102 ms</a:t>
            </a:r>
            <a:endParaRPr lang="en-US" sz="1400" dirty="0"/>
          </a:p>
        </p:txBody>
      </p:sp>
      <p:sp>
        <p:nvSpPr>
          <p:cNvPr id="29" name="Textfeld 28"/>
          <p:cNvSpPr txBox="1"/>
          <p:nvPr/>
        </p:nvSpPr>
        <p:spPr>
          <a:xfrm>
            <a:off x="2098856" y="3488390"/>
            <a:ext cx="431090" cy="307777"/>
          </a:xfrm>
          <a:prstGeom prst="rect">
            <a:avLst/>
          </a:prstGeom>
          <a:noFill/>
        </p:spPr>
        <p:txBody>
          <a:bodyPr wrap="none" rtlCol="0">
            <a:spAutoFit/>
          </a:bodyPr>
          <a:lstStyle/>
          <a:p>
            <a:r>
              <a:rPr lang="en-US" sz="1400" dirty="0" smtClean="0"/>
              <a:t>n/a</a:t>
            </a:r>
            <a:endParaRPr lang="en-US" sz="1400" dirty="0"/>
          </a:p>
        </p:txBody>
      </p:sp>
      <p:sp>
        <p:nvSpPr>
          <p:cNvPr id="30" name="Textfeld 29"/>
          <p:cNvSpPr txBox="1"/>
          <p:nvPr/>
        </p:nvSpPr>
        <p:spPr>
          <a:xfrm>
            <a:off x="4201126" y="3491367"/>
            <a:ext cx="618604" cy="307777"/>
          </a:xfrm>
          <a:prstGeom prst="rect">
            <a:avLst/>
          </a:prstGeom>
          <a:noFill/>
        </p:spPr>
        <p:txBody>
          <a:bodyPr wrap="none" rtlCol="0">
            <a:spAutoFit/>
          </a:bodyPr>
          <a:lstStyle/>
          <a:p>
            <a:r>
              <a:rPr lang="en-US" sz="1400" dirty="0" smtClean="0"/>
              <a:t>17 ms</a:t>
            </a:r>
            <a:endParaRPr lang="en-US" sz="1400" dirty="0"/>
          </a:p>
        </p:txBody>
      </p:sp>
      <p:sp>
        <p:nvSpPr>
          <p:cNvPr id="31" name="Textfeld 30"/>
          <p:cNvSpPr txBox="1"/>
          <p:nvPr/>
        </p:nvSpPr>
        <p:spPr>
          <a:xfrm>
            <a:off x="5065150" y="3491367"/>
            <a:ext cx="431090" cy="307777"/>
          </a:xfrm>
          <a:prstGeom prst="rect">
            <a:avLst/>
          </a:prstGeom>
          <a:noFill/>
        </p:spPr>
        <p:txBody>
          <a:bodyPr wrap="none" rtlCol="0">
            <a:spAutoFit/>
          </a:bodyPr>
          <a:lstStyle/>
          <a:p>
            <a:r>
              <a:rPr lang="en-US" sz="1400" dirty="0" smtClean="0"/>
              <a:t>n/a</a:t>
            </a:r>
            <a:endParaRPr lang="en-US" sz="1400" dirty="0"/>
          </a:p>
        </p:txBody>
      </p:sp>
      <p:sp>
        <p:nvSpPr>
          <p:cNvPr id="32" name="Textfeld 31"/>
          <p:cNvSpPr txBox="1"/>
          <p:nvPr/>
        </p:nvSpPr>
        <p:spPr>
          <a:xfrm>
            <a:off x="4215658" y="3127289"/>
            <a:ext cx="711879" cy="307777"/>
          </a:xfrm>
          <a:prstGeom prst="rect">
            <a:avLst/>
          </a:prstGeom>
          <a:noFill/>
        </p:spPr>
        <p:txBody>
          <a:bodyPr wrap="none" rtlCol="0" anchor="t">
            <a:spAutoFit/>
          </a:bodyPr>
          <a:lstStyle/>
          <a:p>
            <a:r>
              <a:rPr lang="en-US" sz="1400" dirty="0" smtClean="0"/>
              <a:t>100 ms</a:t>
            </a:r>
            <a:endParaRPr lang="en-US" sz="1400" dirty="0"/>
          </a:p>
        </p:txBody>
      </p:sp>
      <p:sp>
        <p:nvSpPr>
          <p:cNvPr id="33" name="Textfeld 32"/>
          <p:cNvSpPr txBox="1"/>
          <p:nvPr/>
        </p:nvSpPr>
        <p:spPr>
          <a:xfrm>
            <a:off x="5025407" y="3134363"/>
            <a:ext cx="711879" cy="307777"/>
          </a:xfrm>
          <a:prstGeom prst="rect">
            <a:avLst/>
          </a:prstGeom>
          <a:noFill/>
        </p:spPr>
        <p:txBody>
          <a:bodyPr wrap="none" rtlCol="0" anchor="t">
            <a:spAutoFit/>
          </a:bodyPr>
          <a:lstStyle/>
          <a:p>
            <a:r>
              <a:rPr lang="en-US" sz="1400" dirty="0" smtClean="0"/>
              <a:t>100 ms</a:t>
            </a:r>
            <a:endParaRPr lang="en-US" sz="1400" dirty="0"/>
          </a:p>
        </p:txBody>
      </p:sp>
      <p:sp>
        <p:nvSpPr>
          <p:cNvPr id="34" name="Textfeld 33"/>
          <p:cNvSpPr txBox="1"/>
          <p:nvPr/>
        </p:nvSpPr>
        <p:spPr>
          <a:xfrm>
            <a:off x="5788165" y="1716616"/>
            <a:ext cx="1444753" cy="738664"/>
          </a:xfrm>
          <a:prstGeom prst="rect">
            <a:avLst/>
          </a:prstGeom>
          <a:noFill/>
        </p:spPr>
        <p:txBody>
          <a:bodyPr wrap="square" rtlCol="0">
            <a:spAutoFit/>
          </a:bodyPr>
          <a:lstStyle/>
          <a:p>
            <a:pPr algn="ctr"/>
            <a:r>
              <a:rPr lang="en-US" sz="1400" dirty="0" smtClean="0"/>
              <a:t>Return after</a:t>
            </a:r>
            <a:br>
              <a:rPr lang="en-US" sz="1400" dirty="0" smtClean="0"/>
            </a:br>
            <a:r>
              <a:rPr lang="en-US" sz="1400" dirty="0" smtClean="0"/>
              <a:t>1</a:t>
            </a:r>
            <a:r>
              <a:rPr lang="en-US" sz="1400" baseline="30000" dirty="0" smtClean="0"/>
              <a:t>st</a:t>
            </a:r>
            <a:r>
              <a:rPr lang="en-US" sz="1400" dirty="0" smtClean="0"/>
              <a:t> AP Responses</a:t>
            </a:r>
            <a:br>
              <a:rPr lang="en-US" sz="1400" dirty="0" smtClean="0"/>
            </a:br>
            <a:r>
              <a:rPr lang="en-US" sz="1400" dirty="0" smtClean="0"/>
              <a:t>(scan 1 channel)</a:t>
            </a:r>
            <a:endParaRPr lang="en-US" sz="1400" dirty="0"/>
          </a:p>
        </p:txBody>
      </p:sp>
      <p:cxnSp>
        <p:nvCxnSpPr>
          <p:cNvPr id="35" name="Gerade Verbindung 34"/>
          <p:cNvCxnSpPr/>
          <p:nvPr/>
        </p:nvCxnSpPr>
        <p:spPr>
          <a:xfrm rot="5400000">
            <a:off x="6241810" y="2871405"/>
            <a:ext cx="1859586" cy="176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feld 35"/>
          <p:cNvSpPr txBox="1"/>
          <p:nvPr/>
        </p:nvSpPr>
        <p:spPr>
          <a:xfrm>
            <a:off x="5820729" y="3134363"/>
            <a:ext cx="580295" cy="307777"/>
          </a:xfrm>
          <a:prstGeom prst="rect">
            <a:avLst/>
          </a:prstGeom>
          <a:noFill/>
        </p:spPr>
        <p:txBody>
          <a:bodyPr wrap="none" rtlCol="0" anchor="t">
            <a:spAutoFit/>
          </a:bodyPr>
          <a:lstStyle/>
          <a:p>
            <a:r>
              <a:rPr lang="en-US" sz="1400" dirty="0" smtClean="0"/>
              <a:t>50ms</a:t>
            </a:r>
            <a:endParaRPr lang="en-US" sz="1400" dirty="0"/>
          </a:p>
        </p:txBody>
      </p:sp>
      <p:sp>
        <p:nvSpPr>
          <p:cNvPr id="37" name="Textfeld 36"/>
          <p:cNvSpPr txBox="1"/>
          <p:nvPr/>
        </p:nvSpPr>
        <p:spPr>
          <a:xfrm>
            <a:off x="6573262" y="3134363"/>
            <a:ext cx="580295" cy="307777"/>
          </a:xfrm>
          <a:prstGeom prst="rect">
            <a:avLst/>
          </a:prstGeom>
          <a:noFill/>
        </p:spPr>
        <p:txBody>
          <a:bodyPr wrap="none" rtlCol="0" anchor="t">
            <a:spAutoFit/>
          </a:bodyPr>
          <a:lstStyle/>
          <a:p>
            <a:r>
              <a:rPr lang="en-US" sz="1400" dirty="0" smtClean="0"/>
              <a:t>50ms</a:t>
            </a:r>
            <a:endParaRPr lang="en-US" sz="1400" dirty="0"/>
          </a:p>
        </p:txBody>
      </p:sp>
      <p:sp>
        <p:nvSpPr>
          <p:cNvPr id="38" name="Textfeld 37"/>
          <p:cNvSpPr txBox="1"/>
          <p:nvPr/>
        </p:nvSpPr>
        <p:spPr>
          <a:xfrm>
            <a:off x="5823650" y="3491367"/>
            <a:ext cx="529888" cy="307777"/>
          </a:xfrm>
          <a:prstGeom prst="rect">
            <a:avLst/>
          </a:prstGeom>
          <a:noFill/>
        </p:spPr>
        <p:txBody>
          <a:bodyPr wrap="none" rtlCol="0">
            <a:spAutoFit/>
          </a:bodyPr>
          <a:lstStyle/>
          <a:p>
            <a:r>
              <a:rPr lang="en-US" sz="1400" dirty="0"/>
              <a:t>2</a:t>
            </a:r>
            <a:r>
              <a:rPr lang="en-US" sz="1400" dirty="0" smtClean="0"/>
              <a:t> ms</a:t>
            </a:r>
            <a:endParaRPr lang="en-US" sz="1400" dirty="0"/>
          </a:p>
        </p:txBody>
      </p:sp>
      <p:sp>
        <p:nvSpPr>
          <p:cNvPr id="39" name="Textfeld 38"/>
          <p:cNvSpPr txBox="1"/>
          <p:nvPr/>
        </p:nvSpPr>
        <p:spPr>
          <a:xfrm>
            <a:off x="6610026" y="3491367"/>
            <a:ext cx="431090" cy="307777"/>
          </a:xfrm>
          <a:prstGeom prst="rect">
            <a:avLst/>
          </a:prstGeom>
          <a:noFill/>
        </p:spPr>
        <p:txBody>
          <a:bodyPr wrap="none" rtlCol="0">
            <a:spAutoFit/>
          </a:bodyPr>
          <a:lstStyle/>
          <a:p>
            <a:r>
              <a:rPr lang="en-US" sz="1400" dirty="0" smtClean="0"/>
              <a:t>n/a</a:t>
            </a:r>
            <a:endParaRPr lang="en-US" sz="1400" dirty="0"/>
          </a:p>
        </p:txBody>
      </p:sp>
      <p:sp>
        <p:nvSpPr>
          <p:cNvPr id="40" name="Textfeld 39"/>
          <p:cNvSpPr txBox="1"/>
          <p:nvPr/>
        </p:nvSpPr>
        <p:spPr>
          <a:xfrm>
            <a:off x="7232633" y="2645427"/>
            <a:ext cx="748610" cy="307777"/>
          </a:xfrm>
          <a:prstGeom prst="rect">
            <a:avLst/>
          </a:prstGeom>
          <a:noFill/>
        </p:spPr>
        <p:txBody>
          <a:bodyPr wrap="none" rtlCol="0">
            <a:spAutoFit/>
          </a:bodyPr>
          <a:lstStyle/>
          <a:p>
            <a:r>
              <a:rPr lang="en-US" sz="1400" dirty="0" smtClean="0"/>
              <a:t>2.4 GHz</a:t>
            </a:r>
            <a:endParaRPr lang="en-US" sz="1400" dirty="0"/>
          </a:p>
        </p:txBody>
      </p:sp>
      <p:sp>
        <p:nvSpPr>
          <p:cNvPr id="41" name="Textfeld 40"/>
          <p:cNvSpPr txBox="1"/>
          <p:nvPr/>
        </p:nvSpPr>
        <p:spPr>
          <a:xfrm>
            <a:off x="8077240" y="2645427"/>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42" name="Textfeld 41"/>
          <p:cNvSpPr txBox="1"/>
          <p:nvPr/>
        </p:nvSpPr>
        <p:spPr>
          <a:xfrm>
            <a:off x="7232919" y="3145219"/>
            <a:ext cx="580295" cy="307777"/>
          </a:xfrm>
          <a:prstGeom prst="rect">
            <a:avLst/>
          </a:prstGeom>
          <a:noFill/>
        </p:spPr>
        <p:txBody>
          <a:bodyPr wrap="none" rtlCol="0" anchor="t">
            <a:spAutoFit/>
          </a:bodyPr>
          <a:lstStyle/>
          <a:p>
            <a:r>
              <a:rPr lang="en-US" sz="1400" dirty="0" smtClean="0"/>
              <a:t>50ms</a:t>
            </a:r>
            <a:endParaRPr lang="en-US" sz="1400" dirty="0"/>
          </a:p>
        </p:txBody>
      </p:sp>
      <p:sp>
        <p:nvSpPr>
          <p:cNvPr id="43" name="Textfeld 42"/>
          <p:cNvSpPr txBox="1"/>
          <p:nvPr/>
        </p:nvSpPr>
        <p:spPr>
          <a:xfrm>
            <a:off x="8137422" y="3145219"/>
            <a:ext cx="580295" cy="307777"/>
          </a:xfrm>
          <a:prstGeom prst="rect">
            <a:avLst/>
          </a:prstGeom>
          <a:noFill/>
        </p:spPr>
        <p:txBody>
          <a:bodyPr wrap="none" rtlCol="0" anchor="t">
            <a:spAutoFit/>
          </a:bodyPr>
          <a:lstStyle/>
          <a:p>
            <a:r>
              <a:rPr lang="en-US" sz="1400" dirty="0" smtClean="0"/>
              <a:t>50ms</a:t>
            </a:r>
            <a:endParaRPr lang="en-US" sz="1400" dirty="0"/>
          </a:p>
        </p:txBody>
      </p:sp>
      <p:sp>
        <p:nvSpPr>
          <p:cNvPr id="44" name="Textfeld 43"/>
          <p:cNvSpPr txBox="1"/>
          <p:nvPr/>
        </p:nvSpPr>
        <p:spPr>
          <a:xfrm>
            <a:off x="7192420" y="3502223"/>
            <a:ext cx="529888" cy="307777"/>
          </a:xfrm>
          <a:prstGeom prst="rect">
            <a:avLst/>
          </a:prstGeom>
          <a:noFill/>
        </p:spPr>
        <p:txBody>
          <a:bodyPr wrap="none" rtlCol="0">
            <a:spAutoFit/>
          </a:bodyPr>
          <a:lstStyle/>
          <a:p>
            <a:r>
              <a:rPr lang="en-US" sz="1400" dirty="0"/>
              <a:t>2</a:t>
            </a:r>
            <a:r>
              <a:rPr lang="en-US" sz="1400" dirty="0" smtClean="0"/>
              <a:t> ms</a:t>
            </a:r>
            <a:endParaRPr lang="en-US" sz="1400" dirty="0"/>
          </a:p>
        </p:txBody>
      </p:sp>
      <p:cxnSp>
        <p:nvCxnSpPr>
          <p:cNvPr id="45" name="Gerade Verbindung 44"/>
          <p:cNvCxnSpPr/>
          <p:nvPr/>
        </p:nvCxnSpPr>
        <p:spPr>
          <a:xfrm rot="16200000" flipV="1">
            <a:off x="7444105" y="3176905"/>
            <a:ext cx="1245315" cy="20876"/>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feld 45"/>
          <p:cNvSpPr txBox="1"/>
          <p:nvPr/>
        </p:nvSpPr>
        <p:spPr>
          <a:xfrm>
            <a:off x="8168739" y="3491367"/>
            <a:ext cx="822861" cy="307777"/>
          </a:xfrm>
          <a:prstGeom prst="rect">
            <a:avLst/>
          </a:prstGeom>
          <a:noFill/>
        </p:spPr>
        <p:txBody>
          <a:bodyPr wrap="none" rtlCol="0">
            <a:spAutoFit/>
          </a:bodyPr>
          <a:lstStyle/>
          <a:p>
            <a:r>
              <a:rPr lang="en-US" sz="1400" dirty="0"/>
              <a:t>2</a:t>
            </a:r>
            <a:r>
              <a:rPr lang="en-US" sz="1400" dirty="0" smtClean="0"/>
              <a:t> + </a:t>
            </a:r>
            <a:r>
              <a:rPr lang="en-US" sz="1400" dirty="0" err="1" smtClean="0"/>
              <a:t>ε</a:t>
            </a:r>
            <a:r>
              <a:rPr lang="en-US" sz="1400" dirty="0" smtClean="0"/>
              <a:t>  ms</a:t>
            </a:r>
            <a:endParaRPr lang="en-US" sz="1400" dirty="0"/>
          </a:p>
        </p:txBody>
      </p:sp>
      <p:sp>
        <p:nvSpPr>
          <p:cNvPr id="47" name="Textfeld 46"/>
          <p:cNvSpPr txBox="1"/>
          <p:nvPr/>
        </p:nvSpPr>
        <p:spPr>
          <a:xfrm>
            <a:off x="2737712" y="1635363"/>
            <a:ext cx="1558540" cy="954107"/>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stop after 1</a:t>
            </a:r>
            <a:r>
              <a:rPr lang="en-US" sz="1400" baseline="30000" dirty="0" smtClean="0"/>
              <a:t>st</a:t>
            </a:r>
            <a:r>
              <a:rPr lang="en-US" sz="1400" dirty="0" smtClean="0"/>
              <a:t> </a:t>
            </a:r>
            <a:r>
              <a:rPr lang="en-US" sz="1400" dirty="0" err="1" smtClean="0"/>
              <a:t>APs</a:t>
            </a:r>
            <a:r>
              <a:rPr lang="en-US" sz="1400" dirty="0" smtClean="0"/>
              <a:t/>
            </a:r>
            <a:br>
              <a:rPr lang="en-US" sz="1400" dirty="0" smtClean="0"/>
            </a:br>
            <a:r>
              <a:rPr lang="en-US" sz="1400" dirty="0" smtClean="0"/>
              <a:t>is found</a:t>
            </a:r>
            <a:endParaRPr lang="en-US" sz="1400" dirty="0"/>
          </a:p>
        </p:txBody>
      </p:sp>
      <p:cxnSp>
        <p:nvCxnSpPr>
          <p:cNvPr id="48" name="Gerade Verbindung 47"/>
          <p:cNvCxnSpPr/>
          <p:nvPr/>
        </p:nvCxnSpPr>
        <p:spPr>
          <a:xfrm rot="16200000" flipH="1">
            <a:off x="3203078" y="2745878"/>
            <a:ext cx="2076700" cy="51544"/>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2799406" y="2634571"/>
            <a:ext cx="748610" cy="307777"/>
          </a:xfrm>
          <a:prstGeom prst="rect">
            <a:avLst/>
          </a:prstGeom>
          <a:noFill/>
        </p:spPr>
        <p:txBody>
          <a:bodyPr wrap="none" rtlCol="0">
            <a:spAutoFit/>
          </a:bodyPr>
          <a:lstStyle/>
          <a:p>
            <a:r>
              <a:rPr lang="en-US" sz="1400" dirty="0" smtClean="0"/>
              <a:t>2.4 GHz</a:t>
            </a:r>
            <a:endParaRPr lang="en-US" sz="1400" dirty="0"/>
          </a:p>
        </p:txBody>
      </p:sp>
      <p:sp>
        <p:nvSpPr>
          <p:cNvPr id="50" name="Textfeld 49"/>
          <p:cNvSpPr txBox="1"/>
          <p:nvPr/>
        </p:nvSpPr>
        <p:spPr>
          <a:xfrm>
            <a:off x="3481188" y="2634571"/>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51" name="Textfeld 50"/>
          <p:cNvSpPr txBox="1"/>
          <p:nvPr/>
        </p:nvSpPr>
        <p:spPr>
          <a:xfrm>
            <a:off x="2788981" y="3134363"/>
            <a:ext cx="711879" cy="307777"/>
          </a:xfrm>
          <a:prstGeom prst="rect">
            <a:avLst/>
          </a:prstGeom>
          <a:noFill/>
        </p:spPr>
        <p:txBody>
          <a:bodyPr wrap="none" rtlCol="0" anchor="t">
            <a:spAutoFit/>
          </a:bodyPr>
          <a:lstStyle/>
          <a:p>
            <a:r>
              <a:rPr lang="en-US" sz="1400" dirty="0" smtClean="0"/>
              <a:t>550 ms</a:t>
            </a:r>
            <a:endParaRPr lang="en-US" sz="1400" dirty="0"/>
          </a:p>
        </p:txBody>
      </p:sp>
      <p:sp>
        <p:nvSpPr>
          <p:cNvPr id="52" name="Textfeld 51"/>
          <p:cNvSpPr txBox="1"/>
          <p:nvPr/>
        </p:nvSpPr>
        <p:spPr>
          <a:xfrm>
            <a:off x="3459478" y="3134363"/>
            <a:ext cx="802874" cy="307777"/>
          </a:xfrm>
          <a:prstGeom prst="rect">
            <a:avLst/>
          </a:prstGeom>
          <a:noFill/>
        </p:spPr>
        <p:txBody>
          <a:bodyPr wrap="none" rtlCol="0" anchor="t">
            <a:spAutoFit/>
          </a:bodyPr>
          <a:lstStyle/>
          <a:p>
            <a:r>
              <a:rPr lang="en-US" sz="1400" dirty="0" smtClean="0"/>
              <a:t>1150 ms</a:t>
            </a:r>
            <a:endParaRPr lang="en-US" sz="1400" dirty="0"/>
          </a:p>
        </p:txBody>
      </p:sp>
      <p:sp>
        <p:nvSpPr>
          <p:cNvPr id="53" name="Textfeld 52"/>
          <p:cNvSpPr txBox="1"/>
          <p:nvPr/>
        </p:nvSpPr>
        <p:spPr>
          <a:xfrm>
            <a:off x="2819400" y="3485413"/>
            <a:ext cx="618604" cy="307777"/>
          </a:xfrm>
          <a:prstGeom prst="rect">
            <a:avLst/>
          </a:prstGeom>
          <a:noFill/>
        </p:spPr>
        <p:txBody>
          <a:bodyPr wrap="none" rtlCol="0">
            <a:spAutoFit/>
          </a:bodyPr>
          <a:lstStyle/>
          <a:p>
            <a:r>
              <a:rPr lang="en-US" sz="1400" dirty="0" smtClean="0"/>
              <a:t>22 ms</a:t>
            </a:r>
            <a:endParaRPr lang="en-US" sz="1400" dirty="0"/>
          </a:p>
        </p:txBody>
      </p:sp>
      <p:sp>
        <p:nvSpPr>
          <p:cNvPr id="54" name="Textfeld 53"/>
          <p:cNvSpPr txBox="1"/>
          <p:nvPr/>
        </p:nvSpPr>
        <p:spPr>
          <a:xfrm>
            <a:off x="3607510" y="3488390"/>
            <a:ext cx="431090" cy="307777"/>
          </a:xfrm>
          <a:prstGeom prst="rect">
            <a:avLst/>
          </a:prstGeom>
          <a:noFill/>
        </p:spPr>
        <p:txBody>
          <a:bodyPr wrap="none" rtlCol="0">
            <a:spAutoFit/>
          </a:bodyPr>
          <a:lstStyle/>
          <a:p>
            <a:r>
              <a:rPr lang="en-US" sz="1400" dirty="0" smtClean="0"/>
              <a:t>n/a</a:t>
            </a:r>
            <a:endParaRPr lang="en-US" sz="1400" dirty="0"/>
          </a:p>
        </p:txBody>
      </p:sp>
      <p:cxnSp>
        <p:nvCxnSpPr>
          <p:cNvPr id="55" name="Gerade Verbindung 54"/>
          <p:cNvCxnSpPr/>
          <p:nvPr/>
        </p:nvCxnSpPr>
        <p:spPr>
          <a:xfrm rot="5400000" flipH="1" flipV="1">
            <a:off x="2941005" y="3200797"/>
            <a:ext cx="1218406" cy="1588"/>
          </a:xfrm>
          <a:prstGeom prst="line">
            <a:avLst/>
          </a:prstGeom>
        </p:spPr>
        <p:style>
          <a:lnRef idx="2">
            <a:schemeClr val="accent1"/>
          </a:lnRef>
          <a:fillRef idx="0">
            <a:schemeClr val="accent1"/>
          </a:fillRef>
          <a:effectRef idx="1">
            <a:schemeClr val="accent1"/>
          </a:effectRef>
          <a:fontRef idx="minor">
            <a:schemeClr val="tx1"/>
          </a:fontRef>
        </p:style>
      </p:cxnSp>
      <p:sp>
        <p:nvSpPr>
          <p:cNvPr id="62" name="Nach oben gekrümmter Pfeil 61"/>
          <p:cNvSpPr/>
          <p:nvPr/>
        </p:nvSpPr>
        <p:spPr>
          <a:xfrm>
            <a:off x="6553200" y="3790376"/>
            <a:ext cx="1600200" cy="248224"/>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3" name="Textfeld 62"/>
          <p:cNvSpPr txBox="1"/>
          <p:nvPr/>
        </p:nvSpPr>
        <p:spPr>
          <a:xfrm>
            <a:off x="6705600" y="4066401"/>
            <a:ext cx="1530176" cy="276999"/>
          </a:xfrm>
          <a:prstGeom prst="rect">
            <a:avLst/>
          </a:prstGeom>
          <a:noFill/>
        </p:spPr>
        <p:txBody>
          <a:bodyPr wrap="square" rtlCol="0">
            <a:spAutoFit/>
          </a:bodyPr>
          <a:lstStyle/>
          <a:p>
            <a:pPr algn="ctr"/>
            <a:r>
              <a:rPr lang="en-US" sz="1200" dirty="0" smtClean="0"/>
              <a:t>Amendment required</a:t>
            </a:r>
            <a:endParaRPr lang="en-US" sz="1200" dirty="0"/>
          </a:p>
        </p:txBody>
      </p:sp>
      <p:sp>
        <p:nvSpPr>
          <p:cNvPr id="64" name="Nach oben gekrümmter Pfeil 63"/>
          <p:cNvSpPr/>
          <p:nvPr/>
        </p:nvSpPr>
        <p:spPr>
          <a:xfrm>
            <a:off x="1999991" y="3657600"/>
            <a:ext cx="1581409" cy="2286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5" name="Nach oben gekrümmter Pfeil 64"/>
          <p:cNvSpPr/>
          <p:nvPr/>
        </p:nvSpPr>
        <p:spPr>
          <a:xfrm>
            <a:off x="1981200" y="3807177"/>
            <a:ext cx="3148075" cy="400624"/>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6" name="Textfeld 65"/>
          <p:cNvSpPr txBox="1"/>
          <p:nvPr/>
        </p:nvSpPr>
        <p:spPr>
          <a:xfrm>
            <a:off x="1981200" y="4186535"/>
            <a:ext cx="3048000" cy="461665"/>
          </a:xfrm>
          <a:prstGeom prst="rect">
            <a:avLst/>
          </a:prstGeom>
          <a:noFill/>
        </p:spPr>
        <p:txBody>
          <a:bodyPr wrap="square" rtlCol="0">
            <a:spAutoFit/>
          </a:bodyPr>
          <a:lstStyle/>
          <a:p>
            <a:pPr algn="ctr"/>
            <a:r>
              <a:rPr lang="en-US" sz="1200" dirty="0" smtClean="0"/>
              <a:t>11k may work, but </a:t>
            </a:r>
            <a:r>
              <a:rPr lang="en-US" sz="1200" b="1" dirty="0" smtClean="0"/>
              <a:t>not </a:t>
            </a:r>
            <a:r>
              <a:rPr lang="en-US" sz="1200" dirty="0" smtClean="0"/>
              <a:t>for initial link set-up</a:t>
            </a:r>
          </a:p>
          <a:p>
            <a:pPr algn="ctr"/>
            <a:r>
              <a:rPr lang="en-US" sz="1200" dirty="0" smtClean="0"/>
              <a:t>Amendment required</a:t>
            </a:r>
            <a:endParaRPr lang="en-US" sz="1200" dirty="0"/>
          </a:p>
        </p:txBody>
      </p:sp>
      <p:sp>
        <p:nvSpPr>
          <p:cNvPr id="67" name="Nach oben gekrümmter Pfeil 66"/>
          <p:cNvSpPr/>
          <p:nvPr/>
        </p:nvSpPr>
        <p:spPr>
          <a:xfrm>
            <a:off x="5105401" y="3733801"/>
            <a:ext cx="1447799" cy="3048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8" name="Textfeld 67"/>
          <p:cNvSpPr txBox="1"/>
          <p:nvPr/>
        </p:nvSpPr>
        <p:spPr>
          <a:xfrm>
            <a:off x="5105400" y="4038600"/>
            <a:ext cx="1676400" cy="461665"/>
          </a:xfrm>
          <a:prstGeom prst="rect">
            <a:avLst/>
          </a:prstGeom>
          <a:noFill/>
        </p:spPr>
        <p:txBody>
          <a:bodyPr wrap="square" rtlCol="0">
            <a:spAutoFit/>
          </a:bodyPr>
          <a:lstStyle/>
          <a:p>
            <a:pPr algn="ctr"/>
            <a:r>
              <a:rPr lang="en-US" sz="1200" dirty="0" smtClean="0"/>
              <a:t>Combine both:</a:t>
            </a:r>
            <a:br>
              <a:rPr lang="en-US" sz="1200" dirty="0" smtClean="0"/>
            </a:br>
            <a:r>
              <a:rPr lang="en-US" sz="1200" dirty="0" smtClean="0"/>
              <a:t>Amendment required</a:t>
            </a:r>
            <a:endParaRPr lang="en-US" sz="1200" dirty="0"/>
          </a:p>
        </p:txBody>
      </p:sp>
      <p:sp>
        <p:nvSpPr>
          <p:cNvPr id="69" name="Textfeld 68"/>
          <p:cNvSpPr txBox="1"/>
          <p:nvPr/>
        </p:nvSpPr>
        <p:spPr>
          <a:xfrm>
            <a:off x="2133600" y="3837801"/>
            <a:ext cx="1551255" cy="276999"/>
          </a:xfrm>
          <a:prstGeom prst="rect">
            <a:avLst/>
          </a:prstGeom>
          <a:noFill/>
        </p:spPr>
        <p:txBody>
          <a:bodyPr wrap="square" rtlCol="0">
            <a:spAutoFit/>
          </a:bodyPr>
          <a:lstStyle/>
          <a:p>
            <a:pPr algn="ctr"/>
            <a:r>
              <a:rPr lang="en-US" sz="1200" dirty="0" smtClean="0"/>
              <a:t>Amendment required</a:t>
            </a:r>
            <a:endParaRPr lang="en-US" sz="1200" dirty="0"/>
          </a:p>
        </p:txBody>
      </p:sp>
      <p:sp>
        <p:nvSpPr>
          <p:cNvPr id="70" name="Rectangle 3"/>
          <p:cNvSpPr txBox="1">
            <a:spLocks noChangeArrowheads="1"/>
          </p:cNvSpPr>
          <p:nvPr/>
        </p:nvSpPr>
        <p:spPr bwMode="auto">
          <a:xfrm>
            <a:off x="7315200" y="6248400"/>
            <a:ext cx="22860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tabLst/>
              <a:defRPr/>
            </a:pPr>
            <a:r>
              <a:rPr kumimoji="0" lang="en-US" sz="1100" b="1" i="0" u="none" strike="noStrike" kern="0" cap="none" spc="0" normalizeH="0" baseline="0" noProof="0" dirty="0" smtClean="0">
                <a:ln>
                  <a:noFill/>
                </a:ln>
                <a:solidFill>
                  <a:srgbClr val="0000FF"/>
                </a:solidFill>
                <a:effectLst/>
                <a:uLnTx/>
                <a:uFillTx/>
                <a:latin typeface="+mn-lt"/>
                <a:ea typeface="ＭＳ Ｐゴシック" charset="-128"/>
              </a:rPr>
              <a:t>Source: 11-10/922r2</a:t>
            </a:r>
            <a:endParaRPr kumimoji="0" lang="en-US" sz="1100" b="1" i="0" u="none" strike="noStrike" kern="0" cap="none" spc="0" normalizeH="0" baseline="0" noProof="0" dirty="0">
              <a:ln>
                <a:noFill/>
              </a:ln>
              <a:solidFill>
                <a:srgbClr val="0000FF"/>
              </a:solidFill>
              <a:effectLst/>
              <a:uLnTx/>
              <a:uFillTx/>
              <a:latin typeface="+mn-lt"/>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1000"/>
                                        <p:tgtEl>
                                          <p:spTgt spid="6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57200"/>
            <a:ext cx="7772400" cy="1066800"/>
          </a:xfrm>
        </p:spPr>
        <p:txBody>
          <a:bodyPr/>
          <a:lstStyle/>
          <a:p>
            <a:r>
              <a:rPr lang="en-US" dirty="0" smtClean="0"/>
              <a:t>AP Discovery: Summary</a:t>
            </a:r>
            <a:endParaRPr lang="en-US" dirty="0"/>
          </a:p>
        </p:txBody>
      </p:sp>
      <p:sp>
        <p:nvSpPr>
          <p:cNvPr id="3" name="Inhaltsplatzhalter 2"/>
          <p:cNvSpPr>
            <a:spLocks noGrp="1"/>
          </p:cNvSpPr>
          <p:nvPr>
            <p:ph idx="1"/>
          </p:nvPr>
        </p:nvSpPr>
        <p:spPr>
          <a:xfrm>
            <a:off x="685800" y="4648200"/>
            <a:ext cx="7772400" cy="457200"/>
          </a:xfrm>
        </p:spPr>
        <p:txBody>
          <a:bodyPr/>
          <a:lstStyle/>
          <a:p>
            <a:r>
              <a:rPr lang="en-US" sz="1400" dirty="0" smtClean="0"/>
              <a:t>Information on accessibility can be increasingly obtained from external sources in addition to the existing 802.11 schemes (e.g.: Offline </a:t>
            </a:r>
            <a:r>
              <a:rPr lang="en-US" sz="1400" dirty="0" err="1" smtClean="0"/>
              <a:t>WiFi</a:t>
            </a:r>
            <a:r>
              <a:rPr lang="en-US" sz="1400" dirty="0" smtClean="0"/>
              <a:t> Database for </a:t>
            </a:r>
            <a:r>
              <a:rPr lang="en-US" sz="1400" dirty="0" err="1" smtClean="0"/>
              <a:t>iPhone</a:t>
            </a:r>
            <a:r>
              <a:rPr lang="en-US" sz="1400" dirty="0" smtClean="0"/>
              <a:t>, location information in mobile devices, coverage maps, etc.)</a:t>
            </a:r>
          </a:p>
          <a:p>
            <a:r>
              <a:rPr lang="en-US" sz="1400" dirty="0" smtClean="0"/>
              <a:t>Such information can reduce the time spent in AP discovery, but as of today …</a:t>
            </a:r>
          </a:p>
          <a:p>
            <a:r>
              <a:rPr lang="en-US" sz="1400" dirty="0" smtClean="0"/>
              <a:t>802.11 does not provide all means to fully exploit this potential</a:t>
            </a:r>
          </a:p>
          <a:p>
            <a:r>
              <a:rPr lang="en-US" sz="1400" dirty="0" smtClean="0"/>
              <a:t>Even without external information, scanning in 5GHz can be reduced from 2300ms down to 104ms</a:t>
            </a:r>
            <a:r>
              <a:rPr lang="en-US" sz="1200" dirty="0" smtClean="0"/>
              <a:t> (enablement via 2.4GHz; active scan of all channels at 2.4GHz, active scan of known channel </a:t>
            </a:r>
            <a:r>
              <a:rPr lang="en-US" sz="1200" dirty="0" err="1" smtClean="0"/>
              <a:t>w</a:t>
            </a:r>
            <a:r>
              <a:rPr lang="en-US" sz="1200" dirty="0" smtClean="0"/>
              <a:t>/ immediate return after 1</a:t>
            </a:r>
            <a:r>
              <a:rPr lang="en-US" sz="1200" baseline="30000" dirty="0" smtClean="0"/>
              <a:t>st</a:t>
            </a:r>
            <a:r>
              <a:rPr lang="en-US" sz="1200" dirty="0" smtClean="0"/>
              <a:t> probe response on 5GHz channel)</a:t>
            </a:r>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36</a:t>
            </a:fld>
            <a:endParaRPr lang="en-US"/>
          </a:p>
        </p:txBody>
      </p:sp>
      <p:sp>
        <p:nvSpPr>
          <p:cNvPr id="7" name="Textfeld 6"/>
          <p:cNvSpPr txBox="1"/>
          <p:nvPr/>
        </p:nvSpPr>
        <p:spPr>
          <a:xfrm>
            <a:off x="0" y="2889800"/>
            <a:ext cx="1447800" cy="307777"/>
          </a:xfrm>
          <a:prstGeom prst="rect">
            <a:avLst/>
          </a:prstGeom>
          <a:noFill/>
        </p:spPr>
        <p:txBody>
          <a:bodyPr wrap="square" rtlCol="0" anchor="t">
            <a:spAutoFit/>
          </a:bodyPr>
          <a:lstStyle/>
          <a:p>
            <a:r>
              <a:rPr lang="en-US" sz="1400" dirty="0" smtClean="0"/>
              <a:t>Passive scanning</a:t>
            </a:r>
            <a:endParaRPr lang="en-US" sz="1400" dirty="0"/>
          </a:p>
        </p:txBody>
      </p:sp>
      <p:sp>
        <p:nvSpPr>
          <p:cNvPr id="8" name="Textfeld 7"/>
          <p:cNvSpPr txBox="1"/>
          <p:nvPr/>
        </p:nvSpPr>
        <p:spPr>
          <a:xfrm>
            <a:off x="0" y="3234750"/>
            <a:ext cx="1523999" cy="307777"/>
          </a:xfrm>
          <a:prstGeom prst="rect">
            <a:avLst/>
          </a:prstGeom>
          <a:noFill/>
        </p:spPr>
        <p:txBody>
          <a:bodyPr wrap="square" rtlCol="0">
            <a:spAutoFit/>
          </a:bodyPr>
          <a:lstStyle/>
          <a:p>
            <a:r>
              <a:rPr lang="en-US" sz="1400" dirty="0" smtClean="0"/>
              <a:t>Active scanning</a:t>
            </a:r>
            <a:endParaRPr lang="en-US" sz="1400" dirty="0"/>
          </a:p>
        </p:txBody>
      </p:sp>
      <p:sp>
        <p:nvSpPr>
          <p:cNvPr id="9" name="Textfeld 8"/>
          <p:cNvSpPr txBox="1"/>
          <p:nvPr/>
        </p:nvSpPr>
        <p:spPr>
          <a:xfrm>
            <a:off x="1244302" y="1626320"/>
            <a:ext cx="1558540" cy="738664"/>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find all </a:t>
            </a:r>
            <a:r>
              <a:rPr lang="en-US" sz="1400" dirty="0" err="1" smtClean="0"/>
              <a:t>APs</a:t>
            </a:r>
            <a:endParaRPr lang="en-US" sz="1400" dirty="0"/>
          </a:p>
        </p:txBody>
      </p:sp>
      <p:sp>
        <p:nvSpPr>
          <p:cNvPr id="10" name="Textfeld 9"/>
          <p:cNvSpPr txBox="1"/>
          <p:nvPr/>
        </p:nvSpPr>
        <p:spPr>
          <a:xfrm>
            <a:off x="1326035" y="2403148"/>
            <a:ext cx="748610" cy="307777"/>
          </a:xfrm>
          <a:prstGeom prst="rect">
            <a:avLst/>
          </a:prstGeom>
          <a:noFill/>
        </p:spPr>
        <p:txBody>
          <a:bodyPr wrap="none" rtlCol="0">
            <a:spAutoFit/>
          </a:bodyPr>
          <a:lstStyle/>
          <a:p>
            <a:r>
              <a:rPr lang="en-US" sz="1400" dirty="0" smtClean="0"/>
              <a:t>2.4 GHz</a:t>
            </a:r>
            <a:endParaRPr lang="en-US" sz="1400" dirty="0"/>
          </a:p>
        </p:txBody>
      </p:sp>
      <p:sp>
        <p:nvSpPr>
          <p:cNvPr id="11" name="Textfeld 10"/>
          <p:cNvSpPr txBox="1"/>
          <p:nvPr/>
        </p:nvSpPr>
        <p:spPr>
          <a:xfrm>
            <a:off x="2007817" y="24031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12" name="Textfeld 11"/>
          <p:cNvSpPr txBox="1"/>
          <p:nvPr/>
        </p:nvSpPr>
        <p:spPr>
          <a:xfrm>
            <a:off x="4276864" y="1371600"/>
            <a:ext cx="1480606" cy="954107"/>
          </a:xfrm>
          <a:prstGeom prst="rect">
            <a:avLst/>
          </a:prstGeom>
          <a:noFill/>
        </p:spPr>
        <p:txBody>
          <a:bodyPr wrap="none" rtlCol="0">
            <a:spAutoFit/>
          </a:bodyPr>
          <a:lstStyle/>
          <a:p>
            <a:pPr algn="ctr"/>
            <a:r>
              <a:rPr lang="en-US" sz="1400" dirty="0" smtClean="0"/>
              <a:t>Reduce number</a:t>
            </a:r>
            <a:br>
              <a:rPr lang="en-US" sz="1400" dirty="0" smtClean="0"/>
            </a:br>
            <a:r>
              <a:rPr lang="en-US" sz="1400" dirty="0" smtClean="0"/>
              <a:t>of channels (to 1)</a:t>
            </a:r>
            <a:br>
              <a:rPr lang="en-US" sz="1400" dirty="0" smtClean="0"/>
            </a:br>
            <a:r>
              <a:rPr lang="en-US" sz="1400" dirty="0" smtClean="0"/>
              <a:t>where </a:t>
            </a:r>
            <a:r>
              <a:rPr lang="en-US" sz="1400" dirty="0" err="1" smtClean="0"/>
              <a:t>APs</a:t>
            </a:r>
            <a:r>
              <a:rPr lang="en-US" sz="1400" dirty="0" smtClean="0"/>
              <a:t> are</a:t>
            </a:r>
            <a:br>
              <a:rPr lang="en-US" sz="1400" dirty="0" smtClean="0"/>
            </a:br>
            <a:r>
              <a:rPr lang="en-US" sz="1400" dirty="0" smtClean="0"/>
              <a:t>known to operate</a:t>
            </a:r>
            <a:endParaRPr lang="en-US" sz="1400" dirty="0"/>
          </a:p>
        </p:txBody>
      </p:sp>
      <p:sp>
        <p:nvSpPr>
          <p:cNvPr id="13" name="Textfeld 12"/>
          <p:cNvSpPr txBox="1"/>
          <p:nvPr/>
        </p:nvSpPr>
        <p:spPr>
          <a:xfrm>
            <a:off x="7212970" y="1713169"/>
            <a:ext cx="1778630" cy="523220"/>
          </a:xfrm>
          <a:prstGeom prst="rect">
            <a:avLst/>
          </a:prstGeom>
          <a:noFill/>
        </p:spPr>
        <p:txBody>
          <a:bodyPr wrap="square" rtlCol="0">
            <a:spAutoFit/>
          </a:bodyPr>
          <a:lstStyle/>
          <a:p>
            <a:pPr algn="ctr"/>
            <a:r>
              <a:rPr lang="en-US" sz="1400" dirty="0" smtClean="0"/>
              <a:t>Enablement at 5GHz via 2.4 GHz</a:t>
            </a:r>
            <a:endParaRPr lang="en-US" sz="1400" dirty="0"/>
          </a:p>
        </p:txBody>
      </p:sp>
      <p:sp>
        <p:nvSpPr>
          <p:cNvPr id="14" name="Textfeld 13"/>
          <p:cNvSpPr txBox="1"/>
          <p:nvPr/>
        </p:nvSpPr>
        <p:spPr>
          <a:xfrm>
            <a:off x="4229168" y="2403148"/>
            <a:ext cx="748610" cy="307777"/>
          </a:xfrm>
          <a:prstGeom prst="rect">
            <a:avLst/>
          </a:prstGeom>
          <a:noFill/>
        </p:spPr>
        <p:txBody>
          <a:bodyPr wrap="none" rtlCol="0">
            <a:spAutoFit/>
          </a:bodyPr>
          <a:lstStyle/>
          <a:p>
            <a:r>
              <a:rPr lang="en-US" sz="1400" dirty="0" smtClean="0"/>
              <a:t>2.4 GHz</a:t>
            </a:r>
            <a:endParaRPr lang="en-US" sz="1400" dirty="0"/>
          </a:p>
        </p:txBody>
      </p:sp>
      <p:sp>
        <p:nvSpPr>
          <p:cNvPr id="15" name="Textfeld 14"/>
          <p:cNvSpPr txBox="1"/>
          <p:nvPr/>
        </p:nvSpPr>
        <p:spPr>
          <a:xfrm>
            <a:off x="5052065" y="24031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16" name="Textfeld 15"/>
          <p:cNvSpPr txBox="1"/>
          <p:nvPr/>
        </p:nvSpPr>
        <p:spPr>
          <a:xfrm>
            <a:off x="5820443" y="2403148"/>
            <a:ext cx="748610" cy="307777"/>
          </a:xfrm>
          <a:prstGeom prst="rect">
            <a:avLst/>
          </a:prstGeom>
          <a:noFill/>
        </p:spPr>
        <p:txBody>
          <a:bodyPr wrap="none" rtlCol="0">
            <a:spAutoFit/>
          </a:bodyPr>
          <a:lstStyle/>
          <a:p>
            <a:r>
              <a:rPr lang="en-US" sz="1400" dirty="0" smtClean="0"/>
              <a:t>2.4 GHz</a:t>
            </a:r>
            <a:endParaRPr lang="en-US" sz="1400" dirty="0"/>
          </a:p>
        </p:txBody>
      </p:sp>
      <p:sp>
        <p:nvSpPr>
          <p:cNvPr id="17" name="Textfeld 16"/>
          <p:cNvSpPr txBox="1"/>
          <p:nvPr/>
        </p:nvSpPr>
        <p:spPr>
          <a:xfrm>
            <a:off x="6534790" y="24031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cxnSp>
        <p:nvCxnSpPr>
          <p:cNvPr id="18" name="Gerade Verbindung 17"/>
          <p:cNvCxnSpPr/>
          <p:nvPr/>
        </p:nvCxnSpPr>
        <p:spPr>
          <a:xfrm>
            <a:off x="120695" y="2828120"/>
            <a:ext cx="879702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5400000">
            <a:off x="266937" y="2519478"/>
            <a:ext cx="2087562" cy="306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H="1">
            <a:off x="1696678" y="2532056"/>
            <a:ext cx="2087559" cy="5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4887426" y="2645561"/>
            <a:ext cx="1836792" cy="29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rot="16200000" flipV="1">
            <a:off x="4440337" y="2913514"/>
            <a:ext cx="1157970" cy="19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16200000" flipV="1">
            <a:off x="5929577" y="2954954"/>
            <a:ext cx="1240786" cy="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rot="16200000" flipV="1">
            <a:off x="1428502" y="2949679"/>
            <a:ext cx="1240784" cy="17012"/>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feld 24"/>
          <p:cNvSpPr txBox="1"/>
          <p:nvPr/>
        </p:nvSpPr>
        <p:spPr>
          <a:xfrm>
            <a:off x="1261335" y="2902940"/>
            <a:ext cx="802874" cy="307777"/>
          </a:xfrm>
          <a:prstGeom prst="rect">
            <a:avLst/>
          </a:prstGeom>
          <a:noFill/>
        </p:spPr>
        <p:txBody>
          <a:bodyPr wrap="none" rtlCol="0" anchor="t">
            <a:spAutoFit/>
          </a:bodyPr>
          <a:lstStyle/>
          <a:p>
            <a:r>
              <a:rPr lang="en-US" sz="1400" dirty="0" smtClean="0"/>
              <a:t>1100 ms</a:t>
            </a:r>
            <a:endParaRPr lang="en-US" sz="1400" dirty="0"/>
          </a:p>
        </p:txBody>
      </p:sp>
      <p:sp>
        <p:nvSpPr>
          <p:cNvPr id="26" name="Textfeld 25"/>
          <p:cNvSpPr txBox="1"/>
          <p:nvPr/>
        </p:nvSpPr>
        <p:spPr>
          <a:xfrm>
            <a:off x="17084" y="1597377"/>
            <a:ext cx="1357000" cy="738664"/>
          </a:xfrm>
          <a:prstGeom prst="rect">
            <a:avLst/>
          </a:prstGeom>
          <a:noFill/>
        </p:spPr>
        <p:txBody>
          <a:bodyPr wrap="none" rtlCol="0">
            <a:spAutoFit/>
          </a:bodyPr>
          <a:lstStyle/>
          <a:p>
            <a:pPr algn="ctr"/>
            <a:r>
              <a:rPr lang="en-US" sz="1400" b="1" dirty="0" smtClean="0"/>
              <a:t>Expected Mean</a:t>
            </a:r>
            <a:br>
              <a:rPr lang="en-US" sz="1400" b="1" dirty="0" smtClean="0"/>
            </a:br>
            <a:r>
              <a:rPr lang="en-US" sz="1400" b="1" dirty="0" smtClean="0"/>
              <a:t>of time spent in</a:t>
            </a:r>
            <a:br>
              <a:rPr lang="en-US" sz="1400" b="1" dirty="0" smtClean="0"/>
            </a:br>
            <a:r>
              <a:rPr lang="en-US" sz="1400" b="1" dirty="0" smtClean="0"/>
              <a:t>scanning for</a:t>
            </a:r>
            <a:endParaRPr lang="en-US" sz="1400" b="1" dirty="0"/>
          </a:p>
        </p:txBody>
      </p:sp>
      <p:sp>
        <p:nvSpPr>
          <p:cNvPr id="27" name="Textfeld 26"/>
          <p:cNvSpPr txBox="1"/>
          <p:nvPr/>
        </p:nvSpPr>
        <p:spPr>
          <a:xfrm>
            <a:off x="1986107" y="2902940"/>
            <a:ext cx="802874" cy="307777"/>
          </a:xfrm>
          <a:prstGeom prst="rect">
            <a:avLst/>
          </a:prstGeom>
          <a:noFill/>
        </p:spPr>
        <p:txBody>
          <a:bodyPr wrap="none" rtlCol="0" anchor="t">
            <a:spAutoFit/>
          </a:bodyPr>
          <a:lstStyle/>
          <a:p>
            <a:r>
              <a:rPr lang="en-US" sz="1400" dirty="0" smtClean="0"/>
              <a:t>2300 ms</a:t>
            </a:r>
            <a:endParaRPr lang="en-US" sz="1400" dirty="0"/>
          </a:p>
        </p:txBody>
      </p:sp>
      <p:sp>
        <p:nvSpPr>
          <p:cNvPr id="28" name="Textfeld 27"/>
          <p:cNvSpPr txBox="1"/>
          <p:nvPr/>
        </p:nvSpPr>
        <p:spPr>
          <a:xfrm>
            <a:off x="1349028" y="3256967"/>
            <a:ext cx="708372" cy="307777"/>
          </a:xfrm>
          <a:prstGeom prst="rect">
            <a:avLst/>
          </a:prstGeom>
          <a:noFill/>
        </p:spPr>
        <p:txBody>
          <a:bodyPr wrap="none" rtlCol="0">
            <a:spAutoFit/>
          </a:bodyPr>
          <a:lstStyle/>
          <a:p>
            <a:r>
              <a:rPr lang="en-US" sz="1400" dirty="0" smtClean="0"/>
              <a:t>102 ms</a:t>
            </a:r>
            <a:endParaRPr lang="en-US" sz="1400" dirty="0"/>
          </a:p>
        </p:txBody>
      </p:sp>
      <p:sp>
        <p:nvSpPr>
          <p:cNvPr id="29" name="Textfeld 28"/>
          <p:cNvSpPr txBox="1"/>
          <p:nvPr/>
        </p:nvSpPr>
        <p:spPr>
          <a:xfrm>
            <a:off x="2098856" y="3256967"/>
            <a:ext cx="431090" cy="307777"/>
          </a:xfrm>
          <a:prstGeom prst="rect">
            <a:avLst/>
          </a:prstGeom>
          <a:noFill/>
        </p:spPr>
        <p:txBody>
          <a:bodyPr wrap="none" rtlCol="0">
            <a:spAutoFit/>
          </a:bodyPr>
          <a:lstStyle/>
          <a:p>
            <a:r>
              <a:rPr lang="en-US" sz="1400" dirty="0" smtClean="0"/>
              <a:t>n/a</a:t>
            </a:r>
            <a:endParaRPr lang="en-US" sz="1400" dirty="0"/>
          </a:p>
        </p:txBody>
      </p:sp>
      <p:sp>
        <p:nvSpPr>
          <p:cNvPr id="30" name="Textfeld 29"/>
          <p:cNvSpPr txBox="1"/>
          <p:nvPr/>
        </p:nvSpPr>
        <p:spPr>
          <a:xfrm>
            <a:off x="4201126" y="3259944"/>
            <a:ext cx="618604" cy="307777"/>
          </a:xfrm>
          <a:prstGeom prst="rect">
            <a:avLst/>
          </a:prstGeom>
          <a:noFill/>
        </p:spPr>
        <p:txBody>
          <a:bodyPr wrap="none" rtlCol="0">
            <a:spAutoFit/>
          </a:bodyPr>
          <a:lstStyle/>
          <a:p>
            <a:r>
              <a:rPr lang="en-US" sz="1400" dirty="0" smtClean="0"/>
              <a:t>17 ms</a:t>
            </a:r>
            <a:endParaRPr lang="en-US" sz="1400" dirty="0"/>
          </a:p>
        </p:txBody>
      </p:sp>
      <p:sp>
        <p:nvSpPr>
          <p:cNvPr id="31" name="Textfeld 30"/>
          <p:cNvSpPr txBox="1"/>
          <p:nvPr/>
        </p:nvSpPr>
        <p:spPr>
          <a:xfrm>
            <a:off x="5065150" y="3259944"/>
            <a:ext cx="431090" cy="307777"/>
          </a:xfrm>
          <a:prstGeom prst="rect">
            <a:avLst/>
          </a:prstGeom>
          <a:noFill/>
        </p:spPr>
        <p:txBody>
          <a:bodyPr wrap="none" rtlCol="0">
            <a:spAutoFit/>
          </a:bodyPr>
          <a:lstStyle/>
          <a:p>
            <a:r>
              <a:rPr lang="en-US" sz="1400" dirty="0" smtClean="0"/>
              <a:t>n/a</a:t>
            </a:r>
            <a:endParaRPr lang="en-US" sz="1400" dirty="0"/>
          </a:p>
        </p:txBody>
      </p:sp>
      <p:sp>
        <p:nvSpPr>
          <p:cNvPr id="32" name="Textfeld 31"/>
          <p:cNvSpPr txBox="1"/>
          <p:nvPr/>
        </p:nvSpPr>
        <p:spPr>
          <a:xfrm>
            <a:off x="4215658" y="2895866"/>
            <a:ext cx="711879" cy="307777"/>
          </a:xfrm>
          <a:prstGeom prst="rect">
            <a:avLst/>
          </a:prstGeom>
          <a:noFill/>
        </p:spPr>
        <p:txBody>
          <a:bodyPr wrap="none" rtlCol="0" anchor="t">
            <a:spAutoFit/>
          </a:bodyPr>
          <a:lstStyle/>
          <a:p>
            <a:r>
              <a:rPr lang="en-US" sz="1400" dirty="0" smtClean="0"/>
              <a:t>100 ms</a:t>
            </a:r>
            <a:endParaRPr lang="en-US" sz="1400" dirty="0"/>
          </a:p>
        </p:txBody>
      </p:sp>
      <p:sp>
        <p:nvSpPr>
          <p:cNvPr id="33" name="Textfeld 32"/>
          <p:cNvSpPr txBox="1"/>
          <p:nvPr/>
        </p:nvSpPr>
        <p:spPr>
          <a:xfrm>
            <a:off x="5025407" y="2902940"/>
            <a:ext cx="711879" cy="307777"/>
          </a:xfrm>
          <a:prstGeom prst="rect">
            <a:avLst/>
          </a:prstGeom>
          <a:noFill/>
        </p:spPr>
        <p:txBody>
          <a:bodyPr wrap="none" rtlCol="0" anchor="t">
            <a:spAutoFit/>
          </a:bodyPr>
          <a:lstStyle/>
          <a:p>
            <a:r>
              <a:rPr lang="en-US" sz="1400" dirty="0" smtClean="0"/>
              <a:t>100 ms</a:t>
            </a:r>
            <a:endParaRPr lang="en-US" sz="1400" dirty="0"/>
          </a:p>
        </p:txBody>
      </p:sp>
      <p:sp>
        <p:nvSpPr>
          <p:cNvPr id="34" name="Textfeld 33"/>
          <p:cNvSpPr txBox="1"/>
          <p:nvPr/>
        </p:nvSpPr>
        <p:spPr>
          <a:xfrm>
            <a:off x="5788165" y="1485193"/>
            <a:ext cx="1444753" cy="738664"/>
          </a:xfrm>
          <a:prstGeom prst="rect">
            <a:avLst/>
          </a:prstGeom>
          <a:noFill/>
        </p:spPr>
        <p:txBody>
          <a:bodyPr wrap="square" rtlCol="0">
            <a:spAutoFit/>
          </a:bodyPr>
          <a:lstStyle/>
          <a:p>
            <a:pPr algn="ctr"/>
            <a:r>
              <a:rPr lang="en-US" sz="1400" dirty="0" smtClean="0"/>
              <a:t>Return after</a:t>
            </a:r>
            <a:br>
              <a:rPr lang="en-US" sz="1400" dirty="0" smtClean="0"/>
            </a:br>
            <a:r>
              <a:rPr lang="en-US" sz="1400" dirty="0" smtClean="0"/>
              <a:t>1</a:t>
            </a:r>
            <a:r>
              <a:rPr lang="en-US" sz="1400" baseline="30000" dirty="0" smtClean="0"/>
              <a:t>st</a:t>
            </a:r>
            <a:r>
              <a:rPr lang="en-US" sz="1400" dirty="0" smtClean="0"/>
              <a:t> AP Responses</a:t>
            </a:r>
            <a:br>
              <a:rPr lang="en-US" sz="1400" dirty="0" smtClean="0"/>
            </a:br>
            <a:r>
              <a:rPr lang="en-US" sz="1400" dirty="0" smtClean="0"/>
              <a:t>(scan 1 channel)</a:t>
            </a:r>
            <a:endParaRPr lang="en-US" sz="1400" dirty="0"/>
          </a:p>
        </p:txBody>
      </p:sp>
      <p:cxnSp>
        <p:nvCxnSpPr>
          <p:cNvPr id="35" name="Gerade Verbindung 34"/>
          <p:cNvCxnSpPr/>
          <p:nvPr/>
        </p:nvCxnSpPr>
        <p:spPr>
          <a:xfrm rot="5400000">
            <a:off x="6241810" y="2639982"/>
            <a:ext cx="1859586" cy="176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feld 35"/>
          <p:cNvSpPr txBox="1"/>
          <p:nvPr/>
        </p:nvSpPr>
        <p:spPr>
          <a:xfrm>
            <a:off x="5820729" y="2902940"/>
            <a:ext cx="580295" cy="307777"/>
          </a:xfrm>
          <a:prstGeom prst="rect">
            <a:avLst/>
          </a:prstGeom>
          <a:noFill/>
        </p:spPr>
        <p:txBody>
          <a:bodyPr wrap="none" rtlCol="0" anchor="t">
            <a:spAutoFit/>
          </a:bodyPr>
          <a:lstStyle/>
          <a:p>
            <a:r>
              <a:rPr lang="en-US" sz="1400" dirty="0" smtClean="0"/>
              <a:t>50ms</a:t>
            </a:r>
            <a:endParaRPr lang="en-US" sz="1400" dirty="0"/>
          </a:p>
        </p:txBody>
      </p:sp>
      <p:sp>
        <p:nvSpPr>
          <p:cNvPr id="37" name="Textfeld 36"/>
          <p:cNvSpPr txBox="1"/>
          <p:nvPr/>
        </p:nvSpPr>
        <p:spPr>
          <a:xfrm>
            <a:off x="6573262" y="2902940"/>
            <a:ext cx="580295" cy="307777"/>
          </a:xfrm>
          <a:prstGeom prst="rect">
            <a:avLst/>
          </a:prstGeom>
          <a:noFill/>
        </p:spPr>
        <p:txBody>
          <a:bodyPr wrap="none" rtlCol="0" anchor="t">
            <a:spAutoFit/>
          </a:bodyPr>
          <a:lstStyle/>
          <a:p>
            <a:r>
              <a:rPr lang="en-US" sz="1400" dirty="0" smtClean="0"/>
              <a:t>50ms</a:t>
            </a:r>
            <a:endParaRPr lang="en-US" sz="1400" dirty="0"/>
          </a:p>
        </p:txBody>
      </p:sp>
      <p:sp>
        <p:nvSpPr>
          <p:cNvPr id="38" name="Textfeld 37"/>
          <p:cNvSpPr txBox="1"/>
          <p:nvPr/>
        </p:nvSpPr>
        <p:spPr>
          <a:xfrm>
            <a:off x="5823650" y="3259944"/>
            <a:ext cx="529888" cy="307777"/>
          </a:xfrm>
          <a:prstGeom prst="rect">
            <a:avLst/>
          </a:prstGeom>
          <a:noFill/>
        </p:spPr>
        <p:txBody>
          <a:bodyPr wrap="none" rtlCol="0">
            <a:spAutoFit/>
          </a:bodyPr>
          <a:lstStyle/>
          <a:p>
            <a:r>
              <a:rPr lang="en-US" sz="1400" dirty="0"/>
              <a:t>2</a:t>
            </a:r>
            <a:r>
              <a:rPr lang="en-US" sz="1400" dirty="0" smtClean="0"/>
              <a:t> ms</a:t>
            </a:r>
            <a:endParaRPr lang="en-US" sz="1400" dirty="0"/>
          </a:p>
        </p:txBody>
      </p:sp>
      <p:sp>
        <p:nvSpPr>
          <p:cNvPr id="39" name="Textfeld 38"/>
          <p:cNvSpPr txBox="1"/>
          <p:nvPr/>
        </p:nvSpPr>
        <p:spPr>
          <a:xfrm>
            <a:off x="6610026" y="3259944"/>
            <a:ext cx="431090" cy="307777"/>
          </a:xfrm>
          <a:prstGeom prst="rect">
            <a:avLst/>
          </a:prstGeom>
          <a:noFill/>
        </p:spPr>
        <p:txBody>
          <a:bodyPr wrap="none" rtlCol="0">
            <a:spAutoFit/>
          </a:bodyPr>
          <a:lstStyle/>
          <a:p>
            <a:r>
              <a:rPr lang="en-US" sz="1400" dirty="0" smtClean="0"/>
              <a:t>n/a</a:t>
            </a:r>
            <a:endParaRPr lang="en-US" sz="1400" dirty="0"/>
          </a:p>
        </p:txBody>
      </p:sp>
      <p:sp>
        <p:nvSpPr>
          <p:cNvPr id="40" name="Textfeld 39"/>
          <p:cNvSpPr txBox="1"/>
          <p:nvPr/>
        </p:nvSpPr>
        <p:spPr>
          <a:xfrm>
            <a:off x="7232633" y="2414004"/>
            <a:ext cx="748610" cy="307777"/>
          </a:xfrm>
          <a:prstGeom prst="rect">
            <a:avLst/>
          </a:prstGeom>
          <a:noFill/>
        </p:spPr>
        <p:txBody>
          <a:bodyPr wrap="none" rtlCol="0">
            <a:spAutoFit/>
          </a:bodyPr>
          <a:lstStyle/>
          <a:p>
            <a:r>
              <a:rPr lang="en-US" sz="1400" dirty="0" smtClean="0"/>
              <a:t>2.4 GHz</a:t>
            </a:r>
            <a:endParaRPr lang="en-US" sz="1400" dirty="0"/>
          </a:p>
        </p:txBody>
      </p:sp>
      <p:sp>
        <p:nvSpPr>
          <p:cNvPr id="41" name="Textfeld 40"/>
          <p:cNvSpPr txBox="1"/>
          <p:nvPr/>
        </p:nvSpPr>
        <p:spPr>
          <a:xfrm>
            <a:off x="8077240" y="2414004"/>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42" name="Textfeld 41"/>
          <p:cNvSpPr txBox="1"/>
          <p:nvPr/>
        </p:nvSpPr>
        <p:spPr>
          <a:xfrm>
            <a:off x="7232919" y="2913796"/>
            <a:ext cx="580295" cy="307777"/>
          </a:xfrm>
          <a:prstGeom prst="rect">
            <a:avLst/>
          </a:prstGeom>
          <a:noFill/>
        </p:spPr>
        <p:txBody>
          <a:bodyPr wrap="none" rtlCol="0" anchor="t">
            <a:spAutoFit/>
          </a:bodyPr>
          <a:lstStyle/>
          <a:p>
            <a:r>
              <a:rPr lang="en-US" sz="1400" dirty="0" smtClean="0"/>
              <a:t>50ms</a:t>
            </a:r>
            <a:endParaRPr lang="en-US" sz="1400" dirty="0"/>
          </a:p>
        </p:txBody>
      </p:sp>
      <p:sp>
        <p:nvSpPr>
          <p:cNvPr id="43" name="Textfeld 42"/>
          <p:cNvSpPr txBox="1"/>
          <p:nvPr/>
        </p:nvSpPr>
        <p:spPr>
          <a:xfrm>
            <a:off x="8137422" y="2913796"/>
            <a:ext cx="580295" cy="307777"/>
          </a:xfrm>
          <a:prstGeom prst="rect">
            <a:avLst/>
          </a:prstGeom>
          <a:noFill/>
        </p:spPr>
        <p:txBody>
          <a:bodyPr wrap="none" rtlCol="0" anchor="t">
            <a:spAutoFit/>
          </a:bodyPr>
          <a:lstStyle/>
          <a:p>
            <a:r>
              <a:rPr lang="en-US" sz="1400" dirty="0" smtClean="0"/>
              <a:t>50ms</a:t>
            </a:r>
            <a:endParaRPr lang="en-US" sz="1400" dirty="0"/>
          </a:p>
        </p:txBody>
      </p:sp>
      <p:sp>
        <p:nvSpPr>
          <p:cNvPr id="44" name="Textfeld 43"/>
          <p:cNvSpPr txBox="1"/>
          <p:nvPr/>
        </p:nvSpPr>
        <p:spPr>
          <a:xfrm>
            <a:off x="7192420" y="3270800"/>
            <a:ext cx="529888" cy="307777"/>
          </a:xfrm>
          <a:prstGeom prst="rect">
            <a:avLst/>
          </a:prstGeom>
          <a:noFill/>
        </p:spPr>
        <p:txBody>
          <a:bodyPr wrap="none" rtlCol="0">
            <a:spAutoFit/>
          </a:bodyPr>
          <a:lstStyle/>
          <a:p>
            <a:r>
              <a:rPr lang="en-US" sz="1400" dirty="0"/>
              <a:t>2</a:t>
            </a:r>
            <a:r>
              <a:rPr lang="en-US" sz="1400" dirty="0" smtClean="0"/>
              <a:t> ms</a:t>
            </a:r>
            <a:endParaRPr lang="en-US" sz="1400" dirty="0"/>
          </a:p>
        </p:txBody>
      </p:sp>
      <p:cxnSp>
        <p:nvCxnSpPr>
          <p:cNvPr id="45" name="Gerade Verbindung 44"/>
          <p:cNvCxnSpPr/>
          <p:nvPr/>
        </p:nvCxnSpPr>
        <p:spPr>
          <a:xfrm rot="16200000" flipV="1">
            <a:off x="7444105" y="2945482"/>
            <a:ext cx="1245315" cy="20876"/>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feld 45"/>
          <p:cNvSpPr txBox="1"/>
          <p:nvPr/>
        </p:nvSpPr>
        <p:spPr>
          <a:xfrm>
            <a:off x="8168739" y="3259944"/>
            <a:ext cx="822861" cy="307777"/>
          </a:xfrm>
          <a:prstGeom prst="rect">
            <a:avLst/>
          </a:prstGeom>
          <a:noFill/>
        </p:spPr>
        <p:txBody>
          <a:bodyPr wrap="none" rtlCol="0">
            <a:spAutoFit/>
          </a:bodyPr>
          <a:lstStyle/>
          <a:p>
            <a:r>
              <a:rPr lang="en-US" sz="1400" dirty="0"/>
              <a:t>2</a:t>
            </a:r>
            <a:r>
              <a:rPr lang="en-US" sz="1400" dirty="0" smtClean="0"/>
              <a:t> + </a:t>
            </a:r>
            <a:r>
              <a:rPr lang="en-US" sz="1400" dirty="0" err="1" smtClean="0"/>
              <a:t>ε</a:t>
            </a:r>
            <a:r>
              <a:rPr lang="en-US" sz="1400" dirty="0" smtClean="0"/>
              <a:t>  ms</a:t>
            </a:r>
            <a:endParaRPr lang="en-US" sz="1400" dirty="0"/>
          </a:p>
        </p:txBody>
      </p:sp>
      <p:sp>
        <p:nvSpPr>
          <p:cNvPr id="47" name="Textfeld 46"/>
          <p:cNvSpPr txBox="1"/>
          <p:nvPr/>
        </p:nvSpPr>
        <p:spPr>
          <a:xfrm>
            <a:off x="2737712" y="1403940"/>
            <a:ext cx="1558540" cy="954107"/>
          </a:xfrm>
          <a:prstGeom prst="rect">
            <a:avLst/>
          </a:prstGeom>
          <a:noFill/>
        </p:spPr>
        <p:txBody>
          <a:bodyPr wrap="none" rtlCol="0">
            <a:spAutoFit/>
          </a:bodyPr>
          <a:lstStyle/>
          <a:p>
            <a:pPr algn="ctr"/>
            <a:r>
              <a:rPr lang="en-US" sz="1400" dirty="0" smtClean="0"/>
              <a:t>No Assumptions</a:t>
            </a:r>
            <a:br>
              <a:rPr lang="en-US" sz="1400" dirty="0" smtClean="0"/>
            </a:br>
            <a:r>
              <a:rPr lang="en-US" sz="1400" dirty="0" smtClean="0"/>
              <a:t>(scan all channels),</a:t>
            </a:r>
            <a:br>
              <a:rPr lang="en-US" sz="1400" dirty="0" smtClean="0"/>
            </a:br>
            <a:r>
              <a:rPr lang="en-US" sz="1400" dirty="0" smtClean="0"/>
              <a:t>stop after 1</a:t>
            </a:r>
            <a:r>
              <a:rPr lang="en-US" sz="1400" baseline="30000" dirty="0" smtClean="0"/>
              <a:t>st</a:t>
            </a:r>
            <a:r>
              <a:rPr lang="en-US" sz="1400" dirty="0" smtClean="0"/>
              <a:t> </a:t>
            </a:r>
            <a:r>
              <a:rPr lang="en-US" sz="1400" dirty="0" err="1" smtClean="0"/>
              <a:t>APs</a:t>
            </a:r>
            <a:r>
              <a:rPr lang="en-US" sz="1400" dirty="0" smtClean="0"/>
              <a:t/>
            </a:r>
            <a:br>
              <a:rPr lang="en-US" sz="1400" dirty="0" smtClean="0"/>
            </a:br>
            <a:r>
              <a:rPr lang="en-US" sz="1400" dirty="0" smtClean="0"/>
              <a:t>is found</a:t>
            </a:r>
            <a:endParaRPr lang="en-US" sz="1400" dirty="0"/>
          </a:p>
        </p:txBody>
      </p:sp>
      <p:cxnSp>
        <p:nvCxnSpPr>
          <p:cNvPr id="48" name="Gerade Verbindung 47"/>
          <p:cNvCxnSpPr/>
          <p:nvPr/>
        </p:nvCxnSpPr>
        <p:spPr>
          <a:xfrm rot="16200000" flipH="1">
            <a:off x="3203078" y="2514455"/>
            <a:ext cx="2076700" cy="51544"/>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2799406" y="2403148"/>
            <a:ext cx="748610" cy="307777"/>
          </a:xfrm>
          <a:prstGeom prst="rect">
            <a:avLst/>
          </a:prstGeom>
          <a:noFill/>
        </p:spPr>
        <p:txBody>
          <a:bodyPr wrap="none" rtlCol="0">
            <a:spAutoFit/>
          </a:bodyPr>
          <a:lstStyle/>
          <a:p>
            <a:r>
              <a:rPr lang="en-US" sz="1400" dirty="0" smtClean="0"/>
              <a:t>2.4 GHz</a:t>
            </a:r>
            <a:endParaRPr lang="en-US" sz="1400" dirty="0"/>
          </a:p>
        </p:txBody>
      </p:sp>
      <p:sp>
        <p:nvSpPr>
          <p:cNvPr id="50" name="Textfeld 49"/>
          <p:cNvSpPr txBox="1"/>
          <p:nvPr/>
        </p:nvSpPr>
        <p:spPr>
          <a:xfrm>
            <a:off x="3481188" y="2403148"/>
            <a:ext cx="612292" cy="307777"/>
          </a:xfrm>
          <a:prstGeom prst="rect">
            <a:avLst/>
          </a:prstGeom>
          <a:noFill/>
        </p:spPr>
        <p:txBody>
          <a:bodyPr wrap="none" rtlCol="0">
            <a:spAutoFit/>
          </a:bodyPr>
          <a:lstStyle/>
          <a:p>
            <a:r>
              <a:rPr lang="en-US" sz="1400" dirty="0"/>
              <a:t>5</a:t>
            </a:r>
            <a:r>
              <a:rPr lang="en-US" sz="1400" dirty="0" smtClean="0"/>
              <a:t> GHz</a:t>
            </a:r>
            <a:endParaRPr lang="en-US" sz="1400" dirty="0"/>
          </a:p>
        </p:txBody>
      </p:sp>
      <p:sp>
        <p:nvSpPr>
          <p:cNvPr id="51" name="Textfeld 50"/>
          <p:cNvSpPr txBox="1"/>
          <p:nvPr/>
        </p:nvSpPr>
        <p:spPr>
          <a:xfrm>
            <a:off x="2788981" y="2902940"/>
            <a:ext cx="711879" cy="307777"/>
          </a:xfrm>
          <a:prstGeom prst="rect">
            <a:avLst/>
          </a:prstGeom>
          <a:noFill/>
        </p:spPr>
        <p:txBody>
          <a:bodyPr wrap="none" rtlCol="0" anchor="t">
            <a:spAutoFit/>
          </a:bodyPr>
          <a:lstStyle/>
          <a:p>
            <a:r>
              <a:rPr lang="en-US" sz="1400" dirty="0" smtClean="0"/>
              <a:t>550 ms</a:t>
            </a:r>
            <a:endParaRPr lang="en-US" sz="1400" dirty="0"/>
          </a:p>
        </p:txBody>
      </p:sp>
      <p:sp>
        <p:nvSpPr>
          <p:cNvPr id="52" name="Textfeld 51"/>
          <p:cNvSpPr txBox="1"/>
          <p:nvPr/>
        </p:nvSpPr>
        <p:spPr>
          <a:xfrm>
            <a:off x="3459478" y="2902940"/>
            <a:ext cx="802874" cy="307777"/>
          </a:xfrm>
          <a:prstGeom prst="rect">
            <a:avLst/>
          </a:prstGeom>
          <a:noFill/>
        </p:spPr>
        <p:txBody>
          <a:bodyPr wrap="none" rtlCol="0" anchor="t">
            <a:spAutoFit/>
          </a:bodyPr>
          <a:lstStyle/>
          <a:p>
            <a:r>
              <a:rPr lang="en-US" sz="1400" dirty="0" smtClean="0"/>
              <a:t>1150 ms</a:t>
            </a:r>
            <a:endParaRPr lang="en-US" sz="1400" dirty="0"/>
          </a:p>
        </p:txBody>
      </p:sp>
      <p:sp>
        <p:nvSpPr>
          <p:cNvPr id="53" name="Textfeld 52"/>
          <p:cNvSpPr txBox="1"/>
          <p:nvPr/>
        </p:nvSpPr>
        <p:spPr>
          <a:xfrm>
            <a:off x="2819400" y="3253990"/>
            <a:ext cx="618604" cy="307777"/>
          </a:xfrm>
          <a:prstGeom prst="rect">
            <a:avLst/>
          </a:prstGeom>
          <a:noFill/>
        </p:spPr>
        <p:txBody>
          <a:bodyPr wrap="none" rtlCol="0">
            <a:spAutoFit/>
          </a:bodyPr>
          <a:lstStyle/>
          <a:p>
            <a:r>
              <a:rPr lang="en-US" sz="1400" dirty="0" smtClean="0"/>
              <a:t>22 ms</a:t>
            </a:r>
            <a:endParaRPr lang="en-US" sz="1400" dirty="0"/>
          </a:p>
        </p:txBody>
      </p:sp>
      <p:sp>
        <p:nvSpPr>
          <p:cNvPr id="54" name="Textfeld 53"/>
          <p:cNvSpPr txBox="1"/>
          <p:nvPr/>
        </p:nvSpPr>
        <p:spPr>
          <a:xfrm>
            <a:off x="3607510" y="3256967"/>
            <a:ext cx="431090" cy="307777"/>
          </a:xfrm>
          <a:prstGeom prst="rect">
            <a:avLst/>
          </a:prstGeom>
          <a:noFill/>
        </p:spPr>
        <p:txBody>
          <a:bodyPr wrap="none" rtlCol="0">
            <a:spAutoFit/>
          </a:bodyPr>
          <a:lstStyle/>
          <a:p>
            <a:r>
              <a:rPr lang="en-US" sz="1400" dirty="0" smtClean="0"/>
              <a:t>n/a</a:t>
            </a:r>
            <a:endParaRPr lang="en-US" sz="1400" dirty="0"/>
          </a:p>
        </p:txBody>
      </p:sp>
      <p:cxnSp>
        <p:nvCxnSpPr>
          <p:cNvPr id="55" name="Gerade Verbindung 54"/>
          <p:cNvCxnSpPr/>
          <p:nvPr/>
        </p:nvCxnSpPr>
        <p:spPr>
          <a:xfrm rot="5400000" flipH="1" flipV="1">
            <a:off x="2941005" y="2969374"/>
            <a:ext cx="1218406" cy="1588"/>
          </a:xfrm>
          <a:prstGeom prst="line">
            <a:avLst/>
          </a:prstGeom>
        </p:spPr>
        <p:style>
          <a:lnRef idx="2">
            <a:schemeClr val="accent1"/>
          </a:lnRef>
          <a:fillRef idx="0">
            <a:schemeClr val="accent1"/>
          </a:fillRef>
          <a:effectRef idx="1">
            <a:schemeClr val="accent1"/>
          </a:effectRef>
          <a:fontRef idx="minor">
            <a:schemeClr val="tx1"/>
          </a:fontRef>
        </p:style>
      </p:cxnSp>
      <p:sp>
        <p:nvSpPr>
          <p:cNvPr id="56" name="Nach oben gekrümmter Pfeil 55"/>
          <p:cNvSpPr/>
          <p:nvPr/>
        </p:nvSpPr>
        <p:spPr>
          <a:xfrm>
            <a:off x="6553200" y="3558953"/>
            <a:ext cx="1600200" cy="248224"/>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57" name="Textfeld 56"/>
          <p:cNvSpPr txBox="1"/>
          <p:nvPr/>
        </p:nvSpPr>
        <p:spPr>
          <a:xfrm>
            <a:off x="6705600" y="3834978"/>
            <a:ext cx="1530176" cy="276999"/>
          </a:xfrm>
          <a:prstGeom prst="rect">
            <a:avLst/>
          </a:prstGeom>
          <a:noFill/>
        </p:spPr>
        <p:txBody>
          <a:bodyPr wrap="square" rtlCol="0">
            <a:spAutoFit/>
          </a:bodyPr>
          <a:lstStyle/>
          <a:p>
            <a:pPr algn="ctr"/>
            <a:r>
              <a:rPr lang="en-US" sz="1200" dirty="0" smtClean="0"/>
              <a:t>Amendment required</a:t>
            </a:r>
            <a:endParaRPr lang="en-US" sz="1200" dirty="0"/>
          </a:p>
        </p:txBody>
      </p:sp>
      <p:sp>
        <p:nvSpPr>
          <p:cNvPr id="58" name="Nach oben gekrümmter Pfeil 57"/>
          <p:cNvSpPr/>
          <p:nvPr/>
        </p:nvSpPr>
        <p:spPr>
          <a:xfrm>
            <a:off x="1999991" y="3426177"/>
            <a:ext cx="1581409" cy="2286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59" name="Nach oben gekrümmter Pfeil 58"/>
          <p:cNvSpPr/>
          <p:nvPr/>
        </p:nvSpPr>
        <p:spPr>
          <a:xfrm>
            <a:off x="1981200" y="3575754"/>
            <a:ext cx="3148075" cy="400624"/>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0" name="Textfeld 59"/>
          <p:cNvSpPr txBox="1"/>
          <p:nvPr/>
        </p:nvSpPr>
        <p:spPr>
          <a:xfrm>
            <a:off x="1981200" y="3955112"/>
            <a:ext cx="3048000" cy="461665"/>
          </a:xfrm>
          <a:prstGeom prst="rect">
            <a:avLst/>
          </a:prstGeom>
          <a:noFill/>
        </p:spPr>
        <p:txBody>
          <a:bodyPr wrap="square" rtlCol="0">
            <a:spAutoFit/>
          </a:bodyPr>
          <a:lstStyle/>
          <a:p>
            <a:pPr algn="ctr"/>
            <a:r>
              <a:rPr lang="en-US" sz="1200" dirty="0" smtClean="0"/>
              <a:t>11k may work, but </a:t>
            </a:r>
            <a:r>
              <a:rPr lang="en-US" sz="1200" b="1" dirty="0" smtClean="0"/>
              <a:t>not </a:t>
            </a:r>
            <a:r>
              <a:rPr lang="en-US" sz="1200" dirty="0" smtClean="0"/>
              <a:t>for initial link set-up</a:t>
            </a:r>
          </a:p>
          <a:p>
            <a:pPr algn="ctr"/>
            <a:r>
              <a:rPr lang="en-US" sz="1200" dirty="0" smtClean="0"/>
              <a:t>Amendment required</a:t>
            </a:r>
            <a:endParaRPr lang="en-US" sz="1200" dirty="0"/>
          </a:p>
        </p:txBody>
      </p:sp>
      <p:sp>
        <p:nvSpPr>
          <p:cNvPr id="61" name="Nach oben gekrümmter Pfeil 60"/>
          <p:cNvSpPr/>
          <p:nvPr/>
        </p:nvSpPr>
        <p:spPr>
          <a:xfrm>
            <a:off x="5105401" y="3502378"/>
            <a:ext cx="1447799" cy="304800"/>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62" name="Textfeld 61"/>
          <p:cNvSpPr txBox="1"/>
          <p:nvPr/>
        </p:nvSpPr>
        <p:spPr>
          <a:xfrm>
            <a:off x="5105400" y="3807177"/>
            <a:ext cx="1676400" cy="461665"/>
          </a:xfrm>
          <a:prstGeom prst="rect">
            <a:avLst/>
          </a:prstGeom>
          <a:noFill/>
        </p:spPr>
        <p:txBody>
          <a:bodyPr wrap="square" rtlCol="0">
            <a:spAutoFit/>
          </a:bodyPr>
          <a:lstStyle/>
          <a:p>
            <a:pPr algn="ctr"/>
            <a:r>
              <a:rPr lang="en-US" sz="1200" dirty="0" smtClean="0"/>
              <a:t>Combine both:</a:t>
            </a:r>
            <a:br>
              <a:rPr lang="en-US" sz="1200" dirty="0" smtClean="0"/>
            </a:br>
            <a:r>
              <a:rPr lang="en-US" sz="1200" dirty="0" smtClean="0"/>
              <a:t>Amendment required</a:t>
            </a:r>
            <a:endParaRPr lang="en-US" sz="1200" dirty="0"/>
          </a:p>
        </p:txBody>
      </p:sp>
      <p:sp>
        <p:nvSpPr>
          <p:cNvPr id="63" name="Textfeld 62"/>
          <p:cNvSpPr txBox="1"/>
          <p:nvPr/>
        </p:nvSpPr>
        <p:spPr>
          <a:xfrm>
            <a:off x="2133600" y="3606378"/>
            <a:ext cx="1551255" cy="276999"/>
          </a:xfrm>
          <a:prstGeom prst="rect">
            <a:avLst/>
          </a:prstGeom>
          <a:noFill/>
        </p:spPr>
        <p:txBody>
          <a:bodyPr wrap="square" rtlCol="0">
            <a:spAutoFit/>
          </a:bodyPr>
          <a:lstStyle/>
          <a:p>
            <a:pPr algn="ctr"/>
            <a:r>
              <a:rPr lang="en-US" sz="1200" dirty="0" smtClean="0"/>
              <a:t>Amendment required</a:t>
            </a:r>
            <a:endParaRPr lang="en-US" sz="1200" dirty="0"/>
          </a:p>
        </p:txBody>
      </p:sp>
      <p:sp>
        <p:nvSpPr>
          <p:cNvPr id="64" name="Pfeil nach rechts 63"/>
          <p:cNvSpPr/>
          <p:nvPr/>
        </p:nvSpPr>
        <p:spPr bwMode="auto">
          <a:xfrm>
            <a:off x="1219200" y="4267200"/>
            <a:ext cx="7239000" cy="484632"/>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charset="0"/>
              </a:rPr>
              <a:t>Increase</a:t>
            </a:r>
            <a:r>
              <a:rPr kumimoji="0" lang="en-US" sz="1200" b="0" i="0" u="none" strike="noStrike" cap="none" normalizeH="0" dirty="0" smtClean="0">
                <a:ln>
                  <a:noFill/>
                </a:ln>
                <a:solidFill>
                  <a:schemeClr val="tx1"/>
                </a:solidFill>
                <a:effectLst/>
                <a:latin typeface="Times New Roman" charset="0"/>
              </a:rPr>
              <a:t> in </a:t>
            </a:r>
            <a:r>
              <a:rPr lang="en-US" dirty="0" smtClean="0"/>
              <a:t>(externally available) knowledge</a:t>
            </a:r>
            <a:endParaRPr kumimoji="0" lang="en-US" sz="1200" b="0" i="0" u="none" strike="noStrike" cap="none" normalizeH="0" baseline="0" dirty="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1000"/>
                                        <p:tgtEl>
                                          <p:spTgt spid="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dissolve">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066800"/>
          </a:xfrm>
        </p:spPr>
        <p:txBody>
          <a:bodyPr/>
          <a:lstStyle/>
          <a:p>
            <a:r>
              <a:rPr lang="en-US" dirty="0" smtClean="0"/>
              <a:t>Fast Initial Link Set-Up</a:t>
            </a:r>
            <a:endParaRPr lang="en-US" dirty="0"/>
          </a:p>
        </p:txBody>
      </p:sp>
      <p:sp>
        <p:nvSpPr>
          <p:cNvPr id="3" name="Inhaltsplatzhalter 2"/>
          <p:cNvSpPr>
            <a:spLocks noGrp="1"/>
          </p:cNvSpPr>
          <p:nvPr>
            <p:ph idx="1"/>
          </p:nvPr>
        </p:nvSpPr>
        <p:spPr>
          <a:xfrm>
            <a:off x="685800" y="5334000"/>
            <a:ext cx="7772400" cy="762000"/>
          </a:xfrm>
        </p:spPr>
        <p:txBody>
          <a:bodyPr/>
          <a:lstStyle/>
          <a:p>
            <a:endParaRPr lang="en-US"/>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37</a:t>
            </a:fld>
            <a:endParaRPr lang="en-US"/>
          </a:p>
        </p:txBody>
      </p:sp>
      <p:graphicFrame>
        <p:nvGraphicFramePr>
          <p:cNvPr id="7" name="Tabelle 6"/>
          <p:cNvGraphicFramePr>
            <a:graphicFrameLocks noGrp="1"/>
          </p:cNvGraphicFramePr>
          <p:nvPr/>
        </p:nvGraphicFramePr>
        <p:xfrm>
          <a:off x="228600" y="1524000"/>
          <a:ext cx="8610601" cy="3210559"/>
        </p:xfrm>
        <a:graphic>
          <a:graphicData uri="http://schemas.openxmlformats.org/drawingml/2006/table">
            <a:tbl>
              <a:tblPr firstRow="1" bandRow="1">
                <a:tableStyleId>{5C22544A-7EE6-4342-B048-85BDC9FD1C3A}</a:tableStyleId>
              </a:tblPr>
              <a:tblGrid>
                <a:gridCol w="1350913"/>
                <a:gridCol w="704824"/>
                <a:gridCol w="904524"/>
                <a:gridCol w="1230739"/>
                <a:gridCol w="1717775"/>
                <a:gridCol w="1350913"/>
                <a:gridCol w="1350913"/>
              </a:tblGrid>
              <a:tr h="426720">
                <a:tc rowSpan="2">
                  <a:txBody>
                    <a:bodyPr/>
                    <a:lstStyle/>
                    <a:p>
                      <a:r>
                        <a:rPr lang="en-US" sz="1400" dirty="0" smtClean="0"/>
                        <a:t>Phase</a:t>
                      </a:r>
                      <a:endParaRPr lang="en-US" sz="1400" dirty="0"/>
                    </a:p>
                  </a:txBody>
                  <a:tcPr/>
                </a:tc>
                <a:tc gridSpan="2">
                  <a:txBody>
                    <a:bodyPr/>
                    <a:lstStyle/>
                    <a:p>
                      <a:r>
                        <a:rPr lang="en-US" sz="1400" dirty="0" smtClean="0"/>
                        <a:t>AP Discovery</a:t>
                      </a:r>
                      <a:endParaRPr lang="en-US" sz="1400" dirty="0"/>
                    </a:p>
                  </a:txBody>
                  <a:tcPr/>
                </a:tc>
                <a:tc hMerge="1">
                  <a:txBody>
                    <a:bodyPr/>
                    <a:lstStyle/>
                    <a:p>
                      <a:endParaRPr lang="en-US" sz="1400" dirty="0"/>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Network</a:t>
                      </a:r>
                      <a:r>
                        <a:rPr lang="en-US" sz="1400" baseline="0" dirty="0" smtClean="0"/>
                        <a:t> Discovery</a:t>
                      </a:r>
                      <a:endParaRPr lang="en-US" sz="1400" dirty="0" smtClean="0"/>
                    </a:p>
                  </a:txBody>
                  <a:tcPr/>
                </a:tc>
                <a:tc rowSpan="2">
                  <a:txBody>
                    <a:bodyPr/>
                    <a:lstStyle/>
                    <a:p>
                      <a:r>
                        <a:rPr lang="en-US" sz="1400" dirty="0" smtClean="0"/>
                        <a:t>TSF Sync.</a:t>
                      </a:r>
                      <a:r>
                        <a:rPr lang="en-US" sz="1400" baseline="0" dirty="0" smtClean="0"/>
                        <a:t/>
                      </a:r>
                      <a:br>
                        <a:rPr lang="en-US" sz="1400" baseline="0" dirty="0" smtClean="0"/>
                      </a:br>
                      <a:r>
                        <a:rPr lang="en-US" sz="1400" baseline="0" dirty="0" smtClean="0"/>
                        <a:t>(1 additional scan)</a:t>
                      </a:r>
                      <a:endParaRPr lang="en-US" sz="1400" dirty="0"/>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Auth. &amp; Assoc.</a:t>
                      </a:r>
                    </a:p>
                  </a:txBody>
                  <a:tcPr/>
                </a:tc>
                <a:tc rowSpan="2">
                  <a:txBody>
                    <a:bodyPr/>
                    <a:lstStyle/>
                    <a:p>
                      <a:r>
                        <a:rPr lang="en-US" sz="1400" dirty="0" smtClean="0"/>
                        <a:t>Higher Layer</a:t>
                      </a:r>
                    </a:p>
                    <a:p>
                      <a:r>
                        <a:rPr lang="en-US" sz="1400" dirty="0" smtClean="0"/>
                        <a:t>(DHCP / IP)</a:t>
                      </a:r>
                      <a:endParaRPr lang="en-US" sz="1400" dirty="0"/>
                    </a:p>
                  </a:txBody>
                  <a:tcPr/>
                </a:tc>
              </a:tr>
              <a:tr h="365760">
                <a:tc vMerge="1">
                  <a:txBody>
                    <a:bodyPr/>
                    <a:lstStyle/>
                    <a:p>
                      <a:endParaRPr lang="en-US"/>
                    </a:p>
                  </a:txBody>
                  <a:tcPr/>
                </a:tc>
                <a:tc>
                  <a:txBody>
                    <a:bodyPr/>
                    <a:lstStyle/>
                    <a:p>
                      <a:r>
                        <a:rPr lang="en-US" sz="1400" dirty="0" smtClean="0"/>
                        <a:t>Active</a:t>
                      </a:r>
                      <a:endParaRPr lang="en-US" sz="1400" dirty="0"/>
                    </a:p>
                  </a:txBody>
                  <a:tcPr/>
                </a:tc>
                <a:tc>
                  <a:txBody>
                    <a:bodyPr/>
                    <a:lstStyle/>
                    <a:p>
                      <a:r>
                        <a:rPr lang="en-US" sz="1400" dirty="0" smtClean="0"/>
                        <a:t>passive</a:t>
                      </a:r>
                      <a:endParaRPr lang="en-US" sz="1400" dirty="0"/>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70840">
                <a:tc>
                  <a:txBody>
                    <a:bodyPr/>
                    <a:lstStyle/>
                    <a:p>
                      <a:r>
                        <a:rPr lang="en-US" sz="1400" dirty="0" smtClean="0"/>
                        <a:t>Today</a:t>
                      </a:r>
                      <a:endParaRPr lang="en-US" sz="1400" dirty="0"/>
                    </a:p>
                  </a:txBody>
                  <a:tcPr/>
                </a:tc>
                <a:tc>
                  <a:txBody>
                    <a:bodyPr/>
                    <a:lstStyle/>
                    <a:p>
                      <a:r>
                        <a:rPr lang="en-US" sz="1400" dirty="0" smtClean="0"/>
                        <a:t>102 ms</a:t>
                      </a:r>
                    </a:p>
                    <a:p>
                      <a:r>
                        <a:rPr lang="en-US" sz="1400" dirty="0" smtClean="0"/>
                        <a:t>(not @ 5GHz)</a:t>
                      </a:r>
                      <a:endParaRPr lang="en-US" sz="1400" dirty="0"/>
                    </a:p>
                  </a:txBody>
                  <a:tcPr/>
                </a:tc>
                <a:tc>
                  <a:txBody>
                    <a:bodyPr/>
                    <a:lstStyle/>
                    <a:p>
                      <a:r>
                        <a:rPr lang="en-US" sz="1400" dirty="0" smtClean="0"/>
                        <a:t>1100 to 2300 ms</a:t>
                      </a:r>
                      <a:endParaRPr lang="en-US" sz="1400" dirty="0"/>
                    </a:p>
                  </a:txBody>
                  <a:tcPr/>
                </a:tc>
                <a:tc>
                  <a:txBody>
                    <a:bodyPr/>
                    <a:lstStyle/>
                    <a:p>
                      <a:endParaRPr lang="en-US" sz="1400" dirty="0"/>
                    </a:p>
                  </a:txBody>
                  <a:tcPr/>
                </a:tc>
                <a:tc gridSpan="3">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dirty="0" smtClean="0"/>
                        <a:t>Possible</a:t>
                      </a:r>
                      <a:r>
                        <a:rPr lang="en-US" sz="1400" baseline="0" dirty="0" smtClean="0"/>
                        <a:t> achievement (</a:t>
                      </a:r>
                      <a:r>
                        <a:rPr lang="en-US" sz="1400" baseline="0" dirty="0" err="1" smtClean="0"/>
                        <a:t>w</a:t>
                      </a:r>
                      <a:r>
                        <a:rPr lang="en-US" sz="1400" baseline="0" dirty="0" smtClean="0"/>
                        <a:t>/ knowledge)</a:t>
                      </a:r>
                      <a:endParaRPr lang="en-US" sz="1400" dirty="0"/>
                    </a:p>
                  </a:txBody>
                  <a:tcPr/>
                </a:tc>
                <a:tc>
                  <a:txBody>
                    <a:bodyPr/>
                    <a:lstStyle/>
                    <a:p>
                      <a:r>
                        <a:rPr lang="en-US" sz="1400" dirty="0" smtClean="0"/>
                        <a:t>2 ms</a:t>
                      </a:r>
                    </a:p>
                    <a:p>
                      <a:r>
                        <a:rPr lang="en-US" sz="1400" dirty="0" smtClean="0"/>
                        <a:t>(possible at 5GHz)</a:t>
                      </a:r>
                      <a:endParaRPr lang="en-US" sz="1400" dirty="0"/>
                    </a:p>
                  </a:txBody>
                  <a:tcPr/>
                </a:tc>
                <a:tc>
                  <a:txBody>
                    <a:bodyPr/>
                    <a:lstStyle/>
                    <a:p>
                      <a:r>
                        <a:rPr lang="en-US" sz="1400" dirty="0" smtClean="0"/>
                        <a:t>50 ms</a:t>
                      </a:r>
                      <a:endParaRPr lang="en-US" sz="1400" dirty="0"/>
                    </a:p>
                  </a:txBody>
                  <a:tcPr/>
                </a:tc>
                <a:tc>
                  <a:txBody>
                    <a:bodyPr/>
                    <a:lstStyle/>
                    <a:p>
                      <a:endParaRPr lang="en-US" sz="1400" dirty="0"/>
                    </a:p>
                  </a:txBody>
                  <a:tcPr/>
                </a:tc>
                <a:tc gridSpan="3">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dirty="0" smtClean="0"/>
                        <a:t>Rel. document</a:t>
                      </a:r>
                      <a:endParaRPr lang="en-US" sz="1400" dirty="0"/>
                    </a:p>
                  </a:txBody>
                  <a:tcPr/>
                </a:tc>
                <a:tc gridSpan="2">
                  <a:txBody>
                    <a:bodyPr/>
                    <a:lstStyle/>
                    <a:p>
                      <a:r>
                        <a:rPr lang="en-US" sz="1400" dirty="0" smtClean="0"/>
                        <a:t>10/0922r2</a:t>
                      </a:r>
                      <a:endParaRPr lang="en-US" sz="1400" dirty="0"/>
                    </a:p>
                  </a:txBody>
                  <a:tcPr/>
                </a:tc>
                <a:tc hMerge="1">
                  <a:txBody>
                    <a:bodyPr/>
                    <a:lstStyle/>
                    <a:p>
                      <a:endParaRPr lang="en-US" sz="1400" dirty="0"/>
                    </a:p>
                  </a:txBody>
                  <a:tcPr/>
                </a:tc>
                <a:tc>
                  <a:txBody>
                    <a:bodyPr/>
                    <a:lstStyle/>
                    <a:p>
                      <a:r>
                        <a:rPr lang="en-US" sz="1400" dirty="0" smtClean="0"/>
                        <a:t>802.11u</a:t>
                      </a:r>
                      <a:endParaRPr lang="en-US" sz="1400" dirty="0"/>
                    </a:p>
                  </a:txBody>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c hMerge="1">
                  <a:txBody>
                    <a:bodyPr/>
                    <a:lstStyle/>
                    <a:p>
                      <a:endParaRPr lang="en-US" sz="1400" dirty="0"/>
                    </a:p>
                  </a:txBody>
                  <a:tcPr/>
                </a:tc>
                <a:tc hMerge="1">
                  <a:txBody>
                    <a:bodyPr/>
                    <a:lstStyle/>
                    <a:p>
                      <a:endParaRPr lang="en-US" sz="1400" dirty="0"/>
                    </a:p>
                  </a:txBody>
                  <a:tcPr/>
                </a:tc>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sp>
        <p:nvSpPr>
          <p:cNvPr id="8" name="Abgerundetes Rechteck 7"/>
          <p:cNvSpPr/>
          <p:nvPr/>
        </p:nvSpPr>
        <p:spPr bwMode="auto">
          <a:xfrm rot="18810838">
            <a:off x="2816608" y="2982160"/>
            <a:ext cx="2018074" cy="228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small" normalizeH="0" baseline="0" dirty="0" smtClean="0">
                <a:ln>
                  <a:noFill/>
                </a:ln>
                <a:solidFill>
                  <a:schemeClr val="tx1"/>
                </a:solidFill>
                <a:effectLst/>
                <a:latin typeface="Times New Roman" charset="0"/>
              </a:rPr>
              <a:t>Next Slides</a:t>
            </a:r>
            <a:endParaRPr kumimoji="0" lang="en-US" sz="1200" b="1" i="0" u="none" strike="noStrike" cap="small" normalizeH="0" baseline="0" dirty="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Network Discovery</a:t>
            </a:r>
            <a:endParaRPr lang="en-US" dirty="0"/>
          </a:p>
        </p:txBody>
      </p:sp>
      <p:sp>
        <p:nvSpPr>
          <p:cNvPr id="3" name="Inhaltsplatzhalter 2"/>
          <p:cNvSpPr>
            <a:spLocks noGrp="1"/>
          </p:cNvSpPr>
          <p:nvPr>
            <p:ph idx="1"/>
          </p:nvPr>
        </p:nvSpPr>
        <p:spPr>
          <a:xfrm>
            <a:off x="685800" y="1981200"/>
            <a:ext cx="7772400" cy="1143000"/>
          </a:xfrm>
        </p:spPr>
        <p:txBody>
          <a:bodyPr/>
          <a:lstStyle/>
          <a:p>
            <a:r>
              <a:rPr lang="en-US" sz="1600" dirty="0" smtClean="0"/>
              <a:t>Originally not further discussed during the SG phase.</a:t>
            </a:r>
          </a:p>
          <a:p>
            <a:r>
              <a:rPr lang="en-US" sz="1600" dirty="0" smtClean="0"/>
              <a:t>Well covered by 11u</a:t>
            </a:r>
          </a:p>
          <a:p>
            <a:r>
              <a:rPr lang="en-US" sz="1600" dirty="0" smtClean="0"/>
              <a:t>Ongoing presentations in </a:t>
            </a:r>
            <a:r>
              <a:rPr lang="en-US" sz="1600" dirty="0" err="1" smtClean="0"/>
              <a:t>TGai</a:t>
            </a:r>
            <a:r>
              <a:rPr lang="en-US" sz="1600" dirty="0" smtClean="0"/>
              <a:t> show potential for improving network discovery for a large number of </a:t>
            </a:r>
            <a:r>
              <a:rPr lang="en-US" sz="1600" dirty="0" err="1" smtClean="0"/>
              <a:t>STAs</a:t>
            </a:r>
            <a:r>
              <a:rPr lang="en-US" sz="1600" dirty="0" smtClean="0"/>
              <a:t> simultaneously attempting a network discovery</a:t>
            </a:r>
            <a:endParaRPr lang="en-US" sz="1600" dirty="0"/>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38</a:t>
            </a:fld>
            <a:endParaRPr lang="en-US"/>
          </a:p>
        </p:txBody>
      </p:sp>
      <p:pic>
        <p:nvPicPr>
          <p:cNvPr id="8"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75516" y="4255105"/>
            <a:ext cx="390721" cy="31568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cmpd="sng">
                <a:solidFill>
                  <a:schemeClr val="tx1"/>
                </a:solidFill>
                <a:prstDash val="solid"/>
                <a:miter lim="800000"/>
                <a:headEnd type="none" w="sm" len="sm"/>
                <a:tailEnd type="none" w="sm" len="sm"/>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9" name="Picture 4" descr="nokia-n900_001"/>
          <p:cNvPicPr>
            <a:picLocks noChangeAspect="1" noChangeArrowheads="1"/>
          </p:cNvPicPr>
          <p:nvPr/>
        </p:nvPicPr>
        <p:blipFill>
          <a:blip r:embed="rId3" cstate="print"/>
          <a:srcRect/>
          <a:stretch>
            <a:fillRect/>
          </a:stretch>
        </p:blipFill>
        <p:spPr bwMode="auto">
          <a:xfrm>
            <a:off x="466811" y="4191300"/>
            <a:ext cx="324993" cy="443296"/>
          </a:xfrm>
          <a:prstGeom prst="rect">
            <a:avLst/>
          </a:prstGeom>
          <a:noFill/>
          <a:ln w="9525">
            <a:noFill/>
            <a:miter lim="800000"/>
            <a:headEnd/>
            <a:tailEnd/>
          </a:ln>
        </p:spPr>
      </p:pic>
      <p:cxnSp>
        <p:nvCxnSpPr>
          <p:cNvPr id="10" name="Straight Connector 10"/>
          <p:cNvCxnSpPr>
            <a:stCxn id="9" idx="2"/>
          </p:cNvCxnSpPr>
          <p:nvPr/>
        </p:nvCxnSpPr>
        <p:spPr bwMode="auto">
          <a:xfrm>
            <a:off x="629308" y="4634596"/>
            <a:ext cx="0" cy="1690004"/>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11" name="Straight Connector 12"/>
          <p:cNvCxnSpPr/>
          <p:nvPr/>
        </p:nvCxnSpPr>
        <p:spPr bwMode="auto">
          <a:xfrm>
            <a:off x="2269989" y="4634595"/>
            <a:ext cx="0" cy="1690004"/>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12" name="Straight Connector 13"/>
          <p:cNvCxnSpPr/>
          <p:nvPr/>
        </p:nvCxnSpPr>
        <p:spPr bwMode="auto">
          <a:xfrm>
            <a:off x="791804" y="4711095"/>
            <a:ext cx="2615915" cy="0"/>
          </a:xfrm>
          <a:prstGeom prst="line">
            <a:avLst/>
          </a:prstGeom>
          <a:solidFill>
            <a:schemeClr val="accent1"/>
          </a:solidFill>
          <a:ln w="12700" cap="flat" cmpd="sng" algn="ctr">
            <a:solidFill>
              <a:schemeClr val="tx1"/>
            </a:solidFill>
            <a:prstDash val="solid"/>
            <a:round/>
            <a:headEnd type="triangle" w="med" len="med"/>
            <a:tailEnd type="triangl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14" name="Straight Arrow Connector 16"/>
          <p:cNvCxnSpPr/>
          <p:nvPr/>
        </p:nvCxnSpPr>
        <p:spPr bwMode="auto">
          <a:xfrm>
            <a:off x="629308" y="5071026"/>
            <a:ext cx="1641568"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16" name="Straight Arrow Connector 19"/>
          <p:cNvCxnSpPr/>
          <p:nvPr/>
        </p:nvCxnSpPr>
        <p:spPr bwMode="auto">
          <a:xfrm flipH="1">
            <a:off x="629308" y="5606963"/>
            <a:ext cx="1640681"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18" name="TextBox 24"/>
          <p:cNvSpPr txBox="1"/>
          <p:nvPr/>
        </p:nvSpPr>
        <p:spPr>
          <a:xfrm>
            <a:off x="2014278" y="4130283"/>
            <a:ext cx="466811" cy="461665"/>
          </a:xfrm>
          <a:prstGeom prst="rect">
            <a:avLst/>
          </a:prstGeom>
          <a:noFill/>
        </p:spPr>
        <p:txBody>
          <a:bodyPr wrap="square" rtlCol="0">
            <a:spAutoFit/>
          </a:bodyPr>
          <a:lstStyle/>
          <a:p>
            <a:r>
              <a:rPr lang="en-US" dirty="0" smtClean="0"/>
              <a:t>SSID1</a:t>
            </a:r>
            <a:endParaRPr lang="en-US" dirty="0"/>
          </a:p>
        </p:txBody>
      </p:sp>
      <p:pic>
        <p:nvPicPr>
          <p:cNvPr id="19"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27211" y="4255105"/>
            <a:ext cx="390721" cy="31568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cmpd="sng">
                <a:solidFill>
                  <a:schemeClr val="tx1"/>
                </a:solidFill>
                <a:prstDash val="solid"/>
                <a:miter lim="800000"/>
                <a:headEnd type="none" w="sm" len="sm"/>
                <a:tailEnd type="none" w="sm" len="sm"/>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0" name="TextBox 29"/>
          <p:cNvSpPr txBox="1"/>
          <p:nvPr/>
        </p:nvSpPr>
        <p:spPr>
          <a:xfrm>
            <a:off x="3165974" y="4130283"/>
            <a:ext cx="466811" cy="461665"/>
          </a:xfrm>
          <a:prstGeom prst="rect">
            <a:avLst/>
          </a:prstGeom>
          <a:noFill/>
        </p:spPr>
        <p:txBody>
          <a:bodyPr wrap="square" rtlCol="0">
            <a:spAutoFit/>
          </a:bodyPr>
          <a:lstStyle/>
          <a:p>
            <a:r>
              <a:rPr lang="en-US" dirty="0" smtClean="0"/>
              <a:t>SSID2</a:t>
            </a:r>
            <a:endParaRPr lang="en-US" dirty="0"/>
          </a:p>
        </p:txBody>
      </p:sp>
      <p:cxnSp>
        <p:nvCxnSpPr>
          <p:cNvPr id="21" name="Straight Connector 30"/>
          <p:cNvCxnSpPr/>
          <p:nvPr/>
        </p:nvCxnSpPr>
        <p:spPr bwMode="auto">
          <a:xfrm>
            <a:off x="1585383" y="4781248"/>
            <a:ext cx="2615915" cy="0"/>
          </a:xfrm>
          <a:prstGeom prst="line">
            <a:avLst/>
          </a:prstGeom>
          <a:solidFill>
            <a:schemeClr val="accent1"/>
          </a:solidFill>
          <a:ln w="12700" cap="flat" cmpd="sng" algn="ctr">
            <a:solidFill>
              <a:schemeClr val="tx1"/>
            </a:solidFill>
            <a:prstDash val="solid"/>
            <a:round/>
            <a:headEnd type="triangle" w="med" len="med"/>
            <a:tailEnd type="triangl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23" name="Straight Connector 32"/>
          <p:cNvCxnSpPr/>
          <p:nvPr/>
        </p:nvCxnSpPr>
        <p:spPr bwMode="auto">
          <a:xfrm>
            <a:off x="3422572" y="4618664"/>
            <a:ext cx="0" cy="1690004"/>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24" name="Straight Arrow Connector 33"/>
          <p:cNvCxnSpPr/>
          <p:nvPr/>
        </p:nvCxnSpPr>
        <p:spPr bwMode="auto">
          <a:xfrm>
            <a:off x="606854" y="5262833"/>
            <a:ext cx="2815718"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26" name="Straight Arrow Connector 35"/>
          <p:cNvCxnSpPr/>
          <p:nvPr/>
        </p:nvCxnSpPr>
        <p:spPr bwMode="auto">
          <a:xfrm flipH="1" flipV="1">
            <a:off x="629309" y="5795844"/>
            <a:ext cx="2793263" cy="2613"/>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28" name="TextBox 11"/>
          <p:cNvSpPr txBox="1"/>
          <p:nvPr/>
        </p:nvSpPr>
        <p:spPr>
          <a:xfrm>
            <a:off x="0" y="5903686"/>
            <a:ext cx="1213708" cy="646331"/>
          </a:xfrm>
          <a:prstGeom prst="rect">
            <a:avLst/>
          </a:prstGeom>
          <a:solidFill>
            <a:schemeClr val="accent1"/>
          </a:solidFill>
        </p:spPr>
        <p:txBody>
          <a:bodyPr wrap="square" rtlCol="0">
            <a:spAutoFit/>
          </a:bodyPr>
          <a:lstStyle/>
          <a:p>
            <a:r>
              <a:rPr lang="en-US" dirty="0" smtClean="0"/>
              <a:t>Network Selection (SSID2)</a:t>
            </a:r>
            <a:endParaRPr lang="en-US" dirty="0"/>
          </a:p>
        </p:txBody>
      </p:sp>
      <p:cxnSp>
        <p:nvCxnSpPr>
          <p:cNvPr id="29" name="Straight Arrow Connector 37"/>
          <p:cNvCxnSpPr/>
          <p:nvPr/>
        </p:nvCxnSpPr>
        <p:spPr bwMode="auto">
          <a:xfrm>
            <a:off x="618081" y="6254448"/>
            <a:ext cx="2815718"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31" name="TextBox 17"/>
          <p:cNvSpPr txBox="1"/>
          <p:nvPr/>
        </p:nvSpPr>
        <p:spPr>
          <a:xfrm>
            <a:off x="457200" y="3276600"/>
            <a:ext cx="3962400" cy="738664"/>
          </a:xfrm>
          <a:prstGeom prst="rect">
            <a:avLst/>
          </a:prstGeom>
          <a:noFill/>
        </p:spPr>
        <p:txBody>
          <a:bodyPr wrap="square" rtlCol="0">
            <a:spAutoFit/>
          </a:bodyPr>
          <a:lstStyle/>
          <a:p>
            <a:r>
              <a:rPr lang="en-US" sz="1400" dirty="0" smtClean="0"/>
              <a:t>- ANQP is unicast</a:t>
            </a:r>
          </a:p>
          <a:p>
            <a:r>
              <a:rPr lang="en-US" sz="1400" dirty="0" smtClean="0"/>
              <a:t>- Each SSID is queried until a suitable network is found.</a:t>
            </a:r>
            <a:endParaRPr lang="en-US" sz="1400" dirty="0"/>
          </a:p>
        </p:txBody>
      </p:sp>
      <p:pic>
        <p:nvPicPr>
          <p:cNvPr id="32"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68900" y="4239622"/>
            <a:ext cx="390721" cy="31568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cmpd="sng">
                <a:solidFill>
                  <a:schemeClr val="tx1"/>
                </a:solidFill>
                <a:prstDash val="solid"/>
                <a:miter lim="800000"/>
                <a:headEnd type="none" w="sm" len="sm"/>
                <a:tailEnd type="none" w="sm" len="sm"/>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33" name="TextBox 41"/>
          <p:cNvSpPr txBox="1"/>
          <p:nvPr/>
        </p:nvSpPr>
        <p:spPr>
          <a:xfrm>
            <a:off x="4207662" y="4114800"/>
            <a:ext cx="466811" cy="461665"/>
          </a:xfrm>
          <a:prstGeom prst="rect">
            <a:avLst/>
          </a:prstGeom>
          <a:noFill/>
        </p:spPr>
        <p:txBody>
          <a:bodyPr wrap="square" rtlCol="0">
            <a:spAutoFit/>
          </a:bodyPr>
          <a:lstStyle/>
          <a:p>
            <a:r>
              <a:rPr lang="en-US" dirty="0" smtClean="0"/>
              <a:t>SSID3</a:t>
            </a:r>
            <a:endParaRPr lang="en-US" dirty="0"/>
          </a:p>
        </p:txBody>
      </p:sp>
      <p:cxnSp>
        <p:nvCxnSpPr>
          <p:cNvPr id="34" name="Straight Arrow Connector 42"/>
          <p:cNvCxnSpPr/>
          <p:nvPr/>
        </p:nvCxnSpPr>
        <p:spPr bwMode="auto">
          <a:xfrm>
            <a:off x="606855" y="4947147"/>
            <a:ext cx="3857405"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36" name="Straight Arrow Connector 45"/>
          <p:cNvCxnSpPr/>
          <p:nvPr/>
        </p:nvCxnSpPr>
        <p:spPr bwMode="auto">
          <a:xfrm flipH="1" flipV="1">
            <a:off x="606856" y="5469974"/>
            <a:ext cx="3857404" cy="9482"/>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38" name="Straight Connector 48"/>
          <p:cNvCxnSpPr/>
          <p:nvPr/>
        </p:nvCxnSpPr>
        <p:spPr bwMode="auto">
          <a:xfrm>
            <a:off x="4457894" y="4613902"/>
            <a:ext cx="6366" cy="105704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pic>
        <p:nvPicPr>
          <p:cNvPr id="40"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55496" y="4392990"/>
            <a:ext cx="293940" cy="28302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cmpd="sng">
                <a:solidFill>
                  <a:schemeClr val="tx1"/>
                </a:solidFill>
                <a:prstDash val="solid"/>
                <a:miter lim="800000"/>
                <a:headEnd type="none" w="sm" len="sm"/>
                <a:tailEnd type="none" w="sm" len="sm"/>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41" name="Picture 4" descr="nokia-n900_001"/>
          <p:cNvPicPr>
            <a:picLocks noChangeAspect="1" noChangeArrowheads="1"/>
          </p:cNvPicPr>
          <p:nvPr/>
        </p:nvPicPr>
        <p:blipFill>
          <a:blip r:embed="rId3" cstate="print"/>
          <a:srcRect/>
          <a:stretch>
            <a:fillRect/>
          </a:stretch>
        </p:blipFill>
        <p:spPr bwMode="auto">
          <a:xfrm>
            <a:off x="5345264" y="4335786"/>
            <a:ext cx="244493" cy="397438"/>
          </a:xfrm>
          <a:prstGeom prst="rect">
            <a:avLst/>
          </a:prstGeom>
          <a:noFill/>
          <a:ln w="9525">
            <a:noFill/>
            <a:miter lim="800000"/>
            <a:headEnd/>
            <a:tailEnd/>
          </a:ln>
        </p:spPr>
      </p:pic>
      <p:cxnSp>
        <p:nvCxnSpPr>
          <p:cNvPr id="42" name="Straight Connector 10"/>
          <p:cNvCxnSpPr>
            <a:stCxn id="41" idx="2"/>
          </p:cNvCxnSpPr>
          <p:nvPr/>
        </p:nvCxnSpPr>
        <p:spPr bwMode="auto">
          <a:xfrm>
            <a:off x="5467511" y="4733224"/>
            <a:ext cx="0" cy="1515176"/>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43" name="Straight Connector 12"/>
          <p:cNvCxnSpPr/>
          <p:nvPr/>
        </p:nvCxnSpPr>
        <p:spPr bwMode="auto">
          <a:xfrm>
            <a:off x="6701798" y="4733223"/>
            <a:ext cx="0" cy="1515176"/>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44" name="Straight Connector 13"/>
          <p:cNvCxnSpPr/>
          <p:nvPr/>
        </p:nvCxnSpPr>
        <p:spPr bwMode="auto">
          <a:xfrm>
            <a:off x="5870704" y="4801809"/>
            <a:ext cx="1967957" cy="0"/>
          </a:xfrm>
          <a:prstGeom prst="line">
            <a:avLst/>
          </a:prstGeom>
          <a:solidFill>
            <a:schemeClr val="accent1"/>
          </a:solidFill>
          <a:ln w="12700" cap="flat" cmpd="sng" algn="ctr">
            <a:solidFill>
              <a:schemeClr val="tx1"/>
            </a:solidFill>
            <a:prstDash val="dash"/>
            <a:round/>
            <a:headEnd type="triangle" w="med" len="med"/>
            <a:tailEnd type="triangle" w="med" len="me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45" name="TextBox 14"/>
          <p:cNvSpPr txBox="1"/>
          <p:nvPr/>
        </p:nvSpPr>
        <p:spPr>
          <a:xfrm>
            <a:off x="7086600" y="4876800"/>
            <a:ext cx="1771816" cy="276999"/>
          </a:xfrm>
          <a:prstGeom prst="rect">
            <a:avLst/>
          </a:prstGeom>
          <a:noFill/>
        </p:spPr>
        <p:txBody>
          <a:bodyPr wrap="square" rtlCol="0">
            <a:spAutoFit/>
          </a:bodyPr>
          <a:lstStyle/>
          <a:p>
            <a:r>
              <a:rPr lang="en-US" dirty="0" smtClean="0"/>
              <a:t>Beacon</a:t>
            </a:r>
            <a:endParaRPr lang="en-US" dirty="0"/>
          </a:p>
        </p:txBody>
      </p:sp>
      <p:cxnSp>
        <p:nvCxnSpPr>
          <p:cNvPr id="46" name="Straight Arrow Connector 16"/>
          <p:cNvCxnSpPr/>
          <p:nvPr/>
        </p:nvCxnSpPr>
        <p:spPr bwMode="auto">
          <a:xfrm>
            <a:off x="5467511" y="4939073"/>
            <a:ext cx="1528312" cy="8501"/>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48" name="Straight Arrow Connector 19"/>
          <p:cNvCxnSpPr/>
          <p:nvPr/>
        </p:nvCxnSpPr>
        <p:spPr bwMode="auto">
          <a:xfrm flipH="1">
            <a:off x="5467511" y="5090366"/>
            <a:ext cx="1234288"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50" name="TextBox 24"/>
          <p:cNvSpPr txBox="1"/>
          <p:nvPr/>
        </p:nvSpPr>
        <p:spPr>
          <a:xfrm>
            <a:off x="6509427" y="4281081"/>
            <a:ext cx="351183" cy="646331"/>
          </a:xfrm>
          <a:prstGeom prst="rect">
            <a:avLst/>
          </a:prstGeom>
          <a:noFill/>
        </p:spPr>
        <p:txBody>
          <a:bodyPr wrap="square" rtlCol="0">
            <a:spAutoFit/>
          </a:bodyPr>
          <a:lstStyle/>
          <a:p>
            <a:r>
              <a:rPr lang="en-US" dirty="0" smtClean="0"/>
              <a:t>SSID1</a:t>
            </a:r>
            <a:endParaRPr lang="en-US" dirty="0"/>
          </a:p>
        </p:txBody>
      </p:sp>
      <p:pic>
        <p:nvPicPr>
          <p:cNvPr id="51"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421919" y="4392990"/>
            <a:ext cx="293940" cy="28302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cmpd="sng">
                <a:solidFill>
                  <a:schemeClr val="tx1"/>
                </a:solidFill>
                <a:prstDash val="solid"/>
                <a:miter lim="800000"/>
                <a:headEnd type="none" w="sm" len="sm"/>
                <a:tailEnd type="none" w="sm" len="sm"/>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2" name="TextBox 29"/>
          <p:cNvSpPr txBox="1"/>
          <p:nvPr/>
        </p:nvSpPr>
        <p:spPr>
          <a:xfrm>
            <a:off x="7375850" y="4281081"/>
            <a:ext cx="351183" cy="646331"/>
          </a:xfrm>
          <a:prstGeom prst="rect">
            <a:avLst/>
          </a:prstGeom>
          <a:noFill/>
        </p:spPr>
        <p:txBody>
          <a:bodyPr wrap="square" rtlCol="0">
            <a:spAutoFit/>
          </a:bodyPr>
          <a:lstStyle/>
          <a:p>
            <a:r>
              <a:rPr lang="en-US" dirty="0" smtClean="0"/>
              <a:t>SSID2</a:t>
            </a:r>
            <a:endParaRPr lang="en-US" dirty="0"/>
          </a:p>
        </p:txBody>
      </p:sp>
      <p:cxnSp>
        <p:nvCxnSpPr>
          <p:cNvPr id="53" name="Straight Connector 32"/>
          <p:cNvCxnSpPr/>
          <p:nvPr/>
        </p:nvCxnSpPr>
        <p:spPr bwMode="auto">
          <a:xfrm>
            <a:off x="7568889" y="4718940"/>
            <a:ext cx="0" cy="1515176"/>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cxnSp>
        <p:nvCxnSpPr>
          <p:cNvPr id="54" name="Straight Arrow Connector 35"/>
          <p:cNvCxnSpPr/>
          <p:nvPr/>
        </p:nvCxnSpPr>
        <p:spPr bwMode="auto">
          <a:xfrm flipH="1" flipV="1">
            <a:off x="5467512" y="5216786"/>
            <a:ext cx="2101377" cy="2343"/>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56" name="TextBox 11"/>
          <p:cNvSpPr txBox="1"/>
          <p:nvPr/>
        </p:nvSpPr>
        <p:spPr>
          <a:xfrm>
            <a:off x="5029200" y="5830669"/>
            <a:ext cx="913075" cy="646331"/>
          </a:xfrm>
          <a:prstGeom prst="rect">
            <a:avLst/>
          </a:prstGeom>
          <a:solidFill>
            <a:schemeClr val="accent1"/>
          </a:solidFill>
        </p:spPr>
        <p:txBody>
          <a:bodyPr wrap="square" rtlCol="0">
            <a:spAutoFit/>
          </a:bodyPr>
          <a:lstStyle/>
          <a:p>
            <a:r>
              <a:rPr lang="en-US" dirty="0" smtClean="0"/>
              <a:t>Network Selection (SSID2)</a:t>
            </a:r>
            <a:endParaRPr lang="en-US" dirty="0"/>
          </a:p>
        </p:txBody>
      </p:sp>
      <p:cxnSp>
        <p:nvCxnSpPr>
          <p:cNvPr id="57" name="Straight Arrow Connector 37"/>
          <p:cNvCxnSpPr/>
          <p:nvPr/>
        </p:nvCxnSpPr>
        <p:spPr bwMode="auto">
          <a:xfrm>
            <a:off x="5459065" y="5576527"/>
            <a:ext cx="2118269" cy="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cxnSp>
      <p:sp>
        <p:nvSpPr>
          <p:cNvPr id="58" name="TextBox 38"/>
          <p:cNvSpPr txBox="1"/>
          <p:nvPr/>
        </p:nvSpPr>
        <p:spPr>
          <a:xfrm>
            <a:off x="5434460" y="5514201"/>
            <a:ext cx="2033140" cy="276999"/>
          </a:xfrm>
          <a:prstGeom prst="rect">
            <a:avLst/>
          </a:prstGeom>
          <a:noFill/>
        </p:spPr>
        <p:txBody>
          <a:bodyPr wrap="square" rtlCol="0">
            <a:spAutoFit/>
          </a:bodyPr>
          <a:lstStyle/>
          <a:p>
            <a:r>
              <a:rPr lang="en-US" dirty="0" smtClean="0"/>
              <a:t>Association Request</a:t>
            </a:r>
            <a:endParaRPr lang="en-US" dirty="0"/>
          </a:p>
        </p:txBody>
      </p:sp>
      <p:pic>
        <p:nvPicPr>
          <p:cNvPr id="59"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70790" y="4379109"/>
            <a:ext cx="293940" cy="28302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cmpd="sng">
                <a:solidFill>
                  <a:schemeClr val="tx1"/>
                </a:solidFill>
                <a:prstDash val="solid"/>
                <a:miter lim="800000"/>
                <a:headEnd type="none" w="sm" len="sm"/>
                <a:tailEnd type="none" w="sm" len="sm"/>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0" name="TextBox 40"/>
          <p:cNvSpPr txBox="1"/>
          <p:nvPr/>
        </p:nvSpPr>
        <p:spPr>
          <a:xfrm>
            <a:off x="8424721" y="4267200"/>
            <a:ext cx="351183" cy="646331"/>
          </a:xfrm>
          <a:prstGeom prst="rect">
            <a:avLst/>
          </a:prstGeom>
          <a:noFill/>
        </p:spPr>
        <p:txBody>
          <a:bodyPr wrap="square" rtlCol="0">
            <a:spAutoFit/>
          </a:bodyPr>
          <a:lstStyle/>
          <a:p>
            <a:r>
              <a:rPr lang="en-US" dirty="0" smtClean="0"/>
              <a:t>SSID3</a:t>
            </a:r>
            <a:endParaRPr lang="en-US" dirty="0"/>
          </a:p>
        </p:txBody>
      </p:sp>
      <p:sp>
        <p:nvSpPr>
          <p:cNvPr id="61" name="TextBox 2"/>
          <p:cNvSpPr txBox="1"/>
          <p:nvPr/>
        </p:nvSpPr>
        <p:spPr>
          <a:xfrm>
            <a:off x="4800600" y="3316069"/>
            <a:ext cx="4114800" cy="646331"/>
          </a:xfrm>
          <a:prstGeom prst="rect">
            <a:avLst/>
          </a:prstGeom>
          <a:noFill/>
        </p:spPr>
        <p:txBody>
          <a:bodyPr wrap="square" rtlCol="0">
            <a:spAutoFit/>
          </a:bodyPr>
          <a:lstStyle/>
          <a:p>
            <a:r>
              <a:rPr lang="en-US" dirty="0" smtClean="0"/>
              <a:t>-   ANQP to be sent to the broadcast address</a:t>
            </a:r>
          </a:p>
          <a:p>
            <a:pPr marL="171450" indent="-171450">
              <a:buFontTx/>
              <a:buChar char="-"/>
            </a:pPr>
            <a:r>
              <a:rPr lang="en-US" dirty="0" smtClean="0"/>
              <a:t>AP answers if it can satisfy the condition in the request</a:t>
            </a:r>
          </a:p>
          <a:p>
            <a:pPr marL="171450" indent="-171450">
              <a:buFontTx/>
              <a:buChar char="-"/>
            </a:pPr>
            <a:r>
              <a:rPr lang="en-US" dirty="0" smtClean="0"/>
              <a:t>ANQP responses are sent </a:t>
            </a:r>
            <a:r>
              <a:rPr lang="en-US" dirty="0" err="1" smtClean="0"/>
              <a:t>unicast</a:t>
            </a:r>
            <a:endParaRPr lang="en-US" dirty="0" smtClean="0"/>
          </a:p>
        </p:txBody>
      </p:sp>
      <p:sp>
        <p:nvSpPr>
          <p:cNvPr id="62" name="TextBox 38"/>
          <p:cNvSpPr txBox="1"/>
          <p:nvPr/>
        </p:nvSpPr>
        <p:spPr>
          <a:xfrm>
            <a:off x="1143000" y="5943600"/>
            <a:ext cx="2033140" cy="276999"/>
          </a:xfrm>
          <a:prstGeom prst="rect">
            <a:avLst/>
          </a:prstGeom>
          <a:noFill/>
        </p:spPr>
        <p:txBody>
          <a:bodyPr wrap="square" rtlCol="0">
            <a:spAutoFit/>
          </a:bodyPr>
          <a:lstStyle/>
          <a:p>
            <a:r>
              <a:rPr lang="en-US" dirty="0" smtClean="0"/>
              <a:t>Association Request</a:t>
            </a:r>
            <a:endParaRPr lang="en-US" dirty="0"/>
          </a:p>
        </p:txBody>
      </p:sp>
      <p:sp>
        <p:nvSpPr>
          <p:cNvPr id="63" name="TextBox 14"/>
          <p:cNvSpPr txBox="1"/>
          <p:nvPr/>
        </p:nvSpPr>
        <p:spPr>
          <a:xfrm>
            <a:off x="3581400" y="4495800"/>
            <a:ext cx="1771816" cy="276999"/>
          </a:xfrm>
          <a:prstGeom prst="rect">
            <a:avLst/>
          </a:prstGeom>
          <a:noFill/>
        </p:spPr>
        <p:txBody>
          <a:bodyPr wrap="square" rtlCol="0">
            <a:spAutoFit/>
          </a:bodyPr>
          <a:lstStyle/>
          <a:p>
            <a:r>
              <a:rPr lang="en-US" dirty="0" smtClean="0"/>
              <a:t>Beacon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066800"/>
          </a:xfrm>
        </p:spPr>
        <p:txBody>
          <a:bodyPr/>
          <a:lstStyle/>
          <a:p>
            <a:r>
              <a:rPr lang="en-US" dirty="0" smtClean="0"/>
              <a:t>Fast Initial Link Set-Up</a:t>
            </a:r>
            <a:endParaRPr lang="en-US" dirty="0"/>
          </a:p>
        </p:txBody>
      </p:sp>
      <p:sp>
        <p:nvSpPr>
          <p:cNvPr id="3" name="Inhaltsplatzhalter 2"/>
          <p:cNvSpPr>
            <a:spLocks noGrp="1"/>
          </p:cNvSpPr>
          <p:nvPr>
            <p:ph idx="1"/>
          </p:nvPr>
        </p:nvSpPr>
        <p:spPr>
          <a:xfrm>
            <a:off x="685800" y="5334000"/>
            <a:ext cx="7772400" cy="762000"/>
          </a:xfrm>
        </p:spPr>
        <p:txBody>
          <a:bodyPr/>
          <a:lstStyle/>
          <a:p>
            <a:endParaRPr lang="en-US"/>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39</a:t>
            </a:fld>
            <a:endParaRPr lang="en-US"/>
          </a:p>
        </p:txBody>
      </p:sp>
      <p:graphicFrame>
        <p:nvGraphicFramePr>
          <p:cNvPr id="7" name="Tabelle 6"/>
          <p:cNvGraphicFramePr>
            <a:graphicFrameLocks noGrp="1"/>
          </p:cNvGraphicFramePr>
          <p:nvPr/>
        </p:nvGraphicFramePr>
        <p:xfrm>
          <a:off x="228600" y="1524000"/>
          <a:ext cx="8610601" cy="3850639"/>
        </p:xfrm>
        <a:graphic>
          <a:graphicData uri="http://schemas.openxmlformats.org/drawingml/2006/table">
            <a:tbl>
              <a:tblPr firstRow="1" bandRow="1">
                <a:tableStyleId>{5C22544A-7EE6-4342-B048-85BDC9FD1C3A}</a:tableStyleId>
              </a:tblPr>
              <a:tblGrid>
                <a:gridCol w="1350913"/>
                <a:gridCol w="704824"/>
                <a:gridCol w="904524"/>
                <a:gridCol w="1230739"/>
                <a:gridCol w="1717775"/>
                <a:gridCol w="1350913"/>
                <a:gridCol w="1350913"/>
              </a:tblGrid>
              <a:tr h="426720">
                <a:tc rowSpan="2">
                  <a:txBody>
                    <a:bodyPr/>
                    <a:lstStyle/>
                    <a:p>
                      <a:r>
                        <a:rPr lang="en-US" sz="1400" dirty="0" smtClean="0"/>
                        <a:t>Phase</a:t>
                      </a:r>
                      <a:endParaRPr lang="en-US" sz="1400" dirty="0"/>
                    </a:p>
                  </a:txBody>
                  <a:tcPr/>
                </a:tc>
                <a:tc gridSpan="2">
                  <a:txBody>
                    <a:bodyPr/>
                    <a:lstStyle/>
                    <a:p>
                      <a:r>
                        <a:rPr lang="en-US" sz="1400" dirty="0" smtClean="0"/>
                        <a:t>AP Discovery</a:t>
                      </a:r>
                      <a:endParaRPr lang="en-US" sz="1400" dirty="0"/>
                    </a:p>
                  </a:txBody>
                  <a:tcPr/>
                </a:tc>
                <a:tc hMerge="1">
                  <a:txBody>
                    <a:bodyPr/>
                    <a:lstStyle/>
                    <a:p>
                      <a:endParaRPr lang="en-US" sz="1400" dirty="0"/>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Network</a:t>
                      </a:r>
                      <a:r>
                        <a:rPr lang="en-US" sz="1400" baseline="0" dirty="0" smtClean="0"/>
                        <a:t> Discovery</a:t>
                      </a:r>
                      <a:endParaRPr lang="en-US" sz="1400" dirty="0" smtClean="0"/>
                    </a:p>
                  </a:txBody>
                  <a:tcPr/>
                </a:tc>
                <a:tc rowSpan="2">
                  <a:txBody>
                    <a:bodyPr/>
                    <a:lstStyle/>
                    <a:p>
                      <a:r>
                        <a:rPr lang="en-US" sz="1400" dirty="0" smtClean="0"/>
                        <a:t>TSF Sync.</a:t>
                      </a:r>
                      <a:r>
                        <a:rPr lang="en-US" sz="1400" baseline="0" dirty="0" smtClean="0"/>
                        <a:t/>
                      </a:r>
                      <a:br>
                        <a:rPr lang="en-US" sz="1400" baseline="0" dirty="0" smtClean="0"/>
                      </a:br>
                      <a:r>
                        <a:rPr lang="en-US" sz="1400" baseline="0" dirty="0" smtClean="0"/>
                        <a:t>(1 additional scan)</a:t>
                      </a:r>
                      <a:endParaRPr lang="en-US" sz="1400" dirty="0"/>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Auth. &amp; Assoc.</a:t>
                      </a:r>
                    </a:p>
                  </a:txBody>
                  <a:tcPr/>
                </a:tc>
                <a:tc rowSpan="2">
                  <a:txBody>
                    <a:bodyPr/>
                    <a:lstStyle/>
                    <a:p>
                      <a:r>
                        <a:rPr lang="en-US" sz="1400" dirty="0" smtClean="0"/>
                        <a:t>Higher Layer</a:t>
                      </a:r>
                    </a:p>
                    <a:p>
                      <a:r>
                        <a:rPr lang="en-US" sz="1400" dirty="0" smtClean="0"/>
                        <a:t>(DHCP / IP)</a:t>
                      </a:r>
                      <a:endParaRPr lang="en-US" sz="1400" dirty="0"/>
                    </a:p>
                  </a:txBody>
                  <a:tcPr/>
                </a:tc>
              </a:tr>
              <a:tr h="365760">
                <a:tc vMerge="1">
                  <a:txBody>
                    <a:bodyPr/>
                    <a:lstStyle/>
                    <a:p>
                      <a:endParaRPr lang="en-US"/>
                    </a:p>
                  </a:txBody>
                  <a:tcPr/>
                </a:tc>
                <a:tc>
                  <a:txBody>
                    <a:bodyPr/>
                    <a:lstStyle/>
                    <a:p>
                      <a:r>
                        <a:rPr lang="en-US" sz="1400" dirty="0" smtClean="0"/>
                        <a:t>Active</a:t>
                      </a:r>
                      <a:endParaRPr lang="en-US" sz="1400" dirty="0"/>
                    </a:p>
                  </a:txBody>
                  <a:tcPr/>
                </a:tc>
                <a:tc>
                  <a:txBody>
                    <a:bodyPr/>
                    <a:lstStyle/>
                    <a:p>
                      <a:r>
                        <a:rPr lang="en-US" sz="1400" dirty="0" smtClean="0"/>
                        <a:t>passive</a:t>
                      </a:r>
                      <a:endParaRPr lang="en-US" sz="1400" dirty="0"/>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70840">
                <a:tc>
                  <a:txBody>
                    <a:bodyPr/>
                    <a:lstStyle/>
                    <a:p>
                      <a:r>
                        <a:rPr lang="en-US" sz="1400" dirty="0" smtClean="0"/>
                        <a:t>Today</a:t>
                      </a:r>
                      <a:endParaRPr lang="en-US" sz="1400" dirty="0"/>
                    </a:p>
                  </a:txBody>
                  <a:tcPr/>
                </a:tc>
                <a:tc>
                  <a:txBody>
                    <a:bodyPr/>
                    <a:lstStyle/>
                    <a:p>
                      <a:r>
                        <a:rPr lang="en-US" sz="1400" dirty="0" smtClean="0"/>
                        <a:t>102 ms</a:t>
                      </a:r>
                    </a:p>
                    <a:p>
                      <a:r>
                        <a:rPr lang="en-US" sz="1400" dirty="0" smtClean="0"/>
                        <a:t>(not @ 5GHz)</a:t>
                      </a:r>
                      <a:endParaRPr lang="en-US" sz="1400" dirty="0"/>
                    </a:p>
                  </a:txBody>
                  <a:tcPr/>
                </a:tc>
                <a:tc>
                  <a:txBody>
                    <a:bodyPr/>
                    <a:lstStyle/>
                    <a:p>
                      <a:r>
                        <a:rPr lang="en-US" sz="1400" dirty="0" smtClean="0"/>
                        <a:t>1100 to 2300 ms</a:t>
                      </a:r>
                      <a:endParaRPr lang="en-US" sz="1400" dirty="0"/>
                    </a:p>
                  </a:txBody>
                  <a:tcPr/>
                </a:tc>
                <a:tc>
                  <a:txBody>
                    <a:bodyPr/>
                    <a:lstStyle/>
                    <a:p>
                      <a:endParaRPr lang="en-US" sz="1400" dirty="0"/>
                    </a:p>
                  </a:txBody>
                  <a:tcPr/>
                </a:tc>
                <a:tc gridSpan="3">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dirty="0" smtClean="0"/>
                        <a:t>Possible</a:t>
                      </a:r>
                      <a:r>
                        <a:rPr lang="en-US" sz="1400" baseline="0" dirty="0" smtClean="0"/>
                        <a:t> achievement (</a:t>
                      </a:r>
                      <a:r>
                        <a:rPr lang="en-US" sz="1400" baseline="0" dirty="0" err="1" smtClean="0"/>
                        <a:t>w</a:t>
                      </a:r>
                      <a:r>
                        <a:rPr lang="en-US" sz="1400" baseline="0" dirty="0" smtClean="0"/>
                        <a:t>/ knowledge)</a:t>
                      </a:r>
                      <a:endParaRPr lang="en-US" sz="1400" dirty="0"/>
                    </a:p>
                  </a:txBody>
                  <a:tcPr/>
                </a:tc>
                <a:tc>
                  <a:txBody>
                    <a:bodyPr/>
                    <a:lstStyle/>
                    <a:p>
                      <a:r>
                        <a:rPr lang="en-US" sz="1400" dirty="0" smtClean="0"/>
                        <a:t>2 ms</a:t>
                      </a:r>
                    </a:p>
                    <a:p>
                      <a:r>
                        <a:rPr lang="en-US" sz="1400" dirty="0" smtClean="0"/>
                        <a:t>(possible at 5GHz)</a:t>
                      </a:r>
                      <a:endParaRPr lang="en-US" sz="1400" dirty="0"/>
                    </a:p>
                  </a:txBody>
                  <a:tcPr/>
                </a:tc>
                <a:tc>
                  <a:txBody>
                    <a:bodyPr/>
                    <a:lstStyle/>
                    <a:p>
                      <a:r>
                        <a:rPr lang="en-US" sz="1400" dirty="0" smtClean="0"/>
                        <a:t>50 ms</a:t>
                      </a:r>
                      <a:endParaRPr lang="en-US" sz="1400" dirty="0"/>
                    </a:p>
                  </a:txBody>
                  <a:tcPr/>
                </a:tc>
                <a:tc>
                  <a:txBody>
                    <a:bodyPr/>
                    <a:lstStyle/>
                    <a:p>
                      <a:r>
                        <a:rPr lang="en-US" sz="1400" dirty="0" smtClean="0"/>
                        <a:t>Optimizations</a:t>
                      </a:r>
                      <a:r>
                        <a:rPr lang="en-US" sz="1400" baseline="0" dirty="0" smtClean="0"/>
                        <a:t> for large number of users simultaneously entering a network</a:t>
                      </a:r>
                      <a:endParaRPr lang="en-US" sz="1400" dirty="0"/>
                    </a:p>
                  </a:txBody>
                  <a:tcPr/>
                </a:tc>
                <a:tc gridSpan="3">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dirty="0" smtClean="0"/>
                        <a:t>Rel. document</a:t>
                      </a:r>
                      <a:endParaRPr lang="en-US" sz="1400" dirty="0"/>
                    </a:p>
                  </a:txBody>
                  <a:tcPr/>
                </a:tc>
                <a:tc gridSpan="2">
                  <a:txBody>
                    <a:bodyPr/>
                    <a:lstStyle/>
                    <a:p>
                      <a:r>
                        <a:rPr lang="en-US" sz="1400" dirty="0" smtClean="0"/>
                        <a:t>10/0922r2</a:t>
                      </a:r>
                      <a:endParaRPr lang="en-US" sz="1400" dirty="0"/>
                    </a:p>
                  </a:txBody>
                  <a:tcPr/>
                </a:tc>
                <a:tc hMerge="1">
                  <a:txBody>
                    <a:bodyPr/>
                    <a:lstStyle/>
                    <a:p>
                      <a:endParaRPr lang="en-US" sz="1400" dirty="0"/>
                    </a:p>
                  </a:txBody>
                  <a:tcPr/>
                </a:tc>
                <a:tc>
                  <a:txBody>
                    <a:bodyPr/>
                    <a:lstStyle/>
                    <a:p>
                      <a:r>
                        <a:rPr lang="en-US" sz="1400" dirty="0" smtClean="0"/>
                        <a:t>802.11u</a:t>
                      </a:r>
                      <a:endParaRPr lang="en-US" sz="1400" dirty="0"/>
                    </a:p>
                  </a:txBody>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c hMerge="1">
                  <a:txBody>
                    <a:bodyPr/>
                    <a:lstStyle/>
                    <a:p>
                      <a:endParaRPr lang="en-US" sz="1400" dirty="0"/>
                    </a:p>
                  </a:txBody>
                  <a:tcPr/>
                </a:tc>
                <a:tc hMerge="1">
                  <a:txBody>
                    <a:bodyPr/>
                    <a:lstStyle/>
                    <a:p>
                      <a:endParaRPr lang="en-US" sz="1400" dirty="0"/>
                    </a:p>
                  </a:txBody>
                  <a:tcPr/>
                </a:tc>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sp>
        <p:nvSpPr>
          <p:cNvPr id="8" name="Abgerundetes Rechteck 7"/>
          <p:cNvSpPr/>
          <p:nvPr/>
        </p:nvSpPr>
        <p:spPr bwMode="auto">
          <a:xfrm rot="20379084">
            <a:off x="4563865" y="3198857"/>
            <a:ext cx="3976575" cy="2286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small" normalizeH="0" baseline="0" dirty="0" smtClean="0">
                <a:ln>
                  <a:noFill/>
                </a:ln>
                <a:solidFill>
                  <a:schemeClr val="tx1"/>
                </a:solidFill>
                <a:effectLst/>
                <a:latin typeface="Times New Roman" charset="0"/>
              </a:rPr>
              <a:t>Next Slides</a:t>
            </a:r>
            <a:endParaRPr kumimoji="0" lang="en-US" sz="1200" b="1" i="0" u="none" strike="noStrike" cap="small" normalizeH="0" baseline="0" dirty="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0A68342B-E0C8-F442-8942-D08E577E82CB}" type="slidenum">
              <a:rPr lang="en-US"/>
              <a:pPr/>
              <a:t>4</a:t>
            </a:fld>
            <a:endParaRPr lang="en-US"/>
          </a:p>
        </p:txBody>
      </p:sp>
      <p:sp>
        <p:nvSpPr>
          <p:cNvPr id="16386" name="Rectangle 2"/>
          <p:cNvSpPr>
            <a:spLocks noGrp="1" noChangeArrowheads="1"/>
          </p:cNvSpPr>
          <p:nvPr>
            <p:ph type="title"/>
          </p:nvPr>
        </p:nvSpPr>
        <p:spPr/>
        <p:txBody>
          <a:bodyPr/>
          <a:lstStyle/>
          <a:p>
            <a:r>
              <a:rPr lang="en-US"/>
              <a:t>802.11 Template Instructions 2/4</a:t>
            </a:r>
          </a:p>
        </p:txBody>
      </p:sp>
      <p:sp>
        <p:nvSpPr>
          <p:cNvPr id="16387" name="Rectangle 3"/>
          <p:cNvSpPr>
            <a:spLocks noGrp="1" noChangeArrowheads="1"/>
          </p:cNvSpPr>
          <p:nvPr>
            <p:ph type="body" idx="1"/>
          </p:nvPr>
        </p:nvSpPr>
        <p:spPr/>
        <p:txBody>
          <a:bodyPr/>
          <a:lstStyle/>
          <a:p>
            <a:pPr lvl="1"/>
            <a:r>
              <a:rPr lang="en-US"/>
              <a:t>Step 5. Menu select View, Master, Slide Master.  Place the document designator in the right hand side of the header.</a:t>
            </a:r>
          </a:p>
          <a:p>
            <a:pPr lvl="2"/>
            <a:r>
              <a:rPr lang="en-US"/>
              <a:t>Document designator example "doc.: IEEE 802.11-04/9876r0"      , or </a:t>
            </a:r>
          </a:p>
          <a:p>
            <a:pPr lvl="2"/>
            <a:r>
              <a:rPr lang="en-US"/>
              <a:t>                                                  "doc.: IEEE 802.11-04/9876r2"</a:t>
            </a:r>
          </a:p>
          <a:p>
            <a:pPr lvl="1"/>
            <a:r>
              <a:rPr lang="en-US"/>
              <a:t>Step 6. Menu select View, Header and Footer (5 data fields):</a:t>
            </a:r>
          </a:p>
          <a:p>
            <a:pPr lvl="2"/>
            <a:r>
              <a:rPr lang="en-US"/>
              <a:t>Slide tab:</a:t>
            </a:r>
          </a:p>
          <a:p>
            <a:pPr lvl="3"/>
            <a:r>
              <a:rPr lang="en-US"/>
              <a:t>Header =  venue date (as Month Year, e.g. January 2005)</a:t>
            </a:r>
          </a:p>
          <a:p>
            <a:pPr lvl="3"/>
            <a:r>
              <a:rPr lang="en-US"/>
              <a:t>Footer = first author, company</a:t>
            </a:r>
          </a:p>
          <a:p>
            <a:pPr lvl="2"/>
            <a:r>
              <a:rPr lang="en-US"/>
              <a:t>Notes tab:</a:t>
            </a:r>
          </a:p>
          <a:p>
            <a:pPr lvl="3"/>
            <a:r>
              <a:rPr lang="en-US"/>
              <a:t>Data and time, Fixed = venue date (as Month Year, e.g. January 2005)</a:t>
            </a:r>
          </a:p>
          <a:p>
            <a:pPr lvl="3"/>
            <a:r>
              <a:rPr lang="en-US"/>
              <a:t>Header = document designator (e.g. “doc.: IEEE 802.11-04/9876r0”)</a:t>
            </a:r>
          </a:p>
          <a:p>
            <a:pPr lvl="3"/>
            <a:r>
              <a:rPr lang="en-US"/>
              <a:t>Footer = first author, company</a:t>
            </a:r>
          </a:p>
          <a:p>
            <a:pPr lvl="2"/>
            <a:r>
              <a:rPr lang="en-US"/>
              <a:t>Click "Apply to all".</a:t>
            </a:r>
          </a:p>
          <a:p>
            <a:pPr lvl="1"/>
            <a:r>
              <a:rPr lang="en-US"/>
              <a:t>Step 7. Delete the four template instruction slides.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04800"/>
            <a:ext cx="7772400" cy="1066800"/>
          </a:xfrm>
        </p:spPr>
        <p:txBody>
          <a:bodyPr/>
          <a:lstStyle/>
          <a:p>
            <a:r>
              <a:rPr lang="en-US" dirty="0" smtClean="0"/>
              <a:t>Fast Initial Link Set-Up</a:t>
            </a:r>
            <a:endParaRPr lang="en-US" dirty="0"/>
          </a:p>
        </p:txBody>
      </p:sp>
      <p:sp>
        <p:nvSpPr>
          <p:cNvPr id="3" name="Inhaltsplatzhalter 2"/>
          <p:cNvSpPr>
            <a:spLocks noGrp="1"/>
          </p:cNvSpPr>
          <p:nvPr>
            <p:ph idx="1"/>
          </p:nvPr>
        </p:nvSpPr>
        <p:spPr>
          <a:xfrm>
            <a:off x="685800" y="4572000"/>
            <a:ext cx="7772400" cy="762000"/>
          </a:xfrm>
        </p:spPr>
        <p:txBody>
          <a:bodyPr/>
          <a:lstStyle/>
          <a:p>
            <a:r>
              <a:rPr lang="en-US" sz="1400" dirty="0" smtClean="0"/>
              <a:t>Total time for Link Set-Up for shown technical feasible solutions:</a:t>
            </a:r>
          </a:p>
          <a:p>
            <a:pPr lvl="1"/>
            <a:r>
              <a:rPr lang="en-US" sz="1200" dirty="0" smtClean="0">
                <a:solidFill>
                  <a:srgbClr val="0000FF"/>
                </a:solidFill>
              </a:rPr>
              <a:t>Today per 802.11-2007: 179ms – 2377 ms</a:t>
            </a:r>
          </a:p>
          <a:p>
            <a:pPr lvl="1"/>
            <a:r>
              <a:rPr lang="en-US" sz="1200" dirty="0" smtClean="0">
                <a:solidFill>
                  <a:srgbClr val="0000FF"/>
                </a:solidFill>
              </a:rPr>
              <a:t>With Fast Initial Link-Set Up: 38ms – 86ms</a:t>
            </a:r>
          </a:p>
          <a:p>
            <a:r>
              <a:rPr lang="en-US" sz="1400" dirty="0" smtClean="0"/>
              <a:t>Considering all link set-up phases simultaneously results in largest performance improvement</a:t>
            </a:r>
          </a:p>
          <a:p>
            <a:pPr>
              <a:buNone/>
            </a:pPr>
            <a:r>
              <a:rPr lang="en-US" sz="1400" dirty="0" smtClean="0"/>
              <a:t/>
            </a:r>
            <a:br>
              <a:rPr lang="en-US" sz="1400" dirty="0" smtClean="0"/>
            </a:br>
            <a:r>
              <a:rPr lang="en-US" sz="1400" dirty="0" err="1" smtClean="0">
                <a:sym typeface="Wingdings"/>
              </a:rPr>
              <a:t></a:t>
            </a:r>
            <a:r>
              <a:rPr lang="en-US" sz="1400" dirty="0" smtClean="0">
                <a:sym typeface="Wingdings"/>
              </a:rPr>
              <a:t> Modified Scope to include all phases of initial link set-up</a:t>
            </a:r>
            <a:br>
              <a:rPr lang="en-US" sz="1400" dirty="0" smtClean="0">
                <a:sym typeface="Wingdings"/>
              </a:rPr>
            </a:br>
            <a:r>
              <a:rPr lang="en-US" sz="1400" dirty="0" err="1" smtClean="0">
                <a:sym typeface="Wingdings"/>
              </a:rPr>
              <a:t></a:t>
            </a:r>
            <a:r>
              <a:rPr lang="en-US" sz="1400" dirty="0" smtClean="0">
                <a:sym typeface="Wingdings"/>
              </a:rPr>
              <a:t> Required security level of RSNA in Scope</a:t>
            </a:r>
            <a:br>
              <a:rPr lang="en-US" sz="1400" dirty="0" smtClean="0">
                <a:sym typeface="Wingdings"/>
              </a:rPr>
            </a:br>
            <a:r>
              <a:rPr lang="en-US" sz="1400" dirty="0" err="1" smtClean="0">
                <a:sym typeface="Wingdings"/>
              </a:rPr>
              <a:t></a:t>
            </a:r>
            <a:r>
              <a:rPr lang="en-US" sz="1400" dirty="0" smtClean="0">
                <a:sym typeface="Wingdings"/>
              </a:rPr>
              <a:t> Review by security experts before letter ballot</a:t>
            </a:r>
            <a:endParaRPr lang="en-US" sz="1400" dirty="0" smtClean="0"/>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40</a:t>
            </a:fld>
            <a:endParaRPr lang="en-US"/>
          </a:p>
        </p:txBody>
      </p:sp>
      <p:graphicFrame>
        <p:nvGraphicFramePr>
          <p:cNvPr id="9" name="Tabelle 8"/>
          <p:cNvGraphicFramePr>
            <a:graphicFrameLocks noGrp="1"/>
          </p:cNvGraphicFramePr>
          <p:nvPr/>
        </p:nvGraphicFramePr>
        <p:xfrm>
          <a:off x="228600" y="1171853"/>
          <a:ext cx="8610601" cy="3171547"/>
        </p:xfrm>
        <a:graphic>
          <a:graphicData uri="http://schemas.openxmlformats.org/drawingml/2006/table">
            <a:tbl>
              <a:tblPr firstRow="1" bandRow="1">
                <a:tableStyleId>{5C22544A-7EE6-4342-B048-85BDC9FD1C3A}</a:tableStyleId>
              </a:tblPr>
              <a:tblGrid>
                <a:gridCol w="1350913"/>
                <a:gridCol w="704824"/>
                <a:gridCol w="904524"/>
                <a:gridCol w="1230739"/>
                <a:gridCol w="1717775"/>
                <a:gridCol w="1350913"/>
                <a:gridCol w="1350913"/>
              </a:tblGrid>
              <a:tr h="323618">
                <a:tc rowSpan="2">
                  <a:txBody>
                    <a:bodyPr/>
                    <a:lstStyle/>
                    <a:p>
                      <a:r>
                        <a:rPr lang="en-US" sz="1400" dirty="0" smtClean="0"/>
                        <a:t>Phase</a:t>
                      </a:r>
                      <a:endParaRPr lang="en-US" sz="1400" dirty="0"/>
                    </a:p>
                  </a:txBody>
                  <a:tcPr/>
                </a:tc>
                <a:tc gridSpan="2">
                  <a:txBody>
                    <a:bodyPr/>
                    <a:lstStyle/>
                    <a:p>
                      <a:r>
                        <a:rPr lang="en-US" sz="1400" dirty="0" smtClean="0"/>
                        <a:t>AP Discovery</a:t>
                      </a:r>
                      <a:endParaRPr lang="en-US" sz="1400" dirty="0"/>
                    </a:p>
                  </a:txBody>
                  <a:tcPr/>
                </a:tc>
                <a:tc hMerge="1">
                  <a:txBody>
                    <a:bodyPr/>
                    <a:lstStyle/>
                    <a:p>
                      <a:endParaRPr lang="en-US" sz="1400" dirty="0"/>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Network</a:t>
                      </a:r>
                      <a:r>
                        <a:rPr lang="en-US" sz="1400" baseline="0" dirty="0" smtClean="0"/>
                        <a:t> Discovery</a:t>
                      </a:r>
                      <a:endParaRPr lang="en-US" sz="1400" dirty="0" smtClean="0"/>
                    </a:p>
                  </a:txBody>
                  <a:tcPr/>
                </a:tc>
                <a:tc rowSpan="2">
                  <a:txBody>
                    <a:bodyPr/>
                    <a:lstStyle/>
                    <a:p>
                      <a:r>
                        <a:rPr lang="en-US" sz="1400" dirty="0" smtClean="0"/>
                        <a:t>TSF Sync.</a:t>
                      </a:r>
                      <a:r>
                        <a:rPr lang="en-US" sz="1400" baseline="0" dirty="0" smtClean="0"/>
                        <a:t/>
                      </a:r>
                      <a:br>
                        <a:rPr lang="en-US" sz="1400" baseline="0" dirty="0" smtClean="0"/>
                      </a:br>
                      <a:r>
                        <a:rPr lang="en-US" sz="1400" baseline="0" dirty="0" smtClean="0"/>
                        <a:t>(1 additional scan)</a:t>
                      </a:r>
                      <a:endParaRPr lang="en-US" sz="1400" dirty="0"/>
                    </a:p>
                  </a:txBody>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Auth. &amp; Assoc.</a:t>
                      </a:r>
                    </a:p>
                  </a:txBody>
                  <a:tcPr/>
                </a:tc>
                <a:tc rowSpan="2">
                  <a:txBody>
                    <a:bodyPr/>
                    <a:lstStyle/>
                    <a:p>
                      <a:r>
                        <a:rPr lang="en-US" sz="1400" dirty="0" smtClean="0"/>
                        <a:t>Higher Layer</a:t>
                      </a:r>
                    </a:p>
                    <a:p>
                      <a:r>
                        <a:rPr lang="en-US" sz="1400" dirty="0" smtClean="0"/>
                        <a:t>(DHCP / IP)</a:t>
                      </a:r>
                      <a:endParaRPr lang="en-US" sz="1400" dirty="0"/>
                    </a:p>
                  </a:txBody>
                  <a:tcPr/>
                </a:tc>
              </a:tr>
              <a:tr h="292182">
                <a:tc vMerge="1">
                  <a:txBody>
                    <a:bodyPr/>
                    <a:lstStyle/>
                    <a:p>
                      <a:endParaRPr lang="en-US"/>
                    </a:p>
                  </a:txBody>
                  <a:tcPr/>
                </a:tc>
                <a:tc>
                  <a:txBody>
                    <a:bodyPr/>
                    <a:lstStyle/>
                    <a:p>
                      <a:r>
                        <a:rPr lang="en-US" sz="1400" dirty="0" smtClean="0"/>
                        <a:t>Active</a:t>
                      </a:r>
                      <a:endParaRPr lang="en-US" sz="1400" dirty="0"/>
                    </a:p>
                  </a:txBody>
                  <a:tcPr/>
                </a:tc>
                <a:tc>
                  <a:txBody>
                    <a:bodyPr/>
                    <a:lstStyle/>
                    <a:p>
                      <a:r>
                        <a:rPr lang="en-US" sz="1400" dirty="0" smtClean="0"/>
                        <a:t>passive</a:t>
                      </a:r>
                      <a:endParaRPr lang="en-US" sz="1400" dirty="0"/>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701237">
                <a:tc>
                  <a:txBody>
                    <a:bodyPr/>
                    <a:lstStyle/>
                    <a:p>
                      <a:r>
                        <a:rPr lang="en-US" sz="1400" dirty="0" smtClean="0"/>
                        <a:t>Today</a:t>
                      </a:r>
                      <a:endParaRPr lang="en-US" sz="1400" dirty="0"/>
                    </a:p>
                  </a:txBody>
                  <a:tcPr/>
                </a:tc>
                <a:tc>
                  <a:txBody>
                    <a:bodyPr/>
                    <a:lstStyle/>
                    <a:p>
                      <a:r>
                        <a:rPr lang="en-US" sz="1400" dirty="0" smtClean="0"/>
                        <a:t>102 ms</a:t>
                      </a:r>
                    </a:p>
                    <a:p>
                      <a:r>
                        <a:rPr lang="en-US" sz="1400" dirty="0" smtClean="0"/>
                        <a:t>(not @ 5GHz)</a:t>
                      </a:r>
                      <a:endParaRPr lang="en-US" sz="1400" dirty="0"/>
                    </a:p>
                  </a:txBody>
                  <a:tcPr/>
                </a:tc>
                <a:tc>
                  <a:txBody>
                    <a:bodyPr/>
                    <a:lstStyle/>
                    <a:p>
                      <a:r>
                        <a:rPr lang="en-US" sz="1400" dirty="0" smtClean="0"/>
                        <a:t>1100 to 2300 ms</a:t>
                      </a:r>
                      <a:endParaRPr lang="en-US" sz="1400" dirty="0"/>
                    </a:p>
                  </a:txBody>
                  <a:tcPr/>
                </a:tc>
                <a:tc rowSpan="2">
                  <a:txBody>
                    <a:bodyPr/>
                    <a:lstStyle/>
                    <a:p>
                      <a:r>
                        <a:rPr lang="en-US" sz="1400" dirty="0" smtClean="0"/>
                        <a:t>Optimizations</a:t>
                      </a:r>
                      <a:r>
                        <a:rPr lang="en-US" sz="1400" baseline="0" dirty="0" smtClean="0"/>
                        <a:t> for large number of users simultaneously entering a network</a:t>
                      </a:r>
                      <a:endParaRPr lang="en-US" sz="1400" dirty="0"/>
                    </a:p>
                  </a:txBody>
                  <a:tcPr/>
                </a:tc>
                <a:tc gridSpan="3">
                  <a:txBody>
                    <a:bodyPr/>
                    <a:lstStyle/>
                    <a:p>
                      <a:r>
                        <a:rPr lang="en-US" sz="1200" dirty="0" smtClean="0"/>
                        <a:t>EAP-GPSK</a:t>
                      </a:r>
                      <a:r>
                        <a:rPr lang="en-US" sz="1200" baseline="0" dirty="0" smtClean="0"/>
                        <a:t> @ OFDM6</a:t>
                      </a:r>
                      <a:r>
                        <a:rPr lang="en-US" sz="1400" baseline="0" dirty="0" smtClean="0"/>
                        <a:t>:</a:t>
                      </a:r>
                    </a:p>
                    <a:p>
                      <a:pPr algn="ctr"/>
                      <a:r>
                        <a:rPr lang="en-US" sz="1400" baseline="0" dirty="0" smtClean="0"/>
                        <a:t>6ms + 71ms processing time  </a:t>
                      </a:r>
                      <a:endParaRPr lang="en-US" sz="1400" dirty="0"/>
                    </a:p>
                  </a:txBody>
                  <a:tcPr/>
                </a:tc>
                <a:tc hMerge="1">
                  <a:txBody>
                    <a:bodyPr/>
                    <a:lstStyle/>
                    <a:p>
                      <a:endParaRPr lang="en-US" sz="1400" dirty="0"/>
                    </a:p>
                  </a:txBody>
                  <a:tcPr/>
                </a:tc>
                <a:tc hMerge="1">
                  <a:txBody>
                    <a:bodyPr/>
                    <a:lstStyle/>
                    <a:p>
                      <a:endParaRPr lang="en-US" sz="1400" dirty="0"/>
                    </a:p>
                  </a:txBody>
                  <a:tcPr/>
                </a:tc>
              </a:tr>
              <a:tr h="1202010">
                <a:tc>
                  <a:txBody>
                    <a:bodyPr/>
                    <a:lstStyle/>
                    <a:p>
                      <a:r>
                        <a:rPr lang="en-US" sz="1400" dirty="0" smtClean="0"/>
                        <a:t>Possible</a:t>
                      </a:r>
                      <a:r>
                        <a:rPr lang="en-US" sz="1400" baseline="0" dirty="0" smtClean="0"/>
                        <a:t> achievement (</a:t>
                      </a:r>
                      <a:r>
                        <a:rPr lang="en-US" sz="1400" baseline="0" dirty="0" err="1" smtClean="0"/>
                        <a:t>w</a:t>
                      </a:r>
                      <a:r>
                        <a:rPr lang="en-US" sz="1400" baseline="0" dirty="0" smtClean="0"/>
                        <a:t>/ knowledge)</a:t>
                      </a:r>
                      <a:endParaRPr lang="en-US" sz="1400" dirty="0"/>
                    </a:p>
                  </a:txBody>
                  <a:tcPr/>
                </a:tc>
                <a:tc>
                  <a:txBody>
                    <a:bodyPr/>
                    <a:lstStyle/>
                    <a:p>
                      <a:r>
                        <a:rPr lang="en-US" sz="1400" dirty="0" smtClean="0"/>
                        <a:t>2 ms</a:t>
                      </a:r>
                    </a:p>
                    <a:p>
                      <a:r>
                        <a:rPr lang="en-US" sz="1400" dirty="0" smtClean="0"/>
                        <a:t>(possible at 5GHz)</a:t>
                      </a:r>
                      <a:endParaRPr lang="en-US" sz="1400" dirty="0"/>
                    </a:p>
                  </a:txBody>
                  <a:tcPr/>
                </a:tc>
                <a:tc>
                  <a:txBody>
                    <a:bodyPr/>
                    <a:lstStyle/>
                    <a:p>
                      <a:r>
                        <a:rPr lang="en-US" sz="1400" dirty="0" smtClean="0"/>
                        <a:t>50 ms</a:t>
                      </a:r>
                      <a:endParaRPr lang="en-US" sz="1400" dirty="0"/>
                    </a:p>
                  </a:txBody>
                  <a:tcPr/>
                </a:tc>
                <a:tc vMerge="1">
                  <a:txBody>
                    <a:bodyPr/>
                    <a:lstStyle/>
                    <a:p>
                      <a:endParaRPr lang="en-US" sz="1400" dirty="0"/>
                    </a:p>
                  </a:txBody>
                  <a:tcPr/>
                </a:tc>
                <a:tc gridSpan="3">
                  <a:txBody>
                    <a:bodyPr/>
                    <a:lstStyle/>
                    <a:p>
                      <a:r>
                        <a:rPr lang="de-DE" sz="1200" dirty="0" smtClean="0"/>
                        <a:t>EAP-GPSK w/ </a:t>
                      </a:r>
                      <a:r>
                        <a:rPr lang="de-DE" sz="1200" dirty="0" err="1" smtClean="0"/>
                        <a:t>Piggyback</a:t>
                      </a:r>
                      <a:r>
                        <a:rPr lang="de-DE" sz="1200" dirty="0" smtClean="0"/>
                        <a:t>@ OFDM6:</a:t>
                      </a:r>
                    </a:p>
                    <a:p>
                      <a:pPr algn="ctr"/>
                      <a:r>
                        <a:rPr lang="en-US" sz="1400" dirty="0" smtClean="0"/>
                        <a:t>5ms + 35ms processing time</a:t>
                      </a:r>
                      <a:r>
                        <a:rPr lang="en-US" sz="1400" baseline="0" dirty="0" smtClean="0"/>
                        <a:t/>
                      </a:r>
                      <a:br>
                        <a:rPr lang="en-US" sz="1400" baseline="0" dirty="0" smtClean="0"/>
                      </a:br>
                      <a:r>
                        <a:rPr lang="en-US" sz="1400" baseline="0" dirty="0" smtClean="0"/>
                        <a:t>(reduced number of messages require less processing time, further optimization might be possible)</a:t>
                      </a:r>
                      <a:endParaRPr lang="en-US" sz="1400" dirty="0"/>
                    </a:p>
                  </a:txBody>
                  <a:tcPr/>
                </a:tc>
                <a:tc hMerge="1">
                  <a:txBody>
                    <a:bodyPr/>
                    <a:lstStyle/>
                    <a:p>
                      <a:endParaRPr lang="en-US" sz="1400" dirty="0"/>
                    </a:p>
                  </a:txBody>
                  <a:tcPr/>
                </a:tc>
                <a:tc hMerge="1">
                  <a:txBody>
                    <a:bodyPr/>
                    <a:lstStyle/>
                    <a:p>
                      <a:endParaRPr lang="en-US" sz="1400" dirty="0"/>
                    </a:p>
                  </a:txBody>
                  <a:tcPr/>
                </a:tc>
              </a:tr>
              <a:tr h="292182">
                <a:tc>
                  <a:txBody>
                    <a:bodyPr/>
                    <a:lstStyle/>
                    <a:p>
                      <a:r>
                        <a:rPr lang="en-US" sz="1400" dirty="0" smtClean="0"/>
                        <a:t>Rel. document</a:t>
                      </a:r>
                      <a:endParaRPr lang="en-US" sz="1400" dirty="0"/>
                    </a:p>
                  </a:txBody>
                  <a:tcPr/>
                </a:tc>
                <a:tc gridSpan="2">
                  <a:txBody>
                    <a:bodyPr/>
                    <a:lstStyle/>
                    <a:p>
                      <a:r>
                        <a:rPr lang="en-US" sz="1400" dirty="0" smtClean="0"/>
                        <a:t>10/0922r2</a:t>
                      </a:r>
                      <a:endParaRPr lang="en-US" sz="1400" dirty="0"/>
                    </a:p>
                  </a:txBody>
                  <a:tcPr/>
                </a:tc>
                <a:tc hMerge="1">
                  <a:txBody>
                    <a:bodyPr/>
                    <a:lstStyle/>
                    <a:p>
                      <a:endParaRPr lang="en-US" sz="1400" dirty="0"/>
                    </a:p>
                  </a:txBody>
                  <a:tcPr/>
                </a:tc>
                <a:tc>
                  <a:txBody>
                    <a:bodyPr/>
                    <a:lstStyle/>
                    <a:p>
                      <a:r>
                        <a:rPr lang="en-US" sz="1400" dirty="0" smtClean="0"/>
                        <a:t>802.11u</a:t>
                      </a:r>
                      <a:endParaRPr lang="en-US" sz="1400" dirty="0"/>
                    </a:p>
                  </a:txBody>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smtClean="0"/>
                        <a:t>10/988r0  &amp;  10/1008r2  &amp; 11-10/980r0</a:t>
                      </a:r>
                      <a:endParaRPr lang="en-US" sz="1400" dirty="0" smtClean="0"/>
                    </a:p>
                  </a:txBody>
                  <a:tcPr/>
                </a:tc>
                <a:tc hMerge="1">
                  <a:txBody>
                    <a:bodyPr/>
                    <a:lstStyle/>
                    <a:p>
                      <a:endParaRPr lang="en-US" sz="1400" dirty="0"/>
                    </a:p>
                  </a:txBody>
                  <a:tcPr/>
                </a:tc>
                <a:tc hMerge="1">
                  <a:txBody>
                    <a:bodyPr/>
                    <a:lstStyle/>
                    <a:p>
                      <a:endParaRPr lang="en-US" sz="1400" dirty="0"/>
                    </a:p>
                  </a:txBody>
                  <a:tcPr/>
                </a:tc>
              </a:tr>
              <a:tr h="292182">
                <a:tc>
                  <a:txBody>
                    <a:bodyPr/>
                    <a:lstStyle/>
                    <a:p>
                      <a:endParaRPr lang="en-US" sz="1400" dirty="0"/>
                    </a:p>
                  </a:txBody>
                  <a:tcPr/>
                </a:tc>
                <a:tc gridSpan="2">
                  <a:txBody>
                    <a:bodyPr/>
                    <a:lstStyle/>
                    <a:p>
                      <a:endParaRPr lang="en-US" sz="1400" dirty="0"/>
                    </a:p>
                  </a:txBody>
                  <a:tcPr/>
                </a:tc>
                <a:tc hMerge="1">
                  <a:txBody>
                    <a:bodyPr/>
                    <a:lstStyle/>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FILS Proof-Of-Concept Prototype</a:t>
            </a:r>
            <a:endParaRPr lang="en-US" dirty="0"/>
          </a:p>
        </p:txBody>
      </p:sp>
      <p:sp>
        <p:nvSpPr>
          <p:cNvPr id="3" name="Inhaltsplatzhalter 2"/>
          <p:cNvSpPr>
            <a:spLocks noGrp="1"/>
          </p:cNvSpPr>
          <p:nvPr>
            <p:ph idx="1"/>
          </p:nvPr>
        </p:nvSpPr>
        <p:spPr>
          <a:xfrm>
            <a:off x="685800" y="1981200"/>
            <a:ext cx="4038600" cy="4114800"/>
          </a:xfrm>
        </p:spPr>
        <p:txBody>
          <a:bodyPr/>
          <a:lstStyle/>
          <a:p>
            <a:r>
              <a:rPr lang="en-US" dirty="0" smtClean="0"/>
              <a:t>Some of the initial ideas have been implemented in a proof-of-concept prototype. </a:t>
            </a:r>
          </a:p>
          <a:p>
            <a:endParaRPr lang="en-US" dirty="0" smtClean="0"/>
          </a:p>
          <a:p>
            <a:r>
              <a:rPr lang="en-US" dirty="0" smtClean="0"/>
              <a:t>Note: The approaches found in the prototype do not reflect technical approaches endorsed by </a:t>
            </a:r>
            <a:r>
              <a:rPr lang="en-US" dirty="0" err="1" smtClean="0"/>
              <a:t>TGai</a:t>
            </a:r>
            <a:r>
              <a:rPr lang="en-US" dirty="0" smtClean="0"/>
              <a:t>.</a:t>
            </a:r>
          </a:p>
          <a:p>
            <a:endParaRPr lang="en-US" dirty="0"/>
          </a:p>
        </p:txBody>
      </p:sp>
      <p:sp>
        <p:nvSpPr>
          <p:cNvPr id="4" name="Datumsplatzhalter 3"/>
          <p:cNvSpPr>
            <a:spLocks noGrp="1"/>
          </p:cNvSpPr>
          <p:nvPr>
            <p:ph type="dt" sz="half" idx="10"/>
          </p:nvPr>
        </p:nvSpPr>
        <p:spPr/>
        <p:txBody>
          <a:bodyPr/>
          <a:lstStyle/>
          <a:p>
            <a:pPr>
              <a:defRPr/>
            </a:pPr>
            <a:r>
              <a:rPr lang="de-DE" smtClean="0"/>
              <a:t>Sep 2011</a:t>
            </a:r>
            <a:endParaRPr lang="en-US"/>
          </a:p>
        </p:txBody>
      </p:sp>
      <p:sp>
        <p:nvSpPr>
          <p:cNvPr id="5" name="Fußzeilenplatzhalter 4"/>
          <p:cNvSpPr>
            <a:spLocks noGrp="1"/>
          </p:cNvSpPr>
          <p:nvPr>
            <p:ph type="ftr" sz="quarter" idx="11"/>
          </p:nvPr>
        </p:nvSpPr>
        <p:spPr/>
        <p:txBody>
          <a:bodyPr/>
          <a:lstStyle/>
          <a:p>
            <a:pPr>
              <a:defRPr/>
            </a:pPr>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pPr>
              <a:defRPr/>
            </a:pPr>
            <a:r>
              <a:rPr lang="en-US" smtClean="0"/>
              <a:t>Slide </a:t>
            </a:r>
            <a:fld id="{D9B44F08-1720-5A43-9A02-16738D6080B6}" type="slidenum">
              <a:rPr lang="en-US" smtClean="0"/>
              <a:pPr>
                <a:defRPr/>
              </a:pPr>
              <a:t>41</a:t>
            </a:fld>
            <a:endParaRPr lang="en-US"/>
          </a:p>
        </p:txBody>
      </p:sp>
      <p:pic>
        <p:nvPicPr>
          <p:cNvPr id="7" name="Bild 6"/>
          <p:cNvPicPr>
            <a:picLocks noChangeAspect="1"/>
          </p:cNvPicPr>
          <p:nvPr/>
        </p:nvPicPr>
        <p:blipFill>
          <a:blip r:embed="rId2"/>
          <a:stretch>
            <a:fillRect/>
          </a:stretch>
        </p:blipFill>
        <p:spPr>
          <a:xfrm>
            <a:off x="4648200" y="2286000"/>
            <a:ext cx="4424895" cy="3288319"/>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 name="図 100"/>
          <p:cNvPicPr>
            <a:picLocks noChangeAspect="1"/>
          </p:cNvPicPr>
          <p:nvPr/>
        </p:nvPicPr>
        <p:blipFill>
          <a:blip r:embed="rId3"/>
          <a:stretch>
            <a:fillRect/>
          </a:stretch>
        </p:blipFill>
        <p:spPr>
          <a:xfrm>
            <a:off x="895228" y="2469468"/>
            <a:ext cx="508787" cy="508787"/>
          </a:xfrm>
          <a:prstGeom prst="rect">
            <a:avLst/>
          </a:prstGeom>
        </p:spPr>
      </p:pic>
      <p:pic>
        <p:nvPicPr>
          <p:cNvPr id="102" name="図 101"/>
          <p:cNvPicPr>
            <a:picLocks noChangeAspect="1"/>
          </p:cNvPicPr>
          <p:nvPr/>
        </p:nvPicPr>
        <p:blipFill>
          <a:blip r:embed="rId3"/>
          <a:stretch>
            <a:fillRect/>
          </a:stretch>
        </p:blipFill>
        <p:spPr>
          <a:xfrm>
            <a:off x="1949926" y="2469468"/>
            <a:ext cx="508787" cy="508787"/>
          </a:xfrm>
          <a:prstGeom prst="rect">
            <a:avLst/>
          </a:prstGeom>
        </p:spPr>
      </p:pic>
      <p:sp>
        <p:nvSpPr>
          <p:cNvPr id="233" name="正方形/長方形 232"/>
          <p:cNvSpPr/>
          <p:nvPr/>
        </p:nvSpPr>
        <p:spPr>
          <a:xfrm>
            <a:off x="7608446" y="6079664"/>
            <a:ext cx="416864" cy="352971"/>
          </a:xfrm>
          <a:prstGeom prst="rect">
            <a:avLst/>
          </a:pr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1" name="正方形/長方形 230"/>
          <p:cNvSpPr/>
          <p:nvPr/>
        </p:nvSpPr>
        <p:spPr>
          <a:xfrm>
            <a:off x="6112906" y="6090783"/>
            <a:ext cx="416864" cy="352971"/>
          </a:xfrm>
          <a:prstGeom prst="rect">
            <a:avLst/>
          </a:pr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0" name="正方形/長方形 229"/>
          <p:cNvSpPr/>
          <p:nvPr/>
        </p:nvSpPr>
        <p:spPr>
          <a:xfrm>
            <a:off x="4457037" y="6079666"/>
            <a:ext cx="416864" cy="352971"/>
          </a:xfrm>
          <a:prstGeom prst="rect">
            <a:avLst/>
          </a:pr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a:xfrm>
            <a:off x="228256" y="274638"/>
            <a:ext cx="2754231" cy="758295"/>
          </a:xfrm>
        </p:spPr>
        <p:txBody>
          <a:bodyPr>
            <a:normAutofit/>
          </a:bodyPr>
          <a:lstStyle/>
          <a:p>
            <a:r>
              <a:rPr lang="en-US" altLang="ja-JP" dirty="0" smtClean="0"/>
              <a:t>FILS demo 1</a:t>
            </a:r>
            <a:endParaRPr lang="ja-JP" altLang="en-US" dirty="0"/>
          </a:p>
        </p:txBody>
      </p:sp>
      <p:sp>
        <p:nvSpPr>
          <p:cNvPr id="238" name="コンテンツ プレースホルダ 237"/>
          <p:cNvSpPr>
            <a:spLocks noGrp="1"/>
          </p:cNvSpPr>
          <p:nvPr>
            <p:ph idx="1"/>
          </p:nvPr>
        </p:nvSpPr>
        <p:spPr>
          <a:xfrm>
            <a:off x="3032618" y="172716"/>
            <a:ext cx="6058241" cy="2612915"/>
          </a:xfrm>
          <a:solidFill>
            <a:schemeClr val="accent5">
              <a:lumMod val="20000"/>
              <a:lumOff val="80000"/>
            </a:schemeClr>
          </a:solidFill>
        </p:spPr>
        <p:txBody>
          <a:bodyPr>
            <a:normAutofit fontScale="70000" lnSpcReduction="20000"/>
          </a:bodyPr>
          <a:lstStyle/>
          <a:p>
            <a:r>
              <a:rPr lang="en-US" altLang="ja-JP" dirty="0" smtClean="0"/>
              <a:t>AP1,AP2 enable the wireless interface 90Sec with 60Sec interval.</a:t>
            </a:r>
            <a:endParaRPr lang="ja-JP" altLang="en-US" dirty="0" smtClean="0"/>
          </a:p>
          <a:p>
            <a:r>
              <a:rPr lang="en-US" altLang="ja-JP" dirty="0" smtClean="0"/>
              <a:t>Both AP have capability of FILS and normal IEEE802.11.</a:t>
            </a:r>
          </a:p>
          <a:p>
            <a:r>
              <a:rPr lang="en-US" altLang="ja-JP" dirty="0" smtClean="0"/>
              <a:t>The STA establish link to another AP when current link was disconnected. </a:t>
            </a:r>
          </a:p>
          <a:p>
            <a:r>
              <a:rPr lang="en-US" altLang="ja-JP" dirty="0" smtClean="0"/>
              <a:t>Web browser is providing automatic count up data by html.</a:t>
            </a:r>
          </a:p>
          <a:p>
            <a:r>
              <a:rPr lang="en-US" altLang="ja-JP" dirty="0" smtClean="0"/>
              <a:t>The display on STA shows the latest count data , therefore the count number will be stopped during the gap of  link setup period.</a:t>
            </a:r>
          </a:p>
          <a:p>
            <a:r>
              <a:rPr lang="en-US" altLang="ja-JP" dirty="0" smtClean="0"/>
              <a:t>You can compare the difference between WPA and FILS</a:t>
            </a:r>
          </a:p>
          <a:p>
            <a:endParaRPr lang="ja-JP" altLang="en-US" dirty="0"/>
          </a:p>
        </p:txBody>
      </p:sp>
      <p:cxnSp>
        <p:nvCxnSpPr>
          <p:cNvPr id="13" name="直線コネクタ 12"/>
          <p:cNvCxnSpPr/>
          <p:nvPr/>
        </p:nvCxnSpPr>
        <p:spPr>
          <a:xfrm>
            <a:off x="4294720" y="3624493"/>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4929767" y="3626081"/>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flipH="1" flipV="1">
            <a:off x="5381181" y="3451182"/>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5564814" y="3267548"/>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6199861" y="3269136"/>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6834908" y="3270724"/>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7469955" y="3629257"/>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rot="5400000" flipH="1" flipV="1">
            <a:off x="7286323" y="3451181"/>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8105002" y="3630845"/>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3662849" y="4220559"/>
            <a:ext cx="384186"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flipH="1" flipV="1">
            <a:off x="3862608" y="4036132"/>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4046241" y="3852498"/>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4681288" y="3854086"/>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5316335" y="3855674"/>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5951382" y="4214207"/>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5400000" flipH="1" flipV="1">
            <a:off x="5767750" y="4036131"/>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6586429" y="4215795"/>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rot="5400000" flipH="1" flipV="1">
            <a:off x="7037843" y="4040896"/>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7221476" y="3857262"/>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7856523" y="3858850"/>
            <a:ext cx="88670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flipV="1">
            <a:off x="3661260" y="5252900"/>
            <a:ext cx="641873" cy="465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4455448" y="5251993"/>
            <a:ext cx="857709" cy="397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a:off x="5313157" y="5255963"/>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rot="5400000" flipH="1" flipV="1">
            <a:off x="5766161" y="5436420"/>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 name="フリーフォーム 75"/>
          <p:cNvSpPr/>
          <p:nvPr/>
        </p:nvSpPr>
        <p:spPr>
          <a:xfrm>
            <a:off x="7466777" y="3644821"/>
            <a:ext cx="45719" cy="1580965"/>
          </a:xfrm>
          <a:custGeom>
            <a:avLst/>
            <a:gdLst>
              <a:gd name="connsiteX0" fmla="*/ 0 w 325967"/>
              <a:gd name="connsiteY0" fmla="*/ 0 h 1358900"/>
              <a:gd name="connsiteX1" fmla="*/ 317500 w 325967"/>
              <a:gd name="connsiteY1" fmla="*/ 368300 h 1358900"/>
              <a:gd name="connsiteX2" fmla="*/ 50800 w 325967"/>
              <a:gd name="connsiteY2" fmla="*/ 1358900 h 1358900"/>
            </a:gdLst>
            <a:ahLst/>
            <a:cxnLst>
              <a:cxn ang="0">
                <a:pos x="connsiteX0" y="connsiteY0"/>
              </a:cxn>
              <a:cxn ang="0">
                <a:pos x="connsiteX1" y="connsiteY1"/>
              </a:cxn>
              <a:cxn ang="0">
                <a:pos x="connsiteX2" y="connsiteY2"/>
              </a:cxn>
            </a:cxnLst>
            <a:rect l="l" t="t" r="r" b="b"/>
            <a:pathLst>
              <a:path w="325967" h="1358900">
                <a:moveTo>
                  <a:pt x="0" y="0"/>
                </a:moveTo>
                <a:cubicBezTo>
                  <a:pt x="154516" y="70908"/>
                  <a:pt x="309033" y="141817"/>
                  <a:pt x="317500" y="368300"/>
                </a:cubicBezTo>
                <a:cubicBezTo>
                  <a:pt x="325967" y="594783"/>
                  <a:pt x="50800" y="1358900"/>
                  <a:pt x="50800" y="1358900"/>
                </a:cubicBezTo>
              </a:path>
            </a:pathLst>
          </a:custGeom>
          <a:ln w="222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7" name="直線コネクタ 76"/>
          <p:cNvCxnSpPr/>
          <p:nvPr/>
        </p:nvCxnSpPr>
        <p:spPr>
          <a:xfrm>
            <a:off x="5946614" y="5610525"/>
            <a:ext cx="152314"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rot="5400000" flipH="1" flipV="1">
            <a:off x="5915296" y="5435627"/>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直線コネクタ 80"/>
          <p:cNvCxnSpPr/>
          <p:nvPr/>
        </p:nvCxnSpPr>
        <p:spPr>
          <a:xfrm flipV="1">
            <a:off x="6098928" y="5241669"/>
            <a:ext cx="1383413" cy="1588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 name="フリーフォーム 85"/>
          <p:cNvSpPr/>
          <p:nvPr/>
        </p:nvSpPr>
        <p:spPr>
          <a:xfrm flipH="1">
            <a:off x="4411316" y="3858850"/>
            <a:ext cx="45719" cy="1453600"/>
          </a:xfrm>
          <a:custGeom>
            <a:avLst/>
            <a:gdLst>
              <a:gd name="connsiteX0" fmla="*/ 0 w 325967"/>
              <a:gd name="connsiteY0" fmla="*/ 0 h 1358900"/>
              <a:gd name="connsiteX1" fmla="*/ 317500 w 325967"/>
              <a:gd name="connsiteY1" fmla="*/ 368300 h 1358900"/>
              <a:gd name="connsiteX2" fmla="*/ 50800 w 325967"/>
              <a:gd name="connsiteY2" fmla="*/ 1358900 h 1358900"/>
            </a:gdLst>
            <a:ahLst/>
            <a:cxnLst>
              <a:cxn ang="0">
                <a:pos x="connsiteX0" y="connsiteY0"/>
              </a:cxn>
              <a:cxn ang="0">
                <a:pos x="connsiteX1" y="connsiteY1"/>
              </a:cxn>
              <a:cxn ang="0">
                <a:pos x="connsiteX2" y="connsiteY2"/>
              </a:cxn>
            </a:cxnLst>
            <a:rect l="l" t="t" r="r" b="b"/>
            <a:pathLst>
              <a:path w="325967" h="1358900">
                <a:moveTo>
                  <a:pt x="0" y="0"/>
                </a:moveTo>
                <a:cubicBezTo>
                  <a:pt x="154516" y="70908"/>
                  <a:pt x="309033" y="141817"/>
                  <a:pt x="317500" y="368300"/>
                </a:cubicBezTo>
                <a:cubicBezTo>
                  <a:pt x="325967" y="594783"/>
                  <a:pt x="50800" y="1358900"/>
                  <a:pt x="50800" y="1358900"/>
                </a:cubicBezTo>
              </a:path>
            </a:pathLst>
          </a:custGeom>
          <a:ln w="222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87" name="直線コネクタ 86"/>
          <p:cNvCxnSpPr/>
          <p:nvPr/>
        </p:nvCxnSpPr>
        <p:spPr>
          <a:xfrm rot="5400000" flipH="1" flipV="1">
            <a:off x="7297119" y="5425303"/>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V="1">
            <a:off x="7622270" y="5225787"/>
            <a:ext cx="1126191" cy="1588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 name="フリーフォーム 91"/>
          <p:cNvSpPr/>
          <p:nvPr/>
        </p:nvSpPr>
        <p:spPr>
          <a:xfrm flipH="1">
            <a:off x="6098928" y="3294773"/>
            <a:ext cx="45719" cy="1946895"/>
          </a:xfrm>
          <a:custGeom>
            <a:avLst/>
            <a:gdLst>
              <a:gd name="connsiteX0" fmla="*/ 0 w 325967"/>
              <a:gd name="connsiteY0" fmla="*/ 0 h 1358900"/>
              <a:gd name="connsiteX1" fmla="*/ 317500 w 325967"/>
              <a:gd name="connsiteY1" fmla="*/ 368300 h 1358900"/>
              <a:gd name="connsiteX2" fmla="*/ 50800 w 325967"/>
              <a:gd name="connsiteY2" fmla="*/ 1358900 h 1358900"/>
            </a:gdLst>
            <a:ahLst/>
            <a:cxnLst>
              <a:cxn ang="0">
                <a:pos x="connsiteX0" y="connsiteY0"/>
              </a:cxn>
              <a:cxn ang="0">
                <a:pos x="connsiteX1" y="connsiteY1"/>
              </a:cxn>
              <a:cxn ang="0">
                <a:pos x="connsiteX2" y="connsiteY2"/>
              </a:cxn>
            </a:cxnLst>
            <a:rect l="l" t="t" r="r" b="b"/>
            <a:pathLst>
              <a:path w="325967" h="1358900">
                <a:moveTo>
                  <a:pt x="0" y="0"/>
                </a:moveTo>
                <a:cubicBezTo>
                  <a:pt x="154516" y="70908"/>
                  <a:pt x="309033" y="141817"/>
                  <a:pt x="317500" y="368300"/>
                </a:cubicBezTo>
                <a:cubicBezTo>
                  <a:pt x="325967" y="594783"/>
                  <a:pt x="50800" y="1358900"/>
                  <a:pt x="50800" y="1358900"/>
                </a:cubicBezTo>
              </a:path>
            </a:pathLst>
          </a:custGeom>
          <a:ln w="222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フリーフォーム 92"/>
          <p:cNvSpPr/>
          <p:nvPr/>
        </p:nvSpPr>
        <p:spPr>
          <a:xfrm flipH="1">
            <a:off x="5900893" y="4168041"/>
            <a:ext cx="45719" cy="1084744"/>
          </a:xfrm>
          <a:custGeom>
            <a:avLst/>
            <a:gdLst>
              <a:gd name="connsiteX0" fmla="*/ 0 w 325967"/>
              <a:gd name="connsiteY0" fmla="*/ 0 h 1358900"/>
              <a:gd name="connsiteX1" fmla="*/ 317500 w 325967"/>
              <a:gd name="connsiteY1" fmla="*/ 368300 h 1358900"/>
              <a:gd name="connsiteX2" fmla="*/ 50800 w 325967"/>
              <a:gd name="connsiteY2" fmla="*/ 1358900 h 1358900"/>
            </a:gdLst>
            <a:ahLst/>
            <a:cxnLst>
              <a:cxn ang="0">
                <a:pos x="connsiteX0" y="connsiteY0"/>
              </a:cxn>
              <a:cxn ang="0">
                <a:pos x="connsiteX1" y="connsiteY1"/>
              </a:cxn>
              <a:cxn ang="0">
                <a:pos x="connsiteX2" y="connsiteY2"/>
              </a:cxn>
            </a:cxnLst>
            <a:rect l="l" t="t" r="r" b="b"/>
            <a:pathLst>
              <a:path w="325967" h="1358900">
                <a:moveTo>
                  <a:pt x="0" y="0"/>
                </a:moveTo>
                <a:cubicBezTo>
                  <a:pt x="154516" y="70908"/>
                  <a:pt x="309033" y="141817"/>
                  <a:pt x="317500" y="368300"/>
                </a:cubicBezTo>
                <a:cubicBezTo>
                  <a:pt x="325967" y="594783"/>
                  <a:pt x="50800" y="1358900"/>
                  <a:pt x="50800" y="1358900"/>
                </a:cubicBezTo>
              </a:path>
            </a:pathLst>
          </a:custGeom>
          <a:ln w="222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5" name="フリーフォーム 94"/>
          <p:cNvSpPr/>
          <p:nvPr/>
        </p:nvSpPr>
        <p:spPr>
          <a:xfrm flipH="1">
            <a:off x="4257411" y="3632433"/>
            <a:ext cx="45719" cy="1625117"/>
          </a:xfrm>
          <a:custGeom>
            <a:avLst/>
            <a:gdLst>
              <a:gd name="connsiteX0" fmla="*/ 0 w 325967"/>
              <a:gd name="connsiteY0" fmla="*/ 0 h 1358900"/>
              <a:gd name="connsiteX1" fmla="*/ 317500 w 325967"/>
              <a:gd name="connsiteY1" fmla="*/ 368300 h 1358900"/>
              <a:gd name="connsiteX2" fmla="*/ 50800 w 325967"/>
              <a:gd name="connsiteY2" fmla="*/ 1358900 h 1358900"/>
            </a:gdLst>
            <a:ahLst/>
            <a:cxnLst>
              <a:cxn ang="0">
                <a:pos x="connsiteX0" y="connsiteY0"/>
              </a:cxn>
              <a:cxn ang="0">
                <a:pos x="connsiteX1" y="connsiteY1"/>
              </a:cxn>
              <a:cxn ang="0">
                <a:pos x="connsiteX2" y="connsiteY2"/>
              </a:cxn>
            </a:cxnLst>
            <a:rect l="l" t="t" r="r" b="b"/>
            <a:pathLst>
              <a:path w="325967" h="1358900">
                <a:moveTo>
                  <a:pt x="0" y="0"/>
                </a:moveTo>
                <a:cubicBezTo>
                  <a:pt x="154516" y="70908"/>
                  <a:pt x="309033" y="141817"/>
                  <a:pt x="317500" y="368300"/>
                </a:cubicBezTo>
                <a:cubicBezTo>
                  <a:pt x="325967" y="594783"/>
                  <a:pt x="50800" y="1358900"/>
                  <a:pt x="50800" y="1358900"/>
                </a:cubicBezTo>
              </a:path>
            </a:pathLst>
          </a:custGeom>
          <a:ln w="222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6" name="テキスト ボックス 95"/>
          <p:cNvSpPr txBox="1"/>
          <p:nvPr/>
        </p:nvSpPr>
        <p:spPr>
          <a:xfrm>
            <a:off x="2982487" y="4356923"/>
            <a:ext cx="1274924" cy="261610"/>
          </a:xfrm>
          <a:prstGeom prst="rect">
            <a:avLst/>
          </a:prstGeom>
          <a:noFill/>
        </p:spPr>
        <p:txBody>
          <a:bodyPr wrap="square" rtlCol="0">
            <a:spAutoFit/>
          </a:bodyPr>
          <a:lstStyle/>
          <a:p>
            <a:r>
              <a:rPr lang="en-US" altLang="ja-JP" sz="1100" dirty="0" smtClean="0"/>
              <a:t>1) Link  down AP1</a:t>
            </a:r>
            <a:endParaRPr lang="ja-JP" altLang="en-US" sz="1100" dirty="0"/>
          </a:p>
        </p:txBody>
      </p:sp>
      <p:sp>
        <p:nvSpPr>
          <p:cNvPr id="97" name="テキスト ボックス 96"/>
          <p:cNvSpPr txBox="1"/>
          <p:nvPr/>
        </p:nvSpPr>
        <p:spPr>
          <a:xfrm>
            <a:off x="4411316" y="4393470"/>
            <a:ext cx="1177936" cy="259799"/>
          </a:xfrm>
          <a:prstGeom prst="rect">
            <a:avLst/>
          </a:prstGeom>
          <a:noFill/>
        </p:spPr>
        <p:txBody>
          <a:bodyPr wrap="square" rtlCol="0">
            <a:spAutoFit/>
          </a:bodyPr>
          <a:lstStyle/>
          <a:p>
            <a:r>
              <a:rPr lang="en-US" altLang="ja-JP" sz="1100" dirty="0"/>
              <a:t>2</a:t>
            </a:r>
            <a:r>
              <a:rPr lang="en-US" altLang="ja-JP" sz="1100" dirty="0" smtClean="0"/>
              <a:t>) Link up AP2</a:t>
            </a:r>
            <a:endParaRPr lang="ja-JP" altLang="en-US" sz="1100" dirty="0"/>
          </a:p>
        </p:txBody>
      </p:sp>
      <p:sp>
        <p:nvSpPr>
          <p:cNvPr id="98" name="テキスト ボックス 97"/>
          <p:cNvSpPr txBox="1"/>
          <p:nvPr/>
        </p:nvSpPr>
        <p:spPr>
          <a:xfrm>
            <a:off x="4705769" y="4748290"/>
            <a:ext cx="1214775" cy="261610"/>
          </a:xfrm>
          <a:prstGeom prst="rect">
            <a:avLst/>
          </a:prstGeom>
          <a:noFill/>
        </p:spPr>
        <p:txBody>
          <a:bodyPr wrap="square" rtlCol="0">
            <a:spAutoFit/>
          </a:bodyPr>
          <a:lstStyle/>
          <a:p>
            <a:r>
              <a:rPr lang="en-US" altLang="ja-JP" sz="1100" dirty="0"/>
              <a:t>3</a:t>
            </a:r>
            <a:r>
              <a:rPr lang="en-US" altLang="ja-JP" sz="1100" dirty="0" smtClean="0"/>
              <a:t>) Link down  AP2 </a:t>
            </a:r>
            <a:endParaRPr lang="ja-JP" altLang="en-US" sz="1100" dirty="0"/>
          </a:p>
        </p:txBody>
      </p:sp>
      <p:sp>
        <p:nvSpPr>
          <p:cNvPr id="99" name="テキスト ボックス 98"/>
          <p:cNvSpPr txBox="1"/>
          <p:nvPr/>
        </p:nvSpPr>
        <p:spPr>
          <a:xfrm>
            <a:off x="6144647" y="4617485"/>
            <a:ext cx="1249842" cy="261610"/>
          </a:xfrm>
          <a:prstGeom prst="rect">
            <a:avLst/>
          </a:prstGeom>
          <a:noFill/>
        </p:spPr>
        <p:txBody>
          <a:bodyPr wrap="square" rtlCol="0">
            <a:spAutoFit/>
          </a:bodyPr>
          <a:lstStyle/>
          <a:p>
            <a:r>
              <a:rPr lang="en-US" altLang="ja-JP" sz="1100" dirty="0" smtClean="0"/>
              <a:t>4) Link up AP1 </a:t>
            </a:r>
            <a:endParaRPr lang="ja-JP" altLang="en-US" sz="1100" dirty="0"/>
          </a:p>
        </p:txBody>
      </p:sp>
      <p:sp>
        <p:nvSpPr>
          <p:cNvPr id="100" name="テキスト ボックス 99"/>
          <p:cNvSpPr txBox="1"/>
          <p:nvPr/>
        </p:nvSpPr>
        <p:spPr>
          <a:xfrm>
            <a:off x="6288587" y="4879164"/>
            <a:ext cx="1223909" cy="261610"/>
          </a:xfrm>
          <a:prstGeom prst="rect">
            <a:avLst/>
          </a:prstGeom>
          <a:noFill/>
        </p:spPr>
        <p:txBody>
          <a:bodyPr wrap="square" rtlCol="0">
            <a:spAutoFit/>
          </a:bodyPr>
          <a:lstStyle/>
          <a:p>
            <a:r>
              <a:rPr lang="en-US" altLang="ja-JP" sz="1100" dirty="0" smtClean="0"/>
              <a:t>5) Link down AP1 </a:t>
            </a:r>
            <a:endParaRPr lang="ja-JP" altLang="en-US" sz="1100" dirty="0"/>
          </a:p>
        </p:txBody>
      </p:sp>
      <p:pic>
        <p:nvPicPr>
          <p:cNvPr id="103" name="図 102"/>
          <p:cNvPicPr>
            <a:picLocks noChangeAspect="1"/>
          </p:cNvPicPr>
          <p:nvPr/>
        </p:nvPicPr>
        <p:blipFill>
          <a:blip r:embed="rId4"/>
          <a:stretch>
            <a:fillRect/>
          </a:stretch>
        </p:blipFill>
        <p:spPr>
          <a:xfrm>
            <a:off x="1080926" y="3294771"/>
            <a:ext cx="489690" cy="367268"/>
          </a:xfrm>
          <a:prstGeom prst="rect">
            <a:avLst/>
          </a:prstGeom>
        </p:spPr>
      </p:pic>
      <p:pic>
        <p:nvPicPr>
          <p:cNvPr id="104" name="図 103"/>
          <p:cNvPicPr>
            <a:picLocks noChangeAspect="1"/>
          </p:cNvPicPr>
          <p:nvPr/>
        </p:nvPicPr>
        <p:blipFill>
          <a:blip r:embed="rId4"/>
          <a:stretch>
            <a:fillRect/>
          </a:stretch>
        </p:blipFill>
        <p:spPr>
          <a:xfrm>
            <a:off x="1570616" y="3305447"/>
            <a:ext cx="489690" cy="367268"/>
          </a:xfrm>
          <a:prstGeom prst="rect">
            <a:avLst/>
          </a:prstGeom>
        </p:spPr>
      </p:pic>
      <p:pic>
        <p:nvPicPr>
          <p:cNvPr id="105" name="図 104"/>
          <p:cNvPicPr>
            <a:picLocks noChangeAspect="1"/>
          </p:cNvPicPr>
          <p:nvPr/>
        </p:nvPicPr>
        <p:blipFill>
          <a:blip r:embed="rId5"/>
          <a:stretch>
            <a:fillRect/>
          </a:stretch>
        </p:blipFill>
        <p:spPr>
          <a:xfrm>
            <a:off x="875363" y="1663563"/>
            <a:ext cx="548517" cy="522283"/>
          </a:xfrm>
          <a:prstGeom prst="rect">
            <a:avLst/>
          </a:prstGeom>
        </p:spPr>
      </p:pic>
      <p:cxnSp>
        <p:nvCxnSpPr>
          <p:cNvPr id="107" name="直線コネクタ 106"/>
          <p:cNvCxnSpPr/>
          <p:nvPr/>
        </p:nvCxnSpPr>
        <p:spPr>
          <a:xfrm>
            <a:off x="3661260" y="6095549"/>
            <a:ext cx="646642"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rot="5400000" flipH="1" flipV="1">
            <a:off x="4109497" y="6263298"/>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 name="直線コネクタ 109"/>
          <p:cNvCxnSpPr/>
          <p:nvPr/>
        </p:nvCxnSpPr>
        <p:spPr>
          <a:xfrm>
            <a:off x="4875491" y="6093960"/>
            <a:ext cx="438461"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a:off x="5313952" y="6093960"/>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rot="5400000" flipH="1" flipV="1">
            <a:off x="5766956" y="6274417"/>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 name="直線コネクタ 112"/>
          <p:cNvCxnSpPr/>
          <p:nvPr/>
        </p:nvCxnSpPr>
        <p:spPr>
          <a:xfrm flipV="1">
            <a:off x="5947409" y="6448520"/>
            <a:ext cx="582360" cy="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p:nvPr/>
        </p:nvCxnSpPr>
        <p:spPr>
          <a:xfrm rot="5400000" flipH="1" flipV="1">
            <a:off x="7841677" y="6260122"/>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 name="直線コネクタ 118"/>
          <p:cNvCxnSpPr/>
          <p:nvPr/>
        </p:nvCxnSpPr>
        <p:spPr>
          <a:xfrm>
            <a:off x="8026898" y="6090784"/>
            <a:ext cx="713151"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 name="四角形吹き出し 130"/>
          <p:cNvSpPr/>
          <p:nvPr/>
        </p:nvSpPr>
        <p:spPr>
          <a:xfrm>
            <a:off x="4679700" y="5743376"/>
            <a:ext cx="1520158" cy="259332"/>
          </a:xfrm>
          <a:prstGeom prst="wedgeRectCallout">
            <a:avLst>
              <a:gd name="adj1" fmla="val -52850"/>
              <a:gd name="adj2" fmla="val 81493"/>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dirty="0" smtClean="0">
                <a:solidFill>
                  <a:schemeClr val="tx1"/>
                </a:solidFill>
              </a:rPr>
              <a:t>Link Setup time GAP</a:t>
            </a:r>
            <a:endParaRPr kumimoji="1" lang="ja-JP" altLang="en-US" sz="1100" dirty="0">
              <a:solidFill>
                <a:schemeClr val="tx1"/>
              </a:solidFill>
            </a:endParaRPr>
          </a:p>
        </p:txBody>
      </p:sp>
      <p:sp>
        <p:nvSpPr>
          <p:cNvPr id="134" name="テキスト ボックス 133"/>
          <p:cNvSpPr txBox="1"/>
          <p:nvPr/>
        </p:nvSpPr>
        <p:spPr>
          <a:xfrm>
            <a:off x="110950" y="1675473"/>
            <a:ext cx="889000" cy="769441"/>
          </a:xfrm>
          <a:prstGeom prst="rect">
            <a:avLst/>
          </a:prstGeom>
          <a:noFill/>
        </p:spPr>
        <p:txBody>
          <a:bodyPr wrap="square" rtlCol="0">
            <a:spAutoFit/>
          </a:bodyPr>
          <a:lstStyle/>
          <a:p>
            <a:r>
              <a:rPr kumimoji="1" lang="en-US" altLang="ja-JP" sz="1100" dirty="0" err="1" smtClean="0"/>
              <a:t>Dhcp</a:t>
            </a:r>
            <a:endParaRPr kumimoji="1" lang="en-US" altLang="ja-JP" sz="1100" dirty="0" smtClean="0"/>
          </a:p>
          <a:p>
            <a:r>
              <a:rPr lang="en-US" altLang="ja-JP" sz="1100" dirty="0" smtClean="0"/>
              <a:t>DNS</a:t>
            </a:r>
          </a:p>
          <a:p>
            <a:r>
              <a:rPr lang="en-US" altLang="ja-JP" sz="1100" dirty="0" smtClean="0"/>
              <a:t>Web server</a:t>
            </a:r>
          </a:p>
          <a:p>
            <a:r>
              <a:rPr kumimoji="1" lang="en-US" altLang="ja-JP" sz="1100" dirty="0" smtClean="0"/>
              <a:t>Proxy</a:t>
            </a:r>
            <a:endParaRPr kumimoji="1" lang="ja-JP" altLang="en-US" dirty="0"/>
          </a:p>
        </p:txBody>
      </p:sp>
      <p:pic>
        <p:nvPicPr>
          <p:cNvPr id="135" name="図 134"/>
          <p:cNvPicPr>
            <a:picLocks noChangeAspect="1"/>
          </p:cNvPicPr>
          <p:nvPr/>
        </p:nvPicPr>
        <p:blipFill>
          <a:blip r:embed="rId5"/>
          <a:stretch>
            <a:fillRect/>
          </a:stretch>
        </p:blipFill>
        <p:spPr>
          <a:xfrm>
            <a:off x="1975132" y="1663563"/>
            <a:ext cx="548517" cy="522283"/>
          </a:xfrm>
          <a:prstGeom prst="rect">
            <a:avLst/>
          </a:prstGeom>
        </p:spPr>
      </p:pic>
      <p:cxnSp>
        <p:nvCxnSpPr>
          <p:cNvPr id="137" name="直線コネクタ 136"/>
          <p:cNvCxnSpPr/>
          <p:nvPr/>
        </p:nvCxnSpPr>
        <p:spPr>
          <a:xfrm rot="16200000" flipH="1">
            <a:off x="827180" y="2431438"/>
            <a:ext cx="656398" cy="1151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 name="直線コネクタ 137"/>
          <p:cNvCxnSpPr/>
          <p:nvPr/>
        </p:nvCxnSpPr>
        <p:spPr>
          <a:xfrm rot="5400000">
            <a:off x="1948786" y="2436002"/>
            <a:ext cx="657196"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 name="テキスト ボックス 138"/>
          <p:cNvSpPr txBox="1"/>
          <p:nvPr/>
        </p:nvSpPr>
        <p:spPr>
          <a:xfrm>
            <a:off x="423036" y="2608152"/>
            <a:ext cx="474972" cy="261610"/>
          </a:xfrm>
          <a:prstGeom prst="rect">
            <a:avLst/>
          </a:prstGeom>
          <a:noFill/>
        </p:spPr>
        <p:txBody>
          <a:bodyPr wrap="square" rtlCol="0">
            <a:spAutoFit/>
          </a:bodyPr>
          <a:lstStyle/>
          <a:p>
            <a:r>
              <a:rPr kumimoji="1" lang="en-US" altLang="ja-JP" sz="1100" dirty="0" smtClean="0"/>
              <a:t>AP1</a:t>
            </a:r>
            <a:endParaRPr kumimoji="1" lang="ja-JP" altLang="en-US" dirty="0"/>
          </a:p>
        </p:txBody>
      </p:sp>
      <p:sp>
        <p:nvSpPr>
          <p:cNvPr id="140" name="テキスト ボックス 139"/>
          <p:cNvSpPr txBox="1"/>
          <p:nvPr/>
        </p:nvSpPr>
        <p:spPr>
          <a:xfrm>
            <a:off x="2480198" y="2666845"/>
            <a:ext cx="474972" cy="261610"/>
          </a:xfrm>
          <a:prstGeom prst="rect">
            <a:avLst/>
          </a:prstGeom>
          <a:noFill/>
        </p:spPr>
        <p:txBody>
          <a:bodyPr wrap="square" rtlCol="0">
            <a:spAutoFit/>
          </a:bodyPr>
          <a:lstStyle/>
          <a:p>
            <a:r>
              <a:rPr kumimoji="1" lang="en-US" altLang="ja-JP" sz="1100" dirty="0" smtClean="0"/>
              <a:t>AP2</a:t>
            </a:r>
            <a:endParaRPr kumimoji="1" lang="ja-JP" altLang="en-US" dirty="0"/>
          </a:p>
        </p:txBody>
      </p:sp>
      <p:grpSp>
        <p:nvGrpSpPr>
          <p:cNvPr id="2" name="Group 71"/>
          <p:cNvGrpSpPr>
            <a:grpSpLocks/>
          </p:cNvGrpSpPr>
          <p:nvPr/>
        </p:nvGrpSpPr>
        <p:grpSpPr bwMode="auto">
          <a:xfrm rot="2420322" flipH="1" flipV="1">
            <a:off x="1058220" y="2831675"/>
            <a:ext cx="559705" cy="524010"/>
            <a:chOff x="2304" y="2832"/>
            <a:chExt cx="947" cy="720"/>
          </a:xfrm>
        </p:grpSpPr>
        <p:sp>
          <p:nvSpPr>
            <p:cNvPr id="144" name="Arc 72"/>
            <p:cNvSpPr>
              <a:spLocks/>
            </p:cNvSpPr>
            <p:nvPr/>
          </p:nvSpPr>
          <p:spPr bwMode="auto">
            <a:xfrm rot="-6426328">
              <a:off x="3137" y="3313"/>
              <a:ext cx="103" cy="125"/>
            </a:xfrm>
            <a:custGeom>
              <a:avLst/>
              <a:gdLst>
                <a:gd name="T0" fmla="*/ 0 w 21600"/>
                <a:gd name="T1" fmla="*/ 0 h 21600"/>
                <a:gd name="T2" fmla="*/ 103 w 21600"/>
                <a:gd name="T3" fmla="*/ 125 h 21600"/>
                <a:gd name="T4" fmla="*/ 0 w 21600"/>
                <a:gd name="T5" fmla="*/ 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5" name="Arc 73"/>
            <p:cNvSpPr>
              <a:spLocks/>
            </p:cNvSpPr>
            <p:nvPr/>
          </p:nvSpPr>
          <p:spPr bwMode="auto">
            <a:xfrm rot="-6426328">
              <a:off x="3011" y="3220"/>
              <a:ext cx="206" cy="249"/>
            </a:xfrm>
            <a:custGeom>
              <a:avLst/>
              <a:gdLst>
                <a:gd name="T0" fmla="*/ 0 w 21600"/>
                <a:gd name="T1" fmla="*/ 0 h 21600"/>
                <a:gd name="T2" fmla="*/ 206 w 21600"/>
                <a:gd name="T3" fmla="*/ 249 h 21600"/>
                <a:gd name="T4" fmla="*/ 0 w 21600"/>
                <a:gd name="T5" fmla="*/ 24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6" name="Arc 74"/>
            <p:cNvSpPr>
              <a:spLocks/>
            </p:cNvSpPr>
            <p:nvPr/>
          </p:nvSpPr>
          <p:spPr bwMode="auto">
            <a:xfrm rot="-6426328">
              <a:off x="2884" y="3127"/>
              <a:ext cx="309" cy="374"/>
            </a:xfrm>
            <a:custGeom>
              <a:avLst/>
              <a:gdLst>
                <a:gd name="T0" fmla="*/ 0 w 21600"/>
                <a:gd name="T1" fmla="*/ 0 h 21600"/>
                <a:gd name="T2" fmla="*/ 309 w 21600"/>
                <a:gd name="T3" fmla="*/ 374 h 21600"/>
                <a:gd name="T4" fmla="*/ 0 w 21600"/>
                <a:gd name="T5" fmla="*/ 3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7" name="Arc 75"/>
            <p:cNvSpPr>
              <a:spLocks/>
            </p:cNvSpPr>
            <p:nvPr/>
          </p:nvSpPr>
          <p:spPr bwMode="auto">
            <a:xfrm rot="-6426328">
              <a:off x="2759" y="3034"/>
              <a:ext cx="411" cy="499"/>
            </a:xfrm>
            <a:custGeom>
              <a:avLst/>
              <a:gdLst>
                <a:gd name="T0" fmla="*/ 0 w 21600"/>
                <a:gd name="T1" fmla="*/ 0 h 21600"/>
                <a:gd name="T2" fmla="*/ 411 w 21600"/>
                <a:gd name="T3" fmla="*/ 499 h 21600"/>
                <a:gd name="T4" fmla="*/ 0 w 21600"/>
                <a:gd name="T5" fmla="*/ 4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8" name="Arc 76"/>
            <p:cNvSpPr>
              <a:spLocks/>
            </p:cNvSpPr>
            <p:nvPr/>
          </p:nvSpPr>
          <p:spPr bwMode="auto">
            <a:xfrm rot="-6426328">
              <a:off x="2632" y="2941"/>
              <a:ext cx="514" cy="624"/>
            </a:xfrm>
            <a:custGeom>
              <a:avLst/>
              <a:gdLst>
                <a:gd name="T0" fmla="*/ 0 w 21600"/>
                <a:gd name="T1" fmla="*/ 0 h 21600"/>
                <a:gd name="T2" fmla="*/ 514 w 21600"/>
                <a:gd name="T3" fmla="*/ 624 h 21600"/>
                <a:gd name="T4" fmla="*/ 0 w 21600"/>
                <a:gd name="T5" fmla="*/ 6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9" name="Arc 77"/>
            <p:cNvSpPr>
              <a:spLocks/>
            </p:cNvSpPr>
            <p:nvPr/>
          </p:nvSpPr>
          <p:spPr bwMode="auto">
            <a:xfrm rot="-6426328">
              <a:off x="2506" y="2848"/>
              <a:ext cx="617" cy="748"/>
            </a:xfrm>
            <a:custGeom>
              <a:avLst/>
              <a:gdLst>
                <a:gd name="T0" fmla="*/ 0 w 21600"/>
                <a:gd name="T1" fmla="*/ 0 h 21600"/>
                <a:gd name="T2" fmla="*/ 617 w 21600"/>
                <a:gd name="T3" fmla="*/ 748 h 21600"/>
                <a:gd name="T4" fmla="*/ 0 w 21600"/>
                <a:gd name="T5" fmla="*/ 7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50" name="Arc 78"/>
            <p:cNvSpPr>
              <a:spLocks/>
            </p:cNvSpPr>
            <p:nvPr/>
          </p:nvSpPr>
          <p:spPr bwMode="auto">
            <a:xfrm rot="-6426328">
              <a:off x="2381" y="2755"/>
              <a:ext cx="720" cy="873"/>
            </a:xfrm>
            <a:custGeom>
              <a:avLst/>
              <a:gdLst>
                <a:gd name="T0" fmla="*/ 0 w 21600"/>
                <a:gd name="T1" fmla="*/ 0 h 21600"/>
                <a:gd name="T2" fmla="*/ 720 w 21600"/>
                <a:gd name="T3" fmla="*/ 873 h 21600"/>
                <a:gd name="T4" fmla="*/ 0 w 21600"/>
                <a:gd name="T5" fmla="*/ 87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grpSp>
      <p:grpSp>
        <p:nvGrpSpPr>
          <p:cNvPr id="3" name="Group 71"/>
          <p:cNvGrpSpPr>
            <a:grpSpLocks/>
          </p:cNvGrpSpPr>
          <p:nvPr/>
        </p:nvGrpSpPr>
        <p:grpSpPr bwMode="auto">
          <a:xfrm rot="5137231" flipH="1" flipV="1">
            <a:off x="1674174" y="2827880"/>
            <a:ext cx="558800" cy="492125"/>
            <a:chOff x="2304" y="2832"/>
            <a:chExt cx="947" cy="720"/>
          </a:xfrm>
        </p:grpSpPr>
        <p:sp>
          <p:nvSpPr>
            <p:cNvPr id="152" name="Arc 72"/>
            <p:cNvSpPr>
              <a:spLocks/>
            </p:cNvSpPr>
            <p:nvPr/>
          </p:nvSpPr>
          <p:spPr bwMode="auto">
            <a:xfrm rot="-6426328">
              <a:off x="3137" y="3313"/>
              <a:ext cx="103" cy="125"/>
            </a:xfrm>
            <a:custGeom>
              <a:avLst/>
              <a:gdLst>
                <a:gd name="T0" fmla="*/ 0 w 21600"/>
                <a:gd name="T1" fmla="*/ 0 h 21600"/>
                <a:gd name="T2" fmla="*/ 103 w 21600"/>
                <a:gd name="T3" fmla="*/ 125 h 21600"/>
                <a:gd name="T4" fmla="*/ 0 w 21600"/>
                <a:gd name="T5" fmla="*/ 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sp>
          <p:nvSpPr>
            <p:cNvPr id="153" name="Arc 73"/>
            <p:cNvSpPr>
              <a:spLocks/>
            </p:cNvSpPr>
            <p:nvPr/>
          </p:nvSpPr>
          <p:spPr bwMode="auto">
            <a:xfrm rot="-6426328">
              <a:off x="3011" y="3220"/>
              <a:ext cx="206" cy="249"/>
            </a:xfrm>
            <a:custGeom>
              <a:avLst/>
              <a:gdLst>
                <a:gd name="T0" fmla="*/ 0 w 21600"/>
                <a:gd name="T1" fmla="*/ 0 h 21600"/>
                <a:gd name="T2" fmla="*/ 206 w 21600"/>
                <a:gd name="T3" fmla="*/ 249 h 21600"/>
                <a:gd name="T4" fmla="*/ 0 w 21600"/>
                <a:gd name="T5" fmla="*/ 24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sp>
          <p:nvSpPr>
            <p:cNvPr id="154" name="Arc 74"/>
            <p:cNvSpPr>
              <a:spLocks/>
            </p:cNvSpPr>
            <p:nvPr/>
          </p:nvSpPr>
          <p:spPr bwMode="auto">
            <a:xfrm rot="-6426328">
              <a:off x="2884" y="3127"/>
              <a:ext cx="309" cy="374"/>
            </a:xfrm>
            <a:custGeom>
              <a:avLst/>
              <a:gdLst>
                <a:gd name="T0" fmla="*/ 0 w 21600"/>
                <a:gd name="T1" fmla="*/ 0 h 21600"/>
                <a:gd name="T2" fmla="*/ 309 w 21600"/>
                <a:gd name="T3" fmla="*/ 374 h 21600"/>
                <a:gd name="T4" fmla="*/ 0 w 21600"/>
                <a:gd name="T5" fmla="*/ 3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sp>
          <p:nvSpPr>
            <p:cNvPr id="155" name="Arc 75"/>
            <p:cNvSpPr>
              <a:spLocks/>
            </p:cNvSpPr>
            <p:nvPr/>
          </p:nvSpPr>
          <p:spPr bwMode="auto">
            <a:xfrm rot="-6426328">
              <a:off x="2759" y="3034"/>
              <a:ext cx="411" cy="499"/>
            </a:xfrm>
            <a:custGeom>
              <a:avLst/>
              <a:gdLst>
                <a:gd name="T0" fmla="*/ 0 w 21600"/>
                <a:gd name="T1" fmla="*/ 0 h 21600"/>
                <a:gd name="T2" fmla="*/ 411 w 21600"/>
                <a:gd name="T3" fmla="*/ 499 h 21600"/>
                <a:gd name="T4" fmla="*/ 0 w 21600"/>
                <a:gd name="T5" fmla="*/ 4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sp>
          <p:nvSpPr>
            <p:cNvPr id="156" name="Arc 76"/>
            <p:cNvSpPr>
              <a:spLocks/>
            </p:cNvSpPr>
            <p:nvPr/>
          </p:nvSpPr>
          <p:spPr bwMode="auto">
            <a:xfrm rot="-6426328">
              <a:off x="2632" y="2941"/>
              <a:ext cx="514" cy="624"/>
            </a:xfrm>
            <a:custGeom>
              <a:avLst/>
              <a:gdLst>
                <a:gd name="T0" fmla="*/ 0 w 21600"/>
                <a:gd name="T1" fmla="*/ 0 h 21600"/>
                <a:gd name="T2" fmla="*/ 514 w 21600"/>
                <a:gd name="T3" fmla="*/ 624 h 21600"/>
                <a:gd name="T4" fmla="*/ 0 w 21600"/>
                <a:gd name="T5" fmla="*/ 6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sp>
          <p:nvSpPr>
            <p:cNvPr id="157" name="Arc 77"/>
            <p:cNvSpPr>
              <a:spLocks/>
            </p:cNvSpPr>
            <p:nvPr/>
          </p:nvSpPr>
          <p:spPr bwMode="auto">
            <a:xfrm rot="-6426328">
              <a:off x="2506" y="2848"/>
              <a:ext cx="617" cy="748"/>
            </a:xfrm>
            <a:custGeom>
              <a:avLst/>
              <a:gdLst>
                <a:gd name="T0" fmla="*/ 0 w 21600"/>
                <a:gd name="T1" fmla="*/ 0 h 21600"/>
                <a:gd name="T2" fmla="*/ 617 w 21600"/>
                <a:gd name="T3" fmla="*/ 748 h 21600"/>
                <a:gd name="T4" fmla="*/ 0 w 21600"/>
                <a:gd name="T5" fmla="*/ 7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sp>
          <p:nvSpPr>
            <p:cNvPr id="158" name="Arc 78"/>
            <p:cNvSpPr>
              <a:spLocks/>
            </p:cNvSpPr>
            <p:nvPr/>
          </p:nvSpPr>
          <p:spPr bwMode="auto">
            <a:xfrm rot="-6426328">
              <a:off x="2381" y="2755"/>
              <a:ext cx="720" cy="873"/>
            </a:xfrm>
            <a:custGeom>
              <a:avLst/>
              <a:gdLst>
                <a:gd name="T0" fmla="*/ 0 w 21600"/>
                <a:gd name="T1" fmla="*/ 0 h 21600"/>
                <a:gd name="T2" fmla="*/ 720 w 21600"/>
                <a:gd name="T3" fmla="*/ 873 h 21600"/>
                <a:gd name="T4" fmla="*/ 0 w 21600"/>
                <a:gd name="T5" fmla="*/ 87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FF"/>
              </a:solidFill>
              <a:prstDash val="dash"/>
              <a:round/>
              <a:headEnd/>
              <a:tailEnd/>
            </a:ln>
          </p:spPr>
          <p:txBody>
            <a:bodyPr>
              <a:prstTxWarp prst="textNoShape">
                <a:avLst/>
              </a:prstTxWarp>
            </a:bodyPr>
            <a:lstStyle/>
            <a:p>
              <a:endParaRPr lang="ja-JP" altLang="en-US"/>
            </a:p>
          </p:txBody>
        </p:sp>
      </p:grpSp>
      <p:sp>
        <p:nvSpPr>
          <p:cNvPr id="159" name="テキスト ボックス 158"/>
          <p:cNvSpPr txBox="1"/>
          <p:nvPr/>
        </p:nvSpPr>
        <p:spPr>
          <a:xfrm>
            <a:off x="709845" y="3630845"/>
            <a:ext cx="802339" cy="261610"/>
          </a:xfrm>
          <a:prstGeom prst="rect">
            <a:avLst/>
          </a:prstGeom>
          <a:noFill/>
        </p:spPr>
        <p:txBody>
          <a:bodyPr wrap="square" rtlCol="0">
            <a:spAutoFit/>
          </a:bodyPr>
          <a:lstStyle/>
          <a:p>
            <a:r>
              <a:rPr lang="en-US" altLang="ja-JP" sz="1100" dirty="0" smtClean="0"/>
              <a:t>STA1(FILS)</a:t>
            </a:r>
            <a:endParaRPr kumimoji="1" lang="ja-JP" altLang="en-US" dirty="0"/>
          </a:p>
        </p:txBody>
      </p:sp>
      <p:sp>
        <p:nvSpPr>
          <p:cNvPr id="160" name="テキスト ボックス 159"/>
          <p:cNvSpPr txBox="1"/>
          <p:nvPr/>
        </p:nvSpPr>
        <p:spPr>
          <a:xfrm>
            <a:off x="1584989" y="3644821"/>
            <a:ext cx="802339" cy="261610"/>
          </a:xfrm>
          <a:prstGeom prst="rect">
            <a:avLst/>
          </a:prstGeom>
          <a:noFill/>
        </p:spPr>
        <p:txBody>
          <a:bodyPr wrap="square" rtlCol="0">
            <a:spAutoFit/>
          </a:bodyPr>
          <a:lstStyle/>
          <a:p>
            <a:r>
              <a:rPr lang="en-US" altLang="ja-JP" sz="1100" dirty="0" smtClean="0"/>
              <a:t>STA2(WPA)</a:t>
            </a:r>
            <a:endParaRPr kumimoji="1" lang="ja-JP" altLang="en-US" dirty="0"/>
          </a:p>
        </p:txBody>
      </p:sp>
      <p:sp>
        <p:nvSpPr>
          <p:cNvPr id="161" name="テキスト ボックス 160"/>
          <p:cNvSpPr txBox="1"/>
          <p:nvPr/>
        </p:nvSpPr>
        <p:spPr>
          <a:xfrm>
            <a:off x="3032618" y="3169278"/>
            <a:ext cx="474972" cy="261610"/>
          </a:xfrm>
          <a:prstGeom prst="rect">
            <a:avLst/>
          </a:prstGeom>
          <a:noFill/>
        </p:spPr>
        <p:txBody>
          <a:bodyPr wrap="square" rtlCol="0">
            <a:spAutoFit/>
          </a:bodyPr>
          <a:lstStyle/>
          <a:p>
            <a:r>
              <a:rPr kumimoji="1" lang="en-US" altLang="ja-JP" sz="1100" dirty="0" smtClean="0"/>
              <a:t>AP1</a:t>
            </a:r>
            <a:endParaRPr kumimoji="1" lang="ja-JP" altLang="en-US" dirty="0"/>
          </a:p>
        </p:txBody>
      </p:sp>
      <p:sp>
        <p:nvSpPr>
          <p:cNvPr id="163" name="テキスト ボックス 162"/>
          <p:cNvSpPr txBox="1"/>
          <p:nvPr/>
        </p:nvSpPr>
        <p:spPr>
          <a:xfrm>
            <a:off x="3044147" y="3906431"/>
            <a:ext cx="474972" cy="261610"/>
          </a:xfrm>
          <a:prstGeom prst="rect">
            <a:avLst/>
          </a:prstGeom>
          <a:noFill/>
        </p:spPr>
        <p:txBody>
          <a:bodyPr wrap="square" rtlCol="0">
            <a:spAutoFit/>
          </a:bodyPr>
          <a:lstStyle/>
          <a:p>
            <a:r>
              <a:rPr kumimoji="1" lang="en-US" altLang="ja-JP" sz="1100" dirty="0" smtClean="0"/>
              <a:t>AP2</a:t>
            </a:r>
            <a:endParaRPr kumimoji="1" lang="ja-JP" altLang="en-US" dirty="0"/>
          </a:p>
        </p:txBody>
      </p:sp>
      <p:sp>
        <p:nvSpPr>
          <p:cNvPr id="164" name="テキスト ボックス 163"/>
          <p:cNvSpPr txBox="1"/>
          <p:nvPr/>
        </p:nvSpPr>
        <p:spPr>
          <a:xfrm>
            <a:off x="3032618" y="5260615"/>
            <a:ext cx="802339" cy="261610"/>
          </a:xfrm>
          <a:prstGeom prst="rect">
            <a:avLst/>
          </a:prstGeom>
          <a:noFill/>
        </p:spPr>
        <p:txBody>
          <a:bodyPr wrap="square" rtlCol="0">
            <a:spAutoFit/>
          </a:bodyPr>
          <a:lstStyle/>
          <a:p>
            <a:r>
              <a:rPr lang="en-US" altLang="ja-JP" sz="1100" dirty="0" smtClean="0"/>
              <a:t>STA1(FILS)</a:t>
            </a:r>
            <a:endParaRPr kumimoji="1" lang="ja-JP" altLang="en-US" dirty="0"/>
          </a:p>
        </p:txBody>
      </p:sp>
      <p:sp>
        <p:nvSpPr>
          <p:cNvPr id="165" name="テキスト ボックス 164"/>
          <p:cNvSpPr txBox="1"/>
          <p:nvPr/>
        </p:nvSpPr>
        <p:spPr>
          <a:xfrm>
            <a:off x="3032618" y="6095548"/>
            <a:ext cx="802339" cy="261610"/>
          </a:xfrm>
          <a:prstGeom prst="rect">
            <a:avLst/>
          </a:prstGeom>
          <a:noFill/>
        </p:spPr>
        <p:txBody>
          <a:bodyPr wrap="square" rtlCol="0">
            <a:spAutoFit/>
          </a:bodyPr>
          <a:lstStyle/>
          <a:p>
            <a:r>
              <a:rPr lang="en-US" altLang="ja-JP" sz="1100" dirty="0" smtClean="0"/>
              <a:t>STA2(WPA)</a:t>
            </a:r>
            <a:endParaRPr kumimoji="1" lang="ja-JP" altLang="en-US" dirty="0"/>
          </a:p>
        </p:txBody>
      </p:sp>
      <p:sp>
        <p:nvSpPr>
          <p:cNvPr id="166" name="テキスト ボックス 165"/>
          <p:cNvSpPr txBox="1"/>
          <p:nvPr/>
        </p:nvSpPr>
        <p:spPr>
          <a:xfrm>
            <a:off x="5589252" y="3005938"/>
            <a:ext cx="1645491" cy="261610"/>
          </a:xfrm>
          <a:prstGeom prst="rect">
            <a:avLst/>
          </a:prstGeom>
          <a:noFill/>
        </p:spPr>
        <p:txBody>
          <a:bodyPr wrap="square" rtlCol="0">
            <a:spAutoFit/>
          </a:bodyPr>
          <a:lstStyle/>
          <a:p>
            <a:r>
              <a:rPr lang="en-US" altLang="ja-JP" sz="1100" dirty="0" smtClean="0"/>
              <a:t>Wireless I/F On 90 Sec</a:t>
            </a:r>
            <a:endParaRPr kumimoji="1" lang="ja-JP" altLang="en-US" dirty="0"/>
          </a:p>
        </p:txBody>
      </p:sp>
      <p:sp>
        <p:nvSpPr>
          <p:cNvPr id="167" name="テキスト ボックス 166"/>
          <p:cNvSpPr txBox="1"/>
          <p:nvPr/>
        </p:nvSpPr>
        <p:spPr>
          <a:xfrm>
            <a:off x="7394489" y="3043837"/>
            <a:ext cx="1526564" cy="261610"/>
          </a:xfrm>
          <a:prstGeom prst="rect">
            <a:avLst/>
          </a:prstGeom>
          <a:noFill/>
        </p:spPr>
        <p:txBody>
          <a:bodyPr wrap="square" rtlCol="0">
            <a:spAutoFit/>
          </a:bodyPr>
          <a:lstStyle/>
          <a:p>
            <a:r>
              <a:rPr lang="en-US" altLang="ja-JP" sz="1100" dirty="0" smtClean="0"/>
              <a:t>Wireless I/F Off </a:t>
            </a:r>
            <a:r>
              <a:rPr lang="en-US" altLang="ja-JP" sz="1100" dirty="0"/>
              <a:t>6</a:t>
            </a:r>
            <a:r>
              <a:rPr lang="en-US" altLang="ja-JP" sz="1100" dirty="0" smtClean="0"/>
              <a:t>0 Sec</a:t>
            </a:r>
            <a:endParaRPr kumimoji="1" lang="ja-JP" altLang="en-US" dirty="0"/>
          </a:p>
        </p:txBody>
      </p:sp>
      <p:cxnSp>
        <p:nvCxnSpPr>
          <p:cNvPr id="171" name="直線コネクタ 170"/>
          <p:cNvCxnSpPr/>
          <p:nvPr/>
        </p:nvCxnSpPr>
        <p:spPr>
          <a:xfrm>
            <a:off x="3658084" y="3258813"/>
            <a:ext cx="63504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rot="5400000" flipH="1" flipV="1">
            <a:off x="4109499" y="3439270"/>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rot="5400000" flipH="1" flipV="1">
            <a:off x="8548004" y="3444035"/>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468365" y="5595101"/>
            <a:ext cx="152314"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rot="5400000" flipH="1" flipV="1">
            <a:off x="7438637" y="5409420"/>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p:nvPr/>
        </p:nvCxnSpPr>
        <p:spPr>
          <a:xfrm rot="5400000" flipH="1" flipV="1">
            <a:off x="6346137" y="6279183"/>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 name="直線コネクタ 180"/>
          <p:cNvCxnSpPr/>
          <p:nvPr/>
        </p:nvCxnSpPr>
        <p:spPr>
          <a:xfrm flipV="1">
            <a:off x="6529769" y="6092372"/>
            <a:ext cx="938597" cy="873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 name="直線コネクタ 184"/>
          <p:cNvCxnSpPr/>
          <p:nvPr/>
        </p:nvCxnSpPr>
        <p:spPr>
          <a:xfrm rot="5400000" flipH="1" flipV="1">
            <a:off x="7283144" y="6260121"/>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p:nvPr/>
        </p:nvCxnSpPr>
        <p:spPr>
          <a:xfrm>
            <a:off x="7466777" y="6435022"/>
            <a:ext cx="55853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a:off x="6107465" y="5453963"/>
            <a:ext cx="1374876" cy="1588"/>
          </a:xfrm>
          <a:prstGeom prst="straightConnector1">
            <a:avLst/>
          </a:prstGeom>
          <a:ln w="12700">
            <a:solidFill>
              <a:schemeClr val="tx1"/>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a:off x="6515793" y="6355570"/>
            <a:ext cx="954161" cy="1588"/>
          </a:xfrm>
          <a:prstGeom prst="straightConnector1">
            <a:avLst/>
          </a:prstGeom>
          <a:ln w="12700">
            <a:solidFill>
              <a:schemeClr val="tx1"/>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5" name="テキスト ボックス 204"/>
          <p:cNvSpPr txBox="1"/>
          <p:nvPr/>
        </p:nvSpPr>
        <p:spPr>
          <a:xfrm>
            <a:off x="6225033" y="5419690"/>
            <a:ext cx="1383413" cy="261610"/>
          </a:xfrm>
          <a:prstGeom prst="rect">
            <a:avLst/>
          </a:prstGeom>
          <a:noFill/>
        </p:spPr>
        <p:txBody>
          <a:bodyPr wrap="square" rtlCol="0">
            <a:spAutoFit/>
          </a:bodyPr>
          <a:lstStyle/>
          <a:p>
            <a:r>
              <a:rPr lang="en-US" altLang="ja-JP" sz="1100" dirty="0" smtClean="0"/>
              <a:t> FILS Link time</a:t>
            </a:r>
            <a:endParaRPr kumimoji="1" lang="ja-JP" altLang="en-US" dirty="0"/>
          </a:p>
        </p:txBody>
      </p:sp>
      <p:cxnSp>
        <p:nvCxnSpPr>
          <p:cNvPr id="206" name="直線コネクタ 205"/>
          <p:cNvCxnSpPr/>
          <p:nvPr/>
        </p:nvCxnSpPr>
        <p:spPr>
          <a:xfrm rot="5400000" flipH="1" flipV="1">
            <a:off x="4122680" y="5426095"/>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 name="直線コネクタ 206"/>
          <p:cNvCxnSpPr/>
          <p:nvPr/>
        </p:nvCxnSpPr>
        <p:spPr>
          <a:xfrm>
            <a:off x="4303133" y="5600200"/>
            <a:ext cx="152314"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 name="直線コネクタ 207"/>
          <p:cNvCxnSpPr/>
          <p:nvPr/>
        </p:nvCxnSpPr>
        <p:spPr>
          <a:xfrm rot="5400000" flipH="1" flipV="1">
            <a:off x="4271815" y="5425302"/>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 name="直線コネクタ 213"/>
          <p:cNvCxnSpPr/>
          <p:nvPr/>
        </p:nvCxnSpPr>
        <p:spPr>
          <a:xfrm flipV="1">
            <a:off x="4291541" y="6432637"/>
            <a:ext cx="582360" cy="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 name="直線コネクタ 214"/>
          <p:cNvCxnSpPr/>
          <p:nvPr/>
        </p:nvCxnSpPr>
        <p:spPr>
          <a:xfrm rot="5400000" flipH="1" flipV="1">
            <a:off x="4690269" y="6263300"/>
            <a:ext cx="368855"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3" name="テキスト ボックス 222"/>
          <p:cNvSpPr txBox="1"/>
          <p:nvPr/>
        </p:nvSpPr>
        <p:spPr>
          <a:xfrm>
            <a:off x="4681288" y="5391420"/>
            <a:ext cx="1383413" cy="261610"/>
          </a:xfrm>
          <a:prstGeom prst="rect">
            <a:avLst/>
          </a:prstGeom>
          <a:noFill/>
        </p:spPr>
        <p:txBody>
          <a:bodyPr wrap="square" rtlCol="0">
            <a:spAutoFit/>
          </a:bodyPr>
          <a:lstStyle/>
          <a:p>
            <a:r>
              <a:rPr lang="en-US" altLang="ja-JP" sz="1100" dirty="0" smtClean="0"/>
              <a:t> FILS Link time</a:t>
            </a:r>
            <a:endParaRPr kumimoji="1" lang="ja-JP" altLang="en-US" dirty="0"/>
          </a:p>
        </p:txBody>
      </p:sp>
      <p:cxnSp>
        <p:nvCxnSpPr>
          <p:cNvPr id="224" name="直線矢印コネクタ 223"/>
          <p:cNvCxnSpPr/>
          <p:nvPr/>
        </p:nvCxnSpPr>
        <p:spPr>
          <a:xfrm>
            <a:off x="4457037" y="5452375"/>
            <a:ext cx="1497524" cy="1588"/>
          </a:xfrm>
          <a:prstGeom prst="straightConnector1">
            <a:avLst/>
          </a:prstGeom>
          <a:ln w="12700">
            <a:solidFill>
              <a:schemeClr val="tx1"/>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p:nvPr/>
        </p:nvCxnSpPr>
        <p:spPr>
          <a:xfrm>
            <a:off x="4873901" y="6355570"/>
            <a:ext cx="1080660" cy="2382"/>
          </a:xfrm>
          <a:prstGeom prst="straightConnector1">
            <a:avLst/>
          </a:prstGeom>
          <a:ln w="12700">
            <a:solidFill>
              <a:schemeClr val="tx1"/>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8" name="テキスト ボックス 227"/>
          <p:cNvSpPr txBox="1"/>
          <p:nvPr/>
        </p:nvSpPr>
        <p:spPr>
          <a:xfrm>
            <a:off x="4811992" y="6445343"/>
            <a:ext cx="1044054" cy="261610"/>
          </a:xfrm>
          <a:prstGeom prst="rect">
            <a:avLst/>
          </a:prstGeom>
          <a:noFill/>
        </p:spPr>
        <p:txBody>
          <a:bodyPr wrap="square" rtlCol="0">
            <a:spAutoFit/>
          </a:bodyPr>
          <a:lstStyle/>
          <a:p>
            <a:r>
              <a:rPr lang="en-US" altLang="ja-JP" sz="1100" dirty="0" smtClean="0"/>
              <a:t>WPA Link time</a:t>
            </a:r>
            <a:endParaRPr kumimoji="1" lang="ja-JP" altLang="en-US" dirty="0"/>
          </a:p>
        </p:txBody>
      </p:sp>
      <p:sp>
        <p:nvSpPr>
          <p:cNvPr id="229" name="テキスト ボックス 228"/>
          <p:cNvSpPr txBox="1"/>
          <p:nvPr/>
        </p:nvSpPr>
        <p:spPr>
          <a:xfrm>
            <a:off x="6544935" y="6432637"/>
            <a:ext cx="1063511" cy="261610"/>
          </a:xfrm>
          <a:prstGeom prst="rect">
            <a:avLst/>
          </a:prstGeom>
          <a:noFill/>
        </p:spPr>
        <p:txBody>
          <a:bodyPr wrap="square" rtlCol="0">
            <a:spAutoFit/>
          </a:bodyPr>
          <a:lstStyle/>
          <a:p>
            <a:r>
              <a:rPr lang="en-US" altLang="ja-JP" sz="1100" dirty="0" smtClean="0"/>
              <a:t>WPA Link time</a:t>
            </a:r>
            <a:endParaRPr kumimoji="1" lang="ja-JP" altLang="en-US" dirty="0"/>
          </a:p>
        </p:txBody>
      </p:sp>
      <p:sp>
        <p:nvSpPr>
          <p:cNvPr id="232" name="四角形吹き出し 231"/>
          <p:cNvSpPr/>
          <p:nvPr/>
        </p:nvSpPr>
        <p:spPr>
          <a:xfrm>
            <a:off x="6352258" y="5739356"/>
            <a:ext cx="1520158" cy="259332"/>
          </a:xfrm>
          <a:prstGeom prst="wedgeRectCallout">
            <a:avLst>
              <a:gd name="adj1" fmla="val -52850"/>
              <a:gd name="adj2" fmla="val 81493"/>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dirty="0" smtClean="0">
                <a:solidFill>
                  <a:schemeClr val="tx1"/>
                </a:solidFill>
              </a:rPr>
              <a:t>Link Setup time GAP</a:t>
            </a:r>
            <a:endParaRPr kumimoji="1" lang="ja-JP" altLang="en-US" sz="1100" dirty="0">
              <a:solidFill>
                <a:schemeClr val="tx1"/>
              </a:solidFill>
            </a:endParaRPr>
          </a:p>
        </p:txBody>
      </p:sp>
      <p:grpSp>
        <p:nvGrpSpPr>
          <p:cNvPr id="4" name="図形グループ 128"/>
          <p:cNvGrpSpPr/>
          <p:nvPr/>
        </p:nvGrpSpPr>
        <p:grpSpPr>
          <a:xfrm>
            <a:off x="228256" y="3905403"/>
            <a:ext cx="771695" cy="2631489"/>
            <a:chOff x="279741" y="4473282"/>
            <a:chExt cx="771695" cy="2631489"/>
          </a:xfrm>
        </p:grpSpPr>
        <p:grpSp>
          <p:nvGrpSpPr>
            <p:cNvPr id="6" name="図形グループ 116"/>
            <p:cNvGrpSpPr/>
            <p:nvPr/>
          </p:nvGrpSpPr>
          <p:grpSpPr>
            <a:xfrm>
              <a:off x="279741" y="4473282"/>
              <a:ext cx="771695" cy="2631489"/>
              <a:chOff x="279741" y="4473282"/>
              <a:chExt cx="771695" cy="2631489"/>
            </a:xfrm>
          </p:grpSpPr>
          <p:sp>
            <p:nvSpPr>
              <p:cNvPr id="114" name="テキスト ボックス 113"/>
              <p:cNvSpPr txBox="1"/>
              <p:nvPr/>
            </p:nvSpPr>
            <p:spPr>
              <a:xfrm>
                <a:off x="279741" y="4473282"/>
                <a:ext cx="402752" cy="2631489"/>
              </a:xfrm>
              <a:prstGeom prst="rect">
                <a:avLst/>
              </a:prstGeom>
              <a:noFill/>
            </p:spPr>
            <p:txBody>
              <a:bodyPr wrap="square" rtlCol="0">
                <a:spAutoFit/>
              </a:bodyPr>
              <a:lstStyle/>
              <a:p>
                <a:r>
                  <a:rPr kumimoji="1" lang="en-US" altLang="ja-JP" sz="1100" dirty="0" smtClean="0">
                    <a:solidFill>
                      <a:srgbClr val="FF0000"/>
                    </a:solidFill>
                  </a:rPr>
                  <a:t>AP1000</a:t>
                </a:r>
              </a:p>
              <a:p>
                <a:r>
                  <a:rPr lang="en-US" altLang="ja-JP" sz="1100" dirty="0" smtClean="0">
                    <a:solidFill>
                      <a:srgbClr val="FF0000"/>
                    </a:solidFill>
                  </a:rPr>
                  <a:t>001</a:t>
                </a:r>
              </a:p>
              <a:p>
                <a:r>
                  <a:rPr kumimoji="1" lang="en-US" altLang="ja-JP" sz="1100" dirty="0" smtClean="0">
                    <a:solidFill>
                      <a:srgbClr val="FF0000"/>
                    </a:solidFill>
                  </a:rPr>
                  <a:t>002</a:t>
                </a:r>
              </a:p>
              <a:p>
                <a:r>
                  <a:rPr lang="en-US" altLang="ja-JP" sz="1100" dirty="0" smtClean="0">
                    <a:solidFill>
                      <a:srgbClr val="FF0000"/>
                    </a:solidFill>
                  </a:rPr>
                  <a:t>  :</a:t>
                </a:r>
              </a:p>
              <a:p>
                <a:r>
                  <a:rPr kumimoji="1"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010</a:t>
                </a:r>
              </a:p>
              <a:p>
                <a:r>
                  <a:rPr lang="en-US" altLang="ja-JP" sz="1100" dirty="0" smtClean="0">
                    <a:solidFill>
                      <a:srgbClr val="FF0000"/>
                    </a:solidFill>
                  </a:rPr>
                  <a:t>011</a:t>
                </a:r>
              </a:p>
              <a:p>
                <a:r>
                  <a:rPr lang="en-US" altLang="ja-JP" sz="1100" dirty="0" smtClean="0">
                    <a:solidFill>
                      <a:srgbClr val="FF0000"/>
                    </a:solidFill>
                  </a:rPr>
                  <a:t>012</a:t>
                </a:r>
              </a:p>
              <a:p>
                <a:r>
                  <a:rPr lang="en-US" altLang="ja-JP" sz="1100" dirty="0" smtClean="0">
                    <a:solidFill>
                      <a:srgbClr val="FF0000"/>
                    </a:solidFill>
                  </a:rPr>
                  <a:t>013  </a:t>
                </a:r>
              </a:p>
            </p:txBody>
          </p:sp>
          <p:sp>
            <p:nvSpPr>
              <p:cNvPr id="115" name="テキスト ボックス 114"/>
              <p:cNvSpPr txBox="1"/>
              <p:nvPr/>
            </p:nvSpPr>
            <p:spPr>
              <a:xfrm>
                <a:off x="648684" y="4473282"/>
                <a:ext cx="402752" cy="2292935"/>
              </a:xfrm>
              <a:prstGeom prst="rect">
                <a:avLst/>
              </a:prstGeom>
              <a:noFill/>
            </p:spPr>
            <p:txBody>
              <a:bodyPr wrap="square" rtlCol="0">
                <a:spAutoFit/>
              </a:bodyPr>
              <a:lstStyle/>
              <a:p>
                <a:r>
                  <a:rPr lang="en-US" altLang="ja-JP" sz="1100" dirty="0" smtClean="0">
                    <a:solidFill>
                      <a:srgbClr val="3366FF"/>
                    </a:solidFill>
                  </a:rPr>
                  <a:t>AP2</a:t>
                </a:r>
              </a:p>
              <a:p>
                <a:r>
                  <a:rPr lang="en-US" altLang="ja-JP" sz="1100" dirty="0" smtClean="0">
                    <a:solidFill>
                      <a:srgbClr val="3366FF"/>
                    </a:solidFill>
                  </a:rPr>
                  <a:t>  :</a:t>
                </a:r>
                <a:endParaRPr kumimoji="1" lang="en-US" altLang="ja-JP" sz="1100" dirty="0" smtClean="0">
                  <a:solidFill>
                    <a:srgbClr val="3366FF"/>
                  </a:solidFill>
                </a:endParaRPr>
              </a:p>
              <a:p>
                <a:r>
                  <a:rPr lang="en-US" altLang="ja-JP" sz="1100" dirty="0" smtClean="0">
                    <a:solidFill>
                      <a:srgbClr val="3366FF"/>
                    </a:solidFill>
                  </a:rPr>
                  <a:t>  :</a:t>
                </a:r>
              </a:p>
              <a:p>
                <a:r>
                  <a:rPr lang="en-US" altLang="ja-JP" sz="1100" dirty="0" smtClean="0">
                    <a:solidFill>
                      <a:srgbClr val="3366FF"/>
                    </a:solidFill>
                  </a:rPr>
                  <a:t>  :</a:t>
                </a:r>
                <a:endParaRPr kumimoji="1" lang="en-US" altLang="ja-JP" sz="1100" dirty="0" smtClean="0">
                  <a:solidFill>
                    <a:srgbClr val="3366FF"/>
                  </a:solidFill>
                </a:endParaRPr>
              </a:p>
              <a:p>
                <a:r>
                  <a:rPr lang="en-US" altLang="ja-JP" sz="1100" dirty="0" smtClean="0">
                    <a:solidFill>
                      <a:srgbClr val="3366FF"/>
                    </a:solidFill>
                  </a:rPr>
                  <a:t>  :</a:t>
                </a:r>
              </a:p>
              <a:p>
                <a:r>
                  <a:rPr kumimoji="1" lang="en-US" altLang="ja-JP" sz="1100" dirty="0" smtClean="0">
                    <a:solidFill>
                      <a:srgbClr val="3366FF"/>
                    </a:solidFill>
                  </a:rPr>
                  <a:t>004</a:t>
                </a:r>
              </a:p>
              <a:p>
                <a:r>
                  <a:rPr lang="en-US" altLang="ja-JP" sz="1100" dirty="0" smtClean="0">
                    <a:solidFill>
                      <a:srgbClr val="3366FF"/>
                    </a:solidFill>
                  </a:rPr>
                  <a:t>005</a:t>
                </a:r>
              </a:p>
              <a:p>
                <a:r>
                  <a:rPr lang="en-US" altLang="ja-JP" sz="1100" dirty="0" smtClean="0">
                    <a:solidFill>
                      <a:srgbClr val="3366FF"/>
                    </a:solidFill>
                  </a:rPr>
                  <a:t>006</a:t>
                </a:r>
              </a:p>
              <a:p>
                <a:r>
                  <a:rPr lang="en-US" altLang="ja-JP" sz="1100" dirty="0" smtClean="0">
                    <a:solidFill>
                      <a:srgbClr val="3366FF"/>
                    </a:solidFill>
                  </a:rPr>
                  <a:t>007</a:t>
                </a:r>
              </a:p>
              <a:p>
                <a:r>
                  <a:rPr lang="en-US" altLang="ja-JP" sz="1100" dirty="0" smtClean="0">
                    <a:solidFill>
                      <a:srgbClr val="3366FF"/>
                    </a:solidFill>
                  </a:rPr>
                  <a:t>008</a:t>
                </a:r>
              </a:p>
              <a:p>
                <a:r>
                  <a:rPr lang="en-US" altLang="ja-JP" sz="1100" dirty="0" smtClean="0">
                    <a:solidFill>
                      <a:srgbClr val="3366FF"/>
                    </a:solidFill>
                  </a:rPr>
                  <a:t>  :</a:t>
                </a:r>
              </a:p>
              <a:p>
                <a:r>
                  <a:rPr lang="en-US" altLang="ja-JP" sz="1100" dirty="0" smtClean="0">
                    <a:solidFill>
                      <a:srgbClr val="3366FF"/>
                    </a:solidFill>
                  </a:rPr>
                  <a:t>  :</a:t>
                </a:r>
              </a:p>
              <a:p>
                <a:r>
                  <a:rPr lang="en-US" altLang="ja-JP" sz="1100" dirty="0" smtClean="0">
                    <a:solidFill>
                      <a:srgbClr val="3366FF"/>
                    </a:solidFill>
                  </a:rPr>
                  <a:t>  :    </a:t>
                </a:r>
              </a:p>
            </p:txBody>
          </p:sp>
        </p:grpSp>
        <p:cxnSp>
          <p:nvCxnSpPr>
            <p:cNvPr id="121" name="直線矢印コネクタ 120"/>
            <p:cNvCxnSpPr/>
            <p:nvPr/>
          </p:nvCxnSpPr>
          <p:spPr>
            <a:xfrm>
              <a:off x="536037" y="5212037"/>
              <a:ext cx="225293" cy="14226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p:nvPr/>
          </p:nvCxnSpPr>
          <p:spPr>
            <a:xfrm rot="10800000" flipV="1">
              <a:off x="536038" y="6238060"/>
              <a:ext cx="225293" cy="14441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図形グループ 129"/>
          <p:cNvGrpSpPr/>
          <p:nvPr/>
        </p:nvGrpSpPr>
        <p:grpSpPr>
          <a:xfrm>
            <a:off x="1784618" y="3905403"/>
            <a:ext cx="771695" cy="2631489"/>
            <a:chOff x="279741" y="4473282"/>
            <a:chExt cx="771695" cy="2631489"/>
          </a:xfrm>
        </p:grpSpPr>
        <p:grpSp>
          <p:nvGrpSpPr>
            <p:cNvPr id="8" name="図形グループ 116"/>
            <p:cNvGrpSpPr/>
            <p:nvPr/>
          </p:nvGrpSpPr>
          <p:grpSpPr>
            <a:xfrm>
              <a:off x="279741" y="4473282"/>
              <a:ext cx="771695" cy="2631489"/>
              <a:chOff x="279741" y="4473282"/>
              <a:chExt cx="771695" cy="2631489"/>
            </a:xfrm>
          </p:grpSpPr>
          <p:sp>
            <p:nvSpPr>
              <p:cNvPr id="141" name="テキスト ボックス 140"/>
              <p:cNvSpPr txBox="1"/>
              <p:nvPr/>
            </p:nvSpPr>
            <p:spPr>
              <a:xfrm>
                <a:off x="279741" y="4473282"/>
                <a:ext cx="402752" cy="2631489"/>
              </a:xfrm>
              <a:prstGeom prst="rect">
                <a:avLst/>
              </a:prstGeom>
              <a:noFill/>
            </p:spPr>
            <p:txBody>
              <a:bodyPr wrap="square" rtlCol="0">
                <a:spAutoFit/>
              </a:bodyPr>
              <a:lstStyle/>
              <a:p>
                <a:r>
                  <a:rPr kumimoji="1" lang="en-US" altLang="ja-JP" sz="1100" dirty="0" smtClean="0">
                    <a:solidFill>
                      <a:srgbClr val="FF0000"/>
                    </a:solidFill>
                  </a:rPr>
                  <a:t>AP1000</a:t>
                </a:r>
              </a:p>
              <a:p>
                <a:r>
                  <a:rPr lang="en-US" altLang="ja-JP" sz="1100" dirty="0" smtClean="0">
                    <a:solidFill>
                      <a:srgbClr val="FF0000"/>
                    </a:solidFill>
                  </a:rPr>
                  <a:t>001</a:t>
                </a:r>
              </a:p>
              <a:p>
                <a:r>
                  <a:rPr kumimoji="1" lang="en-US" altLang="ja-JP" sz="1100" dirty="0" smtClean="0">
                    <a:solidFill>
                      <a:srgbClr val="FF0000"/>
                    </a:solidFill>
                  </a:rPr>
                  <a:t>002</a:t>
                </a:r>
              </a:p>
              <a:p>
                <a:r>
                  <a:rPr lang="en-US" altLang="ja-JP" sz="1100" dirty="0" smtClean="0">
                    <a:solidFill>
                      <a:srgbClr val="FF0000"/>
                    </a:solidFill>
                  </a:rPr>
                  <a:t>  :</a:t>
                </a:r>
              </a:p>
              <a:p>
                <a:r>
                  <a:rPr kumimoji="1"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a:t>
                </a:r>
              </a:p>
              <a:p>
                <a:r>
                  <a:rPr lang="en-US" altLang="ja-JP" sz="1100" dirty="0" smtClean="0">
                    <a:solidFill>
                      <a:srgbClr val="FF0000"/>
                    </a:solidFill>
                  </a:rPr>
                  <a:t>  : 012</a:t>
                </a:r>
              </a:p>
              <a:p>
                <a:r>
                  <a:rPr lang="en-US" altLang="ja-JP" sz="1100" dirty="0" smtClean="0">
                    <a:solidFill>
                      <a:srgbClr val="FF0000"/>
                    </a:solidFill>
                  </a:rPr>
                  <a:t>013  </a:t>
                </a:r>
              </a:p>
            </p:txBody>
          </p:sp>
          <p:sp>
            <p:nvSpPr>
              <p:cNvPr id="142" name="テキスト ボックス 141"/>
              <p:cNvSpPr txBox="1"/>
              <p:nvPr/>
            </p:nvSpPr>
            <p:spPr>
              <a:xfrm>
                <a:off x="648684" y="4473282"/>
                <a:ext cx="402752" cy="2292935"/>
              </a:xfrm>
              <a:prstGeom prst="rect">
                <a:avLst/>
              </a:prstGeom>
              <a:noFill/>
            </p:spPr>
            <p:txBody>
              <a:bodyPr wrap="square" rtlCol="0">
                <a:spAutoFit/>
              </a:bodyPr>
              <a:lstStyle/>
              <a:p>
                <a:r>
                  <a:rPr lang="en-US" altLang="ja-JP" sz="1100" dirty="0" smtClean="0">
                    <a:solidFill>
                      <a:srgbClr val="3366FF"/>
                    </a:solidFill>
                  </a:rPr>
                  <a:t>AP2</a:t>
                </a:r>
              </a:p>
              <a:p>
                <a:r>
                  <a:rPr lang="en-US" altLang="ja-JP" sz="1100" dirty="0" smtClean="0">
                    <a:solidFill>
                      <a:srgbClr val="3366FF"/>
                    </a:solidFill>
                  </a:rPr>
                  <a:t>  :</a:t>
                </a:r>
                <a:endParaRPr kumimoji="1" lang="en-US" altLang="ja-JP" sz="1100" dirty="0" smtClean="0">
                  <a:solidFill>
                    <a:srgbClr val="3366FF"/>
                  </a:solidFill>
                </a:endParaRPr>
              </a:p>
              <a:p>
                <a:r>
                  <a:rPr lang="en-US" altLang="ja-JP" sz="1100" dirty="0" smtClean="0">
                    <a:solidFill>
                      <a:srgbClr val="3366FF"/>
                    </a:solidFill>
                  </a:rPr>
                  <a:t>  :</a:t>
                </a:r>
              </a:p>
              <a:p>
                <a:r>
                  <a:rPr lang="en-US" altLang="ja-JP" sz="1100" dirty="0" smtClean="0">
                    <a:solidFill>
                      <a:srgbClr val="3366FF"/>
                    </a:solidFill>
                  </a:rPr>
                  <a:t>  :</a:t>
                </a:r>
                <a:endParaRPr kumimoji="1" lang="en-US" altLang="ja-JP" sz="1100" dirty="0" smtClean="0">
                  <a:solidFill>
                    <a:srgbClr val="3366FF"/>
                  </a:solidFill>
                </a:endParaRPr>
              </a:p>
              <a:p>
                <a:r>
                  <a:rPr lang="en-US" altLang="ja-JP" sz="1100" dirty="0" smtClean="0">
                    <a:solidFill>
                      <a:srgbClr val="3366FF"/>
                    </a:solidFill>
                  </a:rPr>
                  <a:t>  :</a:t>
                </a:r>
              </a:p>
              <a:p>
                <a:r>
                  <a:rPr kumimoji="1" lang="en-US" altLang="ja-JP" sz="1100" dirty="0" smtClean="0">
                    <a:solidFill>
                      <a:srgbClr val="3366FF"/>
                    </a:solidFill>
                  </a:rPr>
                  <a:t>  :</a:t>
                </a:r>
              </a:p>
              <a:p>
                <a:r>
                  <a:rPr lang="en-US" altLang="ja-JP" sz="1100" dirty="0" smtClean="0">
                    <a:solidFill>
                      <a:srgbClr val="3366FF"/>
                    </a:solidFill>
                  </a:rPr>
                  <a:t>  :</a:t>
                </a:r>
              </a:p>
              <a:p>
                <a:r>
                  <a:rPr lang="en-US" altLang="ja-JP" sz="1100" dirty="0" smtClean="0">
                    <a:solidFill>
                      <a:srgbClr val="3366FF"/>
                    </a:solidFill>
                  </a:rPr>
                  <a:t>006</a:t>
                </a:r>
              </a:p>
              <a:p>
                <a:r>
                  <a:rPr lang="en-US" altLang="ja-JP" sz="1100" dirty="0" smtClean="0">
                    <a:solidFill>
                      <a:srgbClr val="3366FF"/>
                    </a:solidFill>
                  </a:rPr>
                  <a:t>007</a:t>
                </a:r>
              </a:p>
              <a:p>
                <a:r>
                  <a:rPr lang="en-US" altLang="ja-JP" sz="1100" dirty="0" smtClean="0">
                    <a:solidFill>
                      <a:srgbClr val="3366FF"/>
                    </a:solidFill>
                  </a:rPr>
                  <a:t>008</a:t>
                </a:r>
              </a:p>
              <a:p>
                <a:r>
                  <a:rPr lang="en-US" altLang="ja-JP" sz="1100" dirty="0" smtClean="0">
                    <a:solidFill>
                      <a:srgbClr val="3366FF"/>
                    </a:solidFill>
                  </a:rPr>
                  <a:t>  :</a:t>
                </a:r>
              </a:p>
              <a:p>
                <a:r>
                  <a:rPr lang="en-US" altLang="ja-JP" sz="1100" dirty="0" smtClean="0">
                    <a:solidFill>
                      <a:srgbClr val="3366FF"/>
                    </a:solidFill>
                  </a:rPr>
                  <a:t>  :</a:t>
                </a:r>
              </a:p>
              <a:p>
                <a:r>
                  <a:rPr lang="en-US" altLang="ja-JP" sz="1100" dirty="0" smtClean="0">
                    <a:solidFill>
                      <a:srgbClr val="3366FF"/>
                    </a:solidFill>
                  </a:rPr>
                  <a:t>  :    </a:t>
                </a:r>
              </a:p>
            </p:txBody>
          </p:sp>
        </p:grpSp>
        <p:cxnSp>
          <p:nvCxnSpPr>
            <p:cNvPr id="133" name="直線矢印コネクタ 132"/>
            <p:cNvCxnSpPr/>
            <p:nvPr/>
          </p:nvCxnSpPr>
          <p:spPr>
            <a:xfrm rot="16200000" flipH="1">
              <a:off x="400376" y="5347696"/>
              <a:ext cx="496616" cy="2252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36" name="直線矢印コネクタ 135"/>
            <p:cNvCxnSpPr/>
            <p:nvPr/>
          </p:nvCxnSpPr>
          <p:spPr>
            <a:xfrm rot="5400000">
              <a:off x="419390" y="6319208"/>
              <a:ext cx="423090" cy="26079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sp>
        <p:nvSpPr>
          <p:cNvPr id="170" name="右中かっこ 169"/>
          <p:cNvSpPr/>
          <p:nvPr/>
        </p:nvSpPr>
        <p:spPr>
          <a:xfrm rot="10800000">
            <a:off x="1679427" y="4689921"/>
            <a:ext cx="165137" cy="36195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4" name="右中かっこ 173"/>
          <p:cNvSpPr/>
          <p:nvPr/>
        </p:nvSpPr>
        <p:spPr>
          <a:xfrm rot="10800000">
            <a:off x="1720981" y="5717716"/>
            <a:ext cx="165137" cy="36195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5" name="右中かっこ 174"/>
          <p:cNvSpPr/>
          <p:nvPr/>
        </p:nvSpPr>
        <p:spPr>
          <a:xfrm>
            <a:off x="954688" y="4653269"/>
            <a:ext cx="177874" cy="12404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8" name="右中かっこ 177"/>
          <p:cNvSpPr/>
          <p:nvPr/>
        </p:nvSpPr>
        <p:spPr>
          <a:xfrm>
            <a:off x="954688" y="5681300"/>
            <a:ext cx="177874" cy="12404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3" name="テキスト ボックス 182"/>
          <p:cNvSpPr txBox="1"/>
          <p:nvPr/>
        </p:nvSpPr>
        <p:spPr>
          <a:xfrm>
            <a:off x="1132562" y="4506351"/>
            <a:ext cx="555479" cy="430887"/>
          </a:xfrm>
          <a:prstGeom prst="rect">
            <a:avLst/>
          </a:prstGeom>
          <a:noFill/>
        </p:spPr>
        <p:txBody>
          <a:bodyPr wrap="square" rtlCol="0">
            <a:spAutoFit/>
          </a:bodyPr>
          <a:lstStyle/>
          <a:p>
            <a:r>
              <a:rPr lang="en-US" altLang="ja-JP" sz="1100" dirty="0" smtClean="0"/>
              <a:t>Link</a:t>
            </a:r>
          </a:p>
          <a:p>
            <a:r>
              <a:rPr kumimoji="1" lang="en-US" altLang="ja-JP" sz="1100" dirty="0" smtClean="0"/>
              <a:t>Set up</a:t>
            </a:r>
            <a:endParaRPr kumimoji="1" lang="ja-JP" altLang="en-US" dirty="0"/>
          </a:p>
        </p:txBody>
      </p:sp>
      <p:sp>
        <p:nvSpPr>
          <p:cNvPr id="184" name="テキスト ボックス 183"/>
          <p:cNvSpPr txBox="1"/>
          <p:nvPr/>
        </p:nvSpPr>
        <p:spPr>
          <a:xfrm>
            <a:off x="1149622" y="5481766"/>
            <a:ext cx="555479" cy="430887"/>
          </a:xfrm>
          <a:prstGeom prst="rect">
            <a:avLst/>
          </a:prstGeom>
          <a:noFill/>
        </p:spPr>
        <p:txBody>
          <a:bodyPr wrap="square" rtlCol="0">
            <a:spAutoFit/>
          </a:bodyPr>
          <a:lstStyle/>
          <a:p>
            <a:r>
              <a:rPr lang="en-US" altLang="ja-JP" sz="1100" dirty="0" smtClean="0"/>
              <a:t>Link</a:t>
            </a:r>
          </a:p>
          <a:p>
            <a:r>
              <a:rPr kumimoji="1" lang="en-US" altLang="ja-JP" sz="1100" dirty="0" smtClean="0"/>
              <a:t>Set up</a:t>
            </a:r>
            <a:endParaRPr kumimoji="1" lang="ja-JP" altLang="en-US" dirty="0"/>
          </a:p>
        </p:txBody>
      </p:sp>
      <p:sp>
        <p:nvSpPr>
          <p:cNvPr id="188" name="テキスト ボックス 187"/>
          <p:cNvSpPr txBox="1"/>
          <p:nvPr/>
        </p:nvSpPr>
        <p:spPr>
          <a:xfrm>
            <a:off x="7783567" y="4879095"/>
            <a:ext cx="1223909" cy="261610"/>
          </a:xfrm>
          <a:prstGeom prst="rect">
            <a:avLst/>
          </a:prstGeom>
          <a:noFill/>
        </p:spPr>
        <p:txBody>
          <a:bodyPr wrap="square" rtlCol="0">
            <a:spAutoFit/>
          </a:bodyPr>
          <a:lstStyle/>
          <a:p>
            <a:r>
              <a:rPr lang="en-US" altLang="ja-JP" sz="1100" dirty="0" smtClean="0"/>
              <a:t>6) Link up AP1 </a:t>
            </a:r>
            <a:endParaRPr lang="ja-JP" altLang="en-US" sz="1100" dirty="0"/>
          </a:p>
        </p:txBody>
      </p:sp>
      <p:sp>
        <p:nvSpPr>
          <p:cNvPr id="189" name="フリーフォーム 188"/>
          <p:cNvSpPr/>
          <p:nvPr/>
        </p:nvSpPr>
        <p:spPr>
          <a:xfrm>
            <a:off x="7637658" y="3855674"/>
            <a:ext cx="145909" cy="1408118"/>
          </a:xfrm>
          <a:custGeom>
            <a:avLst/>
            <a:gdLst>
              <a:gd name="connsiteX0" fmla="*/ 0 w 325967"/>
              <a:gd name="connsiteY0" fmla="*/ 0 h 1358900"/>
              <a:gd name="connsiteX1" fmla="*/ 317500 w 325967"/>
              <a:gd name="connsiteY1" fmla="*/ 368300 h 1358900"/>
              <a:gd name="connsiteX2" fmla="*/ 50800 w 325967"/>
              <a:gd name="connsiteY2" fmla="*/ 1358900 h 1358900"/>
            </a:gdLst>
            <a:ahLst/>
            <a:cxnLst>
              <a:cxn ang="0">
                <a:pos x="connsiteX0" y="connsiteY0"/>
              </a:cxn>
              <a:cxn ang="0">
                <a:pos x="connsiteX1" y="connsiteY1"/>
              </a:cxn>
              <a:cxn ang="0">
                <a:pos x="connsiteX2" y="connsiteY2"/>
              </a:cxn>
            </a:cxnLst>
            <a:rect l="l" t="t" r="r" b="b"/>
            <a:pathLst>
              <a:path w="325967" h="1358900">
                <a:moveTo>
                  <a:pt x="0" y="0"/>
                </a:moveTo>
                <a:cubicBezTo>
                  <a:pt x="154516" y="70908"/>
                  <a:pt x="309033" y="141817"/>
                  <a:pt x="317500" y="368300"/>
                </a:cubicBezTo>
                <a:cubicBezTo>
                  <a:pt x="325967" y="594783"/>
                  <a:pt x="50800" y="1358900"/>
                  <a:pt x="50800" y="1358900"/>
                </a:cubicBezTo>
              </a:path>
            </a:pathLst>
          </a:custGeom>
          <a:ln w="2222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143" name="Bild 142" descr="IMGP4001.jpg"/>
          <p:cNvPicPr>
            <a:picLocks noChangeAspect="1"/>
          </p:cNvPicPr>
          <p:nvPr/>
        </p:nvPicPr>
        <p:blipFill>
          <a:blip r:embed="rId6"/>
          <a:stretch>
            <a:fillRect/>
          </a:stretch>
        </p:blipFill>
        <p:spPr>
          <a:xfrm>
            <a:off x="1905000" y="2133600"/>
            <a:ext cx="4876800" cy="3230881"/>
          </a:xfrm>
          <a:prstGeom prst="rect">
            <a:avLst/>
          </a:prstGeom>
        </p:spPr>
      </p:pic>
      <p:sp>
        <p:nvSpPr>
          <p:cNvPr id="151" name="Datumsplatzhalter 150"/>
          <p:cNvSpPr>
            <a:spLocks noGrp="1"/>
          </p:cNvSpPr>
          <p:nvPr>
            <p:ph type="dt" sz="half" idx="10"/>
          </p:nvPr>
        </p:nvSpPr>
        <p:spPr/>
        <p:txBody>
          <a:bodyPr/>
          <a:lstStyle/>
          <a:p>
            <a:pPr>
              <a:defRPr/>
            </a:pPr>
            <a:r>
              <a:rPr lang="de-DE" smtClean="0"/>
              <a:t>Sep 2011</a:t>
            </a:r>
            <a:endParaRPr lang="en-US"/>
          </a:p>
        </p:txBody>
      </p:sp>
      <p:sp>
        <p:nvSpPr>
          <p:cNvPr id="162" name="Foliennummernplatzhalter 161"/>
          <p:cNvSpPr>
            <a:spLocks noGrp="1"/>
          </p:cNvSpPr>
          <p:nvPr>
            <p:ph type="sldNum" sz="quarter" idx="12"/>
          </p:nvPr>
        </p:nvSpPr>
        <p:spPr/>
        <p:txBody>
          <a:bodyPr/>
          <a:lstStyle/>
          <a:p>
            <a:pPr>
              <a:defRPr/>
            </a:pPr>
            <a:r>
              <a:rPr lang="en-US" smtClean="0"/>
              <a:t>Slide </a:t>
            </a:r>
            <a:fld id="{D9B44F08-1720-5A43-9A02-16738D6080B6}" type="slidenum">
              <a:rPr lang="en-US" smtClean="0"/>
              <a:pPr>
                <a:defRPr/>
              </a:pPr>
              <a:t>42</a:t>
            </a:fld>
            <a:endParaRPr lang="en-US"/>
          </a:p>
        </p:txBody>
      </p:sp>
      <p:sp>
        <p:nvSpPr>
          <p:cNvPr id="168" name="Fußzeilenplatzhalter 167"/>
          <p:cNvSpPr>
            <a:spLocks noGrp="1"/>
          </p:cNvSpPr>
          <p:nvPr>
            <p:ph type="ftr" sz="quarter" idx="11"/>
          </p:nvPr>
        </p:nvSpPr>
        <p:spPr/>
        <p:txBody>
          <a:bodyPr/>
          <a:lstStyle/>
          <a:p>
            <a:pPr>
              <a:defRPr/>
            </a:pPr>
            <a:r>
              <a:rPr lang="de-DE" smtClean="0"/>
              <a:t>Mano (Root), Siep (CSR), Emmelmann (Fokus), Lambert (Marvel)</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500" fill="hold"/>
                                        <p:tgtEl>
                                          <p:spTgt spid="143"/>
                                        </p:tgtEl>
                                        <p:attrNameLst>
                                          <p:attrName>ppt_w</p:attrName>
                                        </p:attrNameLst>
                                      </p:cBhvr>
                                      <p:tavLst>
                                        <p:tav tm="0">
                                          <p:val>
                                            <p:fltVal val="0"/>
                                          </p:val>
                                        </p:tav>
                                        <p:tav tm="100000">
                                          <p:val>
                                            <p:strVal val="#ppt_w"/>
                                          </p:val>
                                        </p:tav>
                                      </p:tavLst>
                                    </p:anim>
                                    <p:anim calcmode="lin" valueType="num">
                                      <p:cBhvr>
                                        <p:cTn id="8" dur="500" fill="hold"/>
                                        <p:tgtEl>
                                          <p:spTgt spid="143"/>
                                        </p:tgtEl>
                                        <p:attrNameLst>
                                          <p:attrName>ppt_h</p:attrName>
                                        </p:attrNameLst>
                                      </p:cBhvr>
                                      <p:tavLst>
                                        <p:tav tm="0">
                                          <p:val>
                                            <p:fltVal val="0"/>
                                          </p:val>
                                        </p:tav>
                                        <p:tav tm="100000">
                                          <p:val>
                                            <p:strVal val="#ppt_h"/>
                                          </p:val>
                                        </p:tav>
                                      </p:tavLst>
                                    </p:anim>
                                    <p:animEffect transition="in" filter="fade">
                                      <p:cBhvr>
                                        <p:cTn id="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 name="図 100"/>
          <p:cNvPicPr>
            <a:picLocks noChangeAspect="1"/>
          </p:cNvPicPr>
          <p:nvPr/>
        </p:nvPicPr>
        <p:blipFill>
          <a:blip r:embed="rId3"/>
          <a:stretch>
            <a:fillRect/>
          </a:stretch>
        </p:blipFill>
        <p:spPr>
          <a:xfrm>
            <a:off x="1033408" y="1821410"/>
            <a:ext cx="508787" cy="508787"/>
          </a:xfrm>
          <a:prstGeom prst="rect">
            <a:avLst/>
          </a:prstGeom>
        </p:spPr>
      </p:pic>
      <p:sp>
        <p:nvSpPr>
          <p:cNvPr id="5" name="タイトル 4"/>
          <p:cNvSpPr>
            <a:spLocks noGrp="1"/>
          </p:cNvSpPr>
          <p:nvPr>
            <p:ph type="title"/>
          </p:nvPr>
        </p:nvSpPr>
        <p:spPr>
          <a:xfrm>
            <a:off x="228256" y="-76200"/>
            <a:ext cx="2754231" cy="758295"/>
          </a:xfrm>
        </p:spPr>
        <p:txBody>
          <a:bodyPr>
            <a:normAutofit/>
          </a:bodyPr>
          <a:lstStyle/>
          <a:p>
            <a:r>
              <a:rPr lang="en-US" altLang="ja-JP" dirty="0" smtClean="0"/>
              <a:t>FILS demo 2</a:t>
            </a:r>
            <a:endParaRPr lang="ja-JP" altLang="en-US" dirty="0"/>
          </a:p>
        </p:txBody>
      </p:sp>
      <p:sp>
        <p:nvSpPr>
          <p:cNvPr id="238" name="コンテンツ プレースホルダ 237"/>
          <p:cNvSpPr>
            <a:spLocks noGrp="1"/>
          </p:cNvSpPr>
          <p:nvPr>
            <p:ph idx="1"/>
          </p:nvPr>
        </p:nvSpPr>
        <p:spPr>
          <a:xfrm>
            <a:off x="3032618" y="172716"/>
            <a:ext cx="6058241" cy="2612915"/>
          </a:xfrm>
          <a:solidFill>
            <a:schemeClr val="accent5">
              <a:lumMod val="20000"/>
              <a:lumOff val="80000"/>
            </a:schemeClr>
          </a:solidFill>
        </p:spPr>
        <p:txBody>
          <a:bodyPr>
            <a:normAutofit fontScale="85000" lnSpcReduction="10000"/>
          </a:bodyPr>
          <a:lstStyle/>
          <a:p>
            <a:r>
              <a:rPr lang="en-US" altLang="ja-JP" dirty="0" smtClean="0"/>
              <a:t>AP1</a:t>
            </a:r>
            <a:r>
              <a:rPr lang="ja-JP" altLang="en-US" dirty="0" smtClean="0"/>
              <a:t>　</a:t>
            </a:r>
            <a:r>
              <a:rPr lang="en-US" altLang="ja-JP" dirty="0" smtClean="0"/>
              <a:t>have capability of FILS and normal IEEE802.11.</a:t>
            </a:r>
          </a:p>
          <a:p>
            <a:r>
              <a:rPr lang="en-US" altLang="ja-JP" dirty="0" smtClean="0"/>
              <a:t>Digital signage viewer is an application software which display digital contents automatically when wireless link is established.</a:t>
            </a:r>
          </a:p>
          <a:p>
            <a:pPr lvl="1"/>
            <a:r>
              <a:rPr lang="en-US" altLang="ja-JP" dirty="0" smtClean="0"/>
              <a:t>Clear the cash of STA first.</a:t>
            </a:r>
          </a:p>
          <a:p>
            <a:pPr lvl="1"/>
            <a:r>
              <a:rPr lang="en-US" altLang="ja-JP" dirty="0" smtClean="0"/>
              <a:t>Activate wireless interface of both </a:t>
            </a:r>
            <a:r>
              <a:rPr lang="en-US" altLang="ja-JP" dirty="0" err="1" smtClean="0"/>
              <a:t>STAs</a:t>
            </a:r>
            <a:r>
              <a:rPr lang="en-US" altLang="ja-JP" dirty="0" smtClean="0"/>
              <a:t> by manual operation simultaneously.</a:t>
            </a:r>
          </a:p>
          <a:p>
            <a:pPr lvl="1"/>
            <a:r>
              <a:rPr lang="en-US" altLang="ja-JP" dirty="0" smtClean="0"/>
              <a:t>You can compare the time for display setup.</a:t>
            </a:r>
          </a:p>
          <a:p>
            <a:pPr lvl="1"/>
            <a:endParaRPr lang="en-US" altLang="ja-JP" dirty="0" smtClean="0"/>
          </a:p>
          <a:p>
            <a:endParaRPr lang="ja-JP" altLang="en-US" dirty="0"/>
          </a:p>
        </p:txBody>
      </p:sp>
      <p:pic>
        <p:nvPicPr>
          <p:cNvPr id="103" name="図 102"/>
          <p:cNvPicPr>
            <a:picLocks noChangeAspect="1"/>
          </p:cNvPicPr>
          <p:nvPr/>
        </p:nvPicPr>
        <p:blipFill>
          <a:blip r:embed="rId4"/>
          <a:stretch>
            <a:fillRect/>
          </a:stretch>
        </p:blipFill>
        <p:spPr>
          <a:xfrm>
            <a:off x="781704" y="2743200"/>
            <a:ext cx="489690" cy="367268"/>
          </a:xfrm>
          <a:prstGeom prst="rect">
            <a:avLst/>
          </a:prstGeom>
        </p:spPr>
      </p:pic>
      <p:pic>
        <p:nvPicPr>
          <p:cNvPr id="104" name="図 103"/>
          <p:cNvPicPr>
            <a:picLocks noChangeAspect="1"/>
          </p:cNvPicPr>
          <p:nvPr/>
        </p:nvPicPr>
        <p:blipFill>
          <a:blip r:embed="rId4"/>
          <a:stretch>
            <a:fillRect/>
          </a:stretch>
        </p:blipFill>
        <p:spPr>
          <a:xfrm>
            <a:off x="1271394" y="2753876"/>
            <a:ext cx="489690" cy="367268"/>
          </a:xfrm>
          <a:prstGeom prst="rect">
            <a:avLst/>
          </a:prstGeom>
        </p:spPr>
      </p:pic>
      <p:pic>
        <p:nvPicPr>
          <p:cNvPr id="105" name="図 104"/>
          <p:cNvPicPr>
            <a:picLocks noChangeAspect="1"/>
          </p:cNvPicPr>
          <p:nvPr/>
        </p:nvPicPr>
        <p:blipFill>
          <a:blip r:embed="rId5"/>
          <a:stretch>
            <a:fillRect/>
          </a:stretch>
        </p:blipFill>
        <p:spPr>
          <a:xfrm>
            <a:off x="1013543" y="1015505"/>
            <a:ext cx="548517" cy="522283"/>
          </a:xfrm>
          <a:prstGeom prst="rect">
            <a:avLst/>
          </a:prstGeom>
        </p:spPr>
      </p:pic>
      <p:sp>
        <p:nvSpPr>
          <p:cNvPr id="134" name="テキスト ボックス 133"/>
          <p:cNvSpPr txBox="1"/>
          <p:nvPr/>
        </p:nvSpPr>
        <p:spPr>
          <a:xfrm>
            <a:off x="364950" y="533400"/>
            <a:ext cx="2149650" cy="430887"/>
          </a:xfrm>
          <a:prstGeom prst="rect">
            <a:avLst/>
          </a:prstGeom>
          <a:noFill/>
        </p:spPr>
        <p:txBody>
          <a:bodyPr wrap="square" rtlCol="0">
            <a:spAutoFit/>
          </a:bodyPr>
          <a:lstStyle/>
          <a:p>
            <a:r>
              <a:rPr kumimoji="1" lang="en-US" altLang="ja-JP" sz="1100" dirty="0" err="1" smtClean="0"/>
              <a:t>Dhcp</a:t>
            </a:r>
            <a:r>
              <a:rPr kumimoji="1" lang="en-US" altLang="ja-JP" sz="1100" dirty="0" smtClean="0"/>
              <a:t>, </a:t>
            </a:r>
            <a:r>
              <a:rPr lang="en-US" altLang="ja-JP" sz="1100" dirty="0" smtClean="0"/>
              <a:t>DNS </a:t>
            </a:r>
            <a:r>
              <a:rPr kumimoji="1" lang="en-US" altLang="ja-JP" sz="1100" dirty="0" smtClean="0"/>
              <a:t>Proxy</a:t>
            </a:r>
          </a:p>
          <a:p>
            <a:r>
              <a:rPr lang="en-US" altLang="ja-JP" sz="1100" dirty="0" smtClean="0"/>
              <a:t>Digital signage  contents server</a:t>
            </a:r>
            <a:endParaRPr kumimoji="1" lang="ja-JP" altLang="en-US" dirty="0"/>
          </a:p>
        </p:txBody>
      </p:sp>
      <p:cxnSp>
        <p:nvCxnSpPr>
          <p:cNvPr id="137" name="直線コネクタ 136"/>
          <p:cNvCxnSpPr/>
          <p:nvPr/>
        </p:nvCxnSpPr>
        <p:spPr>
          <a:xfrm rot="16200000" flipH="1">
            <a:off x="965360" y="1783380"/>
            <a:ext cx="656398" cy="1151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 name="テキスト ボックス 138"/>
          <p:cNvSpPr txBox="1"/>
          <p:nvPr/>
        </p:nvSpPr>
        <p:spPr>
          <a:xfrm>
            <a:off x="561216" y="1960094"/>
            <a:ext cx="474972" cy="261610"/>
          </a:xfrm>
          <a:prstGeom prst="rect">
            <a:avLst/>
          </a:prstGeom>
          <a:noFill/>
        </p:spPr>
        <p:txBody>
          <a:bodyPr wrap="square" rtlCol="0">
            <a:spAutoFit/>
          </a:bodyPr>
          <a:lstStyle/>
          <a:p>
            <a:r>
              <a:rPr kumimoji="1" lang="en-US" altLang="ja-JP" sz="1100" dirty="0" smtClean="0"/>
              <a:t>AP1</a:t>
            </a:r>
            <a:endParaRPr kumimoji="1" lang="ja-JP" altLang="en-US" dirty="0"/>
          </a:p>
        </p:txBody>
      </p:sp>
      <p:grpSp>
        <p:nvGrpSpPr>
          <p:cNvPr id="2" name="Group 71"/>
          <p:cNvGrpSpPr>
            <a:grpSpLocks/>
          </p:cNvGrpSpPr>
          <p:nvPr/>
        </p:nvGrpSpPr>
        <p:grpSpPr bwMode="auto">
          <a:xfrm rot="3820674" flipH="1" flipV="1">
            <a:off x="939253" y="2222345"/>
            <a:ext cx="559705" cy="524010"/>
            <a:chOff x="2304" y="2832"/>
            <a:chExt cx="947" cy="720"/>
          </a:xfrm>
        </p:grpSpPr>
        <p:sp>
          <p:nvSpPr>
            <p:cNvPr id="144" name="Arc 72"/>
            <p:cNvSpPr>
              <a:spLocks/>
            </p:cNvSpPr>
            <p:nvPr/>
          </p:nvSpPr>
          <p:spPr bwMode="auto">
            <a:xfrm rot="-6426328">
              <a:off x="3137" y="3313"/>
              <a:ext cx="103" cy="125"/>
            </a:xfrm>
            <a:custGeom>
              <a:avLst/>
              <a:gdLst>
                <a:gd name="T0" fmla="*/ 0 w 21600"/>
                <a:gd name="T1" fmla="*/ 0 h 21600"/>
                <a:gd name="T2" fmla="*/ 103 w 21600"/>
                <a:gd name="T3" fmla="*/ 125 h 21600"/>
                <a:gd name="T4" fmla="*/ 0 w 21600"/>
                <a:gd name="T5" fmla="*/ 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5" name="Arc 73"/>
            <p:cNvSpPr>
              <a:spLocks/>
            </p:cNvSpPr>
            <p:nvPr/>
          </p:nvSpPr>
          <p:spPr bwMode="auto">
            <a:xfrm rot="-6426328">
              <a:off x="3011" y="3220"/>
              <a:ext cx="206" cy="249"/>
            </a:xfrm>
            <a:custGeom>
              <a:avLst/>
              <a:gdLst>
                <a:gd name="T0" fmla="*/ 0 w 21600"/>
                <a:gd name="T1" fmla="*/ 0 h 21600"/>
                <a:gd name="T2" fmla="*/ 206 w 21600"/>
                <a:gd name="T3" fmla="*/ 249 h 21600"/>
                <a:gd name="T4" fmla="*/ 0 w 21600"/>
                <a:gd name="T5" fmla="*/ 24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6" name="Arc 74"/>
            <p:cNvSpPr>
              <a:spLocks/>
            </p:cNvSpPr>
            <p:nvPr/>
          </p:nvSpPr>
          <p:spPr bwMode="auto">
            <a:xfrm rot="-6426328">
              <a:off x="2884" y="3127"/>
              <a:ext cx="309" cy="374"/>
            </a:xfrm>
            <a:custGeom>
              <a:avLst/>
              <a:gdLst>
                <a:gd name="T0" fmla="*/ 0 w 21600"/>
                <a:gd name="T1" fmla="*/ 0 h 21600"/>
                <a:gd name="T2" fmla="*/ 309 w 21600"/>
                <a:gd name="T3" fmla="*/ 374 h 21600"/>
                <a:gd name="T4" fmla="*/ 0 w 21600"/>
                <a:gd name="T5" fmla="*/ 3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7" name="Arc 75"/>
            <p:cNvSpPr>
              <a:spLocks/>
            </p:cNvSpPr>
            <p:nvPr/>
          </p:nvSpPr>
          <p:spPr bwMode="auto">
            <a:xfrm rot="-6426328">
              <a:off x="2759" y="3034"/>
              <a:ext cx="411" cy="499"/>
            </a:xfrm>
            <a:custGeom>
              <a:avLst/>
              <a:gdLst>
                <a:gd name="T0" fmla="*/ 0 w 21600"/>
                <a:gd name="T1" fmla="*/ 0 h 21600"/>
                <a:gd name="T2" fmla="*/ 411 w 21600"/>
                <a:gd name="T3" fmla="*/ 499 h 21600"/>
                <a:gd name="T4" fmla="*/ 0 w 21600"/>
                <a:gd name="T5" fmla="*/ 4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8" name="Arc 76"/>
            <p:cNvSpPr>
              <a:spLocks/>
            </p:cNvSpPr>
            <p:nvPr/>
          </p:nvSpPr>
          <p:spPr bwMode="auto">
            <a:xfrm rot="-6426328">
              <a:off x="2632" y="2941"/>
              <a:ext cx="514" cy="624"/>
            </a:xfrm>
            <a:custGeom>
              <a:avLst/>
              <a:gdLst>
                <a:gd name="T0" fmla="*/ 0 w 21600"/>
                <a:gd name="T1" fmla="*/ 0 h 21600"/>
                <a:gd name="T2" fmla="*/ 514 w 21600"/>
                <a:gd name="T3" fmla="*/ 624 h 21600"/>
                <a:gd name="T4" fmla="*/ 0 w 21600"/>
                <a:gd name="T5" fmla="*/ 6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49" name="Arc 77"/>
            <p:cNvSpPr>
              <a:spLocks/>
            </p:cNvSpPr>
            <p:nvPr/>
          </p:nvSpPr>
          <p:spPr bwMode="auto">
            <a:xfrm rot="-6426328">
              <a:off x="2506" y="2848"/>
              <a:ext cx="617" cy="748"/>
            </a:xfrm>
            <a:custGeom>
              <a:avLst/>
              <a:gdLst>
                <a:gd name="T0" fmla="*/ 0 w 21600"/>
                <a:gd name="T1" fmla="*/ 0 h 21600"/>
                <a:gd name="T2" fmla="*/ 617 w 21600"/>
                <a:gd name="T3" fmla="*/ 748 h 21600"/>
                <a:gd name="T4" fmla="*/ 0 w 21600"/>
                <a:gd name="T5" fmla="*/ 7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150" name="Arc 78"/>
            <p:cNvSpPr>
              <a:spLocks/>
            </p:cNvSpPr>
            <p:nvPr/>
          </p:nvSpPr>
          <p:spPr bwMode="auto">
            <a:xfrm rot="-6426328">
              <a:off x="2381" y="2755"/>
              <a:ext cx="720" cy="873"/>
            </a:xfrm>
            <a:custGeom>
              <a:avLst/>
              <a:gdLst>
                <a:gd name="T0" fmla="*/ 0 w 21600"/>
                <a:gd name="T1" fmla="*/ 0 h 21600"/>
                <a:gd name="T2" fmla="*/ 720 w 21600"/>
                <a:gd name="T3" fmla="*/ 873 h 21600"/>
                <a:gd name="T4" fmla="*/ 0 w 21600"/>
                <a:gd name="T5" fmla="*/ 87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grpSp>
      <p:sp>
        <p:nvSpPr>
          <p:cNvPr id="159" name="テキスト ボックス 158"/>
          <p:cNvSpPr txBox="1"/>
          <p:nvPr/>
        </p:nvSpPr>
        <p:spPr>
          <a:xfrm>
            <a:off x="410623" y="3079274"/>
            <a:ext cx="802339" cy="261610"/>
          </a:xfrm>
          <a:prstGeom prst="rect">
            <a:avLst/>
          </a:prstGeom>
          <a:noFill/>
        </p:spPr>
        <p:txBody>
          <a:bodyPr wrap="square" rtlCol="0">
            <a:spAutoFit/>
          </a:bodyPr>
          <a:lstStyle/>
          <a:p>
            <a:r>
              <a:rPr lang="en-US" altLang="ja-JP" sz="1100" dirty="0" smtClean="0"/>
              <a:t>STA1(FILS)</a:t>
            </a:r>
            <a:endParaRPr kumimoji="1" lang="ja-JP" altLang="en-US" dirty="0"/>
          </a:p>
        </p:txBody>
      </p:sp>
      <p:sp>
        <p:nvSpPr>
          <p:cNvPr id="160" name="テキスト ボックス 159"/>
          <p:cNvSpPr txBox="1"/>
          <p:nvPr/>
        </p:nvSpPr>
        <p:spPr>
          <a:xfrm>
            <a:off x="1285767" y="3093250"/>
            <a:ext cx="802339" cy="261610"/>
          </a:xfrm>
          <a:prstGeom prst="rect">
            <a:avLst/>
          </a:prstGeom>
          <a:noFill/>
        </p:spPr>
        <p:txBody>
          <a:bodyPr wrap="square" rtlCol="0">
            <a:spAutoFit/>
          </a:bodyPr>
          <a:lstStyle/>
          <a:p>
            <a:r>
              <a:rPr lang="en-US" altLang="ja-JP" sz="1100" dirty="0" smtClean="0"/>
              <a:t>STA2(WPA)</a:t>
            </a:r>
            <a:endParaRPr kumimoji="1" lang="ja-JP" altLang="en-US" dirty="0"/>
          </a:p>
        </p:txBody>
      </p:sp>
      <p:pic>
        <p:nvPicPr>
          <p:cNvPr id="143" name="図 142"/>
          <p:cNvPicPr>
            <a:picLocks noChangeAspect="1"/>
          </p:cNvPicPr>
          <p:nvPr/>
        </p:nvPicPr>
        <p:blipFill>
          <a:blip r:embed="rId6"/>
          <a:stretch>
            <a:fillRect/>
          </a:stretch>
        </p:blipFill>
        <p:spPr>
          <a:xfrm>
            <a:off x="1910291" y="990600"/>
            <a:ext cx="552461" cy="509964"/>
          </a:xfrm>
          <a:prstGeom prst="rect">
            <a:avLst/>
          </a:prstGeom>
        </p:spPr>
      </p:pic>
      <p:cxnSp>
        <p:nvCxnSpPr>
          <p:cNvPr id="151" name="直線コネクタ 150"/>
          <p:cNvCxnSpPr>
            <a:endCxn id="143" idx="1"/>
          </p:cNvCxnSpPr>
          <p:nvPr/>
        </p:nvCxnSpPr>
        <p:spPr>
          <a:xfrm>
            <a:off x="1439775" y="1245582"/>
            <a:ext cx="470516"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タイトル 4"/>
          <p:cNvSpPr txBox="1">
            <a:spLocks/>
          </p:cNvSpPr>
          <p:nvPr/>
        </p:nvSpPr>
        <p:spPr bwMode="auto">
          <a:xfrm>
            <a:off x="76200" y="3276600"/>
            <a:ext cx="2754231" cy="75829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FILS demo 3</a:t>
            </a:r>
            <a:endParaRPr kumimoji="0" lang="ja-JP" altLang="en-US" sz="3200"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25" name="コンテンツ プレースホルダ 237"/>
          <p:cNvSpPr txBox="1">
            <a:spLocks/>
          </p:cNvSpPr>
          <p:nvPr/>
        </p:nvSpPr>
        <p:spPr bwMode="auto">
          <a:xfrm>
            <a:off x="3048000" y="3505200"/>
            <a:ext cx="6058241" cy="2329186"/>
          </a:xfrm>
          <a:prstGeom prst="rect">
            <a:avLst/>
          </a:prstGeom>
          <a:solidFill>
            <a:schemeClr val="accent5">
              <a:lumMod val="20000"/>
              <a:lumOff val="80000"/>
            </a:schemeClr>
          </a:solidFill>
          <a:ln w="9525">
            <a:noFill/>
            <a:miter lim="800000"/>
            <a:headEnd/>
            <a:tailEnd/>
          </a:ln>
        </p:spPr>
        <p:txBody>
          <a:bodyPr vert="horz" wrap="square" lIns="92075" tIns="46038" rIns="92075" bIns="46038"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ja-JP"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AP1</a:t>
            </a:r>
            <a:r>
              <a:rPr kumimoji="0" lang="ja-JP" altLang="en-US"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t>
            </a:r>
            <a:r>
              <a:rPr kumimoji="0" lang="en-US" altLang="ja-JP"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have capability of FILS and normal IEEE802.11.</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ja-JP"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Capturing wireless packet over the air by sniffer software , and display the details of </a:t>
            </a:r>
            <a:r>
              <a:rPr kumimoji="0" lang="en-US" altLang="ja-JP" sz="2000" b="1" i="0" u="none" strike="noStrike" kern="0" cap="none" spc="0" normalizeH="0" baseline="0" noProof="0" dirty="0" err="1" smtClean="0">
                <a:ln>
                  <a:noFill/>
                </a:ln>
                <a:solidFill>
                  <a:schemeClr val="tx1"/>
                </a:solidFill>
                <a:effectLst/>
                <a:uLnTx/>
                <a:uFillTx/>
                <a:latin typeface="+mn-lt"/>
                <a:ea typeface="ＭＳ Ｐゴシック" charset="-128"/>
                <a:cs typeface="ＭＳ Ｐゴシック" charset="-128"/>
              </a:rPr>
              <a:t>Wi-Lan</a:t>
            </a:r>
            <a:r>
              <a:rPr kumimoji="0" lang="en-US" altLang="ja-JP"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ja-JP" sz="20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You can check the actual packet exchange for link set up.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altLang="ja-JP" sz="1800" b="0" i="0" u="none" strike="noStrike" kern="0" cap="none" spc="0" normalizeH="0" baseline="0" noProof="0" dirty="0" smtClean="0">
              <a:ln>
                <a:noFill/>
              </a:ln>
              <a:solidFill>
                <a:schemeClr val="tx1"/>
              </a:solidFill>
              <a:effectLst/>
              <a:uLnTx/>
              <a:uFillTx/>
              <a:latin typeface="+mn-lt"/>
              <a:ea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ja-JP" altLang="en-US" sz="2000" b="1"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pic>
        <p:nvPicPr>
          <p:cNvPr id="26" name="図 100"/>
          <p:cNvPicPr>
            <a:picLocks noChangeAspect="1"/>
          </p:cNvPicPr>
          <p:nvPr/>
        </p:nvPicPr>
        <p:blipFill>
          <a:blip r:embed="rId3"/>
          <a:stretch>
            <a:fillRect/>
          </a:stretch>
        </p:blipFill>
        <p:spPr>
          <a:xfrm>
            <a:off x="891137" y="5004346"/>
            <a:ext cx="508787" cy="508787"/>
          </a:xfrm>
          <a:prstGeom prst="rect">
            <a:avLst/>
          </a:prstGeom>
        </p:spPr>
      </p:pic>
      <p:pic>
        <p:nvPicPr>
          <p:cNvPr id="27" name="図 102"/>
          <p:cNvPicPr>
            <a:picLocks noChangeAspect="1"/>
          </p:cNvPicPr>
          <p:nvPr/>
        </p:nvPicPr>
        <p:blipFill>
          <a:blip r:embed="rId4"/>
          <a:stretch>
            <a:fillRect/>
          </a:stretch>
        </p:blipFill>
        <p:spPr>
          <a:xfrm>
            <a:off x="639433" y="6137425"/>
            <a:ext cx="489690" cy="367268"/>
          </a:xfrm>
          <a:prstGeom prst="rect">
            <a:avLst/>
          </a:prstGeom>
        </p:spPr>
      </p:pic>
      <p:pic>
        <p:nvPicPr>
          <p:cNvPr id="28" name="図 103"/>
          <p:cNvPicPr>
            <a:picLocks noChangeAspect="1"/>
          </p:cNvPicPr>
          <p:nvPr/>
        </p:nvPicPr>
        <p:blipFill>
          <a:blip r:embed="rId4"/>
          <a:stretch>
            <a:fillRect/>
          </a:stretch>
        </p:blipFill>
        <p:spPr>
          <a:xfrm>
            <a:off x="1129123" y="6148101"/>
            <a:ext cx="489690" cy="367268"/>
          </a:xfrm>
          <a:prstGeom prst="rect">
            <a:avLst/>
          </a:prstGeom>
        </p:spPr>
      </p:pic>
      <p:pic>
        <p:nvPicPr>
          <p:cNvPr id="29" name="図 104"/>
          <p:cNvPicPr>
            <a:picLocks noChangeAspect="1"/>
          </p:cNvPicPr>
          <p:nvPr/>
        </p:nvPicPr>
        <p:blipFill>
          <a:blip r:embed="rId5"/>
          <a:stretch>
            <a:fillRect/>
          </a:stretch>
        </p:blipFill>
        <p:spPr>
          <a:xfrm>
            <a:off x="871272" y="4198441"/>
            <a:ext cx="548517" cy="522283"/>
          </a:xfrm>
          <a:prstGeom prst="rect">
            <a:avLst/>
          </a:prstGeom>
        </p:spPr>
      </p:pic>
      <p:sp>
        <p:nvSpPr>
          <p:cNvPr id="30" name="テキスト ボックス 133"/>
          <p:cNvSpPr txBox="1"/>
          <p:nvPr/>
        </p:nvSpPr>
        <p:spPr>
          <a:xfrm>
            <a:off x="222679" y="3886200"/>
            <a:ext cx="2149650" cy="430887"/>
          </a:xfrm>
          <a:prstGeom prst="rect">
            <a:avLst/>
          </a:prstGeom>
          <a:noFill/>
        </p:spPr>
        <p:txBody>
          <a:bodyPr wrap="square" rtlCol="0">
            <a:spAutoFit/>
          </a:bodyPr>
          <a:lstStyle/>
          <a:p>
            <a:r>
              <a:rPr kumimoji="1" lang="en-US" altLang="ja-JP" sz="1100" dirty="0" err="1" smtClean="0"/>
              <a:t>Dhcp</a:t>
            </a:r>
            <a:r>
              <a:rPr kumimoji="1" lang="en-US" altLang="ja-JP" sz="1100" dirty="0" smtClean="0"/>
              <a:t> </a:t>
            </a:r>
            <a:r>
              <a:rPr lang="en-US" altLang="ja-JP" sz="1100" dirty="0" smtClean="0"/>
              <a:t>DNS </a:t>
            </a:r>
            <a:r>
              <a:rPr kumimoji="1" lang="en-US" altLang="ja-JP" sz="1100" dirty="0" smtClean="0"/>
              <a:t>Proxy</a:t>
            </a:r>
          </a:p>
          <a:p>
            <a:r>
              <a:rPr lang="en-US" altLang="ja-JP" sz="1100" dirty="0" smtClean="0"/>
              <a:t>Digital signage  contents server</a:t>
            </a:r>
            <a:endParaRPr kumimoji="1" lang="ja-JP" altLang="en-US" dirty="0"/>
          </a:p>
        </p:txBody>
      </p:sp>
      <p:cxnSp>
        <p:nvCxnSpPr>
          <p:cNvPr id="31" name="直線コネクタ 136"/>
          <p:cNvCxnSpPr/>
          <p:nvPr/>
        </p:nvCxnSpPr>
        <p:spPr>
          <a:xfrm rot="16200000" flipH="1">
            <a:off x="823089" y="4966316"/>
            <a:ext cx="656398" cy="1151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 name="テキスト ボックス 138"/>
          <p:cNvSpPr txBox="1"/>
          <p:nvPr/>
        </p:nvSpPr>
        <p:spPr>
          <a:xfrm>
            <a:off x="418945" y="5143030"/>
            <a:ext cx="474972" cy="261610"/>
          </a:xfrm>
          <a:prstGeom prst="rect">
            <a:avLst/>
          </a:prstGeom>
          <a:noFill/>
        </p:spPr>
        <p:txBody>
          <a:bodyPr wrap="square" rtlCol="0">
            <a:spAutoFit/>
          </a:bodyPr>
          <a:lstStyle/>
          <a:p>
            <a:r>
              <a:rPr kumimoji="1" lang="en-US" altLang="ja-JP" sz="1100" dirty="0" smtClean="0"/>
              <a:t>AP1</a:t>
            </a:r>
            <a:endParaRPr kumimoji="1" lang="ja-JP" altLang="en-US" dirty="0"/>
          </a:p>
        </p:txBody>
      </p:sp>
      <p:grpSp>
        <p:nvGrpSpPr>
          <p:cNvPr id="3" name="Group 71"/>
          <p:cNvGrpSpPr>
            <a:grpSpLocks/>
          </p:cNvGrpSpPr>
          <p:nvPr/>
        </p:nvGrpSpPr>
        <p:grpSpPr bwMode="auto">
          <a:xfrm rot="3820674" flipH="1" flipV="1">
            <a:off x="796982" y="5405281"/>
            <a:ext cx="559705" cy="524010"/>
            <a:chOff x="2304" y="2832"/>
            <a:chExt cx="947" cy="720"/>
          </a:xfrm>
        </p:grpSpPr>
        <p:sp>
          <p:nvSpPr>
            <p:cNvPr id="34" name="Arc 72"/>
            <p:cNvSpPr>
              <a:spLocks/>
            </p:cNvSpPr>
            <p:nvPr/>
          </p:nvSpPr>
          <p:spPr bwMode="auto">
            <a:xfrm rot="-6426328">
              <a:off x="3137" y="3313"/>
              <a:ext cx="103" cy="125"/>
            </a:xfrm>
            <a:custGeom>
              <a:avLst/>
              <a:gdLst>
                <a:gd name="T0" fmla="*/ 0 w 21600"/>
                <a:gd name="T1" fmla="*/ 0 h 21600"/>
                <a:gd name="T2" fmla="*/ 103 w 21600"/>
                <a:gd name="T3" fmla="*/ 125 h 21600"/>
                <a:gd name="T4" fmla="*/ 0 w 21600"/>
                <a:gd name="T5" fmla="*/ 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35" name="Arc 73"/>
            <p:cNvSpPr>
              <a:spLocks/>
            </p:cNvSpPr>
            <p:nvPr/>
          </p:nvSpPr>
          <p:spPr bwMode="auto">
            <a:xfrm rot="-6426328">
              <a:off x="3011" y="3220"/>
              <a:ext cx="206" cy="249"/>
            </a:xfrm>
            <a:custGeom>
              <a:avLst/>
              <a:gdLst>
                <a:gd name="T0" fmla="*/ 0 w 21600"/>
                <a:gd name="T1" fmla="*/ 0 h 21600"/>
                <a:gd name="T2" fmla="*/ 206 w 21600"/>
                <a:gd name="T3" fmla="*/ 249 h 21600"/>
                <a:gd name="T4" fmla="*/ 0 w 21600"/>
                <a:gd name="T5" fmla="*/ 24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36" name="Arc 74"/>
            <p:cNvSpPr>
              <a:spLocks/>
            </p:cNvSpPr>
            <p:nvPr/>
          </p:nvSpPr>
          <p:spPr bwMode="auto">
            <a:xfrm rot="-6426328">
              <a:off x="2884" y="3127"/>
              <a:ext cx="309" cy="374"/>
            </a:xfrm>
            <a:custGeom>
              <a:avLst/>
              <a:gdLst>
                <a:gd name="T0" fmla="*/ 0 w 21600"/>
                <a:gd name="T1" fmla="*/ 0 h 21600"/>
                <a:gd name="T2" fmla="*/ 309 w 21600"/>
                <a:gd name="T3" fmla="*/ 374 h 21600"/>
                <a:gd name="T4" fmla="*/ 0 w 21600"/>
                <a:gd name="T5" fmla="*/ 3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37" name="Arc 75"/>
            <p:cNvSpPr>
              <a:spLocks/>
            </p:cNvSpPr>
            <p:nvPr/>
          </p:nvSpPr>
          <p:spPr bwMode="auto">
            <a:xfrm rot="-6426328">
              <a:off x="2759" y="3034"/>
              <a:ext cx="411" cy="499"/>
            </a:xfrm>
            <a:custGeom>
              <a:avLst/>
              <a:gdLst>
                <a:gd name="T0" fmla="*/ 0 w 21600"/>
                <a:gd name="T1" fmla="*/ 0 h 21600"/>
                <a:gd name="T2" fmla="*/ 411 w 21600"/>
                <a:gd name="T3" fmla="*/ 499 h 21600"/>
                <a:gd name="T4" fmla="*/ 0 w 21600"/>
                <a:gd name="T5" fmla="*/ 4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38" name="Arc 76"/>
            <p:cNvSpPr>
              <a:spLocks/>
            </p:cNvSpPr>
            <p:nvPr/>
          </p:nvSpPr>
          <p:spPr bwMode="auto">
            <a:xfrm rot="-6426328">
              <a:off x="2632" y="2941"/>
              <a:ext cx="514" cy="624"/>
            </a:xfrm>
            <a:custGeom>
              <a:avLst/>
              <a:gdLst>
                <a:gd name="T0" fmla="*/ 0 w 21600"/>
                <a:gd name="T1" fmla="*/ 0 h 21600"/>
                <a:gd name="T2" fmla="*/ 514 w 21600"/>
                <a:gd name="T3" fmla="*/ 624 h 21600"/>
                <a:gd name="T4" fmla="*/ 0 w 21600"/>
                <a:gd name="T5" fmla="*/ 62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39" name="Arc 77"/>
            <p:cNvSpPr>
              <a:spLocks/>
            </p:cNvSpPr>
            <p:nvPr/>
          </p:nvSpPr>
          <p:spPr bwMode="auto">
            <a:xfrm rot="-6426328">
              <a:off x="2506" y="2848"/>
              <a:ext cx="617" cy="748"/>
            </a:xfrm>
            <a:custGeom>
              <a:avLst/>
              <a:gdLst>
                <a:gd name="T0" fmla="*/ 0 w 21600"/>
                <a:gd name="T1" fmla="*/ 0 h 21600"/>
                <a:gd name="T2" fmla="*/ 617 w 21600"/>
                <a:gd name="T3" fmla="*/ 748 h 21600"/>
                <a:gd name="T4" fmla="*/ 0 w 21600"/>
                <a:gd name="T5" fmla="*/ 7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sp>
          <p:nvSpPr>
            <p:cNvPr id="40" name="Arc 78"/>
            <p:cNvSpPr>
              <a:spLocks/>
            </p:cNvSpPr>
            <p:nvPr/>
          </p:nvSpPr>
          <p:spPr bwMode="auto">
            <a:xfrm rot="-6426328">
              <a:off x="2381" y="2755"/>
              <a:ext cx="720" cy="873"/>
            </a:xfrm>
            <a:custGeom>
              <a:avLst/>
              <a:gdLst>
                <a:gd name="T0" fmla="*/ 0 w 21600"/>
                <a:gd name="T1" fmla="*/ 0 h 21600"/>
                <a:gd name="T2" fmla="*/ 720 w 21600"/>
                <a:gd name="T3" fmla="*/ 873 h 21600"/>
                <a:gd name="T4" fmla="*/ 0 w 21600"/>
                <a:gd name="T5" fmla="*/ 87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prstDash val="dash"/>
              <a:round/>
              <a:headEnd/>
              <a:tailEnd/>
            </a:ln>
          </p:spPr>
          <p:txBody>
            <a:bodyPr>
              <a:prstTxWarp prst="textNoShape">
                <a:avLst/>
              </a:prstTxWarp>
            </a:bodyPr>
            <a:lstStyle/>
            <a:p>
              <a:endParaRPr lang="ja-JP" altLang="en-US"/>
            </a:p>
          </p:txBody>
        </p:sp>
      </p:grpSp>
      <p:sp>
        <p:nvSpPr>
          <p:cNvPr id="41" name="テキスト ボックス 158"/>
          <p:cNvSpPr txBox="1"/>
          <p:nvPr/>
        </p:nvSpPr>
        <p:spPr>
          <a:xfrm>
            <a:off x="268352" y="6473499"/>
            <a:ext cx="802339" cy="261610"/>
          </a:xfrm>
          <a:prstGeom prst="rect">
            <a:avLst/>
          </a:prstGeom>
          <a:noFill/>
        </p:spPr>
        <p:txBody>
          <a:bodyPr wrap="square" rtlCol="0">
            <a:spAutoFit/>
          </a:bodyPr>
          <a:lstStyle/>
          <a:p>
            <a:r>
              <a:rPr lang="en-US" altLang="ja-JP" sz="1100" dirty="0" smtClean="0"/>
              <a:t>STA1(FILS)</a:t>
            </a:r>
            <a:endParaRPr kumimoji="1" lang="ja-JP" altLang="en-US" dirty="0"/>
          </a:p>
        </p:txBody>
      </p:sp>
      <p:sp>
        <p:nvSpPr>
          <p:cNvPr id="42" name="テキスト ボックス 159"/>
          <p:cNvSpPr txBox="1"/>
          <p:nvPr/>
        </p:nvSpPr>
        <p:spPr>
          <a:xfrm>
            <a:off x="1143496" y="6487475"/>
            <a:ext cx="802339" cy="261610"/>
          </a:xfrm>
          <a:prstGeom prst="rect">
            <a:avLst/>
          </a:prstGeom>
          <a:noFill/>
        </p:spPr>
        <p:txBody>
          <a:bodyPr wrap="square" rtlCol="0">
            <a:spAutoFit/>
          </a:bodyPr>
          <a:lstStyle/>
          <a:p>
            <a:r>
              <a:rPr lang="en-US" altLang="ja-JP" sz="1100" dirty="0" smtClean="0"/>
              <a:t>STA2(WPA)</a:t>
            </a:r>
            <a:endParaRPr kumimoji="1" lang="ja-JP" altLang="en-US" dirty="0"/>
          </a:p>
        </p:txBody>
      </p:sp>
      <p:pic>
        <p:nvPicPr>
          <p:cNvPr id="43" name="図 23"/>
          <p:cNvPicPr>
            <a:picLocks noChangeAspect="1"/>
          </p:cNvPicPr>
          <p:nvPr/>
        </p:nvPicPr>
        <p:blipFill>
          <a:blip r:embed="rId5"/>
          <a:stretch>
            <a:fillRect/>
          </a:stretch>
        </p:blipFill>
        <p:spPr>
          <a:xfrm>
            <a:off x="2433970" y="5487461"/>
            <a:ext cx="548517" cy="522283"/>
          </a:xfrm>
          <a:prstGeom prst="rect">
            <a:avLst/>
          </a:prstGeom>
        </p:spPr>
      </p:pic>
      <p:sp>
        <p:nvSpPr>
          <p:cNvPr id="44" name="ストライプ矢印 24"/>
          <p:cNvSpPr/>
          <p:nvPr/>
        </p:nvSpPr>
        <p:spPr>
          <a:xfrm>
            <a:off x="1618812" y="5513133"/>
            <a:ext cx="815157" cy="33790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5" name="Bild 44"/>
          <p:cNvPicPr>
            <a:picLocks noChangeAspect="1"/>
          </p:cNvPicPr>
          <p:nvPr/>
        </p:nvPicPr>
        <p:blipFill>
          <a:blip r:embed="rId7"/>
          <a:stretch>
            <a:fillRect/>
          </a:stretch>
        </p:blipFill>
        <p:spPr>
          <a:xfrm>
            <a:off x="4572000" y="3733800"/>
            <a:ext cx="2743200" cy="2046684"/>
          </a:xfrm>
          <a:prstGeom prst="rect">
            <a:avLst/>
          </a:prstGeom>
        </p:spPr>
      </p:pic>
      <p:pic>
        <p:nvPicPr>
          <p:cNvPr id="46" name="Bild 45"/>
          <p:cNvPicPr>
            <a:picLocks noChangeAspect="1"/>
          </p:cNvPicPr>
          <p:nvPr/>
        </p:nvPicPr>
        <p:blipFill>
          <a:blip r:embed="rId8"/>
          <a:stretch>
            <a:fillRect/>
          </a:stretch>
        </p:blipFill>
        <p:spPr>
          <a:xfrm>
            <a:off x="4572000" y="533400"/>
            <a:ext cx="2970778" cy="1981200"/>
          </a:xfrm>
          <a:prstGeom prst="rect">
            <a:avLst/>
          </a:prstGeom>
        </p:spPr>
      </p:pic>
      <p:sp>
        <p:nvSpPr>
          <p:cNvPr id="47" name="Datumsplatzhalter 46"/>
          <p:cNvSpPr>
            <a:spLocks noGrp="1"/>
          </p:cNvSpPr>
          <p:nvPr>
            <p:ph type="dt" sz="half" idx="10"/>
          </p:nvPr>
        </p:nvSpPr>
        <p:spPr/>
        <p:txBody>
          <a:bodyPr/>
          <a:lstStyle/>
          <a:p>
            <a:pPr>
              <a:defRPr/>
            </a:pPr>
            <a:r>
              <a:rPr lang="de-DE" smtClean="0"/>
              <a:t>Sep 2011</a:t>
            </a:r>
            <a:endParaRPr lang="en-US"/>
          </a:p>
        </p:txBody>
      </p:sp>
      <p:sp>
        <p:nvSpPr>
          <p:cNvPr id="48" name="Foliennummernplatzhalter 47"/>
          <p:cNvSpPr>
            <a:spLocks noGrp="1"/>
          </p:cNvSpPr>
          <p:nvPr>
            <p:ph type="sldNum" sz="quarter" idx="12"/>
          </p:nvPr>
        </p:nvSpPr>
        <p:spPr/>
        <p:txBody>
          <a:bodyPr/>
          <a:lstStyle/>
          <a:p>
            <a:pPr>
              <a:defRPr/>
            </a:pPr>
            <a:r>
              <a:rPr lang="en-US" smtClean="0"/>
              <a:t>Slide </a:t>
            </a:r>
            <a:fld id="{D9B44F08-1720-5A43-9A02-16738D6080B6}" type="slidenum">
              <a:rPr lang="en-US" smtClean="0"/>
              <a:pPr>
                <a:defRPr/>
              </a:pPr>
              <a:t>43</a:t>
            </a:fld>
            <a:endParaRPr lang="en-US"/>
          </a:p>
        </p:txBody>
      </p:sp>
      <p:sp>
        <p:nvSpPr>
          <p:cNvPr id="49" name="Fußzeilenplatzhalter 48"/>
          <p:cNvSpPr>
            <a:spLocks noGrp="1"/>
          </p:cNvSpPr>
          <p:nvPr>
            <p:ph type="ftr" sz="quarter" idx="11"/>
          </p:nvPr>
        </p:nvSpPr>
        <p:spPr/>
        <p:txBody>
          <a:bodyPr/>
          <a:lstStyle/>
          <a:p>
            <a:pPr>
              <a:defRPr/>
            </a:pPr>
            <a:r>
              <a:rPr lang="de-DE" smtClean="0"/>
              <a:t>Mano (Root), Siep (CSR), Emmelmann (Fokus), Lambert (Marvel)</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057400"/>
            <a:ext cx="7772400" cy="1066800"/>
          </a:xfrm>
        </p:spPr>
        <p:txBody>
          <a:bodyPr/>
          <a:lstStyle/>
          <a:p>
            <a:r>
              <a:rPr lang="en-US" dirty="0" smtClean="0"/>
              <a:t>Security Review and Recommendations </a:t>
            </a:r>
            <a:br>
              <a:rPr lang="en-US" dirty="0" smtClean="0"/>
            </a:br>
            <a:r>
              <a:rPr lang="en-US" dirty="0" smtClean="0"/>
              <a:t>for IEEE802.11ai Fast Initial Link Setup</a:t>
            </a:r>
            <a:endParaRPr lang="en-US" dirty="0"/>
          </a:p>
        </p:txBody>
      </p:sp>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smtClean="0"/>
              <a:t>Slide </a:t>
            </a:r>
            <a:fld id="{ADDEDD3C-E40D-BC47-BFB1-9A8F861E41A6}"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381000"/>
            <a:ext cx="7772400" cy="609600"/>
          </a:xfrm>
        </p:spPr>
        <p:txBody>
          <a:bodyPr/>
          <a:lstStyle/>
          <a:p>
            <a:r>
              <a:rPr lang="en-US"/>
              <a:t>Risk Analysis for 802.11 Networks</a:t>
            </a:r>
          </a:p>
        </p:txBody>
      </p:sp>
      <p:sp>
        <p:nvSpPr>
          <p:cNvPr id="15363" name="Content Placeholder 2"/>
          <p:cNvSpPr>
            <a:spLocks noGrp="1"/>
          </p:cNvSpPr>
          <p:nvPr>
            <p:ph idx="1"/>
          </p:nvPr>
        </p:nvSpPr>
        <p:spPr>
          <a:xfrm>
            <a:off x="228600" y="1143000"/>
            <a:ext cx="7086600" cy="4495800"/>
          </a:xfrm>
        </p:spPr>
        <p:txBody>
          <a:bodyPr/>
          <a:lstStyle/>
          <a:p>
            <a:pPr>
              <a:buFontTx/>
              <a:buNone/>
            </a:pPr>
            <a:r>
              <a:rPr lang="en-US" sz="2400"/>
              <a:t>Risk = Vulnerability x Threat x Cost </a:t>
            </a:r>
            <a:r>
              <a:rPr lang="en-US"/>
              <a:t> </a:t>
            </a:r>
          </a:p>
          <a:p>
            <a:pPr lvl="1">
              <a:buFontTx/>
              <a:buNone/>
            </a:pPr>
            <a:r>
              <a:rPr lang="en-US" b="1"/>
              <a:t>Vulnerability:</a:t>
            </a:r>
            <a:r>
              <a:rPr lang="en-US"/>
              <a:t/>
            </a:r>
            <a:br>
              <a:rPr lang="en-US"/>
            </a:br>
            <a:r>
              <a:rPr lang="en-US" sz="1600"/>
              <a:t>is the probability of success of an attack for a particular threat category. The “value” of vulnerability in the risk equation can vary depending on the type of attacker, for example a government may have more resources to be successful than a single hacker</a:t>
            </a:r>
            <a:r>
              <a:rPr lang="en-US"/>
              <a:t>.</a:t>
            </a:r>
          </a:p>
          <a:p>
            <a:pPr lvl="1">
              <a:buFontTx/>
              <a:buNone/>
            </a:pPr>
            <a:endParaRPr lang="en-US"/>
          </a:p>
          <a:p>
            <a:pPr lvl="1">
              <a:buFontTx/>
              <a:buNone/>
            </a:pPr>
            <a:r>
              <a:rPr lang="en-US" b="1"/>
              <a:t>Threat:</a:t>
            </a:r>
            <a:r>
              <a:rPr lang="en-US"/>
              <a:t/>
            </a:r>
            <a:br>
              <a:rPr lang="en-US"/>
            </a:br>
            <a:r>
              <a:rPr lang="en-US" sz="1600"/>
              <a:t>is the likelihood of an adverse event.  It is based on a particular  threat category (hacker, disgruntle employee, government agency)</a:t>
            </a:r>
          </a:p>
          <a:p>
            <a:pPr lvl="1">
              <a:buFontTx/>
              <a:buNone/>
            </a:pPr>
            <a:endParaRPr lang="en-US" sz="1600"/>
          </a:p>
          <a:p>
            <a:pPr lvl="1">
              <a:buFontTx/>
              <a:buNone/>
            </a:pPr>
            <a:r>
              <a:rPr lang="en-US" b="1"/>
              <a:t>Cost:</a:t>
            </a:r>
            <a:r>
              <a:rPr lang="en-US"/>
              <a:t/>
            </a:r>
            <a:br>
              <a:rPr lang="en-US"/>
            </a:br>
            <a:r>
              <a:rPr lang="en-US" sz="1600"/>
              <a:t>is the impact of an attack against the vulnerability by the particular threat. Breaking into an online banking account typically has a higher cost than a denial of service attack against a single user.</a:t>
            </a:r>
          </a:p>
          <a:p>
            <a:pPr>
              <a:buFontTx/>
              <a:buNone/>
            </a:pPr>
            <a:r>
              <a:rPr lang="en-US" sz="1800"/>
              <a:t>	</a:t>
            </a:r>
            <a:endParaRPr lang="en-US"/>
          </a:p>
        </p:txBody>
      </p:sp>
      <p:pic>
        <p:nvPicPr>
          <p:cNvPr id="15364" name="Picture 2"/>
          <p:cNvPicPr>
            <a:picLocks noChangeAspect="1" noChangeArrowheads="1"/>
          </p:cNvPicPr>
          <p:nvPr/>
        </p:nvPicPr>
        <p:blipFill>
          <a:blip r:embed="rId3"/>
          <a:srcRect/>
          <a:stretch>
            <a:fillRect/>
          </a:stretch>
        </p:blipFill>
        <p:spPr bwMode="auto">
          <a:xfrm>
            <a:off x="6400800" y="381000"/>
            <a:ext cx="685800" cy="928688"/>
          </a:xfrm>
          <a:prstGeom prst="rect">
            <a:avLst/>
          </a:prstGeom>
          <a:noFill/>
          <a:ln w="9525">
            <a:noFill/>
            <a:miter lim="800000"/>
            <a:headEnd/>
            <a:tailEnd/>
          </a:ln>
        </p:spPr>
      </p:pic>
      <p:pic>
        <p:nvPicPr>
          <p:cNvPr id="15365" name="Picture 3"/>
          <p:cNvPicPr>
            <a:picLocks noChangeAspect="1" noChangeArrowheads="1"/>
          </p:cNvPicPr>
          <p:nvPr/>
        </p:nvPicPr>
        <p:blipFill>
          <a:blip r:embed="rId4"/>
          <a:srcRect/>
          <a:stretch>
            <a:fillRect/>
          </a:stretch>
        </p:blipFill>
        <p:spPr bwMode="auto">
          <a:xfrm>
            <a:off x="7086600" y="5257800"/>
            <a:ext cx="784225" cy="838200"/>
          </a:xfrm>
          <a:prstGeom prst="rect">
            <a:avLst/>
          </a:prstGeom>
          <a:noFill/>
          <a:ln w="9525">
            <a:noFill/>
            <a:miter lim="800000"/>
            <a:headEnd/>
            <a:tailEnd/>
          </a:ln>
        </p:spPr>
      </p:pic>
      <p:pic>
        <p:nvPicPr>
          <p:cNvPr id="15366" name="Picture 5"/>
          <p:cNvPicPr>
            <a:picLocks noChangeAspect="1" noChangeArrowheads="1"/>
          </p:cNvPicPr>
          <p:nvPr/>
        </p:nvPicPr>
        <p:blipFill>
          <a:blip r:embed="rId5"/>
          <a:srcRect/>
          <a:stretch>
            <a:fillRect/>
          </a:stretch>
        </p:blipFill>
        <p:spPr bwMode="auto">
          <a:xfrm>
            <a:off x="6858000" y="1828800"/>
            <a:ext cx="2308225" cy="1447800"/>
          </a:xfrm>
          <a:prstGeom prst="rect">
            <a:avLst/>
          </a:prstGeom>
          <a:noFill/>
          <a:ln w="9525">
            <a:noFill/>
            <a:miter lim="800000"/>
            <a:headEnd/>
            <a:tailEnd/>
          </a:ln>
        </p:spPr>
      </p:pic>
      <p:pic>
        <p:nvPicPr>
          <p:cNvPr id="15367" name="Picture 7"/>
          <p:cNvPicPr>
            <a:picLocks noChangeAspect="1" noChangeArrowheads="1"/>
          </p:cNvPicPr>
          <p:nvPr/>
        </p:nvPicPr>
        <p:blipFill>
          <a:blip r:embed="rId6"/>
          <a:srcRect/>
          <a:stretch>
            <a:fillRect/>
          </a:stretch>
        </p:blipFill>
        <p:spPr bwMode="auto">
          <a:xfrm>
            <a:off x="228600" y="3124200"/>
            <a:ext cx="485775" cy="942975"/>
          </a:xfrm>
          <a:prstGeom prst="rect">
            <a:avLst/>
          </a:prstGeom>
          <a:noFill/>
          <a:ln w="9525">
            <a:noFill/>
            <a:miter lim="800000"/>
            <a:headEnd/>
            <a:tailEnd/>
          </a:ln>
        </p:spPr>
      </p:pic>
      <p:sp>
        <p:nvSpPr>
          <p:cNvPr id="15368" name="Date Placeholder 7"/>
          <p:cNvSpPr>
            <a:spLocks noGrp="1"/>
          </p:cNvSpPr>
          <p:nvPr>
            <p:ph type="dt" sz="quarter" idx="10"/>
          </p:nvPr>
        </p:nvSpPr>
        <p:spPr>
          <a:noFill/>
        </p:spPr>
        <p:txBody>
          <a:bodyPr/>
          <a:lstStyle/>
          <a:p>
            <a:r>
              <a:rPr lang="de-DE" smtClean="0"/>
              <a:t>Sep 2011</a:t>
            </a:r>
            <a:endParaRPr lang="en-US"/>
          </a:p>
        </p:txBody>
      </p:sp>
      <p:sp>
        <p:nvSpPr>
          <p:cNvPr id="15369" name="Slide Number Placeholder 8"/>
          <p:cNvSpPr>
            <a:spLocks noGrp="1"/>
          </p:cNvSpPr>
          <p:nvPr>
            <p:ph type="sldNum" sz="quarter" idx="12"/>
          </p:nvPr>
        </p:nvSpPr>
        <p:spPr>
          <a:noFill/>
        </p:spPr>
        <p:txBody>
          <a:bodyPr/>
          <a:lstStyle/>
          <a:p>
            <a:r>
              <a:rPr lang="en-US"/>
              <a:t>Slide </a:t>
            </a:r>
            <a:fld id="{67C6E02C-8E31-A84B-ABEA-219793652B99}" type="slidenum">
              <a:rPr lang="en-US"/>
              <a:pPr/>
              <a:t>45</a:t>
            </a:fld>
            <a:endParaRPr lang="en-US"/>
          </a:p>
        </p:txBody>
      </p:sp>
      <p:sp>
        <p:nvSpPr>
          <p:cNvPr id="15370" name="Footer Placeholder 9"/>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Going from Risks to Recommendations</a:t>
            </a:r>
          </a:p>
        </p:txBody>
      </p:sp>
      <p:sp>
        <p:nvSpPr>
          <p:cNvPr id="16387" name="Content Placeholder 2"/>
          <p:cNvSpPr>
            <a:spLocks noGrp="1"/>
          </p:cNvSpPr>
          <p:nvPr>
            <p:ph idx="1"/>
          </p:nvPr>
        </p:nvSpPr>
        <p:spPr/>
        <p:txBody>
          <a:bodyPr/>
          <a:lstStyle/>
          <a:p>
            <a:r>
              <a:rPr lang="en-US" u="sng"/>
              <a:t>Mitigating vulnerabilities </a:t>
            </a:r>
            <a:r>
              <a:rPr lang="en-US"/>
              <a:t>is the easiest way to reduce Risk and improve security.</a:t>
            </a:r>
          </a:p>
          <a:p>
            <a:pPr lvl="1"/>
            <a:r>
              <a:rPr lang="en-US"/>
              <a:t>Technical mechanisms that we put in the</a:t>
            </a:r>
          </a:p>
          <a:p>
            <a:endParaRPr lang="en-US"/>
          </a:p>
          <a:p>
            <a:r>
              <a:rPr lang="en-US"/>
              <a:t>Knowing the Risk of specific scenarios allows a balanced analysis to determine which vulnerabilities need to be fixed..</a:t>
            </a:r>
          </a:p>
          <a:p>
            <a:pPr lvl="1"/>
            <a:r>
              <a:rPr lang="en-US"/>
              <a:t>Not all vulnerabilities need to be addressed for a particular market</a:t>
            </a:r>
          </a:p>
          <a:p>
            <a:pPr lvl="2"/>
            <a:r>
              <a:rPr lang="en-US"/>
              <a:t>Example – denial of service attacks</a:t>
            </a:r>
          </a:p>
          <a:p>
            <a:endParaRPr lang="en-US"/>
          </a:p>
        </p:txBody>
      </p:sp>
      <p:sp>
        <p:nvSpPr>
          <p:cNvPr id="16388" name="Date Placeholder 3"/>
          <p:cNvSpPr>
            <a:spLocks noGrp="1"/>
          </p:cNvSpPr>
          <p:nvPr>
            <p:ph type="dt" sz="quarter" idx="10"/>
          </p:nvPr>
        </p:nvSpPr>
        <p:spPr>
          <a:noFill/>
        </p:spPr>
        <p:txBody>
          <a:bodyPr/>
          <a:lstStyle/>
          <a:p>
            <a:r>
              <a:rPr lang="de-DE" smtClean="0"/>
              <a:t>Sep 2011</a:t>
            </a:r>
            <a:endParaRPr lang="en-US"/>
          </a:p>
        </p:txBody>
      </p:sp>
      <p:sp>
        <p:nvSpPr>
          <p:cNvPr id="16389" name="Footer Placeholder 4"/>
          <p:cNvSpPr>
            <a:spLocks noGrp="1"/>
          </p:cNvSpPr>
          <p:nvPr>
            <p:ph type="ftr" sz="quarter" idx="11"/>
          </p:nvPr>
        </p:nvSpPr>
        <p:spPr>
          <a:noFill/>
        </p:spPr>
        <p:txBody>
          <a:bodyPr/>
          <a:lstStyle/>
          <a:p>
            <a:r>
              <a:rPr lang="de-DE" smtClean="0"/>
              <a:t>Mano (Root), Siep (CSR), Emmelmann (Fokus), Lambert (Marvel)</a:t>
            </a:r>
            <a:endParaRPr lang="en-US"/>
          </a:p>
        </p:txBody>
      </p:sp>
      <p:sp>
        <p:nvSpPr>
          <p:cNvPr id="16390" name="Slide Number Placeholder 5"/>
          <p:cNvSpPr>
            <a:spLocks noGrp="1"/>
          </p:cNvSpPr>
          <p:nvPr>
            <p:ph type="sldNum" sz="quarter" idx="12"/>
          </p:nvPr>
        </p:nvSpPr>
        <p:spPr>
          <a:noFill/>
        </p:spPr>
        <p:txBody>
          <a:bodyPr/>
          <a:lstStyle/>
          <a:p>
            <a:r>
              <a:rPr lang="en-US"/>
              <a:t>Slide </a:t>
            </a:r>
            <a:fld id="{FB3788CD-CE16-724A-AA60-B67AFADC73BE}" type="slidenum">
              <a:rPr lang="en-US"/>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533400"/>
            <a:ext cx="8077200" cy="533400"/>
          </a:xfrm>
        </p:spPr>
        <p:txBody>
          <a:bodyPr/>
          <a:lstStyle/>
          <a:p>
            <a:r>
              <a:rPr lang="en-US" sz="2400"/>
              <a:t>Attack Vectors for 802.11</a:t>
            </a:r>
            <a:br>
              <a:rPr lang="en-US" sz="2400"/>
            </a:br>
            <a:r>
              <a:rPr lang="en-US" sz="2400"/>
              <a:t>Network Communications</a:t>
            </a:r>
          </a:p>
        </p:txBody>
      </p:sp>
      <p:pic>
        <p:nvPicPr>
          <p:cNvPr id="17411" name="Picture 2"/>
          <p:cNvPicPr>
            <a:picLocks noChangeAspect="1" noChangeArrowheads="1"/>
          </p:cNvPicPr>
          <p:nvPr/>
        </p:nvPicPr>
        <p:blipFill>
          <a:blip r:embed="rId3"/>
          <a:srcRect/>
          <a:stretch>
            <a:fillRect/>
          </a:stretch>
        </p:blipFill>
        <p:spPr bwMode="auto">
          <a:xfrm>
            <a:off x="696913" y="1476375"/>
            <a:ext cx="7667625" cy="4649788"/>
          </a:xfrm>
          <a:prstGeom prst="rect">
            <a:avLst/>
          </a:prstGeom>
          <a:noFill/>
          <a:ln w="9525">
            <a:noFill/>
            <a:miter lim="800000"/>
            <a:headEnd/>
            <a:tailEnd/>
          </a:ln>
        </p:spPr>
      </p:pic>
      <p:cxnSp>
        <p:nvCxnSpPr>
          <p:cNvPr id="17412" name="Straight Arrow Connector 4"/>
          <p:cNvCxnSpPr>
            <a:cxnSpLocks noChangeShapeType="1"/>
          </p:cNvCxnSpPr>
          <p:nvPr/>
        </p:nvCxnSpPr>
        <p:spPr bwMode="auto">
          <a:xfrm rot="5400000" flipH="1" flipV="1">
            <a:off x="1693069" y="2980532"/>
            <a:ext cx="1671637" cy="44450"/>
          </a:xfrm>
          <a:prstGeom prst="straightConnector1">
            <a:avLst/>
          </a:prstGeom>
          <a:noFill/>
          <a:ln w="34925">
            <a:solidFill>
              <a:srgbClr val="FF00FF"/>
            </a:solidFill>
            <a:prstDash val="sysDot"/>
            <a:round/>
            <a:headEnd/>
            <a:tailEnd type="arrow" w="med" len="med"/>
          </a:ln>
        </p:spPr>
      </p:cxnSp>
      <p:cxnSp>
        <p:nvCxnSpPr>
          <p:cNvPr id="17413" name="Straight Arrow Connector 6"/>
          <p:cNvCxnSpPr>
            <a:cxnSpLocks noChangeShapeType="1"/>
          </p:cNvCxnSpPr>
          <p:nvPr/>
        </p:nvCxnSpPr>
        <p:spPr bwMode="auto">
          <a:xfrm rot="5400000" flipH="1" flipV="1">
            <a:off x="4860131" y="3471069"/>
            <a:ext cx="563563" cy="34925"/>
          </a:xfrm>
          <a:prstGeom prst="straightConnector1">
            <a:avLst/>
          </a:prstGeom>
          <a:noFill/>
          <a:ln w="34925">
            <a:solidFill>
              <a:srgbClr val="FF00FF"/>
            </a:solidFill>
            <a:prstDash val="sysDot"/>
            <a:round/>
            <a:headEnd/>
            <a:tailEnd type="arrow" w="med" len="med"/>
          </a:ln>
        </p:spPr>
      </p:cxnSp>
      <p:cxnSp>
        <p:nvCxnSpPr>
          <p:cNvPr id="17414" name="Straight Arrow Connector 12"/>
          <p:cNvCxnSpPr>
            <a:cxnSpLocks noChangeShapeType="1"/>
          </p:cNvCxnSpPr>
          <p:nvPr/>
        </p:nvCxnSpPr>
        <p:spPr bwMode="auto">
          <a:xfrm rot="10800000" flipV="1">
            <a:off x="1287463" y="4006850"/>
            <a:ext cx="1851025" cy="34925"/>
          </a:xfrm>
          <a:prstGeom prst="straightConnector1">
            <a:avLst/>
          </a:prstGeom>
          <a:noFill/>
          <a:ln w="28575">
            <a:solidFill>
              <a:srgbClr val="FF0000"/>
            </a:solidFill>
            <a:round/>
            <a:headEnd/>
            <a:tailEnd type="arrow" w="med" len="med"/>
          </a:ln>
        </p:spPr>
      </p:cxnSp>
      <p:cxnSp>
        <p:nvCxnSpPr>
          <p:cNvPr id="17415" name="Straight Arrow Connector 13"/>
          <p:cNvCxnSpPr>
            <a:cxnSpLocks noChangeShapeType="1"/>
          </p:cNvCxnSpPr>
          <p:nvPr/>
        </p:nvCxnSpPr>
        <p:spPr bwMode="auto">
          <a:xfrm rot="5400000" flipH="1" flipV="1">
            <a:off x="2077244" y="4087019"/>
            <a:ext cx="1117600" cy="1004888"/>
          </a:xfrm>
          <a:prstGeom prst="straightConnector1">
            <a:avLst/>
          </a:prstGeom>
          <a:noFill/>
          <a:ln w="28575">
            <a:solidFill>
              <a:srgbClr val="FF0000"/>
            </a:solidFill>
            <a:round/>
            <a:headEnd type="arrow" w="med" len="med"/>
            <a:tailEnd/>
          </a:ln>
        </p:spPr>
      </p:cxnSp>
      <p:cxnSp>
        <p:nvCxnSpPr>
          <p:cNvPr id="17416" name="Straight Arrow Connector 22"/>
          <p:cNvCxnSpPr>
            <a:cxnSpLocks noChangeShapeType="1"/>
          </p:cNvCxnSpPr>
          <p:nvPr/>
        </p:nvCxnSpPr>
        <p:spPr bwMode="auto">
          <a:xfrm rot="5400000">
            <a:off x="959644" y="2912269"/>
            <a:ext cx="1004887" cy="282575"/>
          </a:xfrm>
          <a:prstGeom prst="straightConnector1">
            <a:avLst/>
          </a:prstGeom>
          <a:noFill/>
          <a:ln w="19050">
            <a:solidFill>
              <a:srgbClr val="3333CC"/>
            </a:solidFill>
            <a:round/>
            <a:headEnd type="arrow" w="med" len="med"/>
            <a:tailEnd type="arrow" w="med" len="med"/>
          </a:ln>
        </p:spPr>
      </p:cxnSp>
      <p:cxnSp>
        <p:nvCxnSpPr>
          <p:cNvPr id="17417" name="Straight Arrow Connector 27"/>
          <p:cNvCxnSpPr>
            <a:cxnSpLocks noChangeShapeType="1"/>
          </p:cNvCxnSpPr>
          <p:nvPr/>
        </p:nvCxnSpPr>
        <p:spPr bwMode="auto">
          <a:xfrm rot="16200000" flipH="1">
            <a:off x="5424488" y="3900487"/>
            <a:ext cx="361950" cy="282575"/>
          </a:xfrm>
          <a:prstGeom prst="straightConnector1">
            <a:avLst/>
          </a:prstGeom>
          <a:noFill/>
          <a:ln w="28575">
            <a:solidFill>
              <a:srgbClr val="660066"/>
            </a:solidFill>
            <a:round/>
            <a:headEnd type="arrow" w="med" len="med"/>
            <a:tailEnd type="arrow" w="med" len="med"/>
          </a:ln>
        </p:spPr>
      </p:cxnSp>
      <p:cxnSp>
        <p:nvCxnSpPr>
          <p:cNvPr id="17418" name="Straight Arrow Connector 28"/>
          <p:cNvCxnSpPr>
            <a:cxnSpLocks noChangeShapeType="1"/>
          </p:cNvCxnSpPr>
          <p:nvPr/>
        </p:nvCxnSpPr>
        <p:spPr bwMode="auto">
          <a:xfrm rot="10800000" flipV="1">
            <a:off x="1354138" y="3929063"/>
            <a:ext cx="3352800" cy="11112"/>
          </a:xfrm>
          <a:prstGeom prst="straightConnector1">
            <a:avLst/>
          </a:prstGeom>
          <a:noFill/>
          <a:ln w="28575">
            <a:solidFill>
              <a:srgbClr val="FF0000"/>
            </a:solidFill>
            <a:round/>
            <a:headEnd/>
            <a:tailEnd type="arrow" w="med" len="med"/>
          </a:ln>
        </p:spPr>
      </p:cxnSp>
      <p:cxnSp>
        <p:nvCxnSpPr>
          <p:cNvPr id="17419" name="Straight Arrow Connector 31"/>
          <p:cNvCxnSpPr>
            <a:cxnSpLocks noChangeShapeType="1"/>
          </p:cNvCxnSpPr>
          <p:nvPr/>
        </p:nvCxnSpPr>
        <p:spPr bwMode="auto">
          <a:xfrm flipV="1">
            <a:off x="6208713" y="3871913"/>
            <a:ext cx="249237" cy="225425"/>
          </a:xfrm>
          <a:prstGeom prst="straightConnector1">
            <a:avLst/>
          </a:prstGeom>
          <a:noFill/>
          <a:ln w="28575">
            <a:solidFill>
              <a:srgbClr val="660066"/>
            </a:solidFill>
            <a:round/>
            <a:headEnd type="arrow" w="med" len="med"/>
            <a:tailEnd type="arrow" w="med" len="med"/>
          </a:ln>
        </p:spPr>
      </p:cxnSp>
      <p:cxnSp>
        <p:nvCxnSpPr>
          <p:cNvPr id="17420" name="Straight Arrow Connector 37"/>
          <p:cNvCxnSpPr>
            <a:cxnSpLocks noChangeShapeType="1"/>
          </p:cNvCxnSpPr>
          <p:nvPr/>
        </p:nvCxnSpPr>
        <p:spPr bwMode="auto">
          <a:xfrm>
            <a:off x="1196975" y="4222750"/>
            <a:ext cx="2663825" cy="461963"/>
          </a:xfrm>
          <a:prstGeom prst="straightConnector1">
            <a:avLst/>
          </a:prstGeom>
          <a:noFill/>
          <a:ln w="28575">
            <a:solidFill>
              <a:srgbClr val="660066"/>
            </a:solidFill>
            <a:prstDash val="dash"/>
            <a:round/>
            <a:headEnd type="arrow" w="med" len="med"/>
            <a:tailEnd type="arrow" w="med" len="med"/>
          </a:ln>
        </p:spPr>
      </p:cxnSp>
      <p:cxnSp>
        <p:nvCxnSpPr>
          <p:cNvPr id="17421" name="Straight Arrow Connector 42"/>
          <p:cNvCxnSpPr>
            <a:cxnSpLocks noChangeShapeType="1"/>
          </p:cNvCxnSpPr>
          <p:nvPr/>
        </p:nvCxnSpPr>
        <p:spPr bwMode="auto">
          <a:xfrm rot="10800000">
            <a:off x="4695825" y="3917950"/>
            <a:ext cx="949325" cy="879475"/>
          </a:xfrm>
          <a:prstGeom prst="straightConnector1">
            <a:avLst/>
          </a:prstGeom>
          <a:noFill/>
          <a:ln w="28575">
            <a:solidFill>
              <a:srgbClr val="FF0000"/>
            </a:solidFill>
            <a:round/>
            <a:headEnd/>
            <a:tailEnd/>
          </a:ln>
        </p:spPr>
      </p:cxnSp>
      <p:cxnSp>
        <p:nvCxnSpPr>
          <p:cNvPr id="17422" name="Straight Arrow Connector 52"/>
          <p:cNvCxnSpPr>
            <a:cxnSpLocks noChangeShapeType="1"/>
          </p:cNvCxnSpPr>
          <p:nvPr/>
        </p:nvCxnSpPr>
        <p:spPr bwMode="auto">
          <a:xfrm>
            <a:off x="1760538" y="2495550"/>
            <a:ext cx="1727200" cy="1082675"/>
          </a:xfrm>
          <a:prstGeom prst="straightConnector1">
            <a:avLst/>
          </a:prstGeom>
          <a:noFill/>
          <a:ln w="19050">
            <a:solidFill>
              <a:srgbClr val="3333CC"/>
            </a:solidFill>
            <a:round/>
            <a:headEnd type="arrow" w="med" len="med"/>
            <a:tailEnd type="arrow" w="med" len="med"/>
          </a:ln>
        </p:spPr>
      </p:cxnSp>
      <p:sp>
        <p:nvSpPr>
          <p:cNvPr id="59" name="Rectangle 58"/>
          <p:cNvSpPr/>
          <p:nvPr/>
        </p:nvSpPr>
        <p:spPr>
          <a:xfrm>
            <a:off x="4572000" y="1447800"/>
            <a:ext cx="4572000" cy="923925"/>
          </a:xfrm>
          <a:prstGeom prst="rect">
            <a:avLst/>
          </a:prstGeom>
        </p:spPr>
        <p:txBody>
          <a:bodyPr>
            <a:spAutoFit/>
          </a:bodyPr>
          <a:lstStyle/>
          <a:p>
            <a:pPr>
              <a:defRPr/>
            </a:pPr>
            <a:r>
              <a:rPr lang="en-US" sz="1800" b="1" dirty="0">
                <a:solidFill>
                  <a:schemeClr val="accent1">
                    <a:lumMod val="50000"/>
                  </a:schemeClr>
                </a:solidFill>
                <a:latin typeface="Antique Olive Roman" pitchFamily="34" charset="0"/>
              </a:rPr>
              <a:t>The location and capabilities of an attacker in the network is a useful way to categorize vulnerabilities.</a:t>
            </a:r>
          </a:p>
        </p:txBody>
      </p:sp>
      <p:cxnSp>
        <p:nvCxnSpPr>
          <p:cNvPr id="17424" name="Straight Arrow Connector 59"/>
          <p:cNvCxnSpPr>
            <a:cxnSpLocks noChangeShapeType="1"/>
          </p:cNvCxnSpPr>
          <p:nvPr/>
        </p:nvCxnSpPr>
        <p:spPr bwMode="auto">
          <a:xfrm flipV="1">
            <a:off x="1287463" y="4132263"/>
            <a:ext cx="1636712" cy="0"/>
          </a:xfrm>
          <a:prstGeom prst="straightConnector1">
            <a:avLst/>
          </a:prstGeom>
          <a:noFill/>
          <a:ln w="34925">
            <a:solidFill>
              <a:srgbClr val="FF00FF"/>
            </a:solidFill>
            <a:prstDash val="sysDot"/>
            <a:round/>
            <a:headEnd/>
            <a:tailEnd/>
          </a:ln>
        </p:spPr>
      </p:cxnSp>
      <p:cxnSp>
        <p:nvCxnSpPr>
          <p:cNvPr id="17425" name="Straight Arrow Connector 63"/>
          <p:cNvCxnSpPr>
            <a:cxnSpLocks noChangeShapeType="1"/>
          </p:cNvCxnSpPr>
          <p:nvPr/>
        </p:nvCxnSpPr>
        <p:spPr bwMode="auto">
          <a:xfrm rot="5400000">
            <a:off x="2082801" y="4183062"/>
            <a:ext cx="812800" cy="733425"/>
          </a:xfrm>
          <a:prstGeom prst="straightConnector1">
            <a:avLst/>
          </a:prstGeom>
          <a:noFill/>
          <a:ln w="34925">
            <a:solidFill>
              <a:srgbClr val="FF00FF"/>
            </a:solidFill>
            <a:prstDash val="sysDot"/>
            <a:round/>
            <a:headEnd/>
            <a:tailEnd type="arrow" w="med" len="med"/>
          </a:ln>
        </p:spPr>
      </p:cxnSp>
      <p:cxnSp>
        <p:nvCxnSpPr>
          <p:cNvPr id="17426" name="Straight Arrow Connector 28"/>
          <p:cNvCxnSpPr>
            <a:cxnSpLocks noChangeShapeType="1"/>
          </p:cNvCxnSpPr>
          <p:nvPr/>
        </p:nvCxnSpPr>
        <p:spPr bwMode="auto">
          <a:xfrm rot="10800000">
            <a:off x="4064000" y="3824288"/>
            <a:ext cx="776288" cy="17462"/>
          </a:xfrm>
          <a:prstGeom prst="straightConnector1">
            <a:avLst/>
          </a:prstGeom>
          <a:noFill/>
          <a:ln w="28575">
            <a:solidFill>
              <a:srgbClr val="FF0000"/>
            </a:solidFill>
            <a:round/>
            <a:headEnd/>
            <a:tailEnd type="arrow" w="med" len="med"/>
          </a:ln>
        </p:spPr>
      </p:cxnSp>
      <p:cxnSp>
        <p:nvCxnSpPr>
          <p:cNvPr id="17427" name="Straight Arrow Connector 42"/>
          <p:cNvCxnSpPr>
            <a:cxnSpLocks noChangeShapeType="1"/>
          </p:cNvCxnSpPr>
          <p:nvPr/>
        </p:nvCxnSpPr>
        <p:spPr bwMode="auto">
          <a:xfrm rot="10800000">
            <a:off x="4830763" y="3833813"/>
            <a:ext cx="885825" cy="858837"/>
          </a:xfrm>
          <a:prstGeom prst="straightConnector1">
            <a:avLst/>
          </a:prstGeom>
          <a:noFill/>
          <a:ln w="28575">
            <a:solidFill>
              <a:srgbClr val="FF0000"/>
            </a:solidFill>
            <a:round/>
            <a:headEnd/>
            <a:tailEnd/>
          </a:ln>
        </p:spPr>
      </p:cxnSp>
      <p:cxnSp>
        <p:nvCxnSpPr>
          <p:cNvPr id="17428" name="Straight Arrow Connector 12"/>
          <p:cNvCxnSpPr>
            <a:cxnSpLocks noChangeShapeType="1"/>
          </p:cNvCxnSpPr>
          <p:nvPr/>
        </p:nvCxnSpPr>
        <p:spPr bwMode="auto">
          <a:xfrm rot="16200000" flipV="1">
            <a:off x="1019969" y="4391819"/>
            <a:ext cx="776288" cy="488950"/>
          </a:xfrm>
          <a:prstGeom prst="straightConnector1">
            <a:avLst/>
          </a:prstGeom>
          <a:noFill/>
          <a:ln w="28575">
            <a:solidFill>
              <a:srgbClr val="FF0000"/>
            </a:solidFill>
            <a:round/>
            <a:headEnd/>
            <a:tailEnd type="arrow" w="med" len="med"/>
          </a:ln>
        </p:spPr>
      </p:cxnSp>
      <p:sp>
        <p:nvSpPr>
          <p:cNvPr id="17429" name="Date Placeholder 20"/>
          <p:cNvSpPr>
            <a:spLocks noGrp="1"/>
          </p:cNvSpPr>
          <p:nvPr>
            <p:ph type="dt" sz="quarter" idx="10"/>
          </p:nvPr>
        </p:nvSpPr>
        <p:spPr>
          <a:noFill/>
        </p:spPr>
        <p:txBody>
          <a:bodyPr/>
          <a:lstStyle/>
          <a:p>
            <a:r>
              <a:rPr lang="de-DE" smtClean="0"/>
              <a:t>Sep 2011</a:t>
            </a:r>
            <a:endParaRPr lang="en-US"/>
          </a:p>
        </p:txBody>
      </p:sp>
      <p:sp>
        <p:nvSpPr>
          <p:cNvPr id="17430" name="Slide Number Placeholder 21"/>
          <p:cNvSpPr>
            <a:spLocks noGrp="1"/>
          </p:cNvSpPr>
          <p:nvPr>
            <p:ph type="sldNum" sz="quarter" idx="12"/>
          </p:nvPr>
        </p:nvSpPr>
        <p:spPr>
          <a:noFill/>
        </p:spPr>
        <p:txBody>
          <a:bodyPr/>
          <a:lstStyle/>
          <a:p>
            <a:r>
              <a:rPr lang="en-US"/>
              <a:t>Slide </a:t>
            </a:r>
            <a:fld id="{2A0842CF-732B-F34D-8655-A7243AC17C26}" type="slidenum">
              <a:rPr lang="en-US"/>
              <a:pPr/>
              <a:t>47</a:t>
            </a:fld>
            <a:endParaRPr lang="en-US"/>
          </a:p>
        </p:txBody>
      </p:sp>
      <p:sp>
        <p:nvSpPr>
          <p:cNvPr id="17431" name="Footer Placeholder 22"/>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50888" y="1695450"/>
            <a:ext cx="7605712" cy="4432300"/>
          </a:xfrm>
          <a:prstGeom prst="rect">
            <a:avLst/>
          </a:prstGeom>
          <a:noFill/>
          <a:ln w="9525">
            <a:noFill/>
            <a:miter lim="800000"/>
            <a:headEnd/>
            <a:tailEnd/>
          </a:ln>
        </p:spPr>
      </p:pic>
      <p:sp>
        <p:nvSpPr>
          <p:cNvPr id="18435" name="Title 1"/>
          <p:cNvSpPr>
            <a:spLocks noGrp="1"/>
          </p:cNvSpPr>
          <p:nvPr>
            <p:ph type="title"/>
          </p:nvPr>
        </p:nvSpPr>
        <p:spPr/>
        <p:txBody>
          <a:bodyPr/>
          <a:lstStyle/>
          <a:p>
            <a:r>
              <a:rPr lang="en-US"/>
              <a:t>Internet Based Active Attacks</a:t>
            </a:r>
          </a:p>
        </p:txBody>
      </p:sp>
      <p:cxnSp>
        <p:nvCxnSpPr>
          <p:cNvPr id="18436" name="Straight Arrow Connector 28"/>
          <p:cNvCxnSpPr>
            <a:cxnSpLocks noChangeShapeType="1"/>
          </p:cNvCxnSpPr>
          <p:nvPr/>
        </p:nvCxnSpPr>
        <p:spPr bwMode="auto">
          <a:xfrm rot="10800000" flipV="1">
            <a:off x="1354138" y="3929063"/>
            <a:ext cx="3352800" cy="11112"/>
          </a:xfrm>
          <a:prstGeom prst="straightConnector1">
            <a:avLst/>
          </a:prstGeom>
          <a:noFill/>
          <a:ln w="28575">
            <a:solidFill>
              <a:srgbClr val="FF0000"/>
            </a:solidFill>
            <a:round/>
            <a:headEnd/>
            <a:tailEnd type="arrow" w="med" len="med"/>
          </a:ln>
        </p:spPr>
      </p:cxnSp>
      <p:cxnSp>
        <p:nvCxnSpPr>
          <p:cNvPr id="18437" name="Straight Arrow Connector 42"/>
          <p:cNvCxnSpPr>
            <a:cxnSpLocks noChangeShapeType="1"/>
          </p:cNvCxnSpPr>
          <p:nvPr/>
        </p:nvCxnSpPr>
        <p:spPr bwMode="auto">
          <a:xfrm rot="10800000">
            <a:off x="4695825" y="3917950"/>
            <a:ext cx="949325" cy="879475"/>
          </a:xfrm>
          <a:prstGeom prst="straightConnector1">
            <a:avLst/>
          </a:prstGeom>
          <a:noFill/>
          <a:ln w="28575">
            <a:solidFill>
              <a:srgbClr val="FF0000"/>
            </a:solidFill>
            <a:round/>
            <a:headEnd/>
            <a:tailEnd/>
          </a:ln>
        </p:spPr>
      </p:cxnSp>
      <p:sp>
        <p:nvSpPr>
          <p:cNvPr id="18438" name="Rectangle 58"/>
          <p:cNvSpPr>
            <a:spLocks noChangeArrowheads="1"/>
          </p:cNvSpPr>
          <p:nvPr/>
        </p:nvSpPr>
        <p:spPr bwMode="auto">
          <a:xfrm>
            <a:off x="4267200" y="1447800"/>
            <a:ext cx="4572000" cy="522288"/>
          </a:xfrm>
          <a:prstGeom prst="rect">
            <a:avLst/>
          </a:prstGeom>
          <a:noFill/>
          <a:ln w="9525">
            <a:noFill/>
            <a:miter lim="800000"/>
            <a:headEnd/>
            <a:tailEnd/>
          </a:ln>
        </p:spPr>
        <p:txBody>
          <a:bodyPr>
            <a:prstTxWarp prst="textNoShape">
              <a:avLst/>
            </a:prstTxWarp>
            <a:spAutoFit/>
          </a:bodyPr>
          <a:lstStyle/>
          <a:p>
            <a:r>
              <a:rPr lang="en-US" sz="1400">
                <a:latin typeface="Antique Olive Roman" pitchFamily="34" charset="0"/>
              </a:rPr>
              <a:t>A Wi-Fi network connected to the Internet </a:t>
            </a:r>
            <a:br>
              <a:rPr lang="en-US" sz="1400">
                <a:latin typeface="Antique Olive Roman" pitchFamily="34" charset="0"/>
              </a:rPr>
            </a:br>
            <a:r>
              <a:rPr lang="en-US" sz="1400">
                <a:latin typeface="Antique Olive Roman" pitchFamily="34" charset="0"/>
              </a:rPr>
              <a:t>will be the target of network attacks. </a:t>
            </a:r>
          </a:p>
        </p:txBody>
      </p:sp>
      <p:cxnSp>
        <p:nvCxnSpPr>
          <p:cNvPr id="18439" name="Straight Arrow Connector 28"/>
          <p:cNvCxnSpPr>
            <a:cxnSpLocks noChangeShapeType="1"/>
          </p:cNvCxnSpPr>
          <p:nvPr/>
        </p:nvCxnSpPr>
        <p:spPr bwMode="auto">
          <a:xfrm rot="10800000">
            <a:off x="4064000" y="3824288"/>
            <a:ext cx="776288" cy="17462"/>
          </a:xfrm>
          <a:prstGeom prst="straightConnector1">
            <a:avLst/>
          </a:prstGeom>
          <a:noFill/>
          <a:ln w="28575">
            <a:solidFill>
              <a:srgbClr val="FF0000"/>
            </a:solidFill>
            <a:round/>
            <a:headEnd/>
            <a:tailEnd type="arrow" w="med" len="med"/>
          </a:ln>
        </p:spPr>
      </p:cxnSp>
      <p:cxnSp>
        <p:nvCxnSpPr>
          <p:cNvPr id="18440" name="Straight Arrow Connector 42"/>
          <p:cNvCxnSpPr>
            <a:cxnSpLocks noChangeShapeType="1"/>
          </p:cNvCxnSpPr>
          <p:nvPr/>
        </p:nvCxnSpPr>
        <p:spPr bwMode="auto">
          <a:xfrm rot="10800000">
            <a:off x="4830763" y="3833813"/>
            <a:ext cx="885825" cy="858837"/>
          </a:xfrm>
          <a:prstGeom prst="straightConnector1">
            <a:avLst/>
          </a:prstGeom>
          <a:noFill/>
          <a:ln w="28575">
            <a:solidFill>
              <a:srgbClr val="FF0000"/>
            </a:solidFill>
            <a:round/>
            <a:headEnd/>
            <a:tailEnd/>
          </a:ln>
        </p:spPr>
      </p:cxnSp>
      <p:sp>
        <p:nvSpPr>
          <p:cNvPr id="9" name="Rectangular Callout 8"/>
          <p:cNvSpPr>
            <a:spLocks noChangeArrowheads="1"/>
          </p:cNvSpPr>
          <p:nvPr/>
        </p:nvSpPr>
        <p:spPr bwMode="auto">
          <a:xfrm>
            <a:off x="2649538" y="4637088"/>
            <a:ext cx="2239962" cy="1811337"/>
          </a:xfrm>
          <a:prstGeom prst="wedgeRectCallout">
            <a:avLst>
              <a:gd name="adj1" fmla="val 12852"/>
              <a:gd name="adj2" fmla="val -96870"/>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a:t>
            </a:r>
          </a:p>
          <a:p>
            <a:r>
              <a:rPr lang="en-US">
                <a:latin typeface="Antique Olive Roman" pitchFamily="34" charset="0"/>
              </a:rPr>
              <a:t> - </a:t>
            </a:r>
            <a:r>
              <a:rPr lang="en-US" sz="1000">
                <a:latin typeface="Antique Olive Roman" pitchFamily="34" charset="0"/>
              </a:rPr>
              <a:t>Default passwords</a:t>
            </a:r>
          </a:p>
          <a:p>
            <a:r>
              <a:rPr lang="en-US" sz="1000">
                <a:latin typeface="Antique Olive Roman" pitchFamily="34" charset="0"/>
              </a:rPr>
              <a:t>  - Open ports</a:t>
            </a:r>
          </a:p>
          <a:p>
            <a:r>
              <a:rPr lang="en-US" sz="1000">
                <a:latin typeface="Antique Olive Roman" pitchFamily="34" charset="0"/>
              </a:rPr>
              <a:t>  - Password cracking/guessing</a:t>
            </a:r>
          </a:p>
          <a:p>
            <a:r>
              <a:rPr lang="en-US" sz="1000">
                <a:latin typeface="Antique Olive Roman" pitchFamily="34" charset="0"/>
              </a:rPr>
              <a:t>  - Stack Exploits</a:t>
            </a:r>
            <a:endParaRPr lang="en-US">
              <a:latin typeface="Antique Olive Roman" pitchFamily="34" charset="0"/>
            </a:endParaRPr>
          </a:p>
          <a:p>
            <a:r>
              <a:rPr lang="en-US" b="1">
                <a:latin typeface="Antique Olive Roman" pitchFamily="34" charset="0"/>
              </a:rPr>
              <a:t>Prevention</a:t>
            </a:r>
          </a:p>
          <a:p>
            <a:r>
              <a:rPr lang="en-US" sz="1000">
                <a:latin typeface="Antique Olive Roman" pitchFamily="34" charset="0"/>
              </a:rPr>
              <a:t> - Unique OOB passwords</a:t>
            </a:r>
          </a:p>
          <a:p>
            <a:r>
              <a:rPr lang="en-US" sz="1000">
                <a:latin typeface="Antique Olive Roman" pitchFamily="34" charset="0"/>
              </a:rPr>
              <a:t> - TLS for Management</a:t>
            </a:r>
          </a:p>
          <a:p>
            <a:r>
              <a:rPr lang="en-US" sz="1000">
                <a:latin typeface="Antique Olive Roman" pitchFamily="34" charset="0"/>
              </a:rPr>
              <a:t> - Strong unique authentication</a:t>
            </a:r>
          </a:p>
          <a:p>
            <a:r>
              <a:rPr lang="en-US" sz="1000">
                <a:latin typeface="Antique Olive Roman" pitchFamily="34" charset="0"/>
              </a:rPr>
              <a:t> - Hardened protocol stack</a:t>
            </a:r>
          </a:p>
          <a:p>
            <a:r>
              <a:rPr lang="en-US" sz="1000">
                <a:latin typeface="Antique Olive Roman" pitchFamily="34" charset="0"/>
              </a:rPr>
              <a:t> - Intrusion Detection</a:t>
            </a:r>
          </a:p>
          <a:p>
            <a:endParaRPr lang="en-US" sz="1000">
              <a:latin typeface="Antique Olive Roman" pitchFamily="34" charset="0"/>
            </a:endParaRPr>
          </a:p>
          <a:p>
            <a:endParaRPr lang="en-US" sz="1000">
              <a:latin typeface="Antique Olive Roman" pitchFamily="34" charset="0"/>
            </a:endParaRPr>
          </a:p>
        </p:txBody>
      </p:sp>
      <p:sp>
        <p:nvSpPr>
          <p:cNvPr id="10" name="Rectangular Callout 9"/>
          <p:cNvSpPr>
            <a:spLocks noChangeArrowheads="1"/>
          </p:cNvSpPr>
          <p:nvPr/>
        </p:nvSpPr>
        <p:spPr bwMode="auto">
          <a:xfrm>
            <a:off x="620713" y="1219200"/>
            <a:ext cx="2239962" cy="1981200"/>
          </a:xfrm>
          <a:prstGeom prst="wedgeRectCallout">
            <a:avLst>
              <a:gd name="adj1" fmla="val -12792"/>
              <a:gd name="adj2" fmla="val 82037"/>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a:t>
            </a:r>
          </a:p>
          <a:p>
            <a:r>
              <a:rPr lang="en-US">
                <a:latin typeface="Antique Olive Roman" pitchFamily="34" charset="0"/>
              </a:rPr>
              <a:t> - </a:t>
            </a:r>
            <a:r>
              <a:rPr lang="en-US" sz="1000">
                <a:latin typeface="Antique Olive Roman" pitchFamily="34" charset="0"/>
              </a:rPr>
              <a:t>Default passwords</a:t>
            </a:r>
          </a:p>
          <a:p>
            <a:r>
              <a:rPr lang="en-US" sz="1000">
                <a:latin typeface="Antique Olive Roman" pitchFamily="34" charset="0"/>
              </a:rPr>
              <a:t>  - Open ports</a:t>
            </a:r>
          </a:p>
          <a:p>
            <a:r>
              <a:rPr lang="en-US" sz="1000">
                <a:latin typeface="Antique Olive Roman" pitchFamily="34" charset="0"/>
              </a:rPr>
              <a:t>  - Password cracking/guessing</a:t>
            </a:r>
          </a:p>
          <a:p>
            <a:r>
              <a:rPr lang="en-US" sz="1000">
                <a:latin typeface="Antique Olive Roman" pitchFamily="34" charset="0"/>
              </a:rPr>
              <a:t>  - Stack Exploits</a:t>
            </a:r>
          </a:p>
          <a:p>
            <a:r>
              <a:rPr lang="en-US" sz="1000">
                <a:latin typeface="Antique Olive Roman" pitchFamily="34" charset="0"/>
              </a:rPr>
              <a:t>  - viruses </a:t>
            </a:r>
          </a:p>
          <a:p>
            <a:r>
              <a:rPr lang="en-US" sz="1000">
                <a:latin typeface="Antique Olive Roman" pitchFamily="34" charset="0"/>
              </a:rPr>
              <a:t>  - trojan horse programs</a:t>
            </a:r>
            <a:endParaRPr lang="en-US">
              <a:latin typeface="Antique Olive Roman" pitchFamily="34" charset="0"/>
            </a:endParaRPr>
          </a:p>
          <a:p>
            <a:r>
              <a:rPr lang="en-US" b="1">
                <a:latin typeface="Antique Olive Roman" pitchFamily="34" charset="0"/>
              </a:rPr>
              <a:t>Prevention (in AP)</a:t>
            </a:r>
          </a:p>
          <a:p>
            <a:r>
              <a:rPr lang="en-US" sz="1000">
                <a:latin typeface="Antique Olive Roman" pitchFamily="34" charset="0"/>
              </a:rPr>
              <a:t> -  Firewall in AP</a:t>
            </a:r>
          </a:p>
          <a:p>
            <a:r>
              <a:rPr lang="en-US" sz="1000">
                <a:latin typeface="Antique Olive Roman" pitchFamily="34" charset="0"/>
              </a:rPr>
              <a:t> -  Intrusion Detection</a:t>
            </a:r>
          </a:p>
          <a:p>
            <a:r>
              <a:rPr lang="en-US" sz="1000">
                <a:latin typeface="Antique Olive Roman" pitchFamily="34" charset="0"/>
              </a:rPr>
              <a:t> -  virus checking</a:t>
            </a:r>
          </a:p>
          <a:p>
            <a:endParaRPr lang="en-US" sz="1000">
              <a:latin typeface="Antique Olive Roman" pitchFamily="34" charset="0"/>
            </a:endParaRPr>
          </a:p>
        </p:txBody>
      </p:sp>
      <p:sp>
        <p:nvSpPr>
          <p:cNvPr id="11" name="Rectangle 10"/>
          <p:cNvSpPr/>
          <p:nvPr/>
        </p:nvSpPr>
        <p:spPr bwMode="auto">
          <a:xfrm>
            <a:off x="6324600" y="4572000"/>
            <a:ext cx="2667000" cy="1400908"/>
          </a:xfrm>
          <a:prstGeom prst="rect">
            <a:avLst/>
          </a:prstGeom>
          <a:solidFill>
            <a:schemeClr val="bg1"/>
          </a:solidFill>
          <a:ln w="9525" cap="flat" cmpd="sng" algn="ctr">
            <a:noFill/>
            <a:prstDash val="solid"/>
            <a:round/>
            <a:headEnd type="none" w="med" len="med"/>
            <a:tailEnd type="none" w="med" len="med"/>
          </a:ln>
          <a:effectLst>
            <a:glow rad="228600">
              <a:srgbClr val="FF0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pPr>
              <a:defRPr/>
            </a:pPr>
            <a:r>
              <a:rPr lang="en-US" sz="1000" b="1" dirty="0">
                <a:latin typeface="Antique Olive Roman" pitchFamily="34" charset="0"/>
              </a:rPr>
              <a:t>Not in scope for IEEE 802.11</a:t>
            </a:r>
            <a:br>
              <a:rPr lang="en-US" sz="1000" b="1" dirty="0">
                <a:latin typeface="Antique Olive Roman" pitchFamily="34" charset="0"/>
              </a:rPr>
            </a:br>
            <a:r>
              <a:rPr lang="en-US" sz="1000" b="1" dirty="0">
                <a:latin typeface="Antique Olive Roman" pitchFamily="34" charset="0"/>
              </a:rPr>
              <a:t> - </a:t>
            </a:r>
            <a:r>
              <a:rPr lang="en-US" sz="1000" dirty="0">
                <a:latin typeface="Antique Olive Roman" pitchFamily="34" charset="0"/>
              </a:rPr>
              <a:t>Recommendations on vulnerabilities </a:t>
            </a:r>
            <a:br>
              <a:rPr lang="en-US" sz="1000" dirty="0">
                <a:latin typeface="Antique Olive Roman" pitchFamily="34" charset="0"/>
              </a:rPr>
            </a:br>
            <a:r>
              <a:rPr lang="en-US" sz="1000" dirty="0">
                <a:latin typeface="Antique Olive Roman" pitchFamily="34" charset="0"/>
              </a:rPr>
              <a:t>    to wired interface of AP</a:t>
            </a:r>
          </a:p>
          <a:p>
            <a:pPr>
              <a:defRPr/>
            </a:pPr>
            <a:r>
              <a:rPr lang="en-US" sz="1000" dirty="0">
                <a:latin typeface="Antique Olive Roman" pitchFamily="34" charset="0"/>
              </a:rPr>
              <a:t> - Firewall recommendations </a:t>
            </a:r>
            <a:br>
              <a:rPr lang="en-US" sz="1000" dirty="0">
                <a:latin typeface="Antique Olive Roman" pitchFamily="34" charset="0"/>
              </a:rPr>
            </a:br>
            <a:r>
              <a:rPr lang="en-US" sz="1000" dirty="0">
                <a:latin typeface="Antique Olive Roman" pitchFamily="34" charset="0"/>
              </a:rPr>
              <a:t>    for Internet traffic</a:t>
            </a:r>
          </a:p>
          <a:p>
            <a:pPr>
              <a:defRPr/>
            </a:pPr>
            <a:r>
              <a:rPr lang="en-US" sz="1000" dirty="0">
                <a:latin typeface="Antique Olive Roman" pitchFamily="34" charset="0"/>
              </a:rPr>
              <a:t> - Intrusion detection</a:t>
            </a:r>
          </a:p>
        </p:txBody>
      </p:sp>
      <p:sp>
        <p:nvSpPr>
          <p:cNvPr id="18446" name="Date Placeholder 12"/>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18447" name="Slide Number Placeholder 13"/>
          <p:cNvSpPr>
            <a:spLocks noGrp="1"/>
          </p:cNvSpPr>
          <p:nvPr>
            <p:ph type="sldNum" sz="quarter" idx="12"/>
          </p:nvPr>
        </p:nvSpPr>
        <p:spPr>
          <a:xfrm>
            <a:off x="4344988" y="6629400"/>
            <a:ext cx="496887" cy="184150"/>
          </a:xfrm>
          <a:noFill/>
        </p:spPr>
        <p:txBody>
          <a:bodyPr/>
          <a:lstStyle/>
          <a:p>
            <a:r>
              <a:rPr lang="en-US"/>
              <a:t>Slide </a:t>
            </a:r>
            <a:fld id="{337D92B4-9992-E241-B9E5-1136909CD7EF}" type="slidenum">
              <a:rPr lang="en-US"/>
              <a:pPr/>
              <a:t>48</a:t>
            </a:fld>
            <a:endParaRPr lang="en-US"/>
          </a:p>
        </p:txBody>
      </p:sp>
      <p:sp>
        <p:nvSpPr>
          <p:cNvPr id="18448" name="Footer Placeholder 14"/>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9"/>
          <p:cNvPicPr>
            <a:picLocks noChangeAspect="1" noChangeArrowheads="1"/>
          </p:cNvPicPr>
          <p:nvPr/>
        </p:nvPicPr>
        <p:blipFill>
          <a:blip r:embed="rId3"/>
          <a:srcRect/>
          <a:stretch>
            <a:fillRect/>
          </a:stretch>
        </p:blipFill>
        <p:spPr bwMode="auto">
          <a:xfrm>
            <a:off x="685800" y="1752600"/>
            <a:ext cx="7796213" cy="4543425"/>
          </a:xfrm>
          <a:prstGeom prst="rect">
            <a:avLst/>
          </a:prstGeom>
          <a:noFill/>
          <a:ln w="9525">
            <a:noFill/>
            <a:miter lim="800000"/>
            <a:headEnd/>
            <a:tailEnd/>
          </a:ln>
        </p:spPr>
      </p:pic>
      <p:sp>
        <p:nvSpPr>
          <p:cNvPr id="19459" name="Title 1"/>
          <p:cNvSpPr>
            <a:spLocks noGrp="1"/>
          </p:cNvSpPr>
          <p:nvPr>
            <p:ph type="title"/>
          </p:nvPr>
        </p:nvSpPr>
        <p:spPr/>
        <p:txBody>
          <a:bodyPr/>
          <a:lstStyle/>
          <a:p>
            <a:r>
              <a:rPr lang="en-US"/>
              <a:t>Physical Attacks on Network Equipment</a:t>
            </a:r>
          </a:p>
        </p:txBody>
      </p:sp>
      <p:sp>
        <p:nvSpPr>
          <p:cNvPr id="19460" name="Rectangle 58"/>
          <p:cNvSpPr>
            <a:spLocks noChangeArrowheads="1"/>
          </p:cNvSpPr>
          <p:nvPr/>
        </p:nvSpPr>
        <p:spPr bwMode="auto">
          <a:xfrm>
            <a:off x="4362450" y="1485900"/>
            <a:ext cx="4572000" cy="307975"/>
          </a:xfrm>
          <a:prstGeom prst="rect">
            <a:avLst/>
          </a:prstGeom>
          <a:noFill/>
          <a:ln w="9525">
            <a:noFill/>
            <a:miter lim="800000"/>
            <a:headEnd/>
            <a:tailEnd/>
          </a:ln>
        </p:spPr>
        <p:txBody>
          <a:bodyPr>
            <a:prstTxWarp prst="textNoShape">
              <a:avLst/>
            </a:prstTxWarp>
            <a:spAutoFit/>
          </a:bodyPr>
          <a:lstStyle/>
          <a:p>
            <a:r>
              <a:rPr lang="en-US" sz="1400">
                <a:latin typeface="Antique Olive Roman" pitchFamily="34" charset="0"/>
              </a:rPr>
              <a:t>.</a:t>
            </a:r>
          </a:p>
        </p:txBody>
      </p:sp>
      <p:sp>
        <p:nvSpPr>
          <p:cNvPr id="19461" name="Rectangle 9"/>
          <p:cNvSpPr>
            <a:spLocks noChangeArrowheads="1"/>
          </p:cNvSpPr>
          <p:nvPr/>
        </p:nvSpPr>
        <p:spPr bwMode="auto">
          <a:xfrm>
            <a:off x="4081463" y="1169988"/>
            <a:ext cx="4572000" cy="923925"/>
          </a:xfrm>
          <a:prstGeom prst="rect">
            <a:avLst/>
          </a:prstGeom>
          <a:noFill/>
          <a:ln w="9525">
            <a:noFill/>
            <a:miter lim="800000"/>
            <a:headEnd/>
            <a:tailEnd/>
          </a:ln>
        </p:spPr>
        <p:txBody>
          <a:bodyPr>
            <a:prstTxWarp prst="textNoShape">
              <a:avLst/>
            </a:prstTxWarp>
            <a:spAutoFit/>
          </a:bodyPr>
          <a:lstStyle/>
          <a:p>
            <a:r>
              <a:rPr lang="en-US" sz="1800">
                <a:latin typeface="Antique Olive Roman" pitchFamily="34" charset="0"/>
              </a:rPr>
              <a:t>Physical access to network equipment allows the device to be reset or modified</a:t>
            </a:r>
            <a:r>
              <a:rPr lang="en-US" sz="1400">
                <a:latin typeface="Antique Olive Roman" pitchFamily="34" charset="0"/>
              </a:rPr>
              <a:t>.</a:t>
            </a:r>
          </a:p>
        </p:txBody>
      </p:sp>
      <p:sp>
        <p:nvSpPr>
          <p:cNvPr id="11" name="Rectangular Callout 10"/>
          <p:cNvSpPr>
            <a:spLocks noChangeArrowheads="1"/>
          </p:cNvSpPr>
          <p:nvPr/>
        </p:nvSpPr>
        <p:spPr bwMode="auto">
          <a:xfrm>
            <a:off x="1922463" y="4208463"/>
            <a:ext cx="2239962" cy="2192337"/>
          </a:xfrm>
          <a:prstGeom prst="wedgeRectCallout">
            <a:avLst>
              <a:gd name="adj1" fmla="val 22796"/>
              <a:gd name="adj2" fmla="val -69708"/>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pPr>
              <a:defRPr/>
            </a:pPr>
            <a:r>
              <a:rPr lang="en-US" b="1" dirty="0">
                <a:latin typeface="Antique Olive Roman" pitchFamily="34" charset="0"/>
              </a:rPr>
              <a:t>Vulnerabilities</a:t>
            </a:r>
          </a:p>
          <a:p>
            <a:pPr>
              <a:defRPr/>
            </a:pPr>
            <a:r>
              <a:rPr lang="en-US" sz="1600" dirty="0">
                <a:latin typeface="Antique Olive Roman" pitchFamily="34" charset="0"/>
              </a:rPr>
              <a:t> - </a:t>
            </a:r>
            <a:r>
              <a:rPr lang="en-US" sz="1100" dirty="0">
                <a:latin typeface="Antique Olive Roman" pitchFamily="34" charset="0"/>
              </a:rPr>
              <a:t>Device reset</a:t>
            </a:r>
          </a:p>
          <a:p>
            <a:pPr>
              <a:defRPr/>
            </a:pPr>
            <a:r>
              <a:rPr lang="en-US" sz="1100" dirty="0">
                <a:latin typeface="Antique Olive Roman" pitchFamily="34" charset="0"/>
              </a:rPr>
              <a:t> -  WPS unauthorized join</a:t>
            </a:r>
          </a:p>
          <a:p>
            <a:pPr>
              <a:defRPr/>
            </a:pPr>
            <a:r>
              <a:rPr lang="en-US" sz="1100" dirty="0">
                <a:latin typeface="Antique Olive Roman" pitchFamily="34" charset="0"/>
              </a:rPr>
              <a:t> -  Disclosure of device </a:t>
            </a:r>
            <a:br>
              <a:rPr lang="en-US" sz="1100" dirty="0">
                <a:latin typeface="Antique Olive Roman" pitchFamily="34" charset="0"/>
              </a:rPr>
            </a:br>
            <a:r>
              <a:rPr lang="en-US" sz="1100" dirty="0">
                <a:latin typeface="Antique Olive Roman" pitchFamily="34" charset="0"/>
              </a:rPr>
              <a:t>    PW or PIN  on labels</a:t>
            </a:r>
          </a:p>
          <a:p>
            <a:pPr>
              <a:defRPr/>
            </a:pPr>
            <a:r>
              <a:rPr lang="en-US" sz="1100" dirty="0">
                <a:latin typeface="Antique Olive Roman" pitchFamily="34" charset="0"/>
              </a:rPr>
              <a:t> - insertion of monitoring</a:t>
            </a:r>
            <a:br>
              <a:rPr lang="en-US" sz="1100" dirty="0">
                <a:latin typeface="Antique Olive Roman" pitchFamily="34" charset="0"/>
              </a:rPr>
            </a:br>
            <a:r>
              <a:rPr lang="en-US" sz="1100" dirty="0">
                <a:latin typeface="Antique Olive Roman" pitchFamily="34" charset="0"/>
              </a:rPr>
              <a:t>    device</a:t>
            </a:r>
            <a:endParaRPr lang="en-US" dirty="0">
              <a:latin typeface="Antique Olive Roman" pitchFamily="34" charset="0"/>
            </a:endParaRPr>
          </a:p>
          <a:p>
            <a:pPr>
              <a:defRPr/>
            </a:pPr>
            <a:r>
              <a:rPr lang="en-US" b="1" dirty="0">
                <a:latin typeface="Antique Olive Roman" pitchFamily="34" charset="0"/>
              </a:rPr>
              <a:t>Prevention</a:t>
            </a:r>
          </a:p>
          <a:p>
            <a:pPr>
              <a:defRPr/>
            </a:pPr>
            <a:r>
              <a:rPr lang="en-US" b="1" dirty="0">
                <a:latin typeface="Antique Olive Roman" pitchFamily="34" charset="0"/>
              </a:rPr>
              <a:t> - </a:t>
            </a:r>
            <a:r>
              <a:rPr lang="en-US" dirty="0">
                <a:latin typeface="Antique Olive Roman" pitchFamily="34" charset="0"/>
              </a:rPr>
              <a:t>safe location</a:t>
            </a:r>
            <a:br>
              <a:rPr lang="en-US" dirty="0">
                <a:latin typeface="Antique Olive Roman" pitchFamily="34" charset="0"/>
              </a:rPr>
            </a:br>
            <a:r>
              <a:rPr lang="en-US" dirty="0">
                <a:latin typeface="Antique Olive Roman" pitchFamily="34" charset="0"/>
              </a:rPr>
              <a:t> - restrict access to reset</a:t>
            </a:r>
          </a:p>
          <a:p>
            <a:pPr>
              <a:defRPr/>
            </a:pPr>
            <a:r>
              <a:rPr lang="en-US" dirty="0">
                <a:latin typeface="Antique Olive Roman" pitchFamily="34" charset="0"/>
              </a:rPr>
              <a:t> - secure reset process</a:t>
            </a:r>
          </a:p>
          <a:p>
            <a:pPr>
              <a:defRPr/>
            </a:pPr>
            <a:endParaRPr lang="en-US" b="1" dirty="0">
              <a:latin typeface="Antique Olive Roman" pitchFamily="34" charset="0"/>
            </a:endParaRPr>
          </a:p>
          <a:p>
            <a:pPr>
              <a:defRPr/>
            </a:pPr>
            <a:r>
              <a:rPr lang="en-US" sz="1000" dirty="0">
                <a:latin typeface="Antique Olive Roman" pitchFamily="34" charset="0"/>
              </a:rPr>
              <a:t> </a:t>
            </a:r>
          </a:p>
        </p:txBody>
      </p:sp>
      <p:sp>
        <p:nvSpPr>
          <p:cNvPr id="7" name="Rectangle 6"/>
          <p:cNvSpPr/>
          <p:nvPr/>
        </p:nvSpPr>
        <p:spPr bwMode="auto">
          <a:xfrm>
            <a:off x="5334000" y="5462951"/>
            <a:ext cx="2801815" cy="404449"/>
          </a:xfrm>
          <a:prstGeom prst="rect">
            <a:avLst/>
          </a:prstGeom>
          <a:solidFill>
            <a:schemeClr val="bg1"/>
          </a:solidFill>
          <a:ln w="9525" cap="flat" cmpd="sng" algn="ctr">
            <a:noFill/>
            <a:prstDash val="solid"/>
            <a:round/>
            <a:headEnd type="none" w="med" len="med"/>
            <a:tailEnd type="none" w="med" len="med"/>
          </a:ln>
          <a:effectLst>
            <a:glow rad="228600">
              <a:srgbClr val="FF0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prstTxWarp prst="textNoShape">
              <a:avLst/>
            </a:prstTxWarp>
          </a:bodyPr>
          <a:lstStyle/>
          <a:p>
            <a:r>
              <a:rPr lang="en-US" sz="1400" b="1">
                <a:latin typeface="Antique Olive Roman" pitchFamily="34" charset="0"/>
              </a:rPr>
              <a:t>Not in scope for IEEE 802.11</a:t>
            </a:r>
            <a:endParaRPr lang="en-US" sz="1400">
              <a:latin typeface="Antique Olive Roman" pitchFamily="34" charset="0"/>
            </a:endParaRPr>
          </a:p>
        </p:txBody>
      </p:sp>
      <p:sp>
        <p:nvSpPr>
          <p:cNvPr id="19466" name="Date Placeholder 7"/>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19467" name="Slide Number Placeholder 8"/>
          <p:cNvSpPr>
            <a:spLocks noGrp="1"/>
          </p:cNvSpPr>
          <p:nvPr>
            <p:ph type="sldNum" sz="quarter" idx="12"/>
          </p:nvPr>
        </p:nvSpPr>
        <p:spPr>
          <a:xfrm>
            <a:off x="4344988" y="6629400"/>
            <a:ext cx="496887" cy="184150"/>
          </a:xfrm>
          <a:noFill/>
        </p:spPr>
        <p:txBody>
          <a:bodyPr/>
          <a:lstStyle/>
          <a:p>
            <a:r>
              <a:rPr lang="en-US"/>
              <a:t>Slide </a:t>
            </a:r>
            <a:fld id="{D6385A9A-4DDE-A047-ABA6-671248E516BF}" type="slidenum">
              <a:rPr lang="en-US"/>
              <a:pPr/>
              <a:t>49</a:t>
            </a:fld>
            <a:endParaRPr lang="en-US"/>
          </a:p>
        </p:txBody>
      </p:sp>
      <p:sp>
        <p:nvSpPr>
          <p:cNvPr id="19468" name="Footer Placeholder 11"/>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69A9099C-5266-F945-95F7-4FDB7AEFC20F}" type="slidenum">
              <a:rPr lang="en-US"/>
              <a:pPr/>
              <a:t>5</a:t>
            </a:fld>
            <a:endParaRPr lang="en-US"/>
          </a:p>
        </p:txBody>
      </p:sp>
      <p:sp>
        <p:nvSpPr>
          <p:cNvPr id="15362" name="Rectangle 2"/>
          <p:cNvSpPr>
            <a:spLocks noGrp="1" noChangeArrowheads="1"/>
          </p:cNvSpPr>
          <p:nvPr>
            <p:ph type="title"/>
          </p:nvPr>
        </p:nvSpPr>
        <p:spPr/>
        <p:txBody>
          <a:bodyPr/>
          <a:lstStyle/>
          <a:p>
            <a:r>
              <a:rPr lang="en-US"/>
              <a:t>802.11 Template Instructions 3/4</a:t>
            </a:r>
          </a:p>
        </p:txBody>
      </p:sp>
      <p:sp>
        <p:nvSpPr>
          <p:cNvPr id="15363" name="Rectangle 3"/>
          <p:cNvSpPr>
            <a:spLocks noGrp="1" noChangeArrowheads="1"/>
          </p:cNvSpPr>
          <p:nvPr>
            <p:ph type="body" idx="1"/>
          </p:nvPr>
        </p:nvSpPr>
        <p:spPr/>
        <p:txBody>
          <a:bodyPr/>
          <a:lstStyle/>
          <a:p>
            <a:r>
              <a:rPr lang="en-US" u="sng"/>
              <a:t>PowerPoint Submission Preparation Summary:</a:t>
            </a:r>
            <a:endParaRPr lang="en-US"/>
          </a:p>
          <a:p>
            <a:pPr lvl="1"/>
            <a:r>
              <a:rPr lang="en-US"/>
              <a:t>Things to do:	7</a:t>
            </a:r>
          </a:p>
          <a:p>
            <a:pPr lvl="1"/>
            <a:r>
              <a:rPr lang="en-US"/>
              <a:t>Fields to fill in:	12</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3"/>
          <a:srcRect/>
          <a:stretch>
            <a:fillRect/>
          </a:stretch>
        </p:blipFill>
        <p:spPr>
          <a:xfrm>
            <a:off x="793750" y="1449388"/>
            <a:ext cx="7694613" cy="4665662"/>
          </a:xfrm>
          <a:noFill/>
        </p:spPr>
      </p:pic>
      <p:sp>
        <p:nvSpPr>
          <p:cNvPr id="20483" name="Title 1"/>
          <p:cNvSpPr>
            <a:spLocks noGrp="1"/>
          </p:cNvSpPr>
          <p:nvPr>
            <p:ph type="title"/>
          </p:nvPr>
        </p:nvSpPr>
        <p:spPr>
          <a:xfrm>
            <a:off x="228600" y="228600"/>
            <a:ext cx="7772400" cy="685800"/>
          </a:xfrm>
        </p:spPr>
        <p:txBody>
          <a:bodyPr/>
          <a:lstStyle/>
          <a:p>
            <a:r>
              <a:rPr lang="en-US"/>
              <a:t>Passive Sniffing Attacks</a:t>
            </a:r>
          </a:p>
        </p:txBody>
      </p:sp>
      <p:cxnSp>
        <p:nvCxnSpPr>
          <p:cNvPr id="20484" name="Straight Arrow Connector 4"/>
          <p:cNvCxnSpPr>
            <a:cxnSpLocks noChangeShapeType="1"/>
          </p:cNvCxnSpPr>
          <p:nvPr/>
        </p:nvCxnSpPr>
        <p:spPr bwMode="auto">
          <a:xfrm rot="5400000" flipH="1" flipV="1">
            <a:off x="1693069" y="2980532"/>
            <a:ext cx="1671637" cy="44450"/>
          </a:xfrm>
          <a:prstGeom prst="straightConnector1">
            <a:avLst/>
          </a:prstGeom>
          <a:noFill/>
          <a:ln w="34925">
            <a:solidFill>
              <a:srgbClr val="FF00FF"/>
            </a:solidFill>
            <a:prstDash val="sysDot"/>
            <a:round/>
            <a:headEnd/>
            <a:tailEnd type="arrow" w="med" len="med"/>
          </a:ln>
        </p:spPr>
      </p:cxnSp>
      <p:cxnSp>
        <p:nvCxnSpPr>
          <p:cNvPr id="20485" name="Straight Arrow Connector 6"/>
          <p:cNvCxnSpPr>
            <a:cxnSpLocks noChangeShapeType="1"/>
          </p:cNvCxnSpPr>
          <p:nvPr/>
        </p:nvCxnSpPr>
        <p:spPr bwMode="auto">
          <a:xfrm rot="5400000" flipH="1" flipV="1">
            <a:off x="4860131" y="3471069"/>
            <a:ext cx="563563" cy="34925"/>
          </a:xfrm>
          <a:prstGeom prst="straightConnector1">
            <a:avLst/>
          </a:prstGeom>
          <a:noFill/>
          <a:ln w="34925">
            <a:solidFill>
              <a:srgbClr val="FF00FF"/>
            </a:solidFill>
            <a:prstDash val="sysDot"/>
            <a:round/>
            <a:headEnd/>
            <a:tailEnd type="arrow" w="med" len="med"/>
          </a:ln>
        </p:spPr>
      </p:cxnSp>
      <p:sp>
        <p:nvSpPr>
          <p:cNvPr id="20486" name="Rectangle 58"/>
          <p:cNvSpPr>
            <a:spLocks noChangeArrowheads="1"/>
          </p:cNvSpPr>
          <p:nvPr/>
        </p:nvSpPr>
        <p:spPr bwMode="auto">
          <a:xfrm>
            <a:off x="4419600" y="762000"/>
            <a:ext cx="4572000" cy="1200150"/>
          </a:xfrm>
          <a:prstGeom prst="rect">
            <a:avLst/>
          </a:prstGeom>
          <a:noFill/>
          <a:ln w="9525">
            <a:noFill/>
            <a:miter lim="800000"/>
            <a:headEnd/>
            <a:tailEnd/>
          </a:ln>
        </p:spPr>
        <p:txBody>
          <a:bodyPr>
            <a:prstTxWarp prst="textNoShape">
              <a:avLst/>
            </a:prstTxWarp>
            <a:spAutoFit/>
          </a:bodyPr>
          <a:lstStyle/>
          <a:p>
            <a:r>
              <a:rPr lang="en-US" sz="1800">
                <a:latin typeface="Antique Olive Roman" pitchFamily="34" charset="0"/>
              </a:rPr>
              <a:t>Sniffing of “open” wireless communications or poorly encrypted communications (like WEP) is the most visible wireless vulnerability.</a:t>
            </a:r>
          </a:p>
        </p:txBody>
      </p:sp>
      <p:sp>
        <p:nvSpPr>
          <p:cNvPr id="23" name="Rectangular Callout 22"/>
          <p:cNvSpPr>
            <a:spLocks noChangeArrowheads="1"/>
          </p:cNvSpPr>
          <p:nvPr/>
        </p:nvSpPr>
        <p:spPr bwMode="auto">
          <a:xfrm>
            <a:off x="152400" y="1589088"/>
            <a:ext cx="2087563" cy="1992312"/>
          </a:xfrm>
          <a:prstGeom prst="wedgeRectCallout">
            <a:avLst>
              <a:gd name="adj1" fmla="val 60671"/>
              <a:gd name="adj2" fmla="val -26231"/>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a:t>
            </a:r>
          </a:p>
          <a:p>
            <a:r>
              <a:rPr lang="en-US">
                <a:latin typeface="Antique Olive Roman" pitchFamily="34" charset="0"/>
              </a:rPr>
              <a:t> - </a:t>
            </a:r>
            <a:r>
              <a:rPr lang="en-US" sz="1000">
                <a:latin typeface="Antique Olive Roman" pitchFamily="34" charset="0"/>
              </a:rPr>
              <a:t>Wireless Sniffing</a:t>
            </a:r>
          </a:p>
          <a:p>
            <a:r>
              <a:rPr lang="en-US" sz="1000">
                <a:latin typeface="Antique Olive Roman" pitchFamily="34" charset="0"/>
              </a:rPr>
              <a:t> -  WEP Cracking</a:t>
            </a:r>
          </a:p>
          <a:p>
            <a:r>
              <a:rPr lang="en-US" sz="1000">
                <a:latin typeface="Antique Olive Roman" pitchFamily="34" charset="0"/>
              </a:rPr>
              <a:t> -  RSN Password Cracking</a:t>
            </a:r>
          </a:p>
          <a:p>
            <a:r>
              <a:rPr lang="en-US" sz="1000">
                <a:latin typeface="Antique Olive Roman" pitchFamily="34" charset="0"/>
              </a:rPr>
              <a:t> -  Management Frame Monitoring</a:t>
            </a:r>
          </a:p>
          <a:p>
            <a:r>
              <a:rPr lang="en-US" sz="1000">
                <a:latin typeface="Antique Olive Roman" pitchFamily="34" charset="0"/>
              </a:rPr>
              <a:t> - credential capture </a:t>
            </a:r>
            <a:br>
              <a:rPr lang="en-US" sz="1000">
                <a:latin typeface="Antique Olive Roman" pitchFamily="34" charset="0"/>
              </a:rPr>
            </a:br>
            <a:r>
              <a:rPr lang="en-US" sz="1000">
                <a:latin typeface="Antique Olive Roman" pitchFamily="34" charset="0"/>
              </a:rPr>
              <a:t>    (e.g. Firesheep)</a:t>
            </a:r>
            <a:endParaRPr lang="en-US">
              <a:latin typeface="Antique Olive Roman" pitchFamily="34" charset="0"/>
            </a:endParaRPr>
          </a:p>
          <a:p>
            <a:r>
              <a:rPr lang="en-US" b="1">
                <a:latin typeface="Antique Olive Roman" pitchFamily="34" charset="0"/>
              </a:rPr>
              <a:t>Prevention</a:t>
            </a:r>
          </a:p>
          <a:p>
            <a:r>
              <a:rPr lang="en-US" sz="1000">
                <a:latin typeface="Antique Olive Roman" pitchFamily="34" charset="0"/>
              </a:rPr>
              <a:t> - Use RSN Enterprise</a:t>
            </a:r>
          </a:p>
          <a:p>
            <a:r>
              <a:rPr lang="en-US" sz="1000">
                <a:latin typeface="Antique Olive Roman" pitchFamily="34" charset="0"/>
              </a:rPr>
              <a:t> - Use Management Frame Protection</a:t>
            </a:r>
          </a:p>
          <a:p>
            <a:endParaRPr lang="en-US" sz="1000">
              <a:latin typeface="Antique Olive Roman" pitchFamily="34" charset="0"/>
            </a:endParaRPr>
          </a:p>
        </p:txBody>
      </p:sp>
      <p:sp>
        <p:nvSpPr>
          <p:cNvPr id="24" name="Rectangular Callout 23"/>
          <p:cNvSpPr>
            <a:spLocks noChangeArrowheads="1"/>
          </p:cNvSpPr>
          <p:nvPr/>
        </p:nvSpPr>
        <p:spPr bwMode="auto">
          <a:xfrm>
            <a:off x="4038600" y="4648200"/>
            <a:ext cx="3810000" cy="1905000"/>
          </a:xfrm>
          <a:prstGeom prst="wedgeRectCallout">
            <a:avLst>
              <a:gd name="adj1" fmla="val -28787"/>
              <a:gd name="adj2" fmla="val -133810"/>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sz="1400" b="1">
                <a:latin typeface="Antique Olive Roman" pitchFamily="34" charset="0"/>
              </a:rPr>
              <a:t>Vulnerabilities</a:t>
            </a:r>
          </a:p>
          <a:p>
            <a:r>
              <a:rPr lang="en-US" sz="1400">
                <a:latin typeface="Antique Olive Roman" pitchFamily="34" charset="0"/>
              </a:rPr>
              <a:t> - </a:t>
            </a:r>
            <a:r>
              <a:rPr lang="en-US" sz="1000">
                <a:latin typeface="Antique Olive Roman" pitchFamily="34" charset="0"/>
              </a:rPr>
              <a:t>Backhaul or Internet </a:t>
            </a:r>
          </a:p>
          <a:p>
            <a:r>
              <a:rPr lang="en-US" sz="1000">
                <a:latin typeface="Antique Olive Roman" pitchFamily="34" charset="0"/>
              </a:rPr>
              <a:t>     Based Monitoring&gt;</a:t>
            </a:r>
            <a:br>
              <a:rPr lang="en-US" sz="1000">
                <a:latin typeface="Antique Olive Roman" pitchFamily="34" charset="0"/>
              </a:rPr>
            </a:br>
            <a:r>
              <a:rPr lang="en-US" sz="1000">
                <a:latin typeface="Antique Olive Roman" pitchFamily="34" charset="0"/>
              </a:rPr>
              <a:t>     modification or spoofing</a:t>
            </a:r>
          </a:p>
          <a:p>
            <a:r>
              <a:rPr lang="en-US" sz="1000">
                <a:latin typeface="Antique Olive Roman" pitchFamily="34" charset="0"/>
              </a:rPr>
              <a:t> </a:t>
            </a:r>
            <a:endParaRPr lang="en-US" sz="1400">
              <a:latin typeface="Antique Olive Roman" pitchFamily="34" charset="0"/>
            </a:endParaRPr>
          </a:p>
          <a:p>
            <a:r>
              <a:rPr lang="en-US" sz="1400" b="1">
                <a:latin typeface="Antique Olive Roman" pitchFamily="34" charset="0"/>
              </a:rPr>
              <a:t>Prevention</a:t>
            </a:r>
          </a:p>
          <a:p>
            <a:r>
              <a:rPr lang="en-US" sz="1000">
                <a:latin typeface="Antique Olive Roman" pitchFamily="34" charset="0"/>
              </a:rPr>
              <a:t> - Use end-to-end security for STA traffic of value </a:t>
            </a:r>
            <a:br>
              <a:rPr lang="en-US" sz="1000">
                <a:latin typeface="Antique Olive Roman" pitchFamily="34" charset="0"/>
              </a:rPr>
            </a:br>
            <a:r>
              <a:rPr lang="en-US" sz="1000">
                <a:latin typeface="Antique Olive Roman" pitchFamily="34" charset="0"/>
              </a:rPr>
              <a:t>    (TLS, IPsec, or other VPN)</a:t>
            </a:r>
          </a:p>
          <a:p>
            <a:r>
              <a:rPr lang="en-US" sz="1000">
                <a:latin typeface="Antique Olive Roman" pitchFamily="34" charset="0"/>
              </a:rPr>
              <a:t> - Use end-to-end security for AP Management Traffic</a:t>
            </a:r>
            <a:br>
              <a:rPr lang="en-US" sz="1000">
                <a:latin typeface="Antique Olive Roman" pitchFamily="34" charset="0"/>
              </a:rPr>
            </a:br>
            <a:r>
              <a:rPr lang="en-US" sz="1000">
                <a:latin typeface="Antique Olive Roman" pitchFamily="34" charset="0"/>
              </a:rPr>
              <a:t>    (TLS, IPsec, or other VPN)</a:t>
            </a:r>
          </a:p>
          <a:p>
            <a:endParaRPr lang="en-US" sz="1000">
              <a:latin typeface="Antique Olive Roman" pitchFamily="34" charset="0"/>
            </a:endParaRPr>
          </a:p>
        </p:txBody>
      </p:sp>
      <p:sp>
        <p:nvSpPr>
          <p:cNvPr id="20489" name="Rectangle 26"/>
          <p:cNvSpPr>
            <a:spLocks noChangeArrowheads="1"/>
          </p:cNvSpPr>
          <p:nvPr/>
        </p:nvSpPr>
        <p:spPr bwMode="auto">
          <a:xfrm>
            <a:off x="5257800" y="2057400"/>
            <a:ext cx="2667000" cy="600075"/>
          </a:xfrm>
          <a:prstGeom prst="rect">
            <a:avLst/>
          </a:prstGeom>
          <a:noFill/>
          <a:ln w="9525">
            <a:noFill/>
            <a:miter lim="800000"/>
            <a:headEnd/>
            <a:tailEnd/>
          </a:ln>
        </p:spPr>
        <p:txBody>
          <a:bodyPr>
            <a:prstTxWarp prst="textNoShape">
              <a:avLst/>
            </a:prstTxWarp>
            <a:spAutoFit/>
          </a:bodyPr>
          <a:lstStyle/>
          <a:p>
            <a:r>
              <a:rPr lang="en-US" sz="1100" b="1">
                <a:solidFill>
                  <a:srgbClr val="FF0000"/>
                </a:solidFill>
                <a:latin typeface="Antique Olive Roman" pitchFamily="34" charset="0"/>
              </a:rPr>
              <a:t>Threat: </a:t>
            </a:r>
            <a:r>
              <a:rPr lang="en-US" sz="1100">
                <a:solidFill>
                  <a:srgbClr val="FF0000"/>
                </a:solidFill>
                <a:latin typeface="Antique Olive Roman" pitchFamily="34" charset="0"/>
              </a:rPr>
              <a:t>Governments, Service Providers, IT Department personal, but </a:t>
            </a:r>
            <a:r>
              <a:rPr lang="en-US" sz="1100" b="1">
                <a:solidFill>
                  <a:srgbClr val="FF0000"/>
                </a:solidFill>
                <a:latin typeface="Antique Olive Roman" pitchFamily="34" charset="0"/>
              </a:rPr>
              <a:t>NOT </a:t>
            </a:r>
            <a:r>
              <a:rPr lang="en-US" sz="1100">
                <a:solidFill>
                  <a:srgbClr val="FF0000"/>
                </a:solidFill>
                <a:latin typeface="Antique Olive Roman" pitchFamily="34" charset="0"/>
              </a:rPr>
              <a:t>usually an average hacker.</a:t>
            </a:r>
          </a:p>
        </p:txBody>
      </p:sp>
      <p:sp>
        <p:nvSpPr>
          <p:cNvPr id="20490" name="Rectangle 27"/>
          <p:cNvSpPr>
            <a:spLocks noChangeArrowheads="1"/>
          </p:cNvSpPr>
          <p:nvPr/>
        </p:nvSpPr>
        <p:spPr bwMode="auto">
          <a:xfrm>
            <a:off x="1676400" y="914400"/>
            <a:ext cx="2662238" cy="461963"/>
          </a:xfrm>
          <a:prstGeom prst="rect">
            <a:avLst/>
          </a:prstGeom>
          <a:noFill/>
          <a:ln w="9525">
            <a:noFill/>
            <a:miter lim="800000"/>
            <a:headEnd/>
            <a:tailEnd/>
          </a:ln>
        </p:spPr>
        <p:txBody>
          <a:bodyPr>
            <a:prstTxWarp prst="textNoShape">
              <a:avLst/>
            </a:prstTxWarp>
            <a:spAutoFit/>
          </a:bodyPr>
          <a:lstStyle/>
          <a:p>
            <a:r>
              <a:rPr lang="en-US" b="1">
                <a:solidFill>
                  <a:srgbClr val="FF0000"/>
                </a:solidFill>
                <a:latin typeface="Antique Olive Roman" pitchFamily="34" charset="0"/>
              </a:rPr>
              <a:t>Threat: </a:t>
            </a:r>
            <a:r>
              <a:rPr lang="en-US">
                <a:solidFill>
                  <a:srgbClr val="FF0000"/>
                </a:solidFill>
                <a:latin typeface="Antique Olive Roman" pitchFamily="34" charset="0"/>
              </a:rPr>
              <a:t>Anyone with a computer and bad intent</a:t>
            </a:r>
          </a:p>
        </p:txBody>
      </p:sp>
      <p:sp>
        <p:nvSpPr>
          <p:cNvPr id="12" name="Rectangle 11"/>
          <p:cNvSpPr/>
          <p:nvPr/>
        </p:nvSpPr>
        <p:spPr bwMode="auto">
          <a:xfrm>
            <a:off x="433754" y="4407875"/>
            <a:ext cx="3452446" cy="849925"/>
          </a:xfrm>
          <a:prstGeom prst="rect">
            <a:avLst/>
          </a:prstGeom>
          <a:solidFill>
            <a:schemeClr val="bg1"/>
          </a:solidFill>
          <a:ln w="9525" cap="flat" cmpd="sng" algn="ctr">
            <a:noFill/>
            <a:prstDash val="solid"/>
            <a:round/>
            <a:headEnd type="none" w="med" len="med"/>
            <a:tailEnd type="none" w="med" len="med"/>
          </a:ln>
          <a:effectLst>
            <a:glow rad="228600">
              <a:srgbClr val="00B05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pPr>
              <a:defRPr/>
            </a:pPr>
            <a:r>
              <a:rPr lang="en-US" b="1" dirty="0">
                <a:latin typeface="Antique Olive Roman" pitchFamily="34" charset="0"/>
              </a:rPr>
              <a:t>IEEE 802.11 Recommendations</a:t>
            </a:r>
            <a:r>
              <a:rPr lang="en-US" sz="1000" b="1" dirty="0">
                <a:latin typeface="Antique Olive Roman" pitchFamily="34" charset="0"/>
              </a:rPr>
              <a:t>:</a:t>
            </a:r>
            <a:br>
              <a:rPr lang="en-US" sz="1000" b="1" dirty="0">
                <a:latin typeface="Antique Olive Roman" pitchFamily="34" charset="0"/>
              </a:rPr>
            </a:br>
            <a:r>
              <a:rPr lang="en-US" sz="1100" b="1" dirty="0">
                <a:latin typeface="Antique Olive Roman" pitchFamily="34" charset="0"/>
              </a:rPr>
              <a:t> - </a:t>
            </a:r>
            <a:r>
              <a:rPr lang="en-US" sz="1100" dirty="0">
                <a:latin typeface="Antique Olive Roman" pitchFamily="34" charset="0"/>
              </a:rPr>
              <a:t>RSN Required</a:t>
            </a:r>
          </a:p>
          <a:p>
            <a:pPr>
              <a:defRPr/>
            </a:pPr>
            <a:r>
              <a:rPr lang="en-US" sz="1100" dirty="0">
                <a:latin typeface="Antique Olive Roman" pitchFamily="34" charset="0"/>
              </a:rPr>
              <a:t> - Management Frame Protection Optional </a:t>
            </a:r>
          </a:p>
        </p:txBody>
      </p:sp>
      <p:sp>
        <p:nvSpPr>
          <p:cNvPr id="20494" name="Date Placeholder 13"/>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20495" name="Slide Number Placeholder 14"/>
          <p:cNvSpPr>
            <a:spLocks noGrp="1"/>
          </p:cNvSpPr>
          <p:nvPr>
            <p:ph type="sldNum" sz="quarter" idx="12"/>
          </p:nvPr>
        </p:nvSpPr>
        <p:spPr>
          <a:xfrm>
            <a:off x="4344988" y="6629400"/>
            <a:ext cx="496887" cy="184150"/>
          </a:xfrm>
          <a:noFill/>
        </p:spPr>
        <p:txBody>
          <a:bodyPr/>
          <a:lstStyle/>
          <a:p>
            <a:r>
              <a:rPr lang="en-US"/>
              <a:t>Slide </a:t>
            </a:r>
            <a:fld id="{CB1CCC20-8619-A647-92DC-FE0F8A027C10}" type="slidenum">
              <a:rPr lang="en-US"/>
              <a:pPr/>
              <a:t>50</a:t>
            </a:fld>
            <a:endParaRPr lang="en-US"/>
          </a:p>
        </p:txBody>
      </p:sp>
      <p:sp>
        <p:nvSpPr>
          <p:cNvPr id="20496" name="Footer Placeholder 15"/>
          <p:cNvSpPr>
            <a:spLocks noGrp="1"/>
          </p:cNvSpPr>
          <p:nvPr>
            <p:ph type="ftr" sz="quarter" idx="11"/>
          </p:nvPr>
        </p:nvSpPr>
        <p:spPr>
          <a:noFill/>
        </p:spPr>
        <p:txBody>
          <a:bodyPr/>
          <a:lstStyle/>
          <a:p>
            <a:r>
              <a:rPr lang="de-DE" smtClean="0"/>
              <a:t>Mano (Root), Siep (CSR), Emmelmann (Fokus), Lambert (Marvel)</a:t>
            </a:r>
            <a:endParaRPr lang="en-US"/>
          </a:p>
        </p:txBody>
      </p:sp>
      <p:sp>
        <p:nvSpPr>
          <p:cNvPr id="20" name="Rectangle 19"/>
          <p:cNvSpPr/>
          <p:nvPr/>
        </p:nvSpPr>
        <p:spPr bwMode="auto">
          <a:xfrm>
            <a:off x="6019800" y="4648200"/>
            <a:ext cx="2801815" cy="404449"/>
          </a:xfrm>
          <a:prstGeom prst="rect">
            <a:avLst/>
          </a:prstGeom>
          <a:solidFill>
            <a:schemeClr val="bg1"/>
          </a:solidFill>
          <a:ln w="9525" cap="flat" cmpd="sng" algn="ctr">
            <a:noFill/>
            <a:prstDash val="solid"/>
            <a:round/>
            <a:headEnd type="none" w="med" len="med"/>
            <a:tailEnd type="none" w="med" len="med"/>
          </a:ln>
          <a:effectLst>
            <a:glow rad="228600">
              <a:srgbClr val="FF0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prstTxWarp prst="textNoShape">
              <a:avLst/>
            </a:prstTxWarp>
          </a:bodyPr>
          <a:lstStyle/>
          <a:p>
            <a:r>
              <a:rPr lang="en-US" sz="1400" b="1">
                <a:latin typeface="Antique Olive Roman" pitchFamily="34" charset="0"/>
              </a:rPr>
              <a:t>Not in scope for IEEE 802.11</a:t>
            </a:r>
            <a:endParaRPr lang="en-US" sz="1400">
              <a:latin typeface="Antique Olive Roman"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3"/>
          <a:srcRect/>
          <a:stretch>
            <a:fillRect/>
          </a:stretch>
        </p:blipFill>
        <p:spPr>
          <a:xfrm>
            <a:off x="793750" y="1449388"/>
            <a:ext cx="7694613" cy="4665662"/>
          </a:xfrm>
          <a:noFill/>
        </p:spPr>
      </p:pic>
      <p:sp>
        <p:nvSpPr>
          <p:cNvPr id="21507" name="Title 1"/>
          <p:cNvSpPr>
            <a:spLocks noGrp="1"/>
          </p:cNvSpPr>
          <p:nvPr>
            <p:ph type="title"/>
          </p:nvPr>
        </p:nvSpPr>
        <p:spPr>
          <a:xfrm>
            <a:off x="228600" y="228600"/>
            <a:ext cx="7772400" cy="685800"/>
          </a:xfrm>
        </p:spPr>
        <p:txBody>
          <a:bodyPr/>
          <a:lstStyle/>
          <a:p>
            <a:r>
              <a:rPr lang="en-US"/>
              <a:t>802.11ai and Passive Sniffing Attacks</a:t>
            </a:r>
          </a:p>
        </p:txBody>
      </p:sp>
      <p:cxnSp>
        <p:nvCxnSpPr>
          <p:cNvPr id="21508" name="Straight Arrow Connector 4"/>
          <p:cNvCxnSpPr>
            <a:cxnSpLocks noChangeShapeType="1"/>
          </p:cNvCxnSpPr>
          <p:nvPr/>
        </p:nvCxnSpPr>
        <p:spPr bwMode="auto">
          <a:xfrm rot="5400000" flipH="1" flipV="1">
            <a:off x="1406526" y="2513012"/>
            <a:ext cx="1490662" cy="798513"/>
          </a:xfrm>
          <a:prstGeom prst="straightConnector1">
            <a:avLst/>
          </a:prstGeom>
          <a:noFill/>
          <a:ln w="34925">
            <a:solidFill>
              <a:srgbClr val="FF00FF"/>
            </a:solidFill>
            <a:prstDash val="sysDot"/>
            <a:round/>
            <a:headEnd/>
            <a:tailEnd type="arrow" w="med" len="med"/>
          </a:ln>
        </p:spPr>
      </p:cxnSp>
      <p:cxnSp>
        <p:nvCxnSpPr>
          <p:cNvPr id="21509" name="Straight Arrow Connector 6"/>
          <p:cNvCxnSpPr>
            <a:cxnSpLocks noChangeShapeType="1"/>
          </p:cNvCxnSpPr>
          <p:nvPr/>
        </p:nvCxnSpPr>
        <p:spPr bwMode="auto">
          <a:xfrm rot="5400000" flipH="1" flipV="1">
            <a:off x="4860131" y="3471069"/>
            <a:ext cx="563563" cy="34925"/>
          </a:xfrm>
          <a:prstGeom prst="straightConnector1">
            <a:avLst/>
          </a:prstGeom>
          <a:noFill/>
          <a:ln w="34925">
            <a:solidFill>
              <a:srgbClr val="FF00FF"/>
            </a:solidFill>
            <a:prstDash val="sysDot"/>
            <a:round/>
            <a:headEnd/>
            <a:tailEnd type="arrow" w="med" len="med"/>
          </a:ln>
        </p:spPr>
      </p:cxnSp>
      <p:sp>
        <p:nvSpPr>
          <p:cNvPr id="21510" name="Rectangle 58"/>
          <p:cNvSpPr>
            <a:spLocks noChangeArrowheads="1"/>
          </p:cNvSpPr>
          <p:nvPr/>
        </p:nvSpPr>
        <p:spPr bwMode="auto">
          <a:xfrm>
            <a:off x="6400800" y="1295400"/>
            <a:ext cx="4572000" cy="1200150"/>
          </a:xfrm>
          <a:prstGeom prst="rect">
            <a:avLst/>
          </a:prstGeom>
          <a:noFill/>
          <a:ln w="9525">
            <a:noFill/>
            <a:miter lim="800000"/>
            <a:headEnd/>
            <a:tailEnd/>
          </a:ln>
        </p:spPr>
        <p:txBody>
          <a:bodyPr>
            <a:prstTxWarp prst="textNoShape">
              <a:avLst/>
            </a:prstTxWarp>
            <a:spAutoFit/>
          </a:bodyPr>
          <a:lstStyle/>
          <a:p>
            <a:r>
              <a:rPr lang="en-US" sz="1800">
                <a:latin typeface="Antique Olive Roman" pitchFamily="34" charset="0"/>
              </a:rPr>
              <a:t>Sniffing of “open” wireless communications or poorly encrypted communications (like WEP) is the most visible wireless vulnerability.</a:t>
            </a:r>
          </a:p>
        </p:txBody>
      </p:sp>
      <p:sp>
        <p:nvSpPr>
          <p:cNvPr id="23" name="Rectangular Callout 22"/>
          <p:cNvSpPr>
            <a:spLocks noChangeArrowheads="1"/>
          </p:cNvSpPr>
          <p:nvPr/>
        </p:nvSpPr>
        <p:spPr bwMode="auto">
          <a:xfrm>
            <a:off x="381000" y="4724400"/>
            <a:ext cx="2087563" cy="533400"/>
          </a:xfrm>
          <a:prstGeom prst="wedgeRectCallout">
            <a:avLst>
              <a:gd name="adj1" fmla="val 28269"/>
              <a:gd name="adj2" fmla="val -326819"/>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Is  device identity or location privacy a Risk?</a:t>
            </a:r>
          </a:p>
          <a:p>
            <a:endParaRPr lang="en-US" sz="1000" b="1">
              <a:latin typeface="Antique Olive Roman" pitchFamily="34" charset="0"/>
            </a:endParaRPr>
          </a:p>
          <a:p>
            <a:endParaRPr lang="en-US" sz="1000">
              <a:latin typeface="Antique Olive Roman" pitchFamily="34" charset="0"/>
            </a:endParaRPr>
          </a:p>
          <a:p>
            <a:endParaRPr lang="en-US" sz="1000">
              <a:latin typeface="Antique Olive Roman" pitchFamily="34" charset="0"/>
            </a:endParaRPr>
          </a:p>
        </p:txBody>
      </p:sp>
      <p:sp>
        <p:nvSpPr>
          <p:cNvPr id="21512" name="Date Placeholder 13"/>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21513" name="Slide Number Placeholder 14"/>
          <p:cNvSpPr>
            <a:spLocks noGrp="1"/>
          </p:cNvSpPr>
          <p:nvPr>
            <p:ph type="sldNum" sz="quarter" idx="12"/>
          </p:nvPr>
        </p:nvSpPr>
        <p:spPr>
          <a:xfrm>
            <a:off x="4344988" y="6629400"/>
            <a:ext cx="496887" cy="184150"/>
          </a:xfrm>
          <a:noFill/>
        </p:spPr>
        <p:txBody>
          <a:bodyPr/>
          <a:lstStyle/>
          <a:p>
            <a:r>
              <a:rPr lang="en-US"/>
              <a:t>Slide </a:t>
            </a:r>
            <a:fld id="{19A9DC01-8748-F044-A1A7-107D9BCCB9D5}" type="slidenum">
              <a:rPr lang="en-US"/>
              <a:pPr/>
              <a:t>51</a:t>
            </a:fld>
            <a:endParaRPr lang="en-US"/>
          </a:p>
        </p:txBody>
      </p:sp>
      <p:sp>
        <p:nvSpPr>
          <p:cNvPr id="21514" name="Footer Placeholder 15"/>
          <p:cNvSpPr>
            <a:spLocks noGrp="1"/>
          </p:cNvSpPr>
          <p:nvPr>
            <p:ph type="ftr" sz="quarter" idx="11"/>
          </p:nvPr>
        </p:nvSpPr>
        <p:spPr>
          <a:noFill/>
        </p:spPr>
        <p:txBody>
          <a:bodyPr/>
          <a:lstStyle/>
          <a:p>
            <a:r>
              <a:rPr lang="de-DE" smtClean="0"/>
              <a:t>Mano (Root), Siep (CSR), Emmelmann (Fokus), Lambert (Marvel)</a:t>
            </a:r>
            <a:endParaRPr lang="en-US"/>
          </a:p>
        </p:txBody>
      </p:sp>
      <p:sp>
        <p:nvSpPr>
          <p:cNvPr id="19" name="Rectangle 18"/>
          <p:cNvSpPr/>
          <p:nvPr/>
        </p:nvSpPr>
        <p:spPr bwMode="auto">
          <a:xfrm>
            <a:off x="5638800" y="4876800"/>
            <a:ext cx="3505200" cy="849925"/>
          </a:xfrm>
          <a:prstGeom prst="rect">
            <a:avLst/>
          </a:prstGeom>
          <a:solidFill>
            <a:schemeClr val="bg1"/>
          </a:solidFill>
          <a:ln w="9525" cap="flat" cmpd="sng" algn="ctr">
            <a:noFill/>
            <a:prstDash val="solid"/>
            <a:round/>
            <a:headEnd type="none" w="med" len="med"/>
            <a:tailEnd type="none" w="med" len="med"/>
          </a:ln>
          <a:effectLst>
            <a:glow rad="228600">
              <a:srgbClr val="00B05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prstTxWarp prst="textNoShape">
              <a:avLst/>
            </a:prstTxWarp>
          </a:bodyPr>
          <a:lstStyle/>
          <a:p>
            <a:r>
              <a:rPr lang="en-US" b="1">
                <a:latin typeface="Antique Olive Roman" pitchFamily="34" charset="0"/>
              </a:rPr>
              <a:t>IEEE 802.11 Recommendations</a:t>
            </a:r>
            <a:r>
              <a:rPr lang="en-US" sz="1000" b="1">
                <a:latin typeface="Antique Olive Roman" pitchFamily="34" charset="0"/>
              </a:rPr>
              <a:t>:</a:t>
            </a:r>
            <a:br>
              <a:rPr lang="en-US" sz="1000" b="1">
                <a:latin typeface="Antique Olive Roman" pitchFamily="34" charset="0"/>
              </a:rPr>
            </a:br>
            <a:r>
              <a:rPr lang="en-US" sz="1100" b="1">
                <a:latin typeface="Antique Olive Roman" pitchFamily="34" charset="0"/>
              </a:rPr>
              <a:t> - STA/AP-to-Authentication Server traffic </a:t>
            </a:r>
            <a:br>
              <a:rPr lang="en-US" sz="1100" b="1">
                <a:latin typeface="Antique Olive Roman" pitchFamily="34" charset="0"/>
              </a:rPr>
            </a:br>
            <a:r>
              <a:rPr lang="en-US" sz="1100" b="1">
                <a:latin typeface="Antique Olive Roman" pitchFamily="34" charset="0"/>
              </a:rPr>
              <a:t>    must be secure from modification </a:t>
            </a:r>
            <a:br>
              <a:rPr lang="en-US" sz="1100" b="1">
                <a:latin typeface="Antique Olive Roman" pitchFamily="34" charset="0"/>
              </a:rPr>
            </a:br>
            <a:r>
              <a:rPr lang="en-US" sz="1100" b="1">
                <a:latin typeface="Antique Olive Roman" pitchFamily="34" charset="0"/>
              </a:rPr>
              <a:t>    or impersonation </a:t>
            </a:r>
            <a:endParaRPr lang="en-US" sz="1100">
              <a:latin typeface="Antique Olive Roman" pitchFamily="34" charset="0"/>
            </a:endParaRPr>
          </a:p>
        </p:txBody>
      </p:sp>
      <p:cxnSp>
        <p:nvCxnSpPr>
          <p:cNvPr id="20" name="Straight Arrow Connector 6"/>
          <p:cNvCxnSpPr>
            <a:cxnSpLocks noChangeShapeType="1"/>
          </p:cNvCxnSpPr>
          <p:nvPr/>
        </p:nvCxnSpPr>
        <p:spPr bwMode="auto">
          <a:xfrm>
            <a:off x="1524000" y="3962400"/>
            <a:ext cx="6248400" cy="1588"/>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cxnSp>
        <p:nvCxnSpPr>
          <p:cNvPr id="21519" name="Straight Arrow Connector 4"/>
          <p:cNvCxnSpPr>
            <a:cxnSpLocks noChangeShapeType="1"/>
          </p:cNvCxnSpPr>
          <p:nvPr/>
        </p:nvCxnSpPr>
        <p:spPr bwMode="auto">
          <a:xfrm rot="16200000" flipV="1">
            <a:off x="2324100" y="2476500"/>
            <a:ext cx="1447800" cy="914400"/>
          </a:xfrm>
          <a:prstGeom prst="straightConnector1">
            <a:avLst/>
          </a:prstGeom>
          <a:noFill/>
          <a:ln w="34925">
            <a:solidFill>
              <a:srgbClr val="FF00FF"/>
            </a:solidFill>
            <a:prstDash val="sysDot"/>
            <a:round/>
            <a:headEnd/>
            <a:tailEnd type="arrow" w="med" len="med"/>
          </a:ln>
        </p:spPr>
      </p:cxnSp>
      <p:sp>
        <p:nvSpPr>
          <p:cNvPr id="29" name="Rectangular Callout 28"/>
          <p:cNvSpPr>
            <a:spLocks noChangeArrowheads="1"/>
          </p:cNvSpPr>
          <p:nvPr/>
        </p:nvSpPr>
        <p:spPr bwMode="auto">
          <a:xfrm>
            <a:off x="1371600" y="5638800"/>
            <a:ext cx="2057400" cy="609600"/>
          </a:xfrm>
          <a:prstGeom prst="wedgeRectCallout">
            <a:avLst>
              <a:gd name="adj1" fmla="val 40958"/>
              <a:gd name="adj2" fmla="val -444532"/>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Is there any risk to exposing the existence of specific services?</a:t>
            </a:r>
          </a:p>
          <a:p>
            <a:endParaRPr lang="en-US" sz="1000" b="1">
              <a:latin typeface="Antique Olive Roman" pitchFamily="34" charset="0"/>
            </a:endParaRPr>
          </a:p>
          <a:p>
            <a:endParaRPr lang="en-US" sz="1000">
              <a:latin typeface="Antique Olive Roman" pitchFamily="34" charset="0"/>
            </a:endParaRPr>
          </a:p>
          <a:p>
            <a:endParaRPr lang="en-US" sz="1000">
              <a:latin typeface="Antique Olive Roman" pitchFamily="34" charset="0"/>
            </a:endParaRPr>
          </a:p>
        </p:txBody>
      </p:sp>
      <p:sp>
        <p:nvSpPr>
          <p:cNvPr id="30" name="Rectangular Callout 29"/>
          <p:cNvSpPr>
            <a:spLocks noChangeArrowheads="1"/>
          </p:cNvSpPr>
          <p:nvPr/>
        </p:nvSpPr>
        <p:spPr bwMode="auto">
          <a:xfrm>
            <a:off x="4419600" y="5791200"/>
            <a:ext cx="2057400" cy="609600"/>
          </a:xfrm>
          <a:prstGeom prst="wedgeRectCallout">
            <a:avLst>
              <a:gd name="adj1" fmla="val -20532"/>
              <a:gd name="adj2" fmla="val -415764"/>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Authentication traffic needs protetion.</a:t>
            </a:r>
          </a:p>
          <a:p>
            <a:endParaRPr lang="en-US" sz="1000" b="1">
              <a:latin typeface="Antique Olive Roman" pitchFamily="34" charset="0"/>
            </a:endParaRPr>
          </a:p>
          <a:p>
            <a:endParaRPr lang="en-US" sz="1000">
              <a:latin typeface="Antique Olive Roman" pitchFamily="34" charset="0"/>
            </a:endParaRPr>
          </a:p>
          <a:p>
            <a:endParaRPr lang="en-US" sz="1000">
              <a:latin typeface="Antique Olive Roman"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717550" y="1571625"/>
            <a:ext cx="7875588" cy="4591050"/>
          </a:xfrm>
          <a:prstGeom prst="rect">
            <a:avLst/>
          </a:prstGeom>
          <a:noFill/>
          <a:ln w="9525">
            <a:noFill/>
            <a:miter lim="800000"/>
            <a:headEnd/>
            <a:tailEnd/>
          </a:ln>
        </p:spPr>
      </p:pic>
      <p:sp>
        <p:nvSpPr>
          <p:cNvPr id="22531" name="Title 1"/>
          <p:cNvSpPr>
            <a:spLocks noGrp="1"/>
          </p:cNvSpPr>
          <p:nvPr>
            <p:ph type="title"/>
          </p:nvPr>
        </p:nvSpPr>
        <p:spPr>
          <a:xfrm>
            <a:off x="228600" y="152400"/>
            <a:ext cx="7772400" cy="1066800"/>
          </a:xfrm>
        </p:spPr>
        <p:txBody>
          <a:bodyPr/>
          <a:lstStyle/>
          <a:p>
            <a:r>
              <a:rPr lang="en-US"/>
              <a:t>Evil Twin APs</a:t>
            </a:r>
          </a:p>
        </p:txBody>
      </p:sp>
      <p:cxnSp>
        <p:nvCxnSpPr>
          <p:cNvPr id="22532" name="Straight Arrow Connector 37"/>
          <p:cNvCxnSpPr>
            <a:cxnSpLocks noChangeShapeType="1"/>
          </p:cNvCxnSpPr>
          <p:nvPr/>
        </p:nvCxnSpPr>
        <p:spPr bwMode="auto">
          <a:xfrm>
            <a:off x="1196975" y="4222750"/>
            <a:ext cx="2663825" cy="461963"/>
          </a:xfrm>
          <a:prstGeom prst="straightConnector1">
            <a:avLst/>
          </a:prstGeom>
          <a:noFill/>
          <a:ln w="28575">
            <a:solidFill>
              <a:srgbClr val="660066"/>
            </a:solidFill>
            <a:prstDash val="dash"/>
            <a:round/>
            <a:headEnd type="arrow" w="med" len="med"/>
            <a:tailEnd type="arrow" w="med" len="med"/>
          </a:ln>
        </p:spPr>
      </p:cxnSp>
      <p:sp>
        <p:nvSpPr>
          <p:cNvPr id="22533" name="Rectangle 58"/>
          <p:cNvSpPr>
            <a:spLocks noChangeArrowheads="1"/>
          </p:cNvSpPr>
          <p:nvPr/>
        </p:nvSpPr>
        <p:spPr bwMode="auto">
          <a:xfrm>
            <a:off x="3581400" y="457200"/>
            <a:ext cx="5105400" cy="646113"/>
          </a:xfrm>
          <a:prstGeom prst="rect">
            <a:avLst/>
          </a:prstGeom>
          <a:noFill/>
          <a:ln w="9525">
            <a:noFill/>
            <a:miter lim="800000"/>
            <a:headEnd/>
            <a:tailEnd/>
          </a:ln>
        </p:spPr>
        <p:txBody>
          <a:bodyPr>
            <a:prstTxWarp prst="textNoShape">
              <a:avLst/>
            </a:prstTxWarp>
            <a:spAutoFit/>
          </a:bodyPr>
          <a:lstStyle/>
          <a:p>
            <a:r>
              <a:rPr lang="en-US" sz="1800">
                <a:latin typeface="Antique Olive Roman" pitchFamily="34" charset="0"/>
              </a:rPr>
              <a:t>A rogue AP tricks a user into connecting to a network controlled by the attacker. </a:t>
            </a:r>
          </a:p>
        </p:txBody>
      </p:sp>
      <p:sp>
        <p:nvSpPr>
          <p:cNvPr id="19" name="Rectangular Callout 18"/>
          <p:cNvSpPr>
            <a:spLocks noChangeArrowheads="1"/>
          </p:cNvSpPr>
          <p:nvPr/>
        </p:nvSpPr>
        <p:spPr bwMode="auto">
          <a:xfrm>
            <a:off x="4572000" y="1447800"/>
            <a:ext cx="4191000" cy="1066800"/>
          </a:xfrm>
          <a:prstGeom prst="wedgeRectCallout">
            <a:avLst>
              <a:gd name="adj1" fmla="val -53222"/>
              <a:gd name="adj2" fmla="val 214051"/>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sz="1400" b="1">
                <a:latin typeface="Antique Olive Roman" pitchFamily="34" charset="0"/>
              </a:rPr>
              <a:t>Vulnerabilities	      Prevention	</a:t>
            </a:r>
            <a:endParaRPr lang="en-US" sz="1000">
              <a:latin typeface="Antique Olive Roman" pitchFamily="34" charset="0"/>
            </a:endParaRPr>
          </a:p>
          <a:p>
            <a:r>
              <a:rPr lang="en-US" sz="1000">
                <a:latin typeface="Antique Olive Roman" pitchFamily="34" charset="0"/>
              </a:rPr>
              <a:t>  - SSID Confusion                              - intrusion detection</a:t>
            </a:r>
          </a:p>
          <a:p>
            <a:r>
              <a:rPr lang="en-US" sz="1000">
                <a:latin typeface="Antique Olive Roman" pitchFamily="34" charset="0"/>
              </a:rPr>
              <a:t>  - open network                                - strong authentication</a:t>
            </a:r>
          </a:p>
          <a:p>
            <a:r>
              <a:rPr lang="en-US" sz="1000">
                <a:latin typeface="Antique Olive Roman" pitchFamily="34" charset="0"/>
              </a:rPr>
              <a:t>  - weak or no authentication          </a:t>
            </a:r>
          </a:p>
          <a:p>
            <a:endParaRPr lang="en-US" sz="1000">
              <a:latin typeface="Antique Olive Roman" pitchFamily="34" charset="0"/>
            </a:endParaRPr>
          </a:p>
          <a:p>
            <a:endParaRPr lang="en-US" sz="1000">
              <a:latin typeface="Antique Olive Roman" pitchFamily="34" charset="0"/>
            </a:endParaRPr>
          </a:p>
        </p:txBody>
      </p:sp>
      <p:sp>
        <p:nvSpPr>
          <p:cNvPr id="23" name="Rectangular Callout 22"/>
          <p:cNvSpPr>
            <a:spLocks noChangeArrowheads="1"/>
          </p:cNvSpPr>
          <p:nvPr/>
        </p:nvSpPr>
        <p:spPr bwMode="auto">
          <a:xfrm>
            <a:off x="300038" y="5227638"/>
            <a:ext cx="7167562" cy="944562"/>
          </a:xfrm>
          <a:prstGeom prst="wedgeRectCallout">
            <a:avLst>
              <a:gd name="adj1" fmla="val -29708"/>
              <a:gd name="adj2" fmla="val -132639"/>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sz="1400" b="1">
                <a:latin typeface="Antique Olive Roman" pitchFamily="34" charset="0"/>
              </a:rPr>
              <a:t>Vulnerabilities	 	 Prevention	</a:t>
            </a:r>
            <a:endParaRPr lang="en-US" sz="1000">
              <a:latin typeface="Antique Olive Roman" pitchFamily="34" charset="0"/>
            </a:endParaRPr>
          </a:p>
          <a:p>
            <a:r>
              <a:rPr lang="en-US" sz="1000">
                <a:latin typeface="Antique Olive Roman" pitchFamily="34" charset="0"/>
              </a:rPr>
              <a:t>  - Weak Authenticaiton                         - STAs MUST authenticate and validate  server and AP</a:t>
            </a:r>
          </a:p>
          <a:p>
            <a:r>
              <a:rPr lang="en-US" sz="1000">
                <a:latin typeface="Antique Olive Roman" pitchFamily="34" charset="0"/>
              </a:rPr>
              <a:t>  - SSID confusion                                     - STA UI must be clear on connection type</a:t>
            </a:r>
          </a:p>
          <a:p>
            <a:r>
              <a:rPr lang="en-US" sz="1000">
                <a:latin typeface="Antique Olive Roman" pitchFamily="34" charset="0"/>
              </a:rPr>
              <a:t>                                                                    - activity monitoring   / intrusion detection</a:t>
            </a:r>
          </a:p>
          <a:p>
            <a:r>
              <a:rPr lang="en-US" sz="1000">
                <a:latin typeface="Antique Olive Roman" pitchFamily="34" charset="0"/>
              </a:rPr>
              <a:t>   		                  - binding of expected service to authentication</a:t>
            </a:r>
          </a:p>
          <a:p>
            <a:endParaRPr lang="en-US" sz="1000">
              <a:latin typeface="Antique Olive Roman" pitchFamily="34" charset="0"/>
            </a:endParaRPr>
          </a:p>
          <a:p>
            <a:endParaRPr lang="en-US" sz="1000">
              <a:latin typeface="Antique Olive Roman" pitchFamily="34" charset="0"/>
            </a:endParaRPr>
          </a:p>
        </p:txBody>
      </p:sp>
      <p:sp>
        <p:nvSpPr>
          <p:cNvPr id="9" name="Rectangle 8"/>
          <p:cNvSpPr/>
          <p:nvPr/>
        </p:nvSpPr>
        <p:spPr bwMode="auto">
          <a:xfrm>
            <a:off x="381000" y="1371600"/>
            <a:ext cx="4114800" cy="1676400"/>
          </a:xfrm>
          <a:prstGeom prst="rect">
            <a:avLst/>
          </a:prstGeom>
          <a:solidFill>
            <a:schemeClr val="bg1"/>
          </a:solidFill>
          <a:ln w="9525" cap="flat" cmpd="sng" algn="ctr">
            <a:noFill/>
            <a:prstDash val="solid"/>
            <a:round/>
            <a:headEnd type="none" w="med" len="med"/>
            <a:tailEnd type="none" w="med" len="med"/>
          </a:ln>
          <a:effectLst>
            <a:glow rad="228600">
              <a:srgbClr val="00B05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pPr>
              <a:defRPr/>
            </a:pPr>
            <a:r>
              <a:rPr lang="en-US" b="1" dirty="0">
                <a:latin typeface="Antique Olive Roman" pitchFamily="34" charset="0"/>
              </a:rPr>
              <a:t>IEEE 802.11 Recommendations:</a:t>
            </a:r>
            <a:br>
              <a:rPr lang="en-US" b="1" dirty="0">
                <a:latin typeface="Antique Olive Roman" pitchFamily="34" charset="0"/>
              </a:rPr>
            </a:br>
            <a:r>
              <a:rPr lang="en-US" b="1" dirty="0">
                <a:latin typeface="Antique Olive Roman" pitchFamily="34" charset="0"/>
              </a:rPr>
              <a:t> - </a:t>
            </a:r>
            <a:r>
              <a:rPr lang="en-US" dirty="0">
                <a:latin typeface="Antique Olive Roman" pitchFamily="34" charset="0"/>
              </a:rPr>
              <a:t>RSN Required</a:t>
            </a:r>
          </a:p>
          <a:p>
            <a:pPr>
              <a:defRPr/>
            </a:pPr>
            <a:r>
              <a:rPr lang="en-US" dirty="0">
                <a:latin typeface="Antique Olive Roman" pitchFamily="34" charset="0"/>
              </a:rPr>
              <a:t> - STA authentication of AP/Network</a:t>
            </a:r>
          </a:p>
          <a:p>
            <a:pPr>
              <a:defRPr/>
            </a:pPr>
            <a:r>
              <a:rPr lang="en-US" dirty="0">
                <a:latin typeface="Antique Olive Roman" pitchFamily="34" charset="0"/>
              </a:rPr>
              <a:t> - STA must authenticate and validate server</a:t>
            </a:r>
          </a:p>
          <a:p>
            <a:pPr>
              <a:defRPr/>
            </a:pPr>
            <a:r>
              <a:rPr lang="en-US" dirty="0">
                <a:latin typeface="Antique Olive Roman" pitchFamily="34" charset="0"/>
              </a:rPr>
              <a:t> - binding of network/AP to expected </a:t>
            </a:r>
            <a:br>
              <a:rPr lang="en-US" dirty="0">
                <a:latin typeface="Antique Olive Roman" pitchFamily="34" charset="0"/>
              </a:rPr>
            </a:br>
            <a:r>
              <a:rPr lang="en-US" dirty="0">
                <a:latin typeface="Antique Olive Roman" pitchFamily="34" charset="0"/>
              </a:rPr>
              <a:t>   service required </a:t>
            </a:r>
            <a:br>
              <a:rPr lang="en-US" dirty="0">
                <a:latin typeface="Antique Olive Roman" pitchFamily="34" charset="0"/>
              </a:rPr>
            </a:br>
            <a:endParaRPr lang="en-US" dirty="0">
              <a:latin typeface="Antique Olive Roman" pitchFamily="34" charset="0"/>
            </a:endParaRPr>
          </a:p>
          <a:p>
            <a:pPr>
              <a:defRPr/>
            </a:pPr>
            <a:r>
              <a:rPr lang="en-US" dirty="0">
                <a:latin typeface="Antique Olive Roman" pitchFamily="34" charset="0"/>
              </a:rPr>
              <a:t>Authentication is TBD in 802.11ai</a:t>
            </a:r>
          </a:p>
        </p:txBody>
      </p:sp>
      <p:sp>
        <p:nvSpPr>
          <p:cNvPr id="22539" name="Date Placeholder 9"/>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22540" name="Slide Number Placeholder 10"/>
          <p:cNvSpPr>
            <a:spLocks noGrp="1"/>
          </p:cNvSpPr>
          <p:nvPr>
            <p:ph type="sldNum" sz="quarter" idx="12"/>
          </p:nvPr>
        </p:nvSpPr>
        <p:spPr>
          <a:noFill/>
        </p:spPr>
        <p:txBody>
          <a:bodyPr/>
          <a:lstStyle/>
          <a:p>
            <a:r>
              <a:rPr lang="en-US"/>
              <a:t>Slide </a:t>
            </a:r>
            <a:fld id="{08FB8660-EFD5-4045-8B1A-6104B3827259}" type="slidenum">
              <a:rPr lang="en-US"/>
              <a:pPr/>
              <a:t>52</a:t>
            </a:fld>
            <a:endParaRPr lang="en-US"/>
          </a:p>
        </p:txBody>
      </p:sp>
      <p:sp>
        <p:nvSpPr>
          <p:cNvPr id="22541" name="Footer Placeholder 11"/>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a:stretch>
            <a:fillRect/>
          </a:stretch>
        </p:blipFill>
        <p:spPr bwMode="auto">
          <a:xfrm>
            <a:off x="660400" y="1681163"/>
            <a:ext cx="7735888" cy="4508500"/>
          </a:xfrm>
          <a:prstGeom prst="rect">
            <a:avLst/>
          </a:prstGeom>
          <a:noFill/>
          <a:ln w="9525">
            <a:noFill/>
            <a:miter lim="800000"/>
            <a:headEnd/>
            <a:tailEnd/>
          </a:ln>
        </p:spPr>
      </p:pic>
      <p:sp>
        <p:nvSpPr>
          <p:cNvPr id="23555" name="Title 1"/>
          <p:cNvSpPr>
            <a:spLocks noGrp="1"/>
          </p:cNvSpPr>
          <p:nvPr>
            <p:ph type="title"/>
          </p:nvPr>
        </p:nvSpPr>
        <p:spPr>
          <a:xfrm>
            <a:off x="304800" y="304800"/>
            <a:ext cx="7772400" cy="914400"/>
          </a:xfrm>
        </p:spPr>
        <p:txBody>
          <a:bodyPr/>
          <a:lstStyle/>
          <a:p>
            <a:r>
              <a:rPr lang="en-US" sz="2400"/>
              <a:t>Active Wireless Attacks </a:t>
            </a:r>
            <a:br>
              <a:rPr lang="en-US" sz="2400"/>
            </a:br>
            <a:r>
              <a:rPr lang="en-US" sz="2400"/>
              <a:t>without Network Membership</a:t>
            </a:r>
          </a:p>
        </p:txBody>
      </p:sp>
      <p:cxnSp>
        <p:nvCxnSpPr>
          <p:cNvPr id="23556" name="Straight Arrow Connector 4"/>
          <p:cNvCxnSpPr>
            <a:cxnSpLocks noChangeShapeType="1"/>
          </p:cNvCxnSpPr>
          <p:nvPr/>
        </p:nvCxnSpPr>
        <p:spPr bwMode="auto">
          <a:xfrm rot="16200000" flipV="1">
            <a:off x="1547019" y="2766219"/>
            <a:ext cx="592137" cy="193675"/>
          </a:xfrm>
          <a:prstGeom prst="straightConnector1">
            <a:avLst/>
          </a:prstGeom>
          <a:noFill/>
          <a:ln w="34925">
            <a:solidFill>
              <a:srgbClr val="FF00FF"/>
            </a:solidFill>
            <a:prstDash val="sysDot"/>
            <a:round/>
            <a:headEnd/>
            <a:tailEnd type="arrow" w="med" len="med"/>
          </a:ln>
        </p:spPr>
      </p:cxnSp>
      <p:sp>
        <p:nvSpPr>
          <p:cNvPr id="23557" name="Rectangle 58"/>
          <p:cNvSpPr>
            <a:spLocks noChangeArrowheads="1"/>
          </p:cNvSpPr>
          <p:nvPr/>
        </p:nvSpPr>
        <p:spPr bwMode="auto">
          <a:xfrm>
            <a:off x="4572000" y="1219200"/>
            <a:ext cx="4572000" cy="523875"/>
          </a:xfrm>
          <a:prstGeom prst="rect">
            <a:avLst/>
          </a:prstGeom>
          <a:noFill/>
          <a:ln w="9525">
            <a:noFill/>
            <a:miter lim="800000"/>
            <a:headEnd/>
            <a:tailEnd/>
          </a:ln>
        </p:spPr>
        <p:txBody>
          <a:bodyPr>
            <a:prstTxWarp prst="textNoShape">
              <a:avLst/>
            </a:prstTxWarp>
            <a:spAutoFit/>
          </a:bodyPr>
          <a:lstStyle/>
          <a:p>
            <a:r>
              <a:rPr lang="en-US" sz="1400">
                <a:latin typeface="Antique Olive Roman" pitchFamily="34" charset="0"/>
              </a:rPr>
              <a:t>The Attacker does NOT have keys for a secure connection, but can still cause problems.</a:t>
            </a:r>
          </a:p>
        </p:txBody>
      </p:sp>
      <p:sp>
        <p:nvSpPr>
          <p:cNvPr id="22" name="Rectangular Callout 21"/>
          <p:cNvSpPr>
            <a:spLocks noChangeArrowheads="1"/>
          </p:cNvSpPr>
          <p:nvPr/>
        </p:nvSpPr>
        <p:spPr bwMode="auto">
          <a:xfrm>
            <a:off x="381000" y="4479925"/>
            <a:ext cx="4892675" cy="1768475"/>
          </a:xfrm>
          <a:prstGeom prst="wedgeRectCallout">
            <a:avLst>
              <a:gd name="adj1" fmla="val -27435"/>
              <a:gd name="adj2" fmla="val -148449"/>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	      Prevention	</a:t>
            </a:r>
          </a:p>
          <a:p>
            <a:r>
              <a:rPr lang="en-US">
                <a:latin typeface="Antique Olive Roman" pitchFamily="34" charset="0"/>
              </a:rPr>
              <a:t> - </a:t>
            </a:r>
            <a:r>
              <a:rPr lang="en-US" sz="1000">
                <a:latin typeface="Antique Olive Roman" pitchFamily="34" charset="0"/>
              </a:rPr>
              <a:t>Management Frame Spoofing          - Use 11w</a:t>
            </a:r>
          </a:p>
          <a:p>
            <a:r>
              <a:rPr lang="en-US" sz="1000">
                <a:latin typeface="Antique Olive Roman" pitchFamily="34" charset="0"/>
              </a:rPr>
              <a:t>    (DoS generally used to help </a:t>
            </a:r>
            <a:br>
              <a:rPr lang="en-US" sz="1000">
                <a:latin typeface="Antique Olive Roman" pitchFamily="34" charset="0"/>
              </a:rPr>
            </a:br>
            <a:r>
              <a:rPr lang="en-US" sz="1000">
                <a:latin typeface="Antique Olive Roman" pitchFamily="34" charset="0"/>
              </a:rPr>
              <a:t>    bump STA to Rogue device)</a:t>
            </a:r>
          </a:p>
          <a:p>
            <a:endParaRPr lang="en-US" sz="1000">
              <a:latin typeface="Antique Olive Roman" pitchFamily="34" charset="0"/>
            </a:endParaRPr>
          </a:p>
          <a:p>
            <a:r>
              <a:rPr lang="en-US" sz="1000">
                <a:latin typeface="Antique Olive Roman" pitchFamily="34" charset="0"/>
              </a:rPr>
              <a:t>  - Wi-Fi Firmware Attacks                      - Vendor specific patches</a:t>
            </a:r>
          </a:p>
          <a:p>
            <a:r>
              <a:rPr lang="en-US" sz="1000">
                <a:latin typeface="Antique Olive Roman" pitchFamily="34" charset="0"/>
              </a:rPr>
              <a:t>  -  Active key cracking                            - Use RSN</a:t>
            </a:r>
          </a:p>
          <a:p>
            <a:r>
              <a:rPr lang="en-US" sz="1000">
                <a:latin typeface="Antique Olive Roman" pitchFamily="34" charset="0"/>
              </a:rPr>
              <a:t>  - 11u/GAS/ANQP  Unprotected            -? Is this a Risk?</a:t>
            </a:r>
          </a:p>
          <a:p>
            <a:r>
              <a:rPr lang="en-US" sz="1000">
                <a:latin typeface="Antique Olive Roman" pitchFamily="34" charset="0"/>
              </a:rPr>
              <a:t>  </a:t>
            </a:r>
          </a:p>
          <a:p>
            <a:endParaRPr lang="en-US" sz="1000">
              <a:latin typeface="Antique Olive Roman" pitchFamily="34" charset="0"/>
            </a:endParaRPr>
          </a:p>
          <a:p>
            <a:endParaRPr lang="en-US" sz="1000">
              <a:latin typeface="Antique Olive Roman" pitchFamily="34" charset="0"/>
            </a:endParaRPr>
          </a:p>
        </p:txBody>
      </p:sp>
      <p:sp>
        <p:nvSpPr>
          <p:cNvPr id="24" name="Rectangular Callout 23"/>
          <p:cNvSpPr>
            <a:spLocks noChangeArrowheads="1"/>
          </p:cNvSpPr>
          <p:nvPr/>
        </p:nvSpPr>
        <p:spPr bwMode="auto">
          <a:xfrm>
            <a:off x="4341813" y="1752600"/>
            <a:ext cx="4802187" cy="1033463"/>
          </a:xfrm>
          <a:prstGeom prst="wedgeRectCallout">
            <a:avLst>
              <a:gd name="adj1" fmla="val -77375"/>
              <a:gd name="adj2" fmla="val 98222"/>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sz="1400" b="1">
                <a:latin typeface="Antique Olive Roman" pitchFamily="34" charset="0"/>
              </a:rPr>
              <a:t>Vulnerabilities	         Prevention	</a:t>
            </a:r>
          </a:p>
          <a:p>
            <a:r>
              <a:rPr lang="en-US" sz="1400">
                <a:latin typeface="Antique Olive Roman" pitchFamily="34" charset="0"/>
              </a:rPr>
              <a:t> - </a:t>
            </a:r>
            <a:r>
              <a:rPr lang="en-US" sz="1000">
                <a:latin typeface="Antique Olive Roman" pitchFamily="34" charset="0"/>
              </a:rPr>
              <a:t>Management Frame Spoofing    - Use Management Frame Prot</a:t>
            </a:r>
          </a:p>
          <a:p>
            <a:r>
              <a:rPr lang="en-US" sz="1000">
                <a:latin typeface="Antique Olive Roman" pitchFamily="34" charset="0"/>
              </a:rPr>
              <a:t> - Wi-Fi Firmware Attacks                  - Vendor specific patches</a:t>
            </a:r>
          </a:p>
          <a:p>
            <a:r>
              <a:rPr lang="en-US" sz="1000">
                <a:latin typeface="Antique Olive Roman" pitchFamily="34" charset="0"/>
              </a:rPr>
              <a:t> - WPS 1.0 Cracking                              - Use WPS 2.0</a:t>
            </a:r>
          </a:p>
          <a:p>
            <a:r>
              <a:rPr lang="en-US" sz="1000">
                <a:latin typeface="Antique Olive Roman" pitchFamily="34" charset="0"/>
              </a:rPr>
              <a:t> - ANQP Unprotected	           </a:t>
            </a:r>
          </a:p>
          <a:p>
            <a:r>
              <a:rPr lang="en-US" sz="1000">
                <a:latin typeface="Antique Olive Roman" pitchFamily="34" charset="0"/>
              </a:rPr>
              <a:t>  </a:t>
            </a:r>
          </a:p>
          <a:p>
            <a:endParaRPr lang="en-US" sz="1000">
              <a:latin typeface="Antique Olive Roman" pitchFamily="34" charset="0"/>
            </a:endParaRPr>
          </a:p>
          <a:p>
            <a:endParaRPr lang="en-US" sz="1000">
              <a:latin typeface="Antique Olive Roman" pitchFamily="34" charset="0"/>
            </a:endParaRPr>
          </a:p>
        </p:txBody>
      </p:sp>
      <p:cxnSp>
        <p:nvCxnSpPr>
          <p:cNvPr id="23560" name="Straight Arrow Connector 22"/>
          <p:cNvCxnSpPr>
            <a:cxnSpLocks noChangeShapeType="1"/>
          </p:cNvCxnSpPr>
          <p:nvPr/>
        </p:nvCxnSpPr>
        <p:spPr bwMode="auto">
          <a:xfrm rot="5400000">
            <a:off x="959644" y="2912269"/>
            <a:ext cx="1004887" cy="282575"/>
          </a:xfrm>
          <a:prstGeom prst="straightConnector1">
            <a:avLst/>
          </a:prstGeom>
          <a:noFill/>
          <a:ln w="19050">
            <a:solidFill>
              <a:srgbClr val="3333CC"/>
            </a:solidFill>
            <a:round/>
            <a:headEnd type="arrow" w="med" len="med"/>
            <a:tailEnd type="arrow" w="med" len="med"/>
          </a:ln>
        </p:spPr>
      </p:cxnSp>
      <p:cxnSp>
        <p:nvCxnSpPr>
          <p:cNvPr id="23561" name="Straight Arrow Connector 52"/>
          <p:cNvCxnSpPr>
            <a:cxnSpLocks noChangeShapeType="1"/>
          </p:cNvCxnSpPr>
          <p:nvPr/>
        </p:nvCxnSpPr>
        <p:spPr bwMode="auto">
          <a:xfrm>
            <a:off x="1760538" y="2495550"/>
            <a:ext cx="1727200" cy="1082675"/>
          </a:xfrm>
          <a:prstGeom prst="straightConnector1">
            <a:avLst/>
          </a:prstGeom>
          <a:noFill/>
          <a:ln w="19050">
            <a:solidFill>
              <a:srgbClr val="3333CC"/>
            </a:solidFill>
            <a:round/>
            <a:headEnd type="arrow" w="med" len="med"/>
            <a:tailEnd type="arrow" w="med" len="med"/>
          </a:ln>
        </p:spPr>
      </p:cxnSp>
      <p:sp>
        <p:nvSpPr>
          <p:cNvPr id="11" name="Rectangle 10"/>
          <p:cNvSpPr/>
          <p:nvPr/>
        </p:nvSpPr>
        <p:spPr bwMode="auto">
          <a:xfrm>
            <a:off x="5826368" y="5392614"/>
            <a:ext cx="3165231" cy="715109"/>
          </a:xfrm>
          <a:prstGeom prst="rect">
            <a:avLst/>
          </a:prstGeom>
          <a:solidFill>
            <a:schemeClr val="bg1"/>
          </a:solidFill>
          <a:ln w="9525" cap="flat" cmpd="sng" algn="ctr">
            <a:noFill/>
            <a:prstDash val="solid"/>
            <a:round/>
            <a:headEnd type="none" w="med" len="med"/>
            <a:tailEnd type="none" w="med" len="med"/>
          </a:ln>
          <a:effectLst>
            <a:glow rad="228600">
              <a:srgbClr val="00B05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pPr>
              <a:defRPr/>
            </a:pPr>
            <a:r>
              <a:rPr lang="en-US" sz="1100" b="1" dirty="0">
                <a:latin typeface="Antique Olive Roman" pitchFamily="34" charset="0"/>
              </a:rPr>
              <a:t>IEEE 802.11 Recommendations:</a:t>
            </a:r>
            <a:br>
              <a:rPr lang="en-US" sz="1100" b="1" dirty="0">
                <a:latin typeface="Antique Olive Roman" pitchFamily="34" charset="0"/>
              </a:rPr>
            </a:br>
            <a:r>
              <a:rPr lang="en-US" sz="1100" b="1" dirty="0">
                <a:latin typeface="Antique Olive Roman" pitchFamily="34" charset="0"/>
              </a:rPr>
              <a:t> - </a:t>
            </a:r>
            <a:r>
              <a:rPr lang="en-US" sz="1100" dirty="0">
                <a:latin typeface="Antique Olive Roman" pitchFamily="34" charset="0"/>
              </a:rPr>
              <a:t>RSN required</a:t>
            </a:r>
          </a:p>
          <a:p>
            <a:pPr>
              <a:defRPr/>
            </a:pPr>
            <a:r>
              <a:rPr lang="en-US" sz="1100" dirty="0">
                <a:latin typeface="Antique Olive Roman" pitchFamily="34" charset="0"/>
              </a:rPr>
              <a:t> - Management Frame Protection optional</a:t>
            </a:r>
          </a:p>
        </p:txBody>
      </p:sp>
      <p:sp>
        <p:nvSpPr>
          <p:cNvPr id="23565" name="Date Placeholder 11"/>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23566" name="Slide Number Placeholder 12"/>
          <p:cNvSpPr>
            <a:spLocks noGrp="1"/>
          </p:cNvSpPr>
          <p:nvPr>
            <p:ph type="sldNum" sz="quarter" idx="12"/>
          </p:nvPr>
        </p:nvSpPr>
        <p:spPr>
          <a:noFill/>
        </p:spPr>
        <p:txBody>
          <a:bodyPr/>
          <a:lstStyle/>
          <a:p>
            <a:r>
              <a:rPr lang="en-US"/>
              <a:t>Slide </a:t>
            </a:r>
            <a:fld id="{E06D0A69-E220-8B46-8E3A-F092931B81A4}" type="slidenum">
              <a:rPr lang="en-US"/>
              <a:pPr/>
              <a:t>53</a:t>
            </a:fld>
            <a:endParaRPr lang="en-US"/>
          </a:p>
        </p:txBody>
      </p:sp>
      <p:sp>
        <p:nvSpPr>
          <p:cNvPr id="23567" name="Footer Placeholder 13"/>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687388" y="1635125"/>
            <a:ext cx="7686675" cy="4479925"/>
          </a:xfrm>
          <a:prstGeom prst="rect">
            <a:avLst/>
          </a:prstGeom>
          <a:noFill/>
          <a:ln w="9525">
            <a:noFill/>
            <a:miter lim="800000"/>
            <a:headEnd/>
            <a:tailEnd/>
          </a:ln>
        </p:spPr>
      </p:pic>
      <p:sp>
        <p:nvSpPr>
          <p:cNvPr id="24579" name="Title 1"/>
          <p:cNvSpPr>
            <a:spLocks noGrp="1"/>
          </p:cNvSpPr>
          <p:nvPr>
            <p:ph type="title"/>
          </p:nvPr>
        </p:nvSpPr>
        <p:spPr>
          <a:xfrm>
            <a:off x="381000" y="228600"/>
            <a:ext cx="7772400" cy="1066800"/>
          </a:xfrm>
        </p:spPr>
        <p:txBody>
          <a:bodyPr/>
          <a:lstStyle/>
          <a:p>
            <a:r>
              <a:rPr lang="en-US" sz="2400"/>
              <a:t>Attacks from Wi-Fi Users on </a:t>
            </a:r>
            <a:br>
              <a:rPr lang="en-US" sz="2400"/>
            </a:br>
            <a:r>
              <a:rPr lang="en-US" sz="2400"/>
              <a:t>the Same Secure BSS</a:t>
            </a:r>
          </a:p>
        </p:txBody>
      </p:sp>
      <p:cxnSp>
        <p:nvCxnSpPr>
          <p:cNvPr id="24580" name="Straight Arrow Connector 12"/>
          <p:cNvCxnSpPr>
            <a:cxnSpLocks noChangeShapeType="1"/>
          </p:cNvCxnSpPr>
          <p:nvPr/>
        </p:nvCxnSpPr>
        <p:spPr bwMode="auto">
          <a:xfrm rot="10800000" flipV="1">
            <a:off x="1287463" y="4006850"/>
            <a:ext cx="1851025" cy="34925"/>
          </a:xfrm>
          <a:prstGeom prst="straightConnector1">
            <a:avLst/>
          </a:prstGeom>
          <a:noFill/>
          <a:ln w="28575">
            <a:solidFill>
              <a:srgbClr val="FF0000"/>
            </a:solidFill>
            <a:round/>
            <a:headEnd/>
            <a:tailEnd type="arrow" w="med" len="med"/>
          </a:ln>
        </p:spPr>
      </p:cxnSp>
      <p:cxnSp>
        <p:nvCxnSpPr>
          <p:cNvPr id="24581" name="Straight Arrow Connector 13"/>
          <p:cNvCxnSpPr>
            <a:cxnSpLocks noChangeShapeType="1"/>
          </p:cNvCxnSpPr>
          <p:nvPr/>
        </p:nvCxnSpPr>
        <p:spPr bwMode="auto">
          <a:xfrm rot="5400000" flipH="1" flipV="1">
            <a:off x="2077244" y="4087019"/>
            <a:ext cx="1117600" cy="1004888"/>
          </a:xfrm>
          <a:prstGeom prst="straightConnector1">
            <a:avLst/>
          </a:prstGeom>
          <a:noFill/>
          <a:ln w="28575">
            <a:solidFill>
              <a:srgbClr val="FF0000"/>
            </a:solidFill>
            <a:round/>
            <a:headEnd type="arrow" w="med" len="med"/>
            <a:tailEnd/>
          </a:ln>
        </p:spPr>
      </p:cxnSp>
      <p:sp>
        <p:nvSpPr>
          <p:cNvPr id="24582" name="Rectangle 58"/>
          <p:cNvSpPr>
            <a:spLocks noChangeArrowheads="1"/>
          </p:cNvSpPr>
          <p:nvPr/>
        </p:nvSpPr>
        <p:spPr bwMode="auto">
          <a:xfrm>
            <a:off x="4572000" y="1371600"/>
            <a:ext cx="4572000" cy="1169988"/>
          </a:xfrm>
          <a:prstGeom prst="rect">
            <a:avLst/>
          </a:prstGeom>
          <a:noFill/>
          <a:ln w="9525">
            <a:noFill/>
            <a:miter lim="800000"/>
            <a:headEnd/>
            <a:tailEnd/>
          </a:ln>
        </p:spPr>
        <p:txBody>
          <a:bodyPr>
            <a:prstTxWarp prst="textNoShape">
              <a:avLst/>
            </a:prstTxWarp>
            <a:spAutoFit/>
          </a:bodyPr>
          <a:lstStyle/>
          <a:p>
            <a:r>
              <a:rPr lang="en-US" sz="1400" b="1">
                <a:latin typeface="Antique Olive Roman" pitchFamily="34" charset="0"/>
              </a:rPr>
              <a:t>This is a Hotspot specific attack vector.  </a:t>
            </a:r>
            <a:br>
              <a:rPr lang="en-US" sz="1400" b="1">
                <a:latin typeface="Antique Olive Roman" pitchFamily="34" charset="0"/>
              </a:rPr>
            </a:br>
            <a:r>
              <a:rPr lang="en-US" sz="1400">
                <a:latin typeface="Antique Olive Roman" pitchFamily="34" charset="0"/>
              </a:rPr>
              <a:t>In homes, you trust your peer devices and users.  In a Hotspot there is no way to prevent malicious users from connecting to the network.</a:t>
            </a:r>
          </a:p>
        </p:txBody>
      </p:sp>
      <p:cxnSp>
        <p:nvCxnSpPr>
          <p:cNvPr id="24583" name="Straight Arrow Connector 59"/>
          <p:cNvCxnSpPr>
            <a:cxnSpLocks noChangeShapeType="1"/>
          </p:cNvCxnSpPr>
          <p:nvPr/>
        </p:nvCxnSpPr>
        <p:spPr bwMode="auto">
          <a:xfrm flipV="1">
            <a:off x="1287463" y="4132263"/>
            <a:ext cx="1636712" cy="0"/>
          </a:xfrm>
          <a:prstGeom prst="straightConnector1">
            <a:avLst/>
          </a:prstGeom>
          <a:noFill/>
          <a:ln w="34925">
            <a:solidFill>
              <a:srgbClr val="FF00FF"/>
            </a:solidFill>
            <a:prstDash val="sysDot"/>
            <a:round/>
            <a:headEnd/>
            <a:tailEnd/>
          </a:ln>
        </p:spPr>
      </p:cxnSp>
      <p:cxnSp>
        <p:nvCxnSpPr>
          <p:cNvPr id="24584" name="Straight Arrow Connector 63"/>
          <p:cNvCxnSpPr>
            <a:cxnSpLocks noChangeShapeType="1"/>
          </p:cNvCxnSpPr>
          <p:nvPr/>
        </p:nvCxnSpPr>
        <p:spPr bwMode="auto">
          <a:xfrm rot="5400000">
            <a:off x="2082801" y="4183062"/>
            <a:ext cx="812800" cy="733425"/>
          </a:xfrm>
          <a:prstGeom prst="straightConnector1">
            <a:avLst/>
          </a:prstGeom>
          <a:noFill/>
          <a:ln w="34925">
            <a:solidFill>
              <a:srgbClr val="FF00FF"/>
            </a:solidFill>
            <a:prstDash val="sysDot"/>
            <a:round/>
            <a:headEnd/>
            <a:tailEnd type="arrow" w="med" len="med"/>
          </a:ln>
        </p:spPr>
      </p:cxnSp>
      <p:sp>
        <p:nvSpPr>
          <p:cNvPr id="20" name="Rectangular Callout 19"/>
          <p:cNvSpPr>
            <a:spLocks noChangeArrowheads="1"/>
          </p:cNvSpPr>
          <p:nvPr/>
        </p:nvSpPr>
        <p:spPr bwMode="auto">
          <a:xfrm>
            <a:off x="2743200" y="4614863"/>
            <a:ext cx="2895600" cy="1938337"/>
          </a:xfrm>
          <a:prstGeom prst="wedgeRectCallout">
            <a:avLst>
              <a:gd name="adj1" fmla="val -74028"/>
              <a:gd name="adj2" fmla="val -10718"/>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a:t>
            </a:r>
          </a:p>
          <a:p>
            <a:r>
              <a:rPr lang="en-US" sz="1000">
                <a:latin typeface="Antique Olive Roman" pitchFamily="34" charset="0"/>
              </a:rPr>
              <a:t> -  Attack from WLAN User</a:t>
            </a:r>
          </a:p>
          <a:p>
            <a:r>
              <a:rPr lang="en-US" sz="1000">
                <a:latin typeface="Antique Olive Roman" pitchFamily="34" charset="0"/>
              </a:rPr>
              <a:t>     - from hacker or computer worms</a:t>
            </a:r>
          </a:p>
          <a:p>
            <a:r>
              <a:rPr lang="en-US" sz="1000">
                <a:latin typeface="Antique Olive Roman" pitchFamily="34" charset="0"/>
              </a:rPr>
              <a:t> -  Traffic Monitoring</a:t>
            </a:r>
          </a:p>
          <a:p>
            <a:r>
              <a:rPr lang="en-US" sz="1000">
                <a:latin typeface="Antique Olive Roman" pitchFamily="34" charset="0"/>
              </a:rPr>
              <a:t> -  ARP and DNS spoofing, MIM attacks</a:t>
            </a:r>
          </a:p>
          <a:p>
            <a:r>
              <a:rPr lang="en-US" sz="1000">
                <a:latin typeface="Antique Olive Roman" pitchFamily="34" charset="0"/>
              </a:rPr>
              <a:t> -  credential capture (e.g. Firesheep)</a:t>
            </a:r>
            <a:br>
              <a:rPr lang="en-US" sz="1000">
                <a:latin typeface="Antique Olive Roman" pitchFamily="34" charset="0"/>
              </a:rPr>
            </a:br>
            <a:r>
              <a:rPr lang="en-US" sz="1000">
                <a:latin typeface="Antique Olive Roman" pitchFamily="34" charset="0"/>
              </a:rPr>
              <a:t> -  IPv6 neighbor discovery</a:t>
            </a:r>
            <a:endParaRPr lang="en-US" b="1">
              <a:latin typeface="Antique Olive Roman" pitchFamily="34" charset="0"/>
            </a:endParaRPr>
          </a:p>
          <a:p>
            <a:r>
              <a:rPr lang="en-US" b="1">
                <a:latin typeface="Antique Olive Roman" pitchFamily="34" charset="0"/>
              </a:rPr>
              <a:t>Prevention</a:t>
            </a:r>
          </a:p>
          <a:p>
            <a:r>
              <a:rPr lang="en-US" sz="1000">
                <a:latin typeface="Antique Olive Roman" pitchFamily="34" charset="0"/>
              </a:rPr>
              <a:t> - Access network isolation of users traffic</a:t>
            </a:r>
            <a:br>
              <a:rPr lang="en-US" sz="1000">
                <a:latin typeface="Antique Olive Roman" pitchFamily="34" charset="0"/>
              </a:rPr>
            </a:br>
            <a:r>
              <a:rPr lang="en-US" sz="1000">
                <a:latin typeface="Antique Olive Roman" pitchFamily="34" charset="0"/>
              </a:rPr>
              <a:t>    (prevent inter-BSS communications)</a:t>
            </a:r>
          </a:p>
          <a:p>
            <a:r>
              <a:rPr lang="en-US" sz="1000">
                <a:latin typeface="Antique Olive Roman" pitchFamily="34" charset="0"/>
              </a:rPr>
              <a:t>  - Use proxy ARP</a:t>
            </a:r>
          </a:p>
          <a:p>
            <a:endParaRPr lang="en-US" sz="1000">
              <a:latin typeface="Antique Olive Roman" pitchFamily="34" charset="0"/>
            </a:endParaRPr>
          </a:p>
          <a:p>
            <a:endParaRPr lang="en-US" sz="1000">
              <a:latin typeface="Antique Olive Roman" pitchFamily="34" charset="0"/>
            </a:endParaRPr>
          </a:p>
        </p:txBody>
      </p:sp>
      <p:sp>
        <p:nvSpPr>
          <p:cNvPr id="24586" name="Date Placeholder 10"/>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24587" name="Slide Number Placeholder 12"/>
          <p:cNvSpPr>
            <a:spLocks noGrp="1"/>
          </p:cNvSpPr>
          <p:nvPr>
            <p:ph type="sldNum" sz="quarter" idx="12"/>
          </p:nvPr>
        </p:nvSpPr>
        <p:spPr>
          <a:noFill/>
        </p:spPr>
        <p:txBody>
          <a:bodyPr/>
          <a:lstStyle/>
          <a:p>
            <a:r>
              <a:rPr lang="en-US"/>
              <a:t>Slide </a:t>
            </a:r>
            <a:fld id="{6D74C0C5-AD16-534D-97F4-CAC738915BEC}" type="slidenum">
              <a:rPr lang="en-US"/>
              <a:pPr/>
              <a:t>54</a:t>
            </a:fld>
            <a:endParaRPr lang="en-US"/>
          </a:p>
        </p:txBody>
      </p:sp>
      <p:sp>
        <p:nvSpPr>
          <p:cNvPr id="24588" name="Footer Placeholder 13"/>
          <p:cNvSpPr>
            <a:spLocks noGrp="1"/>
          </p:cNvSpPr>
          <p:nvPr>
            <p:ph type="ftr" sz="quarter" idx="11"/>
          </p:nvPr>
        </p:nvSpPr>
        <p:spPr>
          <a:noFill/>
        </p:spPr>
        <p:txBody>
          <a:bodyPr/>
          <a:lstStyle/>
          <a:p>
            <a:r>
              <a:rPr lang="de-DE" smtClean="0"/>
              <a:t>Mano (Root), Siep (CSR), Emmelmann (Fokus), Lambert (Marvel)</a:t>
            </a:r>
            <a:endParaRPr lang="en-US"/>
          </a:p>
        </p:txBody>
      </p:sp>
      <p:sp>
        <p:nvSpPr>
          <p:cNvPr id="15" name="Rectangle 14"/>
          <p:cNvSpPr/>
          <p:nvPr/>
        </p:nvSpPr>
        <p:spPr bwMode="auto">
          <a:xfrm>
            <a:off x="6019800" y="4648200"/>
            <a:ext cx="2801815" cy="404449"/>
          </a:xfrm>
          <a:prstGeom prst="rect">
            <a:avLst/>
          </a:prstGeom>
          <a:solidFill>
            <a:schemeClr val="bg1"/>
          </a:solidFill>
          <a:ln w="9525" cap="flat" cmpd="sng" algn="ctr">
            <a:noFill/>
            <a:prstDash val="solid"/>
            <a:round/>
            <a:headEnd type="none" w="med" len="med"/>
            <a:tailEnd type="none" w="med" len="med"/>
          </a:ln>
          <a:effectLst>
            <a:glow rad="228600">
              <a:srgbClr val="FF0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prstTxWarp prst="textNoShape">
              <a:avLst/>
            </a:prstTxWarp>
          </a:bodyPr>
          <a:lstStyle/>
          <a:p>
            <a:r>
              <a:rPr lang="en-US" sz="1400" b="1">
                <a:latin typeface="Antique Olive Roman" pitchFamily="34" charset="0"/>
              </a:rPr>
              <a:t>Not in scope for IEEE 802.11</a:t>
            </a:r>
            <a:endParaRPr lang="en-US" sz="1400">
              <a:latin typeface="Antique Olive Roman"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3"/>
          <a:srcRect/>
          <a:stretch>
            <a:fillRect/>
          </a:stretch>
        </p:blipFill>
        <p:spPr bwMode="auto">
          <a:xfrm>
            <a:off x="687388" y="1657350"/>
            <a:ext cx="7653337" cy="4460875"/>
          </a:xfrm>
          <a:prstGeom prst="rect">
            <a:avLst/>
          </a:prstGeom>
          <a:noFill/>
          <a:ln w="9525">
            <a:noFill/>
            <a:miter lim="800000"/>
            <a:headEnd/>
            <a:tailEnd/>
          </a:ln>
        </p:spPr>
      </p:pic>
      <p:sp>
        <p:nvSpPr>
          <p:cNvPr id="25603" name="Title 1"/>
          <p:cNvSpPr>
            <a:spLocks noGrp="1"/>
          </p:cNvSpPr>
          <p:nvPr>
            <p:ph type="title"/>
          </p:nvPr>
        </p:nvSpPr>
        <p:spPr>
          <a:xfrm>
            <a:off x="381000" y="304800"/>
            <a:ext cx="7772400" cy="1066800"/>
          </a:xfrm>
        </p:spPr>
        <p:txBody>
          <a:bodyPr/>
          <a:lstStyle/>
          <a:p>
            <a:r>
              <a:rPr lang="en-US" sz="2400"/>
              <a:t>Attacks on the Same Secure BSS  </a:t>
            </a:r>
            <a:br>
              <a:rPr lang="en-US" sz="2400"/>
            </a:br>
            <a:r>
              <a:rPr lang="en-US" sz="2400"/>
              <a:t>with AP Isolation</a:t>
            </a:r>
          </a:p>
        </p:txBody>
      </p:sp>
      <p:sp>
        <p:nvSpPr>
          <p:cNvPr id="25604" name="Rectangle 58"/>
          <p:cNvSpPr>
            <a:spLocks noChangeArrowheads="1"/>
          </p:cNvSpPr>
          <p:nvPr/>
        </p:nvSpPr>
        <p:spPr bwMode="auto">
          <a:xfrm>
            <a:off x="4251325" y="1033463"/>
            <a:ext cx="4572000" cy="522287"/>
          </a:xfrm>
          <a:prstGeom prst="rect">
            <a:avLst/>
          </a:prstGeom>
          <a:noFill/>
          <a:ln w="9525">
            <a:noFill/>
            <a:miter lim="800000"/>
            <a:headEnd/>
            <a:tailEnd/>
          </a:ln>
        </p:spPr>
        <p:txBody>
          <a:bodyPr>
            <a:prstTxWarp prst="textNoShape">
              <a:avLst/>
            </a:prstTxWarp>
            <a:spAutoFit/>
          </a:bodyPr>
          <a:lstStyle/>
          <a:p>
            <a:r>
              <a:rPr lang="en-US" sz="1400">
                <a:latin typeface="Antique Olive Roman" pitchFamily="34" charset="0"/>
              </a:rPr>
              <a:t>Even when a AP isolates users on a BSS</a:t>
            </a:r>
            <a:br>
              <a:rPr lang="en-US" sz="1400">
                <a:latin typeface="Antique Olive Roman" pitchFamily="34" charset="0"/>
              </a:rPr>
            </a:br>
            <a:r>
              <a:rPr lang="en-US" sz="1400">
                <a:latin typeface="Antique Olive Roman" pitchFamily="34" charset="0"/>
              </a:rPr>
              <a:t> there are still know vulnerabilities for Hotspots.</a:t>
            </a:r>
          </a:p>
        </p:txBody>
      </p:sp>
      <p:sp>
        <p:nvSpPr>
          <p:cNvPr id="20" name="Rectangular Callout 19"/>
          <p:cNvSpPr>
            <a:spLocks noChangeArrowheads="1"/>
          </p:cNvSpPr>
          <p:nvPr/>
        </p:nvSpPr>
        <p:spPr bwMode="auto">
          <a:xfrm>
            <a:off x="268288" y="1489075"/>
            <a:ext cx="3416300" cy="1808163"/>
          </a:xfrm>
          <a:prstGeom prst="wedgeRectCallout">
            <a:avLst>
              <a:gd name="adj1" fmla="val -20426"/>
              <a:gd name="adj2" fmla="val 69745"/>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a:t>
            </a:r>
          </a:p>
          <a:p>
            <a:r>
              <a:rPr lang="en-US">
                <a:latin typeface="Antique Olive Roman" pitchFamily="34" charset="0"/>
              </a:rPr>
              <a:t> - </a:t>
            </a:r>
            <a:r>
              <a:rPr lang="en-US" sz="1000">
                <a:latin typeface="Antique Olive Roman" pitchFamily="34" charset="0"/>
              </a:rPr>
              <a:t>STA accepts unicast IP frame encrypted</a:t>
            </a:r>
            <a:br>
              <a:rPr lang="en-US" sz="1000">
                <a:latin typeface="Antique Olive Roman" pitchFamily="34" charset="0"/>
              </a:rPr>
            </a:br>
            <a:r>
              <a:rPr lang="en-US" sz="1000">
                <a:latin typeface="Antique Olive Roman" pitchFamily="34" charset="0"/>
              </a:rPr>
              <a:t>    in RSN broadcast key  (aka Hole 196)</a:t>
            </a:r>
            <a:br>
              <a:rPr lang="en-US" sz="1000">
                <a:latin typeface="Antique Olive Roman" pitchFamily="34" charset="0"/>
              </a:rPr>
            </a:br>
            <a:r>
              <a:rPr lang="en-US" sz="1000">
                <a:latin typeface="Antique Olive Roman" pitchFamily="34" charset="0"/>
              </a:rPr>
              <a:t>     Allows spoofing of ARP and DNS which leads to</a:t>
            </a:r>
            <a:br>
              <a:rPr lang="en-US" sz="1000">
                <a:latin typeface="Antique Olive Roman" pitchFamily="34" charset="0"/>
              </a:rPr>
            </a:br>
            <a:r>
              <a:rPr lang="en-US" sz="1000">
                <a:latin typeface="Antique Olive Roman" pitchFamily="34" charset="0"/>
              </a:rPr>
              <a:t>       Man-in middle attacks</a:t>
            </a:r>
          </a:p>
          <a:p>
            <a:endParaRPr lang="en-US">
              <a:latin typeface="Antique Olive Roman" pitchFamily="34" charset="0"/>
            </a:endParaRPr>
          </a:p>
          <a:p>
            <a:r>
              <a:rPr lang="en-US" b="1">
                <a:latin typeface="Antique Olive Roman" pitchFamily="34" charset="0"/>
              </a:rPr>
              <a:t>Prevention (at STA)</a:t>
            </a:r>
          </a:p>
          <a:p>
            <a:r>
              <a:rPr lang="en-US" sz="1000">
                <a:latin typeface="Antique Olive Roman" pitchFamily="34" charset="0"/>
              </a:rPr>
              <a:t> - STA checking of key usage  (not easy)</a:t>
            </a:r>
            <a:br>
              <a:rPr lang="en-US" sz="1000">
                <a:latin typeface="Antique Olive Roman" pitchFamily="34" charset="0"/>
              </a:rPr>
            </a:br>
            <a:r>
              <a:rPr lang="en-US" sz="1000">
                <a:latin typeface="Antique Olive Roman" pitchFamily="34" charset="0"/>
              </a:rPr>
              <a:t>    (broadcast key only for broadcast traffic)</a:t>
            </a:r>
          </a:p>
          <a:p>
            <a:endParaRPr lang="en-US" sz="1000">
              <a:latin typeface="Antique Olive Roman" pitchFamily="34" charset="0"/>
            </a:endParaRPr>
          </a:p>
        </p:txBody>
      </p:sp>
      <p:cxnSp>
        <p:nvCxnSpPr>
          <p:cNvPr id="25606" name="Straight Arrow Connector 27"/>
          <p:cNvCxnSpPr>
            <a:cxnSpLocks noChangeShapeType="1"/>
          </p:cNvCxnSpPr>
          <p:nvPr/>
        </p:nvCxnSpPr>
        <p:spPr bwMode="auto">
          <a:xfrm rot="16200000" flipH="1">
            <a:off x="5424488" y="3900487"/>
            <a:ext cx="361950" cy="282575"/>
          </a:xfrm>
          <a:prstGeom prst="straightConnector1">
            <a:avLst/>
          </a:prstGeom>
          <a:noFill/>
          <a:ln w="28575">
            <a:solidFill>
              <a:srgbClr val="660066"/>
            </a:solidFill>
            <a:round/>
            <a:headEnd type="arrow" w="med" len="med"/>
            <a:tailEnd type="arrow" w="med" len="med"/>
          </a:ln>
        </p:spPr>
      </p:cxnSp>
      <p:cxnSp>
        <p:nvCxnSpPr>
          <p:cNvPr id="25607" name="Straight Arrow Connector 31"/>
          <p:cNvCxnSpPr>
            <a:cxnSpLocks noChangeShapeType="1"/>
          </p:cNvCxnSpPr>
          <p:nvPr/>
        </p:nvCxnSpPr>
        <p:spPr bwMode="auto">
          <a:xfrm flipV="1">
            <a:off x="6208713" y="3871913"/>
            <a:ext cx="249237" cy="225425"/>
          </a:xfrm>
          <a:prstGeom prst="straightConnector1">
            <a:avLst/>
          </a:prstGeom>
          <a:noFill/>
          <a:ln w="28575">
            <a:solidFill>
              <a:srgbClr val="660066"/>
            </a:solidFill>
            <a:round/>
            <a:headEnd type="arrow" w="med" len="med"/>
            <a:tailEnd type="arrow" w="med" len="med"/>
          </a:ln>
        </p:spPr>
      </p:cxnSp>
      <p:cxnSp>
        <p:nvCxnSpPr>
          <p:cNvPr id="25608" name="Straight Arrow Connector 12"/>
          <p:cNvCxnSpPr>
            <a:cxnSpLocks noChangeShapeType="1"/>
          </p:cNvCxnSpPr>
          <p:nvPr/>
        </p:nvCxnSpPr>
        <p:spPr bwMode="auto">
          <a:xfrm rot="16200000" flipV="1">
            <a:off x="1019969" y="4391819"/>
            <a:ext cx="776288" cy="488950"/>
          </a:xfrm>
          <a:prstGeom prst="straightConnector1">
            <a:avLst/>
          </a:prstGeom>
          <a:noFill/>
          <a:ln w="28575">
            <a:solidFill>
              <a:srgbClr val="FF0000"/>
            </a:solidFill>
            <a:round/>
            <a:headEnd/>
            <a:tailEnd type="arrow" w="med" len="med"/>
          </a:ln>
        </p:spPr>
      </p:cxnSp>
      <p:sp>
        <p:nvSpPr>
          <p:cNvPr id="15" name="Rectangular Callout 14"/>
          <p:cNvSpPr>
            <a:spLocks noChangeArrowheads="1"/>
          </p:cNvSpPr>
          <p:nvPr/>
        </p:nvSpPr>
        <p:spPr bwMode="auto">
          <a:xfrm>
            <a:off x="4068763" y="2160588"/>
            <a:ext cx="3417887" cy="1173162"/>
          </a:xfrm>
          <a:prstGeom prst="wedgeRectCallout">
            <a:avLst>
              <a:gd name="adj1" fmla="val -59347"/>
              <a:gd name="adj2" fmla="val 92648"/>
            </a:avLst>
          </a:prstGeom>
          <a:solidFill>
            <a:schemeClr val="bg1"/>
          </a:solidFill>
          <a:ln w="9525">
            <a:solidFill>
              <a:schemeClr val="tx1"/>
            </a:solidFill>
            <a:round/>
            <a:headEnd/>
            <a:tailEnd/>
          </a:ln>
          <a:effectLst>
            <a:outerShdw blurRad="63500" dist="38100" dir="2700000" algn="tl" rotWithShape="0">
              <a:srgbClr val="000000">
                <a:alpha val="39999"/>
              </a:srgbClr>
            </a:outerShdw>
          </a:effectLst>
        </p:spPr>
        <p:txBody>
          <a:bodyPr>
            <a:prstTxWarp prst="textNoShape">
              <a:avLst/>
            </a:prstTxWarp>
          </a:bodyPr>
          <a:lstStyle/>
          <a:p>
            <a:r>
              <a:rPr lang="en-US" b="1">
                <a:latin typeface="Antique Olive Roman" pitchFamily="34" charset="0"/>
              </a:rPr>
              <a:t>Vulnerabilities</a:t>
            </a:r>
          </a:p>
          <a:p>
            <a:r>
              <a:rPr lang="en-US">
                <a:latin typeface="Antique Olive Roman" pitchFamily="34" charset="0"/>
              </a:rPr>
              <a:t> - </a:t>
            </a:r>
            <a:r>
              <a:rPr lang="en-US" sz="1000">
                <a:latin typeface="Antique Olive Roman" pitchFamily="34" charset="0"/>
              </a:rPr>
              <a:t>Broadcast key shared by all users</a:t>
            </a:r>
          </a:p>
          <a:p>
            <a:endParaRPr lang="en-US">
              <a:latin typeface="Antique Olive Roman" pitchFamily="34" charset="0"/>
            </a:endParaRPr>
          </a:p>
          <a:p>
            <a:r>
              <a:rPr lang="en-US" b="1">
                <a:latin typeface="Antique Olive Roman" pitchFamily="34" charset="0"/>
              </a:rPr>
              <a:t>Prevention (at AP)</a:t>
            </a:r>
          </a:p>
          <a:p>
            <a:r>
              <a:rPr lang="en-US" sz="1000">
                <a:latin typeface="Antique Olive Roman" pitchFamily="34" charset="0"/>
              </a:rPr>
              <a:t> - Don’t distribute a shared broadcast key</a:t>
            </a:r>
          </a:p>
        </p:txBody>
      </p:sp>
      <p:sp>
        <p:nvSpPr>
          <p:cNvPr id="15370" name="Rectangle 16"/>
          <p:cNvSpPr>
            <a:spLocks noChangeArrowheads="1"/>
          </p:cNvSpPr>
          <p:nvPr/>
        </p:nvSpPr>
        <p:spPr bwMode="auto">
          <a:xfrm>
            <a:off x="6477000" y="4191000"/>
            <a:ext cx="2667000" cy="738188"/>
          </a:xfrm>
          <a:prstGeom prst="rect">
            <a:avLst/>
          </a:prstGeom>
          <a:solidFill>
            <a:schemeClr val="bg1"/>
          </a:solidFill>
          <a:ln w="9525">
            <a:noFill/>
            <a:miter lim="800000"/>
            <a:headEnd/>
            <a:tailEnd/>
          </a:ln>
        </p:spPr>
        <p:txBody>
          <a:bodyPr>
            <a:prstTxWarp prst="textNoShape">
              <a:avLst/>
            </a:prstTxWarp>
            <a:spAutoFit/>
          </a:bodyPr>
          <a:lstStyle/>
          <a:p>
            <a:r>
              <a:rPr lang="en-US" sz="1000" b="1">
                <a:solidFill>
                  <a:srgbClr val="FF0000"/>
                </a:solidFill>
                <a:latin typeface="Antique Olive Roman" pitchFamily="34" charset="0"/>
              </a:rPr>
              <a:t>Threat:</a:t>
            </a:r>
            <a:r>
              <a:rPr lang="en-US" sz="1000">
                <a:solidFill>
                  <a:srgbClr val="FF0000"/>
                </a:solidFill>
                <a:latin typeface="Antique Olive Roman" pitchFamily="34" charset="0"/>
              </a:rPr>
              <a:t/>
            </a:r>
            <a:br>
              <a:rPr lang="en-US" sz="1000">
                <a:solidFill>
                  <a:srgbClr val="FF0000"/>
                </a:solidFill>
                <a:latin typeface="Antique Olive Roman" pitchFamily="34" charset="0"/>
              </a:rPr>
            </a:br>
            <a:r>
              <a:rPr lang="en-US" sz="1000">
                <a:solidFill>
                  <a:srgbClr val="FF0000"/>
                </a:solidFill>
                <a:latin typeface="Antique Olive Roman" pitchFamily="34" charset="0"/>
              </a:rPr>
              <a:t>Anyone with a computer and bad intent anywhere on the Internet </a:t>
            </a:r>
            <a:br>
              <a:rPr lang="en-US" sz="1000">
                <a:solidFill>
                  <a:srgbClr val="FF0000"/>
                </a:solidFill>
                <a:latin typeface="Antique Olive Roman" pitchFamily="34" charset="0"/>
              </a:rPr>
            </a:br>
            <a:r>
              <a:rPr lang="en-US" sz="1000">
                <a:solidFill>
                  <a:srgbClr val="FF0000"/>
                </a:solidFill>
                <a:latin typeface="Antique Olive Roman" pitchFamily="34" charset="0"/>
              </a:rPr>
              <a:t>(and an accomplice at the Hotspot)</a:t>
            </a:r>
          </a:p>
        </p:txBody>
      </p:sp>
      <p:grpSp>
        <p:nvGrpSpPr>
          <p:cNvPr id="2" name="Group 11"/>
          <p:cNvGrpSpPr>
            <a:grpSpLocks/>
          </p:cNvGrpSpPr>
          <p:nvPr/>
        </p:nvGrpSpPr>
        <p:grpSpPr bwMode="auto">
          <a:xfrm>
            <a:off x="1268413" y="4541838"/>
            <a:ext cx="254000" cy="246062"/>
            <a:chOff x="247993" y="4928438"/>
            <a:chExt cx="255198" cy="246221"/>
          </a:xfrm>
        </p:grpSpPr>
        <p:sp>
          <p:nvSpPr>
            <p:cNvPr id="13" name="Oval 12"/>
            <p:cNvSpPr/>
            <p:nvPr/>
          </p:nvSpPr>
          <p:spPr bwMode="auto">
            <a:xfrm>
              <a:off x="252777" y="4928438"/>
              <a:ext cx="245628" cy="246221"/>
            </a:xfrm>
            <a:prstGeom prst="ellipse">
              <a:avLst/>
            </a:prstGeom>
            <a:solidFill>
              <a:schemeClr val="accent3"/>
            </a:solidFill>
            <a:ln w="12700" cap="flat" cmpd="sng" algn="ctr">
              <a:solidFill>
                <a:schemeClr val="tx1"/>
              </a:solidFill>
              <a:prstDash val="solid"/>
              <a:round/>
              <a:headEnd type="none" w="med" len="med"/>
              <a:tailEnd type="none" w="med" len="med"/>
            </a:ln>
            <a:effectLst/>
          </p:spPr>
          <p:txBody>
            <a:bodyPr/>
            <a:lstStyle/>
            <a:p>
              <a:pPr>
                <a:defRPr/>
              </a:pPr>
              <a:endParaRPr lang="en-US">
                <a:latin typeface="Antique Olive Roman" pitchFamily="34" charset="0"/>
              </a:endParaRPr>
            </a:p>
          </p:txBody>
        </p:sp>
        <p:sp>
          <p:nvSpPr>
            <p:cNvPr id="25622" name="Rectangle 13"/>
            <p:cNvSpPr>
              <a:spLocks noChangeArrowheads="1"/>
            </p:cNvSpPr>
            <p:nvPr/>
          </p:nvSpPr>
          <p:spPr bwMode="auto">
            <a:xfrm>
              <a:off x="247993" y="4928438"/>
              <a:ext cx="255198" cy="246221"/>
            </a:xfrm>
            <a:prstGeom prst="rect">
              <a:avLst/>
            </a:prstGeom>
            <a:noFill/>
            <a:ln w="9525">
              <a:noFill/>
              <a:miter lim="800000"/>
              <a:headEnd/>
              <a:tailEnd/>
            </a:ln>
          </p:spPr>
          <p:txBody>
            <a:bodyPr wrap="none">
              <a:prstTxWarp prst="textNoShape">
                <a:avLst/>
              </a:prstTxWarp>
              <a:spAutoFit/>
            </a:bodyPr>
            <a:lstStyle/>
            <a:p>
              <a:r>
                <a:rPr lang="en-US" sz="1000" b="1">
                  <a:latin typeface="Antique Olive Roman" pitchFamily="34" charset="0"/>
                </a:rPr>
                <a:t>1</a:t>
              </a:r>
            </a:p>
          </p:txBody>
        </p:sp>
      </p:grpSp>
      <p:grpSp>
        <p:nvGrpSpPr>
          <p:cNvPr id="3" name="Group 15"/>
          <p:cNvGrpSpPr>
            <a:grpSpLocks/>
          </p:cNvGrpSpPr>
          <p:nvPr/>
        </p:nvGrpSpPr>
        <p:grpSpPr bwMode="auto">
          <a:xfrm>
            <a:off x="5394325" y="3967163"/>
            <a:ext cx="255588" cy="246062"/>
            <a:chOff x="400393" y="5690438"/>
            <a:chExt cx="255198" cy="246221"/>
          </a:xfrm>
        </p:grpSpPr>
        <p:sp>
          <p:nvSpPr>
            <p:cNvPr id="17" name="Oval 16"/>
            <p:cNvSpPr/>
            <p:nvPr/>
          </p:nvSpPr>
          <p:spPr bwMode="auto">
            <a:xfrm>
              <a:off x="405149" y="5690438"/>
              <a:ext cx="245687" cy="246221"/>
            </a:xfrm>
            <a:prstGeom prst="ellipse">
              <a:avLst/>
            </a:prstGeom>
            <a:solidFill>
              <a:schemeClr val="accent3"/>
            </a:solidFill>
            <a:ln w="12700" cap="flat" cmpd="sng" algn="ctr">
              <a:solidFill>
                <a:schemeClr val="tx1"/>
              </a:solidFill>
              <a:prstDash val="solid"/>
              <a:round/>
              <a:headEnd type="none" w="med" len="med"/>
              <a:tailEnd type="none" w="med" len="med"/>
            </a:ln>
            <a:effectLst/>
          </p:spPr>
          <p:txBody>
            <a:bodyPr/>
            <a:lstStyle/>
            <a:p>
              <a:pPr>
                <a:defRPr/>
              </a:pPr>
              <a:endParaRPr lang="en-US">
                <a:latin typeface="Antique Olive Roman" pitchFamily="34" charset="0"/>
              </a:endParaRPr>
            </a:p>
          </p:txBody>
        </p:sp>
        <p:sp>
          <p:nvSpPr>
            <p:cNvPr id="25620" name="Rectangle 17"/>
            <p:cNvSpPr>
              <a:spLocks noChangeArrowheads="1"/>
            </p:cNvSpPr>
            <p:nvPr/>
          </p:nvSpPr>
          <p:spPr bwMode="auto">
            <a:xfrm>
              <a:off x="400393" y="5690438"/>
              <a:ext cx="255198" cy="246221"/>
            </a:xfrm>
            <a:prstGeom prst="rect">
              <a:avLst/>
            </a:prstGeom>
            <a:noFill/>
            <a:ln w="9525">
              <a:noFill/>
              <a:miter lim="800000"/>
              <a:headEnd/>
              <a:tailEnd/>
            </a:ln>
          </p:spPr>
          <p:txBody>
            <a:bodyPr wrap="none">
              <a:prstTxWarp prst="textNoShape">
                <a:avLst/>
              </a:prstTxWarp>
              <a:spAutoFit/>
            </a:bodyPr>
            <a:lstStyle/>
            <a:p>
              <a:r>
                <a:rPr lang="en-US" sz="1000" b="1">
                  <a:latin typeface="Antique Olive Roman" pitchFamily="34" charset="0"/>
                </a:rPr>
                <a:t>2</a:t>
              </a:r>
            </a:p>
          </p:txBody>
        </p:sp>
      </p:grpSp>
      <p:sp>
        <p:nvSpPr>
          <p:cNvPr id="21" name="Rectangle 20"/>
          <p:cNvSpPr/>
          <p:nvPr/>
        </p:nvSpPr>
        <p:spPr bwMode="auto">
          <a:xfrm>
            <a:off x="4923692" y="5545015"/>
            <a:ext cx="3991708" cy="718220"/>
          </a:xfrm>
          <a:prstGeom prst="rect">
            <a:avLst/>
          </a:prstGeom>
          <a:solidFill>
            <a:schemeClr val="bg1"/>
          </a:solidFill>
          <a:ln w="9525" cap="flat" cmpd="sng" algn="ctr">
            <a:noFill/>
            <a:prstDash val="solid"/>
            <a:round/>
            <a:headEnd type="none" w="med" len="med"/>
            <a:tailEnd type="none" w="med" len="med"/>
          </a:ln>
          <a:effectLst>
            <a:glow rad="228600">
              <a:srgbClr val="00B05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prstTxWarp prst="textNoShape">
              <a:avLst/>
            </a:prstTxWarp>
          </a:bodyPr>
          <a:lstStyle/>
          <a:p>
            <a:r>
              <a:rPr lang="en-US" b="1">
                <a:latin typeface="Antique Olive Roman" pitchFamily="34" charset="0"/>
              </a:rPr>
              <a:t>IEEE 802.11 Recommendations:</a:t>
            </a:r>
            <a:r>
              <a:rPr lang="en-US" sz="1100" b="1">
                <a:latin typeface="Antique Olive Roman" pitchFamily="34" charset="0"/>
              </a:rPr>
              <a:t/>
            </a:r>
            <a:br>
              <a:rPr lang="en-US" sz="1100" b="1">
                <a:latin typeface="Antique Olive Roman" pitchFamily="34" charset="0"/>
              </a:rPr>
            </a:br>
            <a:r>
              <a:rPr lang="en-US" sz="1100" b="1">
                <a:latin typeface="Antique Olive Roman" pitchFamily="34" charset="0"/>
              </a:rPr>
              <a:t> - </a:t>
            </a:r>
            <a:r>
              <a:rPr lang="en-US" sz="1100">
                <a:latin typeface="Antique Olive Roman" pitchFamily="34" charset="0"/>
              </a:rPr>
              <a:t>AP optionally may NOT distribute a </a:t>
            </a:r>
            <a:br>
              <a:rPr lang="en-US" sz="1100">
                <a:latin typeface="Antique Olive Roman" pitchFamily="34" charset="0"/>
              </a:rPr>
            </a:br>
            <a:r>
              <a:rPr lang="en-US" sz="1100">
                <a:latin typeface="Antique Olive Roman" pitchFamily="34" charset="0"/>
              </a:rPr>
              <a:t>   shared broadcast key</a:t>
            </a:r>
          </a:p>
          <a:p>
            <a:r>
              <a:rPr lang="en-US" sz="1100">
                <a:latin typeface="Antique Olive Roman" pitchFamily="34" charset="0"/>
              </a:rPr>
              <a:t> - STA  should check broadcast key usage</a:t>
            </a:r>
          </a:p>
        </p:txBody>
      </p:sp>
      <p:sp>
        <p:nvSpPr>
          <p:cNvPr id="25616" name="Date Placeholder 18"/>
          <p:cNvSpPr>
            <a:spLocks noGrp="1"/>
          </p:cNvSpPr>
          <p:nvPr>
            <p:ph type="dt" sz="quarter" idx="10"/>
          </p:nvPr>
        </p:nvSpPr>
        <p:spPr>
          <a:xfrm>
            <a:off x="68263" y="-47625"/>
            <a:ext cx="1249362" cy="184150"/>
          </a:xfrm>
          <a:noFill/>
        </p:spPr>
        <p:txBody>
          <a:bodyPr/>
          <a:lstStyle/>
          <a:p>
            <a:r>
              <a:rPr lang="de-DE" smtClean="0"/>
              <a:t>Sep 2011</a:t>
            </a:r>
            <a:endParaRPr lang="en-US"/>
          </a:p>
        </p:txBody>
      </p:sp>
      <p:sp>
        <p:nvSpPr>
          <p:cNvPr id="25617" name="Slide Number Placeholder 21"/>
          <p:cNvSpPr>
            <a:spLocks noGrp="1"/>
          </p:cNvSpPr>
          <p:nvPr>
            <p:ph type="sldNum" sz="quarter" idx="12"/>
          </p:nvPr>
        </p:nvSpPr>
        <p:spPr>
          <a:noFill/>
        </p:spPr>
        <p:txBody>
          <a:bodyPr/>
          <a:lstStyle/>
          <a:p>
            <a:r>
              <a:rPr lang="en-US"/>
              <a:t>Slide </a:t>
            </a:r>
            <a:fld id="{27675292-795C-1841-B09B-D0BBCDFFF798}" type="slidenum">
              <a:rPr lang="en-US"/>
              <a:pPr/>
              <a:t>55</a:t>
            </a:fld>
            <a:endParaRPr lang="en-US"/>
          </a:p>
        </p:txBody>
      </p:sp>
      <p:sp>
        <p:nvSpPr>
          <p:cNvPr id="25618" name="Footer Placeholder 22"/>
          <p:cNvSpPr>
            <a:spLocks noGrp="1"/>
          </p:cNvSpPr>
          <p:nvPr>
            <p:ph type="ftr" sz="quarter" idx="11"/>
          </p:nvPr>
        </p:nvSpPr>
        <p:spPr>
          <a:noFill/>
        </p:spPr>
        <p:txBody>
          <a:bodyPr/>
          <a:lstStyle/>
          <a:p>
            <a:r>
              <a:rPr lang="de-DE" smtClean="0"/>
              <a:t>Mano (Root), Siep (CSR), Emmelmann (Fokus), Lambert (Marvel)</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381000"/>
            <a:ext cx="8610600" cy="533400"/>
          </a:xfrm>
        </p:spPr>
        <p:txBody>
          <a:bodyPr/>
          <a:lstStyle/>
          <a:p>
            <a:r>
              <a:rPr lang="en-US"/>
              <a:t>Preliminary IEEE 802.11ai Recommendations</a:t>
            </a:r>
          </a:p>
        </p:txBody>
      </p:sp>
      <p:sp>
        <p:nvSpPr>
          <p:cNvPr id="26627" name="Content Placeholder 2"/>
          <p:cNvSpPr>
            <a:spLocks noGrp="1"/>
          </p:cNvSpPr>
          <p:nvPr>
            <p:ph idx="1"/>
          </p:nvPr>
        </p:nvSpPr>
        <p:spPr/>
        <p:txBody>
          <a:bodyPr/>
          <a:lstStyle/>
          <a:p>
            <a:r>
              <a:rPr lang="en-US"/>
              <a:t>Support only encrypted (RSN) traffic</a:t>
            </a:r>
          </a:p>
          <a:p>
            <a:r>
              <a:rPr lang="en-US"/>
              <a:t>Consider application of 11w management frame protection (mandate if risks identified)</a:t>
            </a:r>
          </a:p>
          <a:p>
            <a:r>
              <a:rPr lang="en-US"/>
              <a:t>Strong authentication must prevent spoofing of</a:t>
            </a:r>
          </a:p>
          <a:p>
            <a:pPr lvl="1"/>
            <a:r>
              <a:rPr lang="en-US"/>
              <a:t>AP, STA and Authentication Server	</a:t>
            </a:r>
          </a:p>
          <a:p>
            <a:pPr lvl="1"/>
            <a:r>
              <a:rPr lang="en-US"/>
              <a:t>Must provide some binding to expected “service”</a:t>
            </a:r>
          </a:p>
          <a:p>
            <a:r>
              <a:rPr lang="en-US"/>
              <a:t>Use of all unprotected frames should be examined for risks when 11ai has stable draft</a:t>
            </a:r>
          </a:p>
          <a:p>
            <a:r>
              <a:rPr lang="en-US"/>
              <a:t>Task group should determine if they wish to address risks associated with “discovery”.</a:t>
            </a:r>
          </a:p>
          <a:p>
            <a:pPr lvl="1"/>
            <a:r>
              <a:rPr lang="en-US"/>
              <a:t>Device / person identity and location privacy</a:t>
            </a:r>
          </a:p>
          <a:p>
            <a:pPr lvl="1"/>
            <a:r>
              <a:rPr lang="en-US"/>
              <a:t>Service request or availability sensitivities</a:t>
            </a:r>
          </a:p>
          <a:p>
            <a:r>
              <a:rPr lang="en-US"/>
              <a:t>Analysis did not look at denial of service. Review is required after 11ai draft to ensure there is no leveraged attack</a:t>
            </a:r>
          </a:p>
          <a:p>
            <a:endParaRPr lang="en-US"/>
          </a:p>
        </p:txBody>
      </p:sp>
      <p:sp>
        <p:nvSpPr>
          <p:cNvPr id="26628" name="Date Placeholder 3"/>
          <p:cNvSpPr>
            <a:spLocks noGrp="1"/>
          </p:cNvSpPr>
          <p:nvPr>
            <p:ph type="dt" sz="quarter" idx="10"/>
          </p:nvPr>
        </p:nvSpPr>
        <p:spPr>
          <a:noFill/>
        </p:spPr>
        <p:txBody>
          <a:bodyPr/>
          <a:lstStyle/>
          <a:p>
            <a:r>
              <a:rPr lang="de-DE" smtClean="0"/>
              <a:t>Sep 2011</a:t>
            </a:r>
            <a:endParaRPr lang="en-US"/>
          </a:p>
        </p:txBody>
      </p:sp>
      <p:sp>
        <p:nvSpPr>
          <p:cNvPr id="26629" name="Footer Placeholder 4"/>
          <p:cNvSpPr>
            <a:spLocks noGrp="1"/>
          </p:cNvSpPr>
          <p:nvPr>
            <p:ph type="ftr" sz="quarter" idx="11"/>
          </p:nvPr>
        </p:nvSpPr>
        <p:spPr>
          <a:noFill/>
        </p:spPr>
        <p:txBody>
          <a:bodyPr/>
          <a:lstStyle/>
          <a:p>
            <a:r>
              <a:rPr lang="de-DE" smtClean="0"/>
              <a:t>Mano (Root), Siep (CSR), Emmelmann (Fokus), Lambert (Marvel)</a:t>
            </a:r>
            <a:endParaRPr lang="en-US"/>
          </a:p>
        </p:txBody>
      </p:sp>
      <p:sp>
        <p:nvSpPr>
          <p:cNvPr id="26630" name="Slide Number Placeholder 5"/>
          <p:cNvSpPr>
            <a:spLocks noGrp="1"/>
          </p:cNvSpPr>
          <p:nvPr>
            <p:ph type="sldNum" sz="quarter" idx="12"/>
          </p:nvPr>
        </p:nvSpPr>
        <p:spPr>
          <a:noFill/>
        </p:spPr>
        <p:txBody>
          <a:bodyPr/>
          <a:lstStyle/>
          <a:p>
            <a:r>
              <a:rPr lang="en-US"/>
              <a:t>Slide </a:t>
            </a:r>
            <a:fld id="{9DD4CDCE-67D4-FA45-A47E-4AEF0B436A7F}" type="slidenum">
              <a:rPr lang="en-US"/>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381000"/>
            <a:ext cx="8610600" cy="533400"/>
          </a:xfrm>
        </p:spPr>
        <p:txBody>
          <a:bodyPr/>
          <a:lstStyle/>
          <a:p>
            <a:r>
              <a:rPr lang="en-US"/>
              <a:t>IEEE 802.11ai Security Requirements</a:t>
            </a:r>
          </a:p>
        </p:txBody>
      </p:sp>
      <p:sp>
        <p:nvSpPr>
          <p:cNvPr id="27651" name="Content Placeholder 2"/>
          <p:cNvSpPr>
            <a:spLocks noGrp="1"/>
          </p:cNvSpPr>
          <p:nvPr>
            <p:ph idx="1"/>
          </p:nvPr>
        </p:nvSpPr>
        <p:spPr/>
        <p:txBody>
          <a:bodyPr/>
          <a:lstStyle/>
          <a:p>
            <a:r>
              <a:rPr lang="en-US"/>
              <a:t>Secure generation of PTK for RSN traffic</a:t>
            </a:r>
          </a:p>
          <a:p>
            <a:r>
              <a:rPr lang="en-US"/>
              <a:t>Authentication</a:t>
            </a:r>
          </a:p>
          <a:p>
            <a:pPr lvl="1"/>
            <a:r>
              <a:rPr lang="en-US"/>
              <a:t>AP-to-STA</a:t>
            </a:r>
          </a:p>
          <a:p>
            <a:pPr lvl="2"/>
            <a:r>
              <a:rPr lang="en-US"/>
              <a:t>Authentication must provide mapping to expeted network/services</a:t>
            </a:r>
          </a:p>
          <a:p>
            <a:pPr lvl="1"/>
            <a:r>
              <a:rPr lang="en-US"/>
              <a:t>Authentication of STA-to-AP</a:t>
            </a:r>
          </a:p>
          <a:p>
            <a:pPr lvl="1"/>
            <a:r>
              <a:rPr lang="en-US"/>
              <a:t>Mutual Authentication of AP and </a:t>
            </a:r>
            <a:br>
              <a:rPr lang="en-US"/>
            </a:br>
            <a:r>
              <a:rPr lang="en-US"/>
              <a:t>Authentication Server</a:t>
            </a:r>
          </a:p>
          <a:p>
            <a:r>
              <a:rPr lang="en-US"/>
              <a:t>Secure transfer of “upper layer information” </a:t>
            </a:r>
            <a:br>
              <a:rPr lang="en-US"/>
            </a:br>
            <a:r>
              <a:rPr lang="en-US"/>
              <a:t>(prevent modification or spoofing)</a:t>
            </a:r>
          </a:p>
          <a:p>
            <a:pPr lvl="1"/>
            <a:r>
              <a:rPr lang="en-US"/>
              <a:t>IP address, router address/announcement</a:t>
            </a:r>
          </a:p>
          <a:p>
            <a:pPr lvl="1"/>
            <a:endParaRPr lang="en-US"/>
          </a:p>
        </p:txBody>
      </p:sp>
      <p:sp>
        <p:nvSpPr>
          <p:cNvPr id="27652" name="Date Placeholder 3"/>
          <p:cNvSpPr>
            <a:spLocks noGrp="1"/>
          </p:cNvSpPr>
          <p:nvPr>
            <p:ph type="dt" sz="quarter" idx="10"/>
          </p:nvPr>
        </p:nvSpPr>
        <p:spPr>
          <a:noFill/>
        </p:spPr>
        <p:txBody>
          <a:bodyPr/>
          <a:lstStyle/>
          <a:p>
            <a:r>
              <a:rPr lang="de-DE" smtClean="0"/>
              <a:t>Sep 2011</a:t>
            </a:r>
            <a:endParaRPr lang="en-US"/>
          </a:p>
        </p:txBody>
      </p:sp>
      <p:sp>
        <p:nvSpPr>
          <p:cNvPr id="27653" name="Footer Placeholder 4"/>
          <p:cNvSpPr>
            <a:spLocks noGrp="1"/>
          </p:cNvSpPr>
          <p:nvPr>
            <p:ph type="ftr" sz="quarter" idx="11"/>
          </p:nvPr>
        </p:nvSpPr>
        <p:spPr>
          <a:noFill/>
        </p:spPr>
        <p:txBody>
          <a:bodyPr/>
          <a:lstStyle/>
          <a:p>
            <a:r>
              <a:rPr lang="de-DE" smtClean="0"/>
              <a:t>Mano (Root), Siep (CSR), Emmelmann (Fokus), Lambert (Marvel)</a:t>
            </a:r>
            <a:endParaRPr lang="en-US"/>
          </a:p>
        </p:txBody>
      </p:sp>
      <p:sp>
        <p:nvSpPr>
          <p:cNvPr id="27654" name="Slide Number Placeholder 5"/>
          <p:cNvSpPr>
            <a:spLocks noGrp="1"/>
          </p:cNvSpPr>
          <p:nvPr>
            <p:ph type="sldNum" sz="quarter" idx="12"/>
          </p:nvPr>
        </p:nvSpPr>
        <p:spPr>
          <a:noFill/>
        </p:spPr>
        <p:txBody>
          <a:bodyPr/>
          <a:lstStyle/>
          <a:p>
            <a:r>
              <a:rPr lang="en-US"/>
              <a:t>Slide </a:t>
            </a:r>
            <a:fld id="{E671F2E1-38F0-4941-9DB4-EA7DCEF4BBF4}" type="slidenum">
              <a:rPr lang="en-US"/>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381000"/>
            <a:ext cx="8610600" cy="533400"/>
          </a:xfrm>
        </p:spPr>
        <p:txBody>
          <a:bodyPr/>
          <a:lstStyle/>
          <a:p>
            <a:r>
              <a:rPr lang="en-US"/>
              <a:t>IEEE 802.11ai Security – Scope Questions</a:t>
            </a:r>
          </a:p>
        </p:txBody>
      </p:sp>
      <p:sp>
        <p:nvSpPr>
          <p:cNvPr id="28675" name="Content Placeholder 2"/>
          <p:cNvSpPr>
            <a:spLocks noGrp="1"/>
          </p:cNvSpPr>
          <p:nvPr>
            <p:ph idx="1"/>
          </p:nvPr>
        </p:nvSpPr>
        <p:spPr/>
        <p:txBody>
          <a:bodyPr/>
          <a:lstStyle/>
          <a:p>
            <a:r>
              <a:rPr lang="en-US"/>
              <a:t>What Authentication Credentials should be supported?</a:t>
            </a:r>
          </a:p>
          <a:p>
            <a:pPr lvl="1"/>
            <a:r>
              <a:rPr lang="en-US"/>
              <a:t>Shared key / passphrase, SIM, USIM, certificate, </a:t>
            </a:r>
            <a:br>
              <a:rPr lang="en-US"/>
            </a:br>
            <a:r>
              <a:rPr lang="en-US"/>
              <a:t>Public Key</a:t>
            </a:r>
          </a:p>
          <a:p>
            <a:r>
              <a:rPr lang="en-US"/>
              <a:t>Denial of service protection – risk?</a:t>
            </a:r>
          </a:p>
          <a:p>
            <a:r>
              <a:rPr lang="en-US"/>
              <a:t>Security of discovered information – is this a risk?</a:t>
            </a:r>
          </a:p>
          <a:p>
            <a:endParaRPr lang="en-US"/>
          </a:p>
        </p:txBody>
      </p:sp>
      <p:sp>
        <p:nvSpPr>
          <p:cNvPr id="28676" name="Date Placeholder 3"/>
          <p:cNvSpPr>
            <a:spLocks noGrp="1"/>
          </p:cNvSpPr>
          <p:nvPr>
            <p:ph type="dt" sz="quarter" idx="10"/>
          </p:nvPr>
        </p:nvSpPr>
        <p:spPr>
          <a:noFill/>
        </p:spPr>
        <p:txBody>
          <a:bodyPr/>
          <a:lstStyle/>
          <a:p>
            <a:r>
              <a:rPr lang="de-DE" smtClean="0"/>
              <a:t>Sep 2011</a:t>
            </a:r>
            <a:endParaRPr lang="en-US"/>
          </a:p>
        </p:txBody>
      </p:sp>
      <p:sp>
        <p:nvSpPr>
          <p:cNvPr id="28677" name="Footer Placeholder 4"/>
          <p:cNvSpPr>
            <a:spLocks noGrp="1"/>
          </p:cNvSpPr>
          <p:nvPr>
            <p:ph type="ftr" sz="quarter" idx="11"/>
          </p:nvPr>
        </p:nvSpPr>
        <p:spPr>
          <a:noFill/>
        </p:spPr>
        <p:txBody>
          <a:bodyPr/>
          <a:lstStyle/>
          <a:p>
            <a:r>
              <a:rPr lang="de-DE" smtClean="0"/>
              <a:t>Mano (Root), Siep (CSR), Emmelmann (Fokus), Lambert (Marvel)</a:t>
            </a:r>
            <a:endParaRPr lang="en-US"/>
          </a:p>
        </p:txBody>
      </p:sp>
      <p:sp>
        <p:nvSpPr>
          <p:cNvPr id="28678" name="Slide Number Placeholder 5"/>
          <p:cNvSpPr>
            <a:spLocks noGrp="1"/>
          </p:cNvSpPr>
          <p:nvPr>
            <p:ph type="sldNum" sz="quarter" idx="12"/>
          </p:nvPr>
        </p:nvSpPr>
        <p:spPr>
          <a:noFill/>
        </p:spPr>
        <p:txBody>
          <a:bodyPr/>
          <a:lstStyle/>
          <a:p>
            <a:r>
              <a:rPr lang="en-US"/>
              <a:t>Slide </a:t>
            </a:r>
            <a:fld id="{AF0458D4-CE05-634B-99E4-58E079987507}" type="slidenum">
              <a:rPr lang="en-US"/>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355A2FA7-4194-294C-BE40-F5EC144E984D}" type="slidenum">
              <a:rPr lang="en-US"/>
              <a:pPr/>
              <a:t>59</a:t>
            </a:fld>
            <a:endParaRPr lang="en-US"/>
          </a:p>
        </p:txBody>
      </p:sp>
      <p:sp>
        <p:nvSpPr>
          <p:cNvPr id="32770" name="Rectangle 2"/>
          <p:cNvSpPr>
            <a:spLocks noGrp="1" noChangeArrowheads="1"/>
          </p:cNvSpPr>
          <p:nvPr>
            <p:ph type="title"/>
          </p:nvPr>
        </p:nvSpPr>
        <p:spPr/>
        <p:txBody>
          <a:bodyPr/>
          <a:lstStyle/>
          <a:p>
            <a:r>
              <a:rPr lang="en-GB" dirty="0"/>
              <a:t>References</a:t>
            </a:r>
          </a:p>
        </p:txBody>
      </p:sp>
      <p:sp>
        <p:nvSpPr>
          <p:cNvPr id="32771" name="Rectangle 3"/>
          <p:cNvSpPr>
            <a:spLocks noGrp="1" noChangeArrowheads="1"/>
          </p:cNvSpPr>
          <p:nvPr>
            <p:ph type="body" idx="1"/>
          </p:nvPr>
        </p:nvSpPr>
        <p:spPr>
          <a:xfrm>
            <a:off x="685800" y="1676400"/>
            <a:ext cx="7772400" cy="4114800"/>
          </a:xfrm>
        </p:spPr>
        <p:txBody>
          <a:bodyPr/>
          <a:lstStyle/>
          <a:p>
            <a:r>
              <a:rPr lang="en-US" sz="1000" dirty="0" smtClean="0"/>
              <a:t>Original Presentations</a:t>
            </a:r>
          </a:p>
          <a:p>
            <a:pPr lvl="1"/>
            <a:r>
              <a:rPr lang="en-US" sz="900" dirty="0" smtClean="0"/>
              <a:t>11-11/1244 – </a:t>
            </a:r>
            <a:r>
              <a:rPr lang="en-US" sz="900" dirty="0" err="1" smtClean="0"/>
              <a:t>TGai</a:t>
            </a:r>
            <a:r>
              <a:rPr lang="en-US" sz="900" dirty="0" smtClean="0"/>
              <a:t> Overview</a:t>
            </a:r>
          </a:p>
          <a:p>
            <a:pPr lvl="1"/>
            <a:r>
              <a:rPr lang="en-US" sz="900" dirty="0" smtClean="0"/>
              <a:t>11-11/1154 – </a:t>
            </a:r>
            <a:r>
              <a:rPr lang="en-US" sz="900" dirty="0" err="1" smtClean="0"/>
              <a:t>TGai</a:t>
            </a:r>
            <a:r>
              <a:rPr lang="en-US" sz="900" dirty="0" smtClean="0"/>
              <a:t> Use Cases</a:t>
            </a:r>
          </a:p>
          <a:p>
            <a:pPr lvl="1"/>
            <a:r>
              <a:rPr lang="en-US" sz="900" dirty="0" smtClean="0"/>
              <a:t>11-11/1237 – </a:t>
            </a:r>
            <a:r>
              <a:rPr lang="en-US" sz="900" dirty="0" err="1" smtClean="0"/>
              <a:t>TGai</a:t>
            </a:r>
            <a:r>
              <a:rPr lang="en-US" sz="900" dirty="0" smtClean="0"/>
              <a:t> Key Technical Ideas</a:t>
            </a:r>
          </a:p>
          <a:p>
            <a:pPr lvl="1"/>
            <a:r>
              <a:rPr lang="en-US" sz="900" dirty="0" smtClean="0"/>
              <a:t>11-11/1250 -- </a:t>
            </a:r>
            <a:r>
              <a:rPr lang="de-DE" sz="900" dirty="0" err="1" smtClean="0"/>
              <a:t>Security</a:t>
            </a:r>
            <a:r>
              <a:rPr lang="de-DE" sz="900" dirty="0" smtClean="0"/>
              <a:t> </a:t>
            </a:r>
            <a:r>
              <a:rPr lang="de-DE" sz="900" dirty="0" err="1" smtClean="0"/>
              <a:t>Review</a:t>
            </a:r>
            <a:r>
              <a:rPr lang="de-DE" sz="900" dirty="0" smtClean="0"/>
              <a:t> and </a:t>
            </a:r>
            <a:r>
              <a:rPr lang="de-DE" sz="900" dirty="0" err="1" smtClean="0"/>
              <a:t>Recommendations</a:t>
            </a:r>
            <a:r>
              <a:rPr lang="de-DE" sz="900" dirty="0" smtClean="0"/>
              <a:t>  </a:t>
            </a:r>
            <a:r>
              <a:rPr lang="de-DE" sz="900" dirty="0" err="1" smtClean="0"/>
              <a:t>for</a:t>
            </a:r>
            <a:r>
              <a:rPr lang="de-DE" sz="900" dirty="0" smtClean="0"/>
              <a:t> IEEE802.11ai Fast Initial Link Setup</a:t>
            </a:r>
            <a:endParaRPr lang="en-US" sz="900" dirty="0" smtClean="0"/>
          </a:p>
          <a:p>
            <a:r>
              <a:rPr lang="en-US" sz="1000" dirty="0" smtClean="0"/>
              <a:t>Additional Material</a:t>
            </a:r>
          </a:p>
          <a:p>
            <a:pPr lvl="1"/>
            <a:r>
              <a:rPr lang="en-US" sz="900" b="0" dirty="0" smtClean="0"/>
              <a:t>11-10-1152-01-0fia-fast-initial-link-set-up-par.doc </a:t>
            </a:r>
          </a:p>
          <a:p>
            <a:pPr lvl="1"/>
            <a:r>
              <a:rPr lang="en-US" sz="900" b="0" dirty="0" smtClean="0"/>
              <a:t>11-11-0281-00-00ai-proposed-dynamic-mobility-use-cases-for-tgai.docx</a:t>
            </a:r>
          </a:p>
          <a:p>
            <a:pPr lvl="1"/>
            <a:r>
              <a:rPr lang="en-US" sz="900" b="0" dirty="0" smtClean="0"/>
              <a:t>11-11-0148-07-00ai-use-cases-for-tgai.docx</a:t>
            </a:r>
          </a:p>
          <a:p>
            <a:pPr lvl="1"/>
            <a:r>
              <a:rPr lang="en-US" sz="900" b="0" dirty="0" smtClean="0"/>
              <a:t>11-11-0122-00-00ai-3g-wlan-handover.pptx</a:t>
            </a:r>
          </a:p>
          <a:p>
            <a:pPr lvl="1"/>
            <a:r>
              <a:rPr lang="en-US" sz="900" b="0" dirty="0" smtClean="0"/>
              <a:t>11-11-0408-02-00ai-Use_Case_Characteristics_Discussion.pptx</a:t>
            </a:r>
          </a:p>
          <a:p>
            <a:pPr lvl="1"/>
            <a:r>
              <a:rPr lang="en-US" sz="900" b="0" dirty="0" smtClean="0"/>
              <a:t>11-11-0023-02-00ai-use-case-senario-for-tgai.pptx</a:t>
            </a:r>
          </a:p>
          <a:p>
            <a:pPr lvl="1"/>
            <a:r>
              <a:rPr lang="en-US" sz="900" b="0" dirty="0" smtClean="0"/>
              <a:t>11-11-0441-00-00ai-self-growing-use-cases-requiring-fast-initial-link-setup.docx</a:t>
            </a:r>
          </a:p>
          <a:p>
            <a:pPr lvl="1"/>
            <a:r>
              <a:rPr lang="en-GB" sz="900" b="0" dirty="0" smtClean="0"/>
              <a:t>11-11-0746-00-00ai-discussion-on-how-many-aps-to-cover.ppt </a:t>
            </a:r>
            <a:endParaRPr lang="en-US" sz="900" b="0" dirty="0" smtClean="0"/>
          </a:p>
          <a:p>
            <a:pPr lvl="1"/>
            <a:r>
              <a:rPr lang="en-GB" sz="900" b="0" dirty="0" smtClean="0"/>
              <a:t>11-11-0750-00-00ai-use-case-document-definitions.pptx</a:t>
            </a:r>
            <a:endParaRPr lang="en-US" sz="900" b="0" dirty="0" smtClean="0"/>
          </a:p>
          <a:p>
            <a:pPr lvl="1"/>
            <a:r>
              <a:rPr lang="en-GB" sz="900" b="0" dirty="0" smtClean="0"/>
              <a:t>11-11-0619-00-00ai-use-case-network-mobility.pptx</a:t>
            </a:r>
            <a:endParaRPr lang="en-US" sz="900" b="0" dirty="0" smtClean="0"/>
          </a:p>
          <a:p>
            <a:pPr lvl="1"/>
            <a:r>
              <a:rPr lang="en-GB" sz="900" b="0" dirty="0" smtClean="0"/>
              <a:t>11-11-0797-00-00ai-use-case-mobile-hotspot.pptx</a:t>
            </a:r>
          </a:p>
          <a:p>
            <a:pPr lvl="1"/>
            <a:r>
              <a:rPr lang="en-US" sz="900" dirty="0" smtClean="0"/>
              <a:t>11-10/853r1: Some concerns about FIA (Emily </a:t>
            </a:r>
            <a:r>
              <a:rPr lang="en-US" sz="900" dirty="0" err="1" smtClean="0"/>
              <a:t>Qi</a:t>
            </a:r>
            <a:r>
              <a:rPr lang="en-US" sz="900" dirty="0" smtClean="0"/>
              <a:t> and Jesse Walker, Intel)</a:t>
            </a:r>
          </a:p>
          <a:p>
            <a:pPr lvl="1"/>
            <a:r>
              <a:rPr lang="en-US" sz="900" dirty="0" smtClean="0"/>
              <a:t>11-10/922r2: Achievable gains in AP discovery (Marc Emmelmann, Fraunhofer FOKUS)</a:t>
            </a:r>
          </a:p>
          <a:p>
            <a:pPr lvl="1"/>
            <a:r>
              <a:rPr lang="en-US" sz="900" dirty="0" smtClean="0"/>
              <a:t>11-10/965r1: Potential performance improvement with fast initial link set-up (Marc Emmelmann, Fraunhofer FOKUS &amp; Root Inc.)</a:t>
            </a:r>
          </a:p>
          <a:p>
            <a:pPr lvl="1"/>
            <a:r>
              <a:rPr lang="en-US" sz="900" dirty="0" smtClean="0"/>
              <a:t>11-10/988r1: Protocol comparison (Hitoshi Morioka, Root Inc.)</a:t>
            </a:r>
          </a:p>
          <a:p>
            <a:pPr lvl="1"/>
            <a:r>
              <a:rPr lang="en-US" sz="900" dirty="0" smtClean="0"/>
              <a:t>11-10/1008r2: Parallel processing for upper layer (Hiroki Nakano, TNT Inc.)</a:t>
            </a:r>
          </a:p>
          <a:p>
            <a:pPr lvl="1"/>
            <a:r>
              <a:rPr lang="en-US" sz="900" dirty="0" smtClean="0"/>
              <a:t>11-10/980r0: FIA Security Analysis Bob </a:t>
            </a:r>
            <a:r>
              <a:rPr lang="en-US" sz="900" dirty="0" err="1" smtClean="0"/>
              <a:t>Moskowitz</a:t>
            </a:r>
            <a:endParaRPr lang="en-US" sz="900" dirty="0" smtClean="0"/>
          </a:p>
          <a:p>
            <a:pPr lvl="1"/>
            <a:r>
              <a:rPr lang="en-US" sz="900" dirty="0" smtClean="0"/>
              <a:t>11-10/832r0: Comments to PAR &amp; 5C (M. Emmelmann, Fraunhofer FOKUS &amp; Root Inc.)</a:t>
            </a:r>
          </a:p>
          <a:p>
            <a:pPr lvl="1"/>
            <a:r>
              <a:rPr lang="en-US" sz="900" dirty="0" smtClean="0"/>
              <a:t>11-10/1106: Transition from FIA to FILS (M. Emmelmann, Fraunhofer FOKUS)</a:t>
            </a:r>
          </a:p>
          <a:p>
            <a:pPr lvl="1"/>
            <a:r>
              <a:rPr lang="en-US" sz="900" dirty="0" smtClean="0"/>
              <a:t>11-11/1015: Optimized network selection (Gabor </a:t>
            </a:r>
            <a:r>
              <a:rPr lang="en-US" sz="900" dirty="0" err="1" smtClean="0"/>
              <a:t>Bajko</a:t>
            </a:r>
            <a:r>
              <a:rPr lang="en-US" sz="900" dirty="0" smtClean="0"/>
              <a:t>, Nokia, </a:t>
            </a:r>
            <a:r>
              <a:rPr lang="en-US" sz="900" dirty="0" err="1" smtClean="0"/>
              <a:t>Necati</a:t>
            </a:r>
            <a:r>
              <a:rPr lang="en-US" sz="900" dirty="0" smtClean="0"/>
              <a:t> </a:t>
            </a:r>
            <a:r>
              <a:rPr lang="en-US" sz="900" dirty="0" err="1" smtClean="0"/>
              <a:t>Canpolat</a:t>
            </a:r>
            <a:r>
              <a:rPr lang="en-US" sz="900" dirty="0" smtClean="0"/>
              <a:t>, Intel)</a:t>
            </a:r>
          </a:p>
          <a:p>
            <a:pPr lvl="1"/>
            <a:r>
              <a:rPr lang="en-US" sz="900" dirty="0" smtClean="0"/>
              <a:t>H. </a:t>
            </a:r>
            <a:r>
              <a:rPr lang="en-US" sz="900" dirty="0" err="1" smtClean="0"/>
              <a:t>Mano</a:t>
            </a:r>
            <a:r>
              <a:rPr lang="en-US" sz="900" dirty="0" smtClean="0"/>
              <a:t> et al: FILS Proof-of-Concept Demonstration – Documentation slide set, Okinawa, Japan, Sep 2011</a:t>
            </a:r>
          </a:p>
          <a:p>
            <a:pPr lvl="1"/>
            <a:endParaRPr lang="en-US" sz="900" dirty="0" smtClean="0"/>
          </a:p>
          <a:p>
            <a:endParaRPr 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DBF6FB37-DAA2-8F41-AE3C-DB66FC802612}" type="slidenum">
              <a:rPr lang="en-US"/>
              <a:pPr/>
              <a:t>6</a:t>
            </a:fld>
            <a:endParaRPr lang="en-US"/>
          </a:p>
        </p:txBody>
      </p:sp>
      <p:sp>
        <p:nvSpPr>
          <p:cNvPr id="11266" name="Rectangle 2"/>
          <p:cNvSpPr>
            <a:spLocks noGrp="1" noChangeArrowheads="1"/>
          </p:cNvSpPr>
          <p:nvPr>
            <p:ph type="title"/>
          </p:nvPr>
        </p:nvSpPr>
        <p:spPr/>
        <p:txBody>
          <a:bodyPr/>
          <a:lstStyle/>
          <a:p>
            <a:r>
              <a:rPr lang="en-US"/>
              <a:t>802.11 Template Instructions 4/4</a:t>
            </a:r>
            <a:br>
              <a:rPr lang="en-US"/>
            </a:br>
            <a:r>
              <a:rPr lang="en-US"/>
              <a:t>Recommendations</a:t>
            </a:r>
          </a:p>
        </p:txBody>
      </p:sp>
      <p:sp>
        <p:nvSpPr>
          <p:cNvPr id="11267" name="Rectangle 3"/>
          <p:cNvSpPr>
            <a:spLocks noGrp="1" noChangeArrowheads="1"/>
          </p:cNvSpPr>
          <p:nvPr>
            <p:ph type="body" idx="1"/>
          </p:nvPr>
        </p:nvSpPr>
        <p:spPr/>
        <p:txBody>
          <a:bodyPr/>
          <a:lstStyle/>
          <a:p>
            <a:pPr lvl="1"/>
            <a:r>
              <a:rPr lang="en-US"/>
              <a:t>a) Always create a new presentation using the template, rather than using someone else's presentation.</a:t>
            </a:r>
          </a:p>
          <a:p>
            <a:pPr lvl="1"/>
            <a:r>
              <a:rPr lang="en-US"/>
              <a:t>b) For quick and easy creation of new 802.11 submissions, place the 802.11 template files in the template folder area on your computer.  Typical locations are:</a:t>
            </a:r>
          </a:p>
          <a:p>
            <a:pPr lvl="2"/>
            <a:r>
              <a:rPr lang="en-US"/>
              <a:t>c:\Program Files\Microsoft Office\Templates\802.11,        or</a:t>
            </a:r>
          </a:p>
          <a:p>
            <a:pPr lvl="2"/>
            <a:r>
              <a:rPr lang="en-US"/>
              <a:t>c:\Documents and Settings\User Name\Application Data\Microsoft\Templates\802.11</a:t>
            </a:r>
          </a:p>
          <a:p>
            <a:pPr lvl="1"/>
            <a:r>
              <a:rPr lang="en-US"/>
              <a:t>To create a new submission from within PowerPoint, menu select File, New, then select the appropriate 802.11 template file.</a:t>
            </a:r>
          </a:p>
          <a:p>
            <a:pPr lvl="1"/>
            <a:r>
              <a:rPr lang="en-US"/>
              <a:t>c) </a:t>
            </a:r>
            <a:r>
              <a:rPr lang="en-US" u="sng"/>
              <a:t>When you update or revise your presentation</a:t>
            </a:r>
            <a:r>
              <a:rPr lang="en-US"/>
              <a:t>, remember to check all </a:t>
            </a:r>
            <a:r>
              <a:rPr lang="en-US" u="sng"/>
              <a:t>6 fields</a:t>
            </a:r>
            <a:r>
              <a:rPr lang="en-US"/>
              <a:t> in steps 5 and 6 for the correct values.</a:t>
            </a:r>
          </a:p>
          <a:p>
            <a:pPr lvl="1"/>
            <a:r>
              <a:rPr lang="en-US"/>
              <a:t>rev: de2004-11-18</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3DD92B16-C801-CD46-A0CC-E414595C39A5}" type="slidenum">
              <a:rPr lang="en-US"/>
              <a:pPr/>
              <a:t>7</a:t>
            </a:fld>
            <a:endParaRPr lang="en-US"/>
          </a:p>
        </p:txBody>
      </p:sp>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type="body" idx="1"/>
          </p:nvPr>
        </p:nvSpPr>
        <p:spPr/>
        <p:txBody>
          <a:bodyPr/>
          <a:lstStyle/>
          <a:p>
            <a:r>
              <a:rPr lang="en-GB"/>
              <a:t>[begin placing presentation body text here]</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Sep 2011</a:t>
            </a:r>
            <a:endParaRPr lang="en-US"/>
          </a:p>
        </p:txBody>
      </p:sp>
      <p:sp>
        <p:nvSpPr>
          <p:cNvPr id="5" name="Fußzeilenplatzhalter 4"/>
          <p:cNvSpPr>
            <a:spLocks noGrp="1"/>
          </p:cNvSpPr>
          <p:nvPr>
            <p:ph type="ftr" sz="quarter" idx="11"/>
          </p:nvPr>
        </p:nvSpPr>
        <p:spPr/>
        <p:txBody>
          <a:bodyPr/>
          <a:lstStyle/>
          <a:p>
            <a:r>
              <a:rPr lang="de-DE" smtClean="0"/>
              <a:t>Mano (Root), Siep (CSR), Emmelmann (Fokus), Lambert (Marvel)</a:t>
            </a:r>
            <a:endParaRPr lang="en-US"/>
          </a:p>
        </p:txBody>
      </p:sp>
      <p:sp>
        <p:nvSpPr>
          <p:cNvPr id="6" name="Foliennummernplatzhalter 5"/>
          <p:cNvSpPr>
            <a:spLocks noGrp="1"/>
          </p:cNvSpPr>
          <p:nvPr>
            <p:ph type="sldNum" sz="quarter" idx="12"/>
          </p:nvPr>
        </p:nvSpPr>
        <p:spPr/>
        <p:txBody>
          <a:bodyPr/>
          <a:lstStyle/>
          <a:p>
            <a:r>
              <a:rPr lang="en-US"/>
              <a:t>Slide </a:t>
            </a:r>
            <a:fld id="{9469831E-FEFE-4E4A-BBE5-B059BFF2F079}" type="slidenum">
              <a:rPr lang="en-US"/>
              <a:pPr/>
              <a:t>8</a:t>
            </a:fld>
            <a:endParaRPr lang="en-US"/>
          </a:p>
        </p:txBody>
      </p:sp>
      <p:sp>
        <p:nvSpPr>
          <p:cNvPr id="21506" name="Rectangle 2"/>
          <p:cNvSpPr>
            <a:spLocks noGrp="1" noChangeArrowheads="1"/>
          </p:cNvSpPr>
          <p:nvPr>
            <p:ph type="title"/>
          </p:nvPr>
        </p:nvSpPr>
        <p:spPr>
          <a:xfrm>
            <a:off x="685800" y="1905000"/>
            <a:ext cx="7772400" cy="1066800"/>
          </a:xfrm>
        </p:spPr>
        <p:txBody>
          <a:bodyPr/>
          <a:lstStyle/>
          <a:p>
            <a:r>
              <a:rPr lang="en-GB" dirty="0" err="1" smtClean="0"/>
              <a:t>TGai</a:t>
            </a:r>
            <a:r>
              <a:rPr lang="en-GB" dirty="0" smtClean="0"/>
              <a:t> Overview – PAR, Scope, Current Status</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lang="en-US" altLang="ja-JP" smtClean="0"/>
              <a:t>PAR overview 1/3</a:t>
            </a:r>
            <a:endParaRPr lang="ja-JP" altLang="en-US" smtClean="0"/>
          </a:p>
        </p:txBody>
      </p:sp>
      <p:sp>
        <p:nvSpPr>
          <p:cNvPr id="19459" name="コンテンツ プレースホルダ 2"/>
          <p:cNvSpPr>
            <a:spLocks noGrp="1"/>
          </p:cNvSpPr>
          <p:nvPr>
            <p:ph idx="1"/>
          </p:nvPr>
        </p:nvSpPr>
        <p:spPr/>
        <p:txBody>
          <a:bodyPr/>
          <a:lstStyle/>
          <a:p>
            <a:r>
              <a:rPr lang="en-US" altLang="ja-JP" smtClean="0"/>
              <a:t>11-10/1152r1 Fast Initial Link Set-Up PAR</a:t>
            </a:r>
          </a:p>
          <a:p>
            <a:r>
              <a:rPr lang="en-US" altLang="ja-JP" smtClean="0"/>
              <a:t>Scope of Proposed Standard: </a:t>
            </a:r>
          </a:p>
          <a:p>
            <a:pPr lvl="1"/>
            <a:r>
              <a:rPr lang="en-US" altLang="ja-JP" smtClean="0"/>
              <a:t>This </a:t>
            </a:r>
            <a:r>
              <a:rPr lang="en-US" altLang="ja-JP" smtClean="0">
                <a:solidFill>
                  <a:srgbClr val="FF0000"/>
                </a:solidFill>
              </a:rPr>
              <a:t>amendment</a:t>
            </a:r>
            <a:r>
              <a:rPr lang="en-US" altLang="ja-JP" smtClean="0"/>
              <a:t> defines modifications to the IEEE 802.11 Medium Access Control Layer (MAC) to enable a fast initial link set-up of IEEE 802.11 stations (STAs) </a:t>
            </a:r>
          </a:p>
          <a:p>
            <a:r>
              <a:rPr lang="en-US" altLang="ja-JP" smtClean="0"/>
              <a:t>Purpose of Proposed Standard: </a:t>
            </a:r>
            <a:endParaRPr lang="ja-JP" altLang="en-US" smtClean="0"/>
          </a:p>
          <a:p>
            <a:pPr lvl="1"/>
            <a:r>
              <a:rPr lang="en-US" altLang="ja-JP" smtClean="0"/>
              <a:t>This amendment defines mechanisms that provide IEEE 802.11 networks with </a:t>
            </a:r>
            <a:r>
              <a:rPr lang="en-US" altLang="ja-JP" smtClean="0">
                <a:solidFill>
                  <a:srgbClr val="FF0000"/>
                </a:solidFill>
              </a:rPr>
              <a:t>fast initial link set-up methods </a:t>
            </a:r>
            <a:r>
              <a:rPr lang="en-US" altLang="ja-JP" smtClean="0"/>
              <a:t>which </a:t>
            </a:r>
            <a:r>
              <a:rPr lang="en-US" altLang="ja-JP" smtClean="0">
                <a:solidFill>
                  <a:srgbClr val="FF0000"/>
                </a:solidFill>
              </a:rPr>
              <a:t>do not degrade the security </a:t>
            </a:r>
            <a:r>
              <a:rPr lang="en-US" altLang="ja-JP" smtClean="0"/>
              <a:t>currently offered by Robust Security Network Association (RSNA) already defined in IEEE 802.11.</a:t>
            </a:r>
            <a:r>
              <a:rPr lang="ja-JP" smtClean="0"/>
              <a:t> </a:t>
            </a:r>
            <a:endParaRPr lang="en-US" altLang="ja-JP" smtClean="0"/>
          </a:p>
        </p:txBody>
      </p:sp>
      <p:sp>
        <p:nvSpPr>
          <p:cNvPr id="19460" name="フッター プレースホルダ 3"/>
          <p:cNvSpPr>
            <a:spLocks noGrp="1"/>
          </p:cNvSpPr>
          <p:nvPr>
            <p:ph type="ftr" sz="quarter" idx="10"/>
          </p:nvPr>
        </p:nvSpPr>
        <p:spPr>
          <a:noFill/>
        </p:spPr>
        <p:txBody>
          <a:bodyPr/>
          <a:lstStyle/>
          <a:p>
            <a:r>
              <a:rPr lang="de-DE" altLang="ja-JP" smtClean="0"/>
              <a:t>Mano (Root), Siep (CSR), Emmelmann (Fokus), Lambert (Marvel)</a:t>
            </a:r>
            <a:endParaRPr lang="en-US" altLang="ja-JP" smtClean="0"/>
          </a:p>
        </p:txBody>
      </p:sp>
      <p:sp>
        <p:nvSpPr>
          <p:cNvPr id="19461" name="スライド番号プレースホルダ 4"/>
          <p:cNvSpPr>
            <a:spLocks noGrp="1"/>
          </p:cNvSpPr>
          <p:nvPr>
            <p:ph type="sldNum" sz="quarter" idx="11"/>
          </p:nvPr>
        </p:nvSpPr>
        <p:spPr>
          <a:noFill/>
        </p:spPr>
        <p:txBody>
          <a:bodyPr/>
          <a:lstStyle/>
          <a:p>
            <a:r>
              <a:rPr lang="en-US" altLang="ja-JP" smtClean="0"/>
              <a:t>Slide </a:t>
            </a:r>
            <a:fld id="{9F1AAD4F-DEF8-1845-9BDB-EA9D1D89F571}" type="slidenum">
              <a:rPr lang="en-US" altLang="ja-JP" smtClean="0"/>
              <a:pPr/>
              <a:t>9</a:t>
            </a:fld>
            <a:endParaRPr lang="en-US" altLang="ja-JP" smtClean="0"/>
          </a:p>
        </p:txBody>
      </p:sp>
      <p:sp>
        <p:nvSpPr>
          <p:cNvPr id="6" name="Datumsplatzhalter 5"/>
          <p:cNvSpPr>
            <a:spLocks noGrp="1"/>
          </p:cNvSpPr>
          <p:nvPr>
            <p:ph type="dt" sz="half" idx="10"/>
          </p:nvPr>
        </p:nvSpPr>
        <p:spPr/>
        <p:txBody>
          <a:bodyPr/>
          <a:lstStyle/>
          <a:p>
            <a:r>
              <a:rPr lang="de-DE" smtClean="0"/>
              <a:t>Sep 2011</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802-11-Submission.pot</Template>
  <TotalTime>0</TotalTime>
  <Words>7276</Words>
  <Application>Microsoft Macintosh PowerPoint</Application>
  <PresentationFormat>Bildschirmpräsentation (4:3)</PresentationFormat>
  <Paragraphs>1036</Paragraphs>
  <Slides>59</Slides>
  <Notes>21</Notes>
  <HiddenSlides>0</HiddenSlides>
  <MMClips>0</MMClips>
  <ScaleCrop>false</ScaleCrop>
  <HeadingPairs>
    <vt:vector size="6" baseType="variant">
      <vt:variant>
        <vt:lpstr>Entwurfsvorlage</vt:lpstr>
      </vt:variant>
      <vt:variant>
        <vt:i4>1</vt:i4>
      </vt:variant>
      <vt:variant>
        <vt:lpstr>Eingebettete OLE-Server</vt:lpstr>
      </vt:variant>
      <vt:variant>
        <vt:i4>1</vt:i4>
      </vt:variant>
      <vt:variant>
        <vt:lpstr>Folientitel</vt:lpstr>
      </vt:variant>
      <vt:variant>
        <vt:i4>59</vt:i4>
      </vt:variant>
    </vt:vector>
  </HeadingPairs>
  <TitlesOfParts>
    <vt:vector size="61" baseType="lpstr">
      <vt:lpstr>802-11-Submission</vt:lpstr>
      <vt:lpstr>Dokument</vt:lpstr>
      <vt:lpstr>TGai Sep 2011 Tutorial, Combined Slide Set</vt:lpstr>
      <vt:lpstr>Abstract</vt:lpstr>
      <vt:lpstr>802.11 Template Instructions 1/4</vt:lpstr>
      <vt:lpstr>802.11 Template Instructions 2/4</vt:lpstr>
      <vt:lpstr>802.11 Template Instructions 3/4</vt:lpstr>
      <vt:lpstr>802.11 Template Instructions 4/4 Recommendations</vt:lpstr>
      <vt:lpstr>Folie 7</vt:lpstr>
      <vt:lpstr>TGai Overview – PAR, Scope, Current Status</vt:lpstr>
      <vt:lpstr>PAR overview 1/3</vt:lpstr>
      <vt:lpstr>PAR overview 2/3</vt:lpstr>
      <vt:lpstr>PAR overview 3/3</vt:lpstr>
      <vt:lpstr>Current status of TGai</vt:lpstr>
      <vt:lpstr>Process Flow</vt:lpstr>
      <vt:lpstr>Time line</vt:lpstr>
      <vt:lpstr>TGai Use Cases</vt:lpstr>
      <vt:lpstr>What is 802.11ai?</vt:lpstr>
      <vt:lpstr>Use Case Process</vt:lpstr>
      <vt:lpstr>Folie 18</vt:lpstr>
      <vt:lpstr>Definitions (1 of 2)</vt:lpstr>
      <vt:lpstr>Definitions (2 of 2)</vt:lpstr>
      <vt:lpstr>Tokyo Central Station</vt:lpstr>
      <vt:lpstr>Tokyo Central Station Use Case</vt:lpstr>
      <vt:lpstr>Drive-by Information</vt:lpstr>
      <vt:lpstr>Drive-by Use Case</vt:lpstr>
      <vt:lpstr>Emergency Coordination</vt:lpstr>
      <vt:lpstr>Emergency Coordination Use Case Self Growing Use Cases</vt:lpstr>
      <vt:lpstr>Handover from Mobbile to Wi-Fi</vt:lpstr>
      <vt:lpstr>Handover Use Case</vt:lpstr>
      <vt:lpstr>Other Use Cases</vt:lpstr>
      <vt:lpstr>TGai Key Technical Requirements</vt:lpstr>
      <vt:lpstr>Focus of TGai</vt:lpstr>
      <vt:lpstr>Access Point Discovery: Today</vt:lpstr>
      <vt:lpstr>AP Discovery: Return after 1st AP is found</vt:lpstr>
      <vt:lpstr>AP Discovery: Reduction of number of channels to scan</vt:lpstr>
      <vt:lpstr>AP Discovery: Enablement of 5GHz active scanning via 2.4 GHz</vt:lpstr>
      <vt:lpstr>AP Discovery: Summary</vt:lpstr>
      <vt:lpstr>Fast Initial Link Set-Up</vt:lpstr>
      <vt:lpstr>Network Discovery</vt:lpstr>
      <vt:lpstr>Fast Initial Link Set-Up</vt:lpstr>
      <vt:lpstr>Fast Initial Link Set-Up</vt:lpstr>
      <vt:lpstr>FILS Proof-Of-Concept Prototype</vt:lpstr>
      <vt:lpstr>FILS demo 1</vt:lpstr>
      <vt:lpstr>FILS demo 2</vt:lpstr>
      <vt:lpstr>Security Review and Recommendations  for IEEE802.11ai Fast Initial Link Setup</vt:lpstr>
      <vt:lpstr>Risk Analysis for 802.11 Networks</vt:lpstr>
      <vt:lpstr>Going from Risks to Recommendations</vt:lpstr>
      <vt:lpstr>Attack Vectors for 802.11 Network Communications</vt:lpstr>
      <vt:lpstr>Internet Based Active Attacks</vt:lpstr>
      <vt:lpstr>Physical Attacks on Network Equipment</vt:lpstr>
      <vt:lpstr>Passive Sniffing Attacks</vt:lpstr>
      <vt:lpstr>802.11ai and Passive Sniffing Attacks</vt:lpstr>
      <vt:lpstr>Evil Twin APs</vt:lpstr>
      <vt:lpstr>Active Wireless Attacks  without Network Membership</vt:lpstr>
      <vt:lpstr>Attacks from Wi-Fi Users on  the Same Secure BSS</vt:lpstr>
      <vt:lpstr>Attacks on the Same Secure BSS   with AP Isolation</vt:lpstr>
      <vt:lpstr>Preliminary IEEE 802.11ai Recommendations</vt:lpstr>
      <vt:lpstr>IEEE 802.11ai Security Requirements</vt:lpstr>
      <vt:lpstr>IEEE 802.11ai Security – Scope Questions</vt:lpstr>
      <vt:lpstr>References</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TGai Sep 2011 Tutorial, Combined Slide</dc:title>
  <dc:subject/>
  <dc:creator>Marc Emmelmann</dc:creator>
  <cp:keywords/>
  <dc:description/>
  <cp:lastModifiedBy>Marc Emmelmann</cp:lastModifiedBy>
  <cp:revision>3</cp:revision>
  <cp:lastPrinted>1998-02-10T13:28:06Z</cp:lastPrinted>
  <dcterms:created xsi:type="dcterms:W3CDTF">2011-11-07T19:25:10Z</dcterms:created>
  <dcterms:modified xsi:type="dcterms:W3CDTF">2011-11-07T19:27:13Z</dcterms:modified>
  <cp:category/>
</cp:coreProperties>
</file>