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38" r:id="rId11"/>
    <p:sldId id="331" r:id="rId12"/>
    <p:sldId id="333" r:id="rId13"/>
    <p:sldId id="334" r:id="rId14"/>
    <p:sldId id="335" r:id="rId15"/>
    <p:sldId id="336" r:id="rId16"/>
    <p:sldId id="337" r:id="rId17"/>
    <p:sldId id="339" r:id="rId18"/>
    <p:sldId id="340" r:id="rId19"/>
    <p:sldId id="341" r:id="rId20"/>
    <p:sldId id="342" r:id="rId21"/>
  </p:sldIdLst>
  <p:sldSz cx="9144000" cy="6858000" type="screen4x3"/>
  <p:notesSz cx="7023100" cy="93091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60" y="-4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9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827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827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 descr="Company Confidential"/>
          <p:cNvSpPr txBox="1"/>
          <p:nvPr/>
        </p:nvSpPr>
        <p:spPr>
          <a:xfrm>
            <a:off x="0" y="9093200"/>
            <a:ext cx="7023100" cy="246979"/>
          </a:xfrm>
          <a:prstGeom prst="rect">
            <a:avLst/>
          </a:prstGeom>
          <a:noFill/>
        </p:spPr>
        <p:txBody>
          <a:bodyPr vert="horz" lIns="92098" tIns="46049" rIns="92098" bIns="46049" rtlCol="0">
            <a:spAutoFit/>
          </a:bodyPr>
          <a:lstStyle/>
          <a:p>
            <a:pPr algn="ctr"/>
            <a:r>
              <a:rPr lang="en-US" sz="1000" b="1" smtClean="0">
                <a:solidFill>
                  <a:srgbClr val="3E8430"/>
                </a:solidFill>
                <a:latin typeface="arial"/>
              </a:rPr>
              <a:t>Company Confidential</a:t>
            </a:r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816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23100" cy="93091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12701" y="97137"/>
            <a:ext cx="647964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2435" y="97137"/>
            <a:ext cx="836083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2213" y="703263"/>
            <a:ext cx="4637087" cy="347821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5771" y="4422063"/>
            <a:ext cx="5149952" cy="4187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26503" y="9012916"/>
            <a:ext cx="934162" cy="1815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63941" y="9012916"/>
            <a:ext cx="517729" cy="3646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574" y="9012916"/>
            <a:ext cx="723534" cy="183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" name="fc" descr="Company Confidential"/>
          <p:cNvSpPr txBox="1"/>
          <p:nvPr/>
        </p:nvSpPr>
        <p:spPr>
          <a:xfrm>
            <a:off x="0" y="9093200"/>
            <a:ext cx="7023100" cy="246979"/>
          </a:xfrm>
          <a:prstGeom prst="rect">
            <a:avLst/>
          </a:prstGeom>
          <a:noFill/>
        </p:spPr>
        <p:txBody>
          <a:bodyPr vert="horz" lIns="92098" tIns="46049" rIns="92098" bIns="46049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Company Confidential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469842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8910" y="703836"/>
            <a:ext cx="4685282" cy="34793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5770" y="4422062"/>
            <a:ext cx="5151560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7087" cy="3478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30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5770" y="4422062"/>
            <a:ext cx="5151560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467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728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224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20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109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525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474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49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68910" y="703836"/>
            <a:ext cx="4685282" cy="34793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5770" y="4422062"/>
            <a:ext cx="5151560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33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7087" cy="3478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93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7087" cy="3478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82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7087" cy="3478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64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20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7087" cy="3478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2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7087" cy="3478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5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 descr="Company Confidential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Company Confidential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3657600" y="6629400"/>
            <a:ext cx="18288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 descr="Company Confidential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Company Confidential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3657600" y="6629400"/>
            <a:ext cx="18288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802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8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67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08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90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04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90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84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59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5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2011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3657600" y="6629400"/>
            <a:ext cx="18288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3810000" y="6667500"/>
            <a:ext cx="18288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6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3657600" y="6629400"/>
            <a:ext cx="18288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3657600" y="6629400"/>
            <a:ext cx="18288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3657600" y="6629400"/>
            <a:ext cx="18288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3657600" y="6629400"/>
            <a:ext cx="18288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11-11/1512r2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fc" descr="Company Confidential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Company Confidential</a:t>
            </a:r>
            <a:endParaRPr lang="en-US" sz="1000" b="1" i="0" u="none" baseline="0" dirty="0">
              <a:solidFill>
                <a:srgbClr val="3E8430"/>
              </a:solidFill>
              <a:latin typeface="arial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3657600" y="6629400"/>
            <a:ext cx="18288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 descr="Company Confidential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Company Confidential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3657600" y="6623145"/>
            <a:ext cx="18288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560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MAC considerations for 802.11ah</a:t>
            </a:r>
            <a:br>
              <a:rPr lang="en-US" dirty="0" smtClean="0"/>
            </a:br>
            <a:r>
              <a:rPr lang="en-US" dirty="0" smtClean="0"/>
              <a:t>(Probe </a:t>
            </a:r>
            <a:r>
              <a:rPr lang="en-US" dirty="0"/>
              <a:t>and Pull </a:t>
            </a:r>
            <a:r>
              <a:rPr lang="en-US" dirty="0" smtClean="0"/>
              <a:t>MAC)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2011-11-07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125422"/>
              </p:ext>
            </p:extLst>
          </p:nvPr>
        </p:nvGraphicFramePr>
        <p:xfrm>
          <a:off x="522287" y="2514600"/>
          <a:ext cx="8012113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Document" r:id="rId4" imgW="8258040" imgH="3245304" progId="Word.Document.8">
                  <p:embed/>
                </p:oleObj>
              </mc:Choice>
              <mc:Fallback>
                <p:oleObj name="Document" r:id="rId4" imgW="8258040" imgH="32453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" y="2514600"/>
                        <a:ext cx="8012113" cy="304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Zhong-Yi Jin, Nokia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3725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Based on the concept of parallel ACK, PP-MAC is a more efficient alternative to PCF for 802.11ah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2011</a:t>
            </a:r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Zhong-Yi Jin, Nokia</a:t>
            </a:r>
          </a:p>
        </p:txBody>
      </p:sp>
    </p:spTree>
    <p:extLst>
      <p:ext uri="{BB962C8B-B14F-4D97-AF65-F5344CB8AC3E}">
        <p14:creationId xmlns:p14="http://schemas.microsoft.com/office/powerpoint/2010/main" val="13458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2011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lvl="0"/>
            <a:r>
              <a:rPr lang="en-US" altLang="zh-CN" sz="2000" dirty="0" smtClean="0">
                <a:solidFill>
                  <a:schemeClr val="tx1"/>
                </a:solidFill>
              </a:rPr>
              <a:t>[1] 11-11-0457-00-00ah: potential-compromise-of-802-11ah-use-case-document</a:t>
            </a:r>
          </a:p>
          <a:p>
            <a:r>
              <a:rPr lang="en-US" sz="2000" dirty="0" smtClean="0"/>
              <a:t>[2] </a:t>
            </a:r>
            <a:r>
              <a:rPr lang="en-US" sz="2000" dirty="0"/>
              <a:t>11-11-1248-00-00ah: Simulation Study of the Performance of DCF Under Heavy Traffics for </a:t>
            </a:r>
            <a:r>
              <a:rPr lang="en-US" sz="2000" dirty="0" smtClean="0"/>
              <a:t>802.11ah</a:t>
            </a:r>
          </a:p>
          <a:p>
            <a:r>
              <a:rPr lang="en-US" sz="2000" dirty="0" smtClean="0"/>
              <a:t>[3] 11-11-1019-01-00ah: simulation-large-number-of-</a:t>
            </a:r>
            <a:r>
              <a:rPr lang="en-US" sz="2000" dirty="0" err="1" smtClean="0"/>
              <a:t>stas</a:t>
            </a:r>
            <a:r>
              <a:rPr lang="en-US" sz="2000" dirty="0" smtClean="0"/>
              <a:t>-support </a:t>
            </a:r>
          </a:p>
          <a:p>
            <a:r>
              <a:rPr lang="en-US" sz="2000" dirty="0" smtClean="0"/>
              <a:t>[4] 11-11-1511-00-00ah</a:t>
            </a:r>
            <a:r>
              <a:rPr lang="en-US" sz="2000" dirty="0"/>
              <a:t>: Fairness of DCF</a:t>
            </a:r>
          </a:p>
          <a:p>
            <a:r>
              <a:rPr lang="en-US" sz="2000" dirty="0" smtClean="0"/>
              <a:t>[5]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Zhong-Yi Jin, Nokia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70950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r>
              <a:rPr lang="en-US" dirty="0" smtClean="0"/>
              <a:t>The </a:t>
            </a:r>
            <a:r>
              <a:rPr lang="en-US" dirty="0"/>
              <a:t>specification framework should include a contention free MAC mechanism</a:t>
            </a:r>
            <a:r>
              <a:rPr lang="en-US" dirty="0" smtClean="0"/>
              <a:t>.</a:t>
            </a:r>
          </a:p>
          <a:p>
            <a:pPr marL="0" lvl="0" indent="0"/>
            <a:r>
              <a:rPr lang="en-US" sz="2000" dirty="0" smtClean="0"/>
              <a:t>				</a:t>
            </a:r>
            <a:r>
              <a:rPr lang="en-US" dirty="0" smtClean="0"/>
              <a:t>	</a:t>
            </a:r>
          </a:p>
          <a:p>
            <a:pPr marL="0" lvl="0" indent="0"/>
            <a:endParaRPr lang="en-US" dirty="0"/>
          </a:p>
          <a:p>
            <a:pPr marL="0" lvl="0" indent="0" algn="ctr"/>
            <a:r>
              <a:rPr lang="en-US" dirty="0" smtClean="0"/>
              <a:t>Y/N/A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263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r>
              <a:rPr lang="en-US" dirty="0"/>
              <a:t>The specification framework should include a mechanism to group </a:t>
            </a:r>
            <a:r>
              <a:rPr lang="en-US" dirty="0" smtClean="0"/>
              <a:t>STAs. </a:t>
            </a:r>
            <a:endParaRPr lang="en-US" dirty="0"/>
          </a:p>
          <a:p>
            <a:pPr marL="0" lvl="0" indent="0"/>
            <a:r>
              <a:rPr lang="en-US" sz="2000" dirty="0" smtClean="0"/>
              <a:t>				</a:t>
            </a:r>
            <a:r>
              <a:rPr lang="en-US" dirty="0" smtClean="0"/>
              <a:t>	</a:t>
            </a:r>
          </a:p>
          <a:p>
            <a:pPr marL="0" lvl="0" indent="0"/>
            <a:endParaRPr lang="en-US" dirty="0"/>
          </a:p>
          <a:p>
            <a:pPr marL="0" lvl="0" indent="0" algn="ctr"/>
            <a:r>
              <a:rPr lang="en-US" dirty="0" smtClean="0"/>
              <a:t>Y/N/A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7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r>
              <a:rPr lang="en-US" dirty="0" smtClean="0"/>
              <a:t>The </a:t>
            </a:r>
            <a:r>
              <a:rPr lang="en-US" dirty="0"/>
              <a:t>specification framework should include a mechanism to probe a group of </a:t>
            </a:r>
            <a:r>
              <a:rPr lang="en-US" dirty="0" smtClean="0"/>
              <a:t>STAs.</a:t>
            </a:r>
          </a:p>
          <a:p>
            <a:pPr marL="0" lvl="0" indent="0"/>
            <a:r>
              <a:rPr lang="en-US" sz="2000" dirty="0" smtClean="0"/>
              <a:t>				</a:t>
            </a:r>
            <a:r>
              <a:rPr lang="en-US" dirty="0" smtClean="0"/>
              <a:t>	</a:t>
            </a:r>
          </a:p>
          <a:p>
            <a:pPr marL="0" lvl="0" indent="0"/>
            <a:endParaRPr lang="en-US" dirty="0"/>
          </a:p>
          <a:p>
            <a:pPr marL="0" lvl="0" indent="0" algn="ctr"/>
            <a:r>
              <a:rPr lang="en-US" dirty="0" smtClean="0"/>
              <a:t>Y/N/A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7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r>
              <a:rPr lang="en-US" dirty="0" smtClean="0"/>
              <a:t>The </a:t>
            </a:r>
            <a:r>
              <a:rPr lang="en-US" dirty="0"/>
              <a:t>specification framework should include a mechanism to </a:t>
            </a:r>
            <a:r>
              <a:rPr lang="en-US" dirty="0" smtClean="0"/>
              <a:t>receive </a:t>
            </a:r>
            <a:r>
              <a:rPr lang="en-US" dirty="0"/>
              <a:t>traffic </a:t>
            </a:r>
            <a:r>
              <a:rPr lang="en-US" dirty="0" smtClean="0"/>
              <a:t>indications </a:t>
            </a:r>
            <a:r>
              <a:rPr lang="en-US" dirty="0"/>
              <a:t>from a group of </a:t>
            </a:r>
            <a:r>
              <a:rPr lang="en-US" dirty="0" smtClean="0"/>
              <a:t>STAs </a:t>
            </a:r>
            <a:r>
              <a:rPr lang="en-US" dirty="0"/>
              <a:t>in parallel.</a:t>
            </a:r>
            <a:endParaRPr lang="en-US" dirty="0" smtClean="0"/>
          </a:p>
          <a:p>
            <a:pPr marL="0" lvl="0" indent="0"/>
            <a:r>
              <a:rPr lang="en-US" sz="2000" dirty="0" smtClean="0"/>
              <a:t>				</a:t>
            </a:r>
            <a:r>
              <a:rPr lang="en-US" dirty="0" smtClean="0"/>
              <a:t>	</a:t>
            </a:r>
          </a:p>
          <a:p>
            <a:pPr marL="0" lvl="0" indent="0"/>
            <a:endParaRPr lang="en-US" dirty="0"/>
          </a:p>
          <a:p>
            <a:pPr marL="0" lvl="0" indent="0" algn="ctr"/>
            <a:r>
              <a:rPr lang="en-US" dirty="0" smtClean="0"/>
              <a:t>Y/N/A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7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r>
              <a:rPr lang="en-US" dirty="0" smtClean="0"/>
              <a:t>The </a:t>
            </a:r>
            <a:r>
              <a:rPr lang="en-US" dirty="0"/>
              <a:t>specification framework should include a contention free MAC mechanism</a:t>
            </a:r>
            <a:r>
              <a:rPr lang="en-US" dirty="0" smtClean="0"/>
              <a:t>.</a:t>
            </a:r>
          </a:p>
          <a:p>
            <a:pPr marL="0" lvl="0" indent="0"/>
            <a:r>
              <a:rPr lang="en-US" sz="2000" dirty="0" smtClean="0"/>
              <a:t>				</a:t>
            </a:r>
            <a:r>
              <a:rPr lang="en-US" dirty="0" smtClean="0"/>
              <a:t>	</a:t>
            </a:r>
          </a:p>
          <a:p>
            <a:pPr marL="0" lvl="0" indent="0"/>
            <a:endParaRPr lang="en-US" dirty="0"/>
          </a:p>
          <a:p>
            <a:pPr marL="0" lvl="0" indent="0" algn="ctr"/>
            <a:r>
              <a:rPr lang="en-US" dirty="0" smtClean="0"/>
              <a:t>Y/N/A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59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r>
              <a:rPr lang="en-US" dirty="0"/>
              <a:t>The specification framework should include a mechanism to group </a:t>
            </a:r>
            <a:r>
              <a:rPr lang="en-US" dirty="0" smtClean="0"/>
              <a:t>STAs. </a:t>
            </a:r>
            <a:endParaRPr lang="en-US" dirty="0"/>
          </a:p>
          <a:p>
            <a:pPr marL="0" lvl="0" indent="0"/>
            <a:r>
              <a:rPr lang="en-US" sz="2000" dirty="0" smtClean="0"/>
              <a:t>				</a:t>
            </a:r>
            <a:r>
              <a:rPr lang="en-US" dirty="0" smtClean="0"/>
              <a:t>	</a:t>
            </a:r>
          </a:p>
          <a:p>
            <a:pPr marL="0" lvl="0" indent="0"/>
            <a:endParaRPr lang="en-US" dirty="0"/>
          </a:p>
          <a:p>
            <a:pPr marL="0" lvl="0" indent="0" algn="ctr"/>
            <a:r>
              <a:rPr lang="en-US" dirty="0" smtClean="0"/>
              <a:t>Y/N/A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04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r>
              <a:rPr lang="en-US" dirty="0" smtClean="0"/>
              <a:t>The </a:t>
            </a:r>
            <a:r>
              <a:rPr lang="en-US" dirty="0"/>
              <a:t>specification framework should include a mechanism to probe a group of </a:t>
            </a:r>
            <a:r>
              <a:rPr lang="en-US" dirty="0" smtClean="0"/>
              <a:t>STAs.</a:t>
            </a:r>
          </a:p>
          <a:p>
            <a:pPr marL="0" lvl="0" indent="0"/>
            <a:r>
              <a:rPr lang="en-US" sz="2000" dirty="0" smtClean="0"/>
              <a:t>				</a:t>
            </a:r>
            <a:r>
              <a:rPr lang="en-US" dirty="0" smtClean="0"/>
              <a:t>	</a:t>
            </a:r>
          </a:p>
          <a:p>
            <a:pPr marL="0" lvl="0" indent="0"/>
            <a:endParaRPr lang="en-US" dirty="0"/>
          </a:p>
          <a:p>
            <a:pPr marL="0" lvl="0" indent="0" algn="ctr"/>
            <a:r>
              <a:rPr lang="en-US" dirty="0" smtClean="0"/>
              <a:t>Y/N/A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701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r>
              <a:rPr lang="en-US" dirty="0" smtClean="0"/>
              <a:t>The </a:t>
            </a:r>
            <a:r>
              <a:rPr lang="en-US" dirty="0"/>
              <a:t>specification framework should include a mechanism to </a:t>
            </a:r>
            <a:r>
              <a:rPr lang="en-US" dirty="0" smtClean="0"/>
              <a:t>receive </a:t>
            </a:r>
            <a:r>
              <a:rPr lang="en-US" dirty="0"/>
              <a:t>traffic </a:t>
            </a:r>
            <a:r>
              <a:rPr lang="en-US" dirty="0" smtClean="0"/>
              <a:t>indications </a:t>
            </a:r>
            <a:r>
              <a:rPr lang="en-US" dirty="0"/>
              <a:t>from a group of </a:t>
            </a:r>
            <a:r>
              <a:rPr lang="en-US" dirty="0" smtClean="0"/>
              <a:t>STAs </a:t>
            </a:r>
            <a:r>
              <a:rPr lang="en-US" dirty="0"/>
              <a:t>in parallel.</a:t>
            </a:r>
            <a:endParaRPr lang="en-US" dirty="0" smtClean="0"/>
          </a:p>
          <a:p>
            <a:pPr marL="0" lvl="0" indent="0"/>
            <a:r>
              <a:rPr lang="en-US" sz="2000" dirty="0" smtClean="0"/>
              <a:t>				</a:t>
            </a:r>
            <a:r>
              <a:rPr lang="en-US" dirty="0" smtClean="0"/>
              <a:t>	</a:t>
            </a:r>
          </a:p>
          <a:p>
            <a:pPr marL="0" lvl="0" indent="0"/>
            <a:endParaRPr lang="en-US" dirty="0"/>
          </a:p>
          <a:p>
            <a:pPr marL="0" lvl="0" indent="0" algn="ctr"/>
            <a:r>
              <a:rPr lang="en-US" dirty="0" smtClean="0"/>
              <a:t>Y/N/A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046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 dirty="0" smtClean="0"/>
              <a:t>November 2011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181600"/>
          </a:xfrm>
          <a:ln/>
        </p:spPr>
        <p:txBody>
          <a:bodyPr/>
          <a:lstStyle/>
          <a:p>
            <a:pPr>
              <a:lnSpc>
                <a:spcPct val="13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DCF gives no guarantees for media access</a:t>
            </a:r>
          </a:p>
          <a:p>
            <a:pPr lvl="1">
              <a:lnSpc>
                <a:spcPct val="13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Not suitable for event-driven applications with real-time/deterministic </a:t>
            </a:r>
            <a:r>
              <a:rPr lang="en-GB" sz="1600" dirty="0" smtClean="0"/>
              <a:t>requirements (Use Cases </a:t>
            </a:r>
            <a:r>
              <a:rPr lang="en-GB" sz="1600" dirty="0"/>
              <a:t>1c: </a:t>
            </a:r>
            <a:r>
              <a:rPr lang="en-GB" sz="1600" dirty="0" smtClean="0"/>
              <a:t>Environment monitoring., </a:t>
            </a:r>
            <a:r>
              <a:rPr lang="en-GB" sz="1600" dirty="0"/>
              <a:t>1d: Industry process automation, 1f: Healthcare, 1g: Home/Building Automation</a:t>
            </a:r>
            <a:r>
              <a:rPr lang="en-GB" sz="1600" dirty="0" smtClean="0"/>
              <a:t>) [1]</a:t>
            </a:r>
          </a:p>
          <a:p>
            <a:pPr lvl="1">
              <a:lnSpc>
                <a:spcPct val="13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Unfair [3,4] and inefficient [2, 3] in </a:t>
            </a:r>
            <a:r>
              <a:rPr lang="en-GB" sz="1600" dirty="0"/>
              <a:t>terms of throughput and energy when large numbers of STAs contend for </a:t>
            </a:r>
            <a:r>
              <a:rPr lang="en-GB" sz="1600" dirty="0" smtClean="0"/>
              <a:t>media access </a:t>
            </a:r>
            <a:r>
              <a:rPr lang="en-GB" sz="1600" dirty="0"/>
              <a:t>at the same </a:t>
            </a:r>
            <a:r>
              <a:rPr lang="en-GB" sz="1600" dirty="0" smtClean="0"/>
              <a:t>time</a:t>
            </a:r>
            <a:endParaRPr lang="en-GB" sz="1600" dirty="0"/>
          </a:p>
          <a:p>
            <a:pPr>
              <a:lnSpc>
                <a:spcPct val="13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Contention-Free MAC should be considered for deterministic </a:t>
            </a:r>
            <a:r>
              <a:rPr lang="en-GB" sz="2000" dirty="0"/>
              <a:t>media access </a:t>
            </a:r>
            <a:r>
              <a:rPr lang="en-GB" sz="2000" dirty="0" smtClean="0"/>
              <a:t> in 802.11ah</a:t>
            </a:r>
          </a:p>
          <a:p>
            <a:pPr lvl="1">
              <a:lnSpc>
                <a:spcPct val="13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As a reference</a:t>
            </a:r>
            <a:r>
              <a:rPr lang="en-GB" sz="1600" dirty="0"/>
              <a:t>,</a:t>
            </a:r>
            <a:r>
              <a:rPr lang="en-GB" sz="1600" dirty="0" smtClean="0"/>
              <a:t> 802.15.4e </a:t>
            </a:r>
            <a:r>
              <a:rPr lang="en-GB" sz="1600" dirty="0"/>
              <a:t>offers three </a:t>
            </a:r>
            <a:r>
              <a:rPr lang="en-GB" sz="1600" dirty="0" smtClean="0"/>
              <a:t>contention-free MACs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802.11 PCF/HCCA is contention </a:t>
            </a:r>
            <a:r>
              <a:rPr lang="en-GB" sz="2000" dirty="0"/>
              <a:t>free but not suitable for large networks (up to 6000 STAs in 802.11ah)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This presentation introduces the contention-free Probe and Pull MAC (PP-MAC), </a:t>
            </a:r>
            <a:r>
              <a:rPr lang="en-GB" sz="2000" dirty="0" smtClean="0"/>
              <a:t> an </a:t>
            </a:r>
            <a:r>
              <a:rPr lang="en-GB" sz="2000" dirty="0"/>
              <a:t>alternative to PCF</a:t>
            </a:r>
            <a:endParaRPr lang="en-GB" sz="2000" strike="sngStrike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Zhong-Yi Jin, Nokia</a:t>
            </a:r>
          </a:p>
        </p:txBody>
      </p:sp>
    </p:spTree>
    <p:extLst>
      <p:ext uri="{BB962C8B-B14F-4D97-AF65-F5344CB8AC3E}">
        <p14:creationId xmlns:p14="http://schemas.microsoft.com/office/powerpoint/2010/main" val="15933950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Contention Free MAC: PCF/HCCA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Benefits of contention-free MAC such as PCF/HCCA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Deterministic </a:t>
            </a:r>
            <a:r>
              <a:rPr lang="en-US" dirty="0"/>
              <a:t>and </a:t>
            </a:r>
            <a:r>
              <a:rPr lang="en-US" dirty="0" smtClean="0"/>
              <a:t>fair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Efficient for both </a:t>
            </a:r>
            <a:r>
              <a:rPr lang="en-US" dirty="0"/>
              <a:t>low </a:t>
            </a:r>
            <a:r>
              <a:rPr lang="en-US" dirty="0" smtClean="0"/>
              <a:t>duty-cycle and heavy/</a:t>
            </a:r>
            <a:r>
              <a:rPr lang="en-US" dirty="0" err="1" smtClean="0"/>
              <a:t>bursty</a:t>
            </a:r>
            <a:r>
              <a:rPr lang="en-US" dirty="0" smtClean="0"/>
              <a:t> traffic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Higher reliability and lower deployment cost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No hidden terminal problem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Energy </a:t>
            </a:r>
            <a:r>
              <a:rPr lang="en-US" dirty="0" smtClean="0"/>
              <a:t>efficient </a:t>
            </a:r>
            <a:endParaRPr lang="en-US" dirty="0"/>
          </a:p>
          <a:p>
            <a:pPr marL="0" indent="0"/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November </a:t>
            </a:r>
            <a:r>
              <a:rPr lang="en-GB" dirty="0" smtClean="0"/>
              <a:t>2011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4267200"/>
            <a:ext cx="7772400" cy="205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289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PCF/HCCA </a:t>
            </a:r>
            <a:r>
              <a:rPr lang="en-US" dirty="0"/>
              <a:t>is not </a:t>
            </a:r>
            <a:r>
              <a:rPr lang="en-US" dirty="0" smtClean="0"/>
              <a:t>suitable for </a:t>
            </a:r>
            <a:r>
              <a:rPr lang="en-US" dirty="0"/>
              <a:t>large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Example: 802.11ah </a:t>
            </a:r>
            <a:r>
              <a:rPr lang="en-US" dirty="0"/>
              <a:t>with </a:t>
            </a:r>
            <a:r>
              <a:rPr lang="en-US" dirty="0" smtClean="0"/>
              <a:t>2MHz bandwidth, 6000 STAs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26 data bits/OFDM Symbol </a:t>
            </a:r>
            <a:r>
              <a:rPr lang="en-US" dirty="0"/>
              <a:t>(BPSK 1/2)</a:t>
            </a:r>
            <a:r>
              <a:rPr lang="en-US" dirty="0" smtClean="0"/>
              <a:t>, 40µs </a:t>
            </a:r>
            <a:r>
              <a:rPr lang="en-US" dirty="0"/>
              <a:t>symbol </a:t>
            </a:r>
            <a:r>
              <a:rPr lang="en-US" dirty="0" smtClean="0"/>
              <a:t>duration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SIFS=160µs, PIFS=208µs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CF-Poll/-ACK </a:t>
            </a:r>
            <a:r>
              <a:rPr lang="en-US" dirty="0"/>
              <a:t>message (</a:t>
            </a:r>
            <a:r>
              <a:rPr lang="en-US" dirty="0" smtClean="0"/>
              <a:t>28 </a:t>
            </a:r>
            <a:r>
              <a:rPr lang="en-US" dirty="0"/>
              <a:t>bytes) </a:t>
            </a:r>
            <a:r>
              <a:rPr lang="en-US" dirty="0">
                <a:latin typeface="Symbol" pitchFamily="18" charset="2"/>
              </a:rPr>
              <a:t></a:t>
            </a:r>
            <a:r>
              <a:rPr lang="en-US" dirty="0"/>
              <a:t>  </a:t>
            </a:r>
            <a:r>
              <a:rPr lang="en-US" dirty="0" smtClean="0"/>
              <a:t>8.6 </a:t>
            </a:r>
            <a:r>
              <a:rPr lang="en-US" dirty="0"/>
              <a:t>symbols </a:t>
            </a:r>
            <a:r>
              <a:rPr lang="en-US" dirty="0" smtClean="0"/>
              <a:t>(344 </a:t>
            </a:r>
            <a:r>
              <a:rPr lang="en-US" dirty="0"/>
              <a:t>µs</a:t>
            </a:r>
            <a:r>
              <a:rPr lang="en-US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Data (250 bytes)=3076µs + PLCP(400 </a:t>
            </a:r>
            <a:r>
              <a:rPr lang="en-US" dirty="0"/>
              <a:t>µs) </a:t>
            </a:r>
            <a:r>
              <a:rPr lang="en-US" dirty="0" smtClean="0"/>
              <a:t>+ </a:t>
            </a:r>
            <a:r>
              <a:rPr lang="en-US" dirty="0"/>
              <a:t>MAC </a:t>
            </a:r>
            <a:r>
              <a:rPr lang="en-US" dirty="0" smtClean="0"/>
              <a:t>Header(344µs</a:t>
            </a:r>
            <a:r>
              <a:rPr lang="en-US" dirty="0"/>
              <a:t>)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X% nodes have 1 uplink data packet, total time to collect all uplink data is approximately: </a:t>
            </a:r>
            <a:r>
              <a:rPr lang="en-US" b="1" dirty="0" smtClean="0"/>
              <a:t>6000 * (1- X) * (CF-POLL </a:t>
            </a:r>
            <a:r>
              <a:rPr lang="en-US" b="1" dirty="0"/>
              <a:t>+ </a:t>
            </a:r>
            <a:r>
              <a:rPr lang="en-US" b="1" dirty="0" smtClean="0"/>
              <a:t>PIFS) </a:t>
            </a:r>
            <a:r>
              <a:rPr lang="en-US" b="1" dirty="0"/>
              <a:t>+ </a:t>
            </a:r>
            <a:r>
              <a:rPr lang="en-US" b="1" dirty="0" smtClean="0"/>
              <a:t>6000 * X * (CF-POLL-ACK + SIFS + Data + SIFS)</a:t>
            </a:r>
            <a:endParaRPr lang="en-US" b="1" dirty="0"/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November 2011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549760"/>
              </p:ext>
            </p:extLst>
          </p:nvPr>
        </p:nvGraphicFramePr>
        <p:xfrm>
          <a:off x="914400" y="4724400"/>
          <a:ext cx="7315200" cy="1576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219200"/>
                <a:gridCol w="1371600"/>
                <a:gridCol w="1371600"/>
                <a:gridCol w="1219200"/>
              </a:tblGrid>
              <a:tr h="3380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Collect data from 6000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= 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= 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= 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= 100%</a:t>
                      </a:r>
                      <a:endParaRPr lang="en-US" dirty="0"/>
                    </a:p>
                  </a:txBody>
                  <a:tcPr/>
                </a:tc>
              </a:tr>
              <a:tr h="5155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Time (seconds)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5.678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26.92</a:t>
                      </a:r>
                      <a:endParaRPr lang="en-US" dirty="0"/>
                    </a:p>
                  </a:txBody>
                  <a:tcPr/>
                </a:tc>
              </a:tr>
              <a:tr h="4208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Overhead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67.48%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31.41%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00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Probe and Pull MAC (PP-MAC)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67725"/>
            <a:ext cx="7770813" cy="3780675"/>
          </a:xfrm>
        </p:spPr>
        <p:txBody>
          <a:bodyPr wrap="square"/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Partition STAs into groups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Send Probe to a group of STAs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STAs with data to send will ACK (P-ACK) concurrently (in time-aligned manner)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AP resolves parallel ACKs with the use of </a:t>
            </a:r>
            <a:r>
              <a:rPr lang="en-US" sz="1800" dirty="0" err="1" smtClean="0"/>
              <a:t>Zadoff</a:t>
            </a:r>
            <a:r>
              <a:rPr lang="en-US" sz="1800" dirty="0" smtClean="0"/>
              <a:t>-Chu sequences [5]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AP initiates and schedules data transmissions with PULL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Zhong-Yi Jin, Nokia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2011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3412391" y="1686283"/>
            <a:ext cx="30617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878992" y="1911357"/>
            <a:ext cx="548640" cy="33598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Probe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338840" y="1990749"/>
            <a:ext cx="586213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302624" y="2556600"/>
            <a:ext cx="785123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STA1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3444819" y="1919493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Rectangle 33"/>
          <p:cNvSpPr/>
          <p:nvPr/>
        </p:nvSpPr>
        <p:spPr bwMode="auto">
          <a:xfrm>
            <a:off x="3642515" y="2504553"/>
            <a:ext cx="60960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P-ACK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16200000">
            <a:off x="3858113" y="2206177"/>
            <a:ext cx="178405" cy="286041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05635" y="2959625"/>
            <a:ext cx="782111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299594" y="3390552"/>
            <a:ext cx="625459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92129" y="3751131"/>
            <a:ext cx="767014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STA4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640991" y="3699143"/>
            <a:ext cx="612648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P-ACK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2437701" y="2850891"/>
            <a:ext cx="5410899" cy="80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2434673" y="3647640"/>
            <a:ext cx="5413927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/>
          <p:cNvCxnSpPr/>
          <p:nvPr/>
        </p:nvCxnSpPr>
        <p:spPr bwMode="auto">
          <a:xfrm flipV="1">
            <a:off x="2466640" y="4038600"/>
            <a:ext cx="5381960" cy="2764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Rectangle 47"/>
          <p:cNvSpPr/>
          <p:nvPr/>
        </p:nvSpPr>
        <p:spPr bwMode="auto">
          <a:xfrm>
            <a:off x="4578652" y="1911357"/>
            <a:ext cx="510139" cy="33598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Pull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4264150" y="1919493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4174391" y="1686283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66800" y="2603630"/>
            <a:ext cx="1180958" cy="274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have data to send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81784" y="3768009"/>
            <a:ext cx="1180958" cy="274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have data to send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2407527" y="2243251"/>
            <a:ext cx="5517273" cy="1239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>
            <a:off x="2431660" y="3253916"/>
            <a:ext cx="5416940" cy="619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Right Arrow 53"/>
          <p:cNvSpPr/>
          <p:nvPr/>
        </p:nvSpPr>
        <p:spPr bwMode="auto">
          <a:xfrm rot="16200000">
            <a:off x="5448273" y="2204003"/>
            <a:ext cx="182752" cy="286041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317391" y="2522902"/>
            <a:ext cx="45720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5109029" y="1919493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Box 60"/>
          <p:cNvSpPr txBox="1"/>
          <p:nvPr/>
        </p:nvSpPr>
        <p:spPr>
          <a:xfrm>
            <a:off x="5012591" y="1686283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5751324" y="1909610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Box 62"/>
          <p:cNvSpPr txBox="1"/>
          <p:nvPr/>
        </p:nvSpPr>
        <p:spPr>
          <a:xfrm>
            <a:off x="5654886" y="1676400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ight Arrow 63"/>
          <p:cNvSpPr/>
          <p:nvPr/>
        </p:nvSpPr>
        <p:spPr bwMode="auto">
          <a:xfrm rot="5400000">
            <a:off x="2274347" y="3070924"/>
            <a:ext cx="1706752" cy="2286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6003191" y="1919659"/>
            <a:ext cx="45052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ight Arrow 66"/>
          <p:cNvSpPr/>
          <p:nvPr/>
        </p:nvSpPr>
        <p:spPr bwMode="auto">
          <a:xfrm rot="5400000">
            <a:off x="3968715" y="3051897"/>
            <a:ext cx="1706752" cy="2286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68" name="Right Arrow 67"/>
          <p:cNvSpPr/>
          <p:nvPr/>
        </p:nvSpPr>
        <p:spPr bwMode="auto">
          <a:xfrm rot="5400000">
            <a:off x="6016855" y="2443675"/>
            <a:ext cx="484974" cy="2286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69" name="Right Arrow 68"/>
          <p:cNvSpPr/>
          <p:nvPr/>
        </p:nvSpPr>
        <p:spPr bwMode="auto">
          <a:xfrm rot="16200000">
            <a:off x="6215251" y="2808622"/>
            <a:ext cx="1391993" cy="286041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6688991" y="3702611"/>
            <a:ext cx="45720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 bwMode="auto">
          <a:xfrm>
            <a:off x="7130105" y="1909610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TextBox 71"/>
          <p:cNvSpPr txBox="1"/>
          <p:nvPr/>
        </p:nvSpPr>
        <p:spPr>
          <a:xfrm>
            <a:off x="7010400" y="1676400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7398080" y="1919659"/>
            <a:ext cx="45052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Right Arrow 73"/>
          <p:cNvSpPr/>
          <p:nvPr/>
        </p:nvSpPr>
        <p:spPr bwMode="auto">
          <a:xfrm rot="5400000">
            <a:off x="6802188" y="3053230"/>
            <a:ext cx="1704085" cy="2286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6480629" y="1909610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6384191" y="1676400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 rot="16200000">
            <a:off x="3858113" y="3375183"/>
            <a:ext cx="178405" cy="286041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74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Parallel ACKs (P-ACKs) [5]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November 2011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519366"/>
              </p:ext>
            </p:extLst>
          </p:nvPr>
        </p:nvGraphicFramePr>
        <p:xfrm>
          <a:off x="2590800" y="2654208"/>
          <a:ext cx="3108960" cy="304800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777240"/>
                <a:gridCol w="777240"/>
                <a:gridCol w="777240"/>
                <a:gridCol w="777240"/>
              </a:tblGrid>
              <a:tr h="2724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00402" y="2174165"/>
            <a:ext cx="18310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ZC sequence for STA1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59934" y="3994428"/>
            <a:ext cx="783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…</a:t>
            </a:r>
            <a:endParaRPr lang="en-US" sz="4000" dirty="0">
              <a:solidFill>
                <a:schemeClr val="tx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841140"/>
              </p:ext>
            </p:extLst>
          </p:nvPr>
        </p:nvGraphicFramePr>
        <p:xfrm>
          <a:off x="1364166" y="2654208"/>
          <a:ext cx="801252" cy="304800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801252"/>
              </a:tblGrid>
              <a:tr h="2724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P-ACK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483384"/>
              </p:ext>
            </p:extLst>
          </p:nvPr>
        </p:nvGraphicFramePr>
        <p:xfrm>
          <a:off x="1364166" y="3472048"/>
          <a:ext cx="801252" cy="304800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801252"/>
              </a:tblGrid>
              <a:tr h="2724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P-ACK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590849"/>
              </p:ext>
            </p:extLst>
          </p:nvPr>
        </p:nvGraphicFramePr>
        <p:xfrm>
          <a:off x="2590800" y="3472048"/>
          <a:ext cx="3108960" cy="304800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777240"/>
                <a:gridCol w="777240"/>
                <a:gridCol w="777240"/>
                <a:gridCol w="777240"/>
              </a:tblGrid>
              <a:tr h="2724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9600" y="2620454"/>
            <a:ext cx="598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STA1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3468469"/>
            <a:ext cx="598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STA2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9958" y="3001479"/>
            <a:ext cx="18310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ZC sequence for STA2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Left Brace 15"/>
          <p:cNvSpPr/>
          <p:nvPr/>
        </p:nvSpPr>
        <p:spPr bwMode="auto">
          <a:xfrm rot="5400000">
            <a:off x="4028871" y="968258"/>
            <a:ext cx="205432" cy="308157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eft Brace 16"/>
          <p:cNvSpPr/>
          <p:nvPr/>
        </p:nvSpPr>
        <p:spPr bwMode="auto">
          <a:xfrm rot="5400000">
            <a:off x="4028872" y="1805377"/>
            <a:ext cx="205432" cy="308157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2851219" y="2971800"/>
            <a:ext cx="196781" cy="1273925"/>
          </a:xfrm>
          <a:prstGeom prst="downArrow">
            <a:avLst/>
          </a:prstGeom>
          <a:solidFill>
            <a:srgbClr val="FF9900">
              <a:alpha val="7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3657600" y="2973657"/>
            <a:ext cx="196781" cy="1271542"/>
          </a:xfrm>
          <a:prstGeom prst="downArrow">
            <a:avLst/>
          </a:prstGeom>
          <a:solidFill>
            <a:srgbClr val="FF9900">
              <a:alpha val="7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Down Arrow 19"/>
          <p:cNvSpPr/>
          <p:nvPr/>
        </p:nvSpPr>
        <p:spPr bwMode="auto">
          <a:xfrm>
            <a:off x="5192751" y="2988101"/>
            <a:ext cx="196781" cy="1244926"/>
          </a:xfrm>
          <a:prstGeom prst="downArrow">
            <a:avLst/>
          </a:prstGeom>
          <a:solidFill>
            <a:srgbClr val="FF9900">
              <a:alpha val="7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Down Arrow 20"/>
          <p:cNvSpPr/>
          <p:nvPr/>
        </p:nvSpPr>
        <p:spPr bwMode="auto">
          <a:xfrm rot="16200000">
            <a:off x="2183098" y="2707372"/>
            <a:ext cx="380999" cy="211481"/>
          </a:xfrm>
          <a:prstGeom prst="downArrow">
            <a:avLst/>
          </a:prstGeom>
          <a:solidFill>
            <a:srgbClr val="FF9900">
              <a:alpha val="7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Down Arrow 21"/>
          <p:cNvSpPr/>
          <p:nvPr/>
        </p:nvSpPr>
        <p:spPr bwMode="auto">
          <a:xfrm rot="16200000">
            <a:off x="2197152" y="3524609"/>
            <a:ext cx="380999" cy="211481"/>
          </a:xfrm>
          <a:prstGeom prst="downArrow">
            <a:avLst/>
          </a:prstGeom>
          <a:solidFill>
            <a:srgbClr val="FF9900">
              <a:alpha val="7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635756"/>
              </p:ext>
            </p:extLst>
          </p:nvPr>
        </p:nvGraphicFramePr>
        <p:xfrm>
          <a:off x="2025582" y="4353126"/>
          <a:ext cx="1327218" cy="304800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533400"/>
                <a:gridCol w="793818"/>
              </a:tblGrid>
              <a:tr h="2724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327653"/>
              </p:ext>
            </p:extLst>
          </p:nvPr>
        </p:nvGraphicFramePr>
        <p:xfrm>
          <a:off x="2025582" y="4756212"/>
          <a:ext cx="1327218" cy="304800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533400"/>
                <a:gridCol w="793818"/>
              </a:tblGrid>
              <a:tr h="2724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514600" y="3711714"/>
            <a:ext cx="469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(a)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4600" y="3928947"/>
            <a:ext cx="469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(b)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720513"/>
              </p:ext>
            </p:extLst>
          </p:nvPr>
        </p:nvGraphicFramePr>
        <p:xfrm>
          <a:off x="4419600" y="4322348"/>
          <a:ext cx="1327218" cy="304800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533400"/>
                <a:gridCol w="793818"/>
              </a:tblGrid>
              <a:tr h="2724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924627"/>
              </p:ext>
            </p:extLst>
          </p:nvPr>
        </p:nvGraphicFramePr>
        <p:xfrm>
          <a:off x="4419600" y="4725434"/>
          <a:ext cx="1327218" cy="304800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533400"/>
                <a:gridCol w="793818"/>
              </a:tblGrid>
              <a:tr h="2724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340256" y="3700046"/>
            <a:ext cx="469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(a)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40256" y="3928646"/>
            <a:ext cx="469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(b)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64256" y="3700046"/>
            <a:ext cx="469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(a)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64256" y="3928646"/>
            <a:ext cx="469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(b)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59934" y="4375212"/>
            <a:ext cx="783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…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43600" y="3352800"/>
            <a:ext cx="27478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(a)</a:t>
            </a:r>
            <a:r>
              <a:rPr lang="en-US" sz="1600" dirty="0" smtClean="0">
                <a:solidFill>
                  <a:schemeClr val="tx1"/>
                </a:solidFill>
              </a:rPr>
              <a:t> Map a part of ZC sequence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to OFDM subcarriers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43600" y="3855202"/>
            <a:ext cx="31272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(b)</a:t>
            </a:r>
            <a:r>
              <a:rPr lang="en-US" sz="1600" dirty="0" smtClean="0">
                <a:solidFill>
                  <a:schemeClr val="tx1"/>
                </a:solidFill>
              </a:rPr>
              <a:t> IFFT and add cyclic prefix (CP)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30718" y="4339577"/>
            <a:ext cx="1226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P-ACK_STA1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08704" y="4723554"/>
            <a:ext cx="1226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P-ACK_STA2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Down Arrow 37"/>
          <p:cNvSpPr/>
          <p:nvPr/>
        </p:nvSpPr>
        <p:spPr bwMode="auto">
          <a:xfrm rot="16200000">
            <a:off x="5714979" y="4451434"/>
            <a:ext cx="717440" cy="457201"/>
          </a:xfrm>
          <a:prstGeom prst="downArrow">
            <a:avLst/>
          </a:prstGeom>
          <a:solidFill>
            <a:srgbClr val="FF9900">
              <a:alpha val="7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32037" y="4476690"/>
            <a:ext cx="2299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FF"/>
                </a:solidFill>
              </a:rPr>
              <a:t>Parallel ACKs to AP</a:t>
            </a:r>
            <a:endParaRPr lang="en-US" sz="20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34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ACKs Detection Accuracy [5]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Zhong-Yi Jin, Nokia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November 2011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192" y="1631737"/>
            <a:ext cx="6303817" cy="454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24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838200"/>
          </a:xfrm>
        </p:spPr>
        <p:txBody>
          <a:bodyPr/>
          <a:lstStyle/>
          <a:p>
            <a:r>
              <a:rPr lang="en-US" dirty="0" smtClean="0"/>
              <a:t>PP-MAC Performance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066800"/>
                <a:ext cx="8534400" cy="4113213"/>
              </a:xfrm>
            </p:spPr>
            <p:txBody>
              <a:bodyPr/>
              <a:lstStyle/>
              <a:p>
                <a:pPr>
                  <a:lnSpc>
                    <a:spcPct val="120000"/>
                  </a:lnSpc>
                  <a:buFont typeface="Arial" pitchFamily="34" charset="0"/>
                  <a:buChar char="•"/>
                </a:pPr>
                <a:r>
                  <a:rPr lang="en-US" sz="2200" dirty="0" smtClean="0"/>
                  <a:t>PROBE</a:t>
                </a:r>
                <a:r>
                  <a:rPr lang="en-US" sz="2200" b="0" dirty="0" smtClean="0"/>
                  <a:t>: </a:t>
                </a:r>
                <a:r>
                  <a:rPr lang="en-US" sz="2200" b="0" dirty="0" smtClean="0">
                    <a:solidFill>
                      <a:schemeClr val="tx1"/>
                    </a:solidFill>
                  </a:rPr>
                  <a:t>28+2bytes</a:t>
                </a:r>
                <a:r>
                  <a:rPr lang="en-US" sz="2200" b="0" dirty="0" smtClean="0"/>
                  <a:t> (369µs), </a:t>
                </a:r>
                <a:r>
                  <a:rPr lang="en-US" sz="2200" dirty="0" smtClean="0"/>
                  <a:t>P-ACK</a:t>
                </a:r>
                <a:r>
                  <a:rPr lang="en-US" sz="2200" b="0" dirty="0"/>
                  <a:t>: </a:t>
                </a:r>
                <a:r>
                  <a:rPr lang="en-US" sz="2200" b="0" dirty="0" smtClean="0"/>
                  <a:t>8 </a:t>
                </a:r>
                <a:r>
                  <a:rPr lang="en-US" sz="2200" b="0" dirty="0"/>
                  <a:t>symbols (</a:t>
                </a:r>
                <a:r>
                  <a:rPr lang="en-US" sz="2200" b="0" dirty="0" smtClean="0"/>
                  <a:t>352µs) </a:t>
                </a:r>
              </a:p>
              <a:p>
                <a:pPr marL="0" indent="0">
                  <a:lnSpc>
                    <a:spcPct val="120000"/>
                  </a:lnSpc>
                </a:pPr>
                <a:r>
                  <a:rPr lang="en-US" sz="2200" b="0" dirty="0"/>
                  <a:t> </a:t>
                </a:r>
                <a:r>
                  <a:rPr lang="en-US" sz="2200" b="0" dirty="0" smtClean="0"/>
                  <a:t>    </a:t>
                </a:r>
                <a:r>
                  <a:rPr lang="en-US" sz="2200" dirty="0" smtClean="0"/>
                  <a:t>PULL</a:t>
                </a:r>
                <a:r>
                  <a:rPr lang="en-US" sz="2200" b="0" dirty="0" smtClean="0"/>
                  <a:t>:28+20bytes (590µs) to pull up to 32 STAs at the same time</a:t>
                </a:r>
                <a:endParaRPr lang="en-US" sz="2200" b="0" dirty="0"/>
              </a:p>
              <a:p>
                <a:pPr marL="342900" lvl="1" indent="-342900">
                  <a:lnSpc>
                    <a:spcPct val="120000"/>
                  </a:lnSpc>
                  <a:spcBef>
                    <a:spcPts val="600"/>
                  </a:spcBef>
                  <a:buFont typeface="Arial" pitchFamily="34" charset="0"/>
                  <a:buChar char="•"/>
                </a:pPr>
                <a:r>
                  <a:rPr lang="en-US" sz="2200" dirty="0" smtClean="0"/>
                  <a:t>If group size is Y, and X</a:t>
                </a:r>
                <a:r>
                  <a:rPr lang="en-US" sz="2200" dirty="0"/>
                  <a:t>% nodes have 1 uplink data (250bytes</a:t>
                </a:r>
                <a:r>
                  <a:rPr lang="en-US" sz="2200" dirty="0" smtClean="0"/>
                  <a:t>) packet</a:t>
                </a:r>
                <a:r>
                  <a:rPr lang="en-US" sz="2200" dirty="0"/>
                  <a:t>, total time to collect all uplink data is approximately: </a:t>
                </a:r>
                <a:endParaRPr lang="en-US" sz="2200" dirty="0" smtClean="0"/>
              </a:p>
              <a:p>
                <a:pPr marL="0" lvl="1" indent="0">
                  <a:lnSpc>
                    <a:spcPct val="120000"/>
                  </a:lnSpc>
                  <a:spcBef>
                    <a:spcPts val="600"/>
                  </a:spcBef>
                </a:pPr>
                <a:r>
                  <a:rPr lang="en-US" sz="1900" b="1" dirty="0" smtClean="0"/>
                  <a:t>6000/Y*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19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1900" b="1" dirty="0"/>
                          <m:t>P</m:t>
                        </m:r>
                        <m:r>
                          <m:rPr>
                            <m:nor/>
                          </m:rPr>
                          <a:rPr lang="en-US" sz="1900" b="1" i="0" dirty="0" smtClean="0"/>
                          <m:t>ROBE</m:t>
                        </m:r>
                        <m:r>
                          <m:rPr>
                            <m:nor/>
                          </m:rPr>
                          <a:rPr lang="en-US" sz="1900" b="1" dirty="0"/>
                          <m:t>+</m:t>
                        </m:r>
                        <m:r>
                          <m:rPr>
                            <m:nor/>
                          </m:rPr>
                          <a:rPr lang="en-US" sz="1900" b="1" dirty="0"/>
                          <m:t>SIFS</m:t>
                        </m:r>
                        <m:r>
                          <m:rPr>
                            <m:nor/>
                          </m:rPr>
                          <a:rPr lang="en-US" sz="1900" b="1" dirty="0"/>
                          <m:t>+</m:t>
                        </m:r>
                        <m:r>
                          <m:rPr>
                            <m:nor/>
                          </m:rPr>
                          <a:rPr lang="en-US" sz="1900" b="1" dirty="0"/>
                          <m:t>P</m:t>
                        </m:r>
                        <m:r>
                          <m:rPr>
                            <m:nor/>
                          </m:rPr>
                          <a:rPr lang="en-US" sz="1900" b="1" dirty="0"/>
                          <m:t>−</m:t>
                        </m:r>
                        <m:r>
                          <m:rPr>
                            <m:nor/>
                          </m:rPr>
                          <a:rPr lang="en-US" sz="1900" b="1" dirty="0"/>
                          <m:t>ACK</m:t>
                        </m:r>
                        <m:r>
                          <m:rPr>
                            <m:nor/>
                          </m:rPr>
                          <a:rPr lang="en-US" sz="1900" b="1" dirty="0"/>
                          <m:t>+</m:t>
                        </m:r>
                        <m:r>
                          <m:rPr>
                            <m:nor/>
                          </m:rPr>
                          <a:rPr lang="en-US" sz="1900" b="1" dirty="0"/>
                          <m:t>SIFS</m:t>
                        </m:r>
                        <m:r>
                          <m:rPr>
                            <m:nor/>
                          </m:rPr>
                          <a:rPr lang="en-US" sz="1900" b="1" dirty="0"/>
                          <m:t>+</m:t>
                        </m:r>
                        <m:r>
                          <m:rPr>
                            <m:nor/>
                          </m:rPr>
                          <a:rPr lang="en-US" sz="1900" b="1" dirty="0"/>
                          <m:t>PULL</m:t>
                        </m:r>
                        <m:r>
                          <m:rPr>
                            <m:nor/>
                          </m:rPr>
                          <a:rPr lang="en-US" sz="1900" b="1" dirty="0"/>
                          <m:t>+</m:t>
                        </m:r>
                        <m:r>
                          <m:rPr>
                            <m:nor/>
                          </m:rPr>
                          <a:rPr lang="en-US" sz="1900" b="1" dirty="0"/>
                          <m:t>Y</m:t>
                        </m:r>
                        <m:r>
                          <m:rPr>
                            <m:nor/>
                          </m:rPr>
                          <a:rPr lang="en-US" sz="1900" b="1" dirty="0"/>
                          <m:t>∗</m:t>
                        </m:r>
                        <m:r>
                          <m:rPr>
                            <m:nor/>
                          </m:rPr>
                          <a:rPr lang="en-US" sz="1900" b="1" dirty="0"/>
                          <m:t>X</m:t>
                        </m:r>
                        <m:r>
                          <m:rPr>
                            <m:nor/>
                          </m:rPr>
                          <a:rPr lang="en-US" sz="1900" b="1" dirty="0"/>
                          <m:t>∗(</m:t>
                        </m:r>
                        <m:r>
                          <m:rPr>
                            <m:nor/>
                          </m:rPr>
                          <a:rPr lang="en-US" sz="1900" b="1" i="0" dirty="0" smtClean="0"/>
                          <m:t>SIFS</m:t>
                        </m:r>
                        <m:r>
                          <m:rPr>
                            <m:nor/>
                          </m:rPr>
                          <a:rPr lang="en-US" sz="1900" b="1" i="0" dirty="0" smtClean="0"/>
                          <m:t>+</m:t>
                        </m:r>
                        <m:r>
                          <m:rPr>
                            <m:nor/>
                          </m:rPr>
                          <a:rPr lang="en-US" sz="1900" b="1" dirty="0"/>
                          <m:t>Data</m:t>
                        </m:r>
                        <m:r>
                          <m:rPr>
                            <m:nor/>
                          </m:rPr>
                          <a:rPr lang="en-US" sz="1900" b="1" dirty="0"/>
                          <m:t>+</m:t>
                        </m:r>
                        <m:r>
                          <m:rPr>
                            <m:nor/>
                          </m:rPr>
                          <a:rPr lang="en-US" sz="1900" b="1" dirty="0"/>
                          <m:t>SIFS</m:t>
                        </m:r>
                        <m:r>
                          <m:rPr>
                            <m:nor/>
                          </m:rPr>
                          <a:rPr lang="en-US" sz="1900" b="1" i="0" dirty="0" smtClean="0"/>
                          <m:t>+</m:t>
                        </m:r>
                        <m:r>
                          <m:rPr>
                            <m:nor/>
                          </m:rPr>
                          <a:rPr lang="en-US" sz="1900" b="1" i="0" dirty="0" smtClean="0"/>
                          <m:t>ACK</m:t>
                        </m:r>
                        <m:r>
                          <m:rPr>
                            <m:nor/>
                          </m:rPr>
                          <a:rPr lang="en-US" sz="1900" b="1" dirty="0"/>
                          <m:t>)</m:t>
                        </m:r>
                      </m:e>
                    </m:d>
                  </m:oMath>
                </a14:m>
                <a:endParaRPr lang="en-US" sz="19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066800"/>
                <a:ext cx="8534400" cy="4113213"/>
              </a:xfrm>
              <a:blipFill rotWithShape="1">
                <a:blip r:embed="rId3"/>
                <a:stretch>
                  <a:fillRect l="-786" r="-1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2011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495792"/>
              </p:ext>
            </p:extLst>
          </p:nvPr>
        </p:nvGraphicFramePr>
        <p:xfrm>
          <a:off x="1143000" y="3600058"/>
          <a:ext cx="6553200" cy="2617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944880"/>
                <a:gridCol w="1310640"/>
                <a:gridCol w="1310640"/>
                <a:gridCol w="1310640"/>
              </a:tblGrid>
              <a:tr h="4802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Collect Data from 6000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= 0%</a:t>
                      </a:r>
                    </a:p>
                    <a:p>
                      <a:pPr algn="ctr"/>
                      <a:r>
                        <a:rPr lang="en-US" dirty="0" smtClean="0"/>
                        <a:t>Y=32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= 1%</a:t>
                      </a:r>
                    </a:p>
                    <a:p>
                      <a:pPr algn="ctr"/>
                      <a:r>
                        <a:rPr lang="en-US" dirty="0" smtClean="0"/>
                        <a:t>Y=32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= 10%</a:t>
                      </a:r>
                    </a:p>
                    <a:p>
                      <a:pPr algn="ctr"/>
                      <a:r>
                        <a:rPr lang="en-US" dirty="0" smtClean="0"/>
                        <a:t>Y=32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= 100%</a:t>
                      </a:r>
                    </a:p>
                    <a:p>
                      <a:pPr algn="ctr"/>
                      <a:r>
                        <a:rPr lang="en-US" dirty="0" smtClean="0"/>
                        <a:t>Y=32</a:t>
                      </a:r>
                      <a:endParaRPr lang="en-US" dirty="0"/>
                    </a:p>
                  </a:txBody>
                  <a:tcPr/>
                </a:tc>
              </a:tr>
              <a:tr h="3773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Time (seconds)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0.509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25.22</a:t>
                      </a:r>
                      <a:endParaRPr lang="en-US" dirty="0"/>
                    </a:p>
                  </a:txBody>
                  <a:tcPr/>
                </a:tc>
              </a:tr>
              <a:tr h="4802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Gain </a:t>
                      </a:r>
                      <a:r>
                        <a:rPr lang="en-US" baseline="0" dirty="0" smtClean="0"/>
                        <a:t>over PCF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96.73%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85.66%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51.45%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6.28%</a:t>
                      </a:r>
                      <a:endParaRPr lang="en-US" dirty="0"/>
                    </a:p>
                  </a:txBody>
                  <a:tcPr/>
                </a:tc>
              </a:tr>
              <a:tr h="3156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Overhead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63.76%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33.01%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26.81%</a:t>
                      </a:r>
                      <a:endParaRPr lang="en-US" dirty="0"/>
                    </a:p>
                  </a:txBody>
                  <a:tcPr/>
                </a:tc>
              </a:tr>
              <a:tr h="4802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Gain Over PCF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32.74%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51.07%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14.65%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79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comparison (PER=1%)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8163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2011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5493603"/>
            <a:ext cx="35125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probability that a node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has data to transmit is 90%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5486400"/>
            <a:ext cx="35830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probability that a node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has data to transmit is 10%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15984"/>
            <a:ext cx="5060244" cy="3718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5984"/>
            <a:ext cx="5029200" cy="3718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31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1243</Words>
  <Application>Microsoft Office PowerPoint</Application>
  <PresentationFormat>On-screen Show (4:3)</PresentationFormat>
  <Paragraphs>332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802-11-Submission</vt:lpstr>
      <vt:lpstr>Custom Design</vt:lpstr>
      <vt:lpstr>Document</vt:lpstr>
      <vt:lpstr>MAC considerations for 802.11ah (Probe and Pull MAC)</vt:lpstr>
      <vt:lpstr>Abstract</vt:lpstr>
      <vt:lpstr>802.11 Contention Free MAC: PCF/HCCA</vt:lpstr>
      <vt:lpstr>PCF/HCCA is not suitable for large networks</vt:lpstr>
      <vt:lpstr>Probe and Pull MAC (PP-MAC)</vt:lpstr>
      <vt:lpstr>Overview of Parallel ACKs (P-ACKs) [5]</vt:lpstr>
      <vt:lpstr>Parallel ACKs Detection Accuracy [5]</vt:lpstr>
      <vt:lpstr>PP-MAC Performance</vt:lpstr>
      <vt:lpstr>Throughput comparison (PER=1%)</vt:lpstr>
      <vt:lpstr>Conclusion</vt:lpstr>
      <vt:lpstr>References</vt:lpstr>
      <vt:lpstr>Straw-poll 1</vt:lpstr>
      <vt:lpstr>Straw-poll 2</vt:lpstr>
      <vt:lpstr>Straw-poll 3</vt:lpstr>
      <vt:lpstr>Straw-poll 4</vt:lpstr>
      <vt:lpstr>Motion 1</vt:lpstr>
      <vt:lpstr>Motion 2</vt:lpstr>
      <vt:lpstr>Motion 3</vt:lpstr>
      <vt:lpstr>Motion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2011-11-08T14:11:42Z</dcterms:created>
  <dcterms:modified xsi:type="dcterms:W3CDTF">2011-11-08T14:33:37Z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b797839f-1088-4ffe-abd4-a9f43950578a</vt:lpwstr>
  </property>
  <property fmtid="{D5CDD505-2E9C-101B-9397-08002B2CF9AE}" pid="3" name="NokiaConfidentiality">
    <vt:lpwstr>Company Confidential</vt:lpwstr>
  </property>
</Properties>
</file>