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8" r:id="rId11"/>
    <p:sldId id="331" r:id="rId12"/>
    <p:sldId id="333" r:id="rId13"/>
    <p:sldId id="334" r:id="rId14"/>
    <p:sldId id="335" r:id="rId15"/>
    <p:sldId id="336" r:id="rId16"/>
    <p:sldId id="337" r:id="rId17"/>
    <p:sldId id="339" r:id="rId18"/>
    <p:sldId id="340" r:id="rId19"/>
    <p:sldId id="341" r:id="rId20"/>
    <p:sldId id="342" r:id="rId21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70" d="100"/>
          <a:sy n="70" d="100"/>
        </p:scale>
        <p:origin x="-2250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72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2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20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10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2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47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11-11/1512r1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MAC considerations for 802.11ah</a:t>
            </a:r>
            <a:br>
              <a:rPr lang="en-US" dirty="0" smtClean="0"/>
            </a:br>
            <a:r>
              <a:rPr lang="en-US" dirty="0" smtClean="0"/>
              <a:t>(Probe </a:t>
            </a:r>
            <a:r>
              <a:rPr lang="en-US" dirty="0"/>
              <a:t>and Pull </a:t>
            </a:r>
            <a:r>
              <a:rPr lang="en-US" dirty="0" smtClean="0"/>
              <a:t>MAC)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125422"/>
              </p:ext>
            </p:extLst>
          </p:nvPr>
        </p:nvGraphicFramePr>
        <p:xfrm>
          <a:off x="522287" y="2514600"/>
          <a:ext cx="80121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Document" r:id="rId4" imgW="8258040" imgH="3245304" progId="Word.Document.8">
                  <p:embed/>
                </p:oleObj>
              </mc:Choice>
              <mc:Fallback>
                <p:oleObj name="Document" r:id="rId4" imgW="8258040" imgH="3245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514600"/>
                        <a:ext cx="8012113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372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Based on the concept of parallel ACK, PP-MAC is a more efficient alternative to PCF for 802.11ah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2011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3458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US" altLang="zh-CN" sz="2000" dirty="0" smtClean="0">
                <a:solidFill>
                  <a:schemeClr val="tx1"/>
                </a:solidFill>
              </a:rPr>
              <a:t>[1] 11-11-0457-00-00ah: potential-compromise-of-802-11ah-use-case-document</a:t>
            </a:r>
          </a:p>
          <a:p>
            <a:r>
              <a:rPr lang="en-US" sz="2000" dirty="0" smtClean="0"/>
              <a:t>[2] </a:t>
            </a:r>
            <a:r>
              <a:rPr lang="en-US" sz="2000" dirty="0"/>
              <a:t>11-11-1248-00-00ah: Simulation Study of the Performance of DCF Under Heavy Traffics for </a:t>
            </a:r>
            <a:r>
              <a:rPr lang="en-US" sz="2000" dirty="0" smtClean="0"/>
              <a:t>802.11ah</a:t>
            </a:r>
          </a:p>
          <a:p>
            <a:r>
              <a:rPr lang="en-US" sz="2000" dirty="0" smtClean="0"/>
              <a:t>[3] 11-11-1019-01-00ah: simulation-large-number-of-</a:t>
            </a:r>
            <a:r>
              <a:rPr lang="en-US" sz="2000" dirty="0" err="1" smtClean="0"/>
              <a:t>stas</a:t>
            </a:r>
            <a:r>
              <a:rPr lang="en-US" sz="2000" dirty="0" smtClean="0"/>
              <a:t>-support </a:t>
            </a:r>
          </a:p>
          <a:p>
            <a:r>
              <a:rPr lang="en-US" sz="2000" dirty="0" smtClean="0"/>
              <a:t>[4] 11-11-1511-00-00ah</a:t>
            </a:r>
            <a:r>
              <a:rPr lang="en-US" sz="2000" dirty="0"/>
              <a:t>: Fairness of DCF</a:t>
            </a:r>
          </a:p>
          <a:p>
            <a:r>
              <a:rPr lang="en-US" sz="2000" dirty="0" smtClean="0"/>
              <a:t>[5]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95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0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4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 dirty="0" smtClean="0"/>
              <a:t>November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  <a:ln/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DCF gives no guarantees for media access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Not suitable for event-driven applications with real-time/deterministic </a:t>
            </a:r>
            <a:r>
              <a:rPr lang="en-GB" sz="1600" dirty="0" smtClean="0"/>
              <a:t>requirements (Use Cases </a:t>
            </a:r>
            <a:r>
              <a:rPr lang="en-GB" sz="1600" dirty="0"/>
              <a:t>1c: </a:t>
            </a:r>
            <a:r>
              <a:rPr lang="en-GB" sz="1600" dirty="0" smtClean="0"/>
              <a:t>Environment monitoring., </a:t>
            </a:r>
            <a:r>
              <a:rPr lang="en-GB" sz="1600" dirty="0"/>
              <a:t>1d: Industry process automation, 1f: Healthcare, 1g: Home/Building Automation</a:t>
            </a:r>
            <a:r>
              <a:rPr lang="en-GB" sz="1600" dirty="0" smtClean="0"/>
              <a:t>) [1]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Unfair [3,4] and inefficient [2, 3] in </a:t>
            </a:r>
            <a:r>
              <a:rPr lang="en-GB" sz="1600" dirty="0"/>
              <a:t>terms of throughput and energy when large numbers of STAs contend for </a:t>
            </a:r>
            <a:r>
              <a:rPr lang="en-GB" sz="1600" dirty="0" smtClean="0"/>
              <a:t>media access </a:t>
            </a:r>
            <a:r>
              <a:rPr lang="en-GB" sz="1600" dirty="0"/>
              <a:t>at the same </a:t>
            </a:r>
            <a:r>
              <a:rPr lang="en-GB" sz="1600" dirty="0" smtClean="0"/>
              <a:t>time</a:t>
            </a:r>
            <a:endParaRPr lang="en-GB" sz="1600" dirty="0"/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Contention-Free MAC should be considered for deterministic </a:t>
            </a:r>
            <a:r>
              <a:rPr lang="en-GB" sz="2000" dirty="0"/>
              <a:t>media access </a:t>
            </a:r>
            <a:r>
              <a:rPr lang="en-GB" sz="2000" dirty="0" smtClean="0"/>
              <a:t> in 802.11ah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As a reference</a:t>
            </a:r>
            <a:r>
              <a:rPr lang="en-GB" sz="1600" dirty="0"/>
              <a:t>,</a:t>
            </a:r>
            <a:r>
              <a:rPr lang="en-GB" sz="1600" dirty="0" smtClean="0"/>
              <a:t> 802.15.4e </a:t>
            </a:r>
            <a:r>
              <a:rPr lang="en-GB" sz="1600" dirty="0"/>
              <a:t>offers three </a:t>
            </a:r>
            <a:r>
              <a:rPr lang="en-GB" sz="1600" dirty="0" smtClean="0"/>
              <a:t>contention-free MACs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802.11 PCF/HCCA is contention </a:t>
            </a:r>
            <a:r>
              <a:rPr lang="en-GB" sz="2000" dirty="0"/>
              <a:t>free but not suitable for large networks (up to 6000 STAs in 802.11ah)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presentation introduces the contention-free Probe and Pull MAC (PP-MAC), </a:t>
            </a:r>
            <a:r>
              <a:rPr lang="en-GB" sz="2000" dirty="0" smtClean="0"/>
              <a:t> an </a:t>
            </a:r>
            <a:r>
              <a:rPr lang="en-GB" sz="2000" dirty="0"/>
              <a:t>alternative to PCF</a:t>
            </a:r>
            <a:endParaRPr lang="en-GB" sz="2000" strike="sngStrik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593395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Contention Free MAC: PCF/HCCA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Benefits of contention-free MAC such as PCF/HCCA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Deterministic </a:t>
            </a:r>
            <a:r>
              <a:rPr lang="en-US" dirty="0"/>
              <a:t>and </a:t>
            </a:r>
            <a:r>
              <a:rPr lang="en-US" dirty="0" smtClean="0"/>
              <a:t>fair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Efficient for both </a:t>
            </a:r>
            <a:r>
              <a:rPr lang="en-US" dirty="0"/>
              <a:t>low </a:t>
            </a:r>
            <a:r>
              <a:rPr lang="en-US" dirty="0" smtClean="0"/>
              <a:t>duty-cycle and heavy/</a:t>
            </a:r>
            <a:r>
              <a:rPr lang="en-US" dirty="0" err="1" smtClean="0"/>
              <a:t>bursty</a:t>
            </a:r>
            <a:r>
              <a:rPr lang="en-US" dirty="0" smtClean="0"/>
              <a:t> traffic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Higher reliability and lower deployment cost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No hidden terminal problem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Energy </a:t>
            </a:r>
            <a:r>
              <a:rPr lang="en-US" dirty="0" smtClean="0"/>
              <a:t>efficient </a:t>
            </a: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</a:t>
            </a:r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267200"/>
            <a:ext cx="7772400" cy="205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8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PCF/HCCA </a:t>
            </a:r>
            <a:r>
              <a:rPr lang="en-US" dirty="0"/>
              <a:t>is not </a:t>
            </a:r>
            <a:r>
              <a:rPr lang="en-US" dirty="0" smtClean="0"/>
              <a:t>suitable for </a:t>
            </a:r>
            <a:r>
              <a:rPr lang="en-US" dirty="0"/>
              <a:t>large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Example: 802.11ah </a:t>
            </a:r>
            <a:r>
              <a:rPr lang="en-US" dirty="0"/>
              <a:t>with </a:t>
            </a:r>
            <a:r>
              <a:rPr lang="en-US" dirty="0" smtClean="0"/>
              <a:t>2MHz bandwidth, 6000 STAs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26 data bits/OFDM Symbol </a:t>
            </a:r>
            <a:r>
              <a:rPr lang="en-US" dirty="0"/>
              <a:t>(BPSK 1/2)</a:t>
            </a:r>
            <a:r>
              <a:rPr lang="en-US" dirty="0" smtClean="0"/>
              <a:t>, 40µs </a:t>
            </a:r>
            <a:r>
              <a:rPr lang="en-US" dirty="0"/>
              <a:t>symbol </a:t>
            </a:r>
            <a:r>
              <a:rPr lang="en-US" dirty="0" smtClean="0"/>
              <a:t>duration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SIFS=160µs, PIFS=208µs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CF-Poll/-ACK </a:t>
            </a:r>
            <a:r>
              <a:rPr lang="en-US" dirty="0"/>
              <a:t>message (</a:t>
            </a:r>
            <a:r>
              <a:rPr lang="en-US" dirty="0" smtClean="0"/>
              <a:t>28 </a:t>
            </a:r>
            <a:r>
              <a:rPr lang="en-US" dirty="0"/>
              <a:t>bytes) </a:t>
            </a:r>
            <a:r>
              <a:rPr lang="en-US" dirty="0">
                <a:latin typeface="Symbol" pitchFamily="18" charset="2"/>
              </a:rPr>
              <a:t></a:t>
            </a:r>
            <a:r>
              <a:rPr lang="en-US" dirty="0"/>
              <a:t>  </a:t>
            </a:r>
            <a:r>
              <a:rPr lang="en-US" dirty="0" smtClean="0"/>
              <a:t>8.6 </a:t>
            </a:r>
            <a:r>
              <a:rPr lang="en-US" dirty="0"/>
              <a:t>symbols </a:t>
            </a:r>
            <a:r>
              <a:rPr lang="en-US" dirty="0" smtClean="0"/>
              <a:t>(344 </a:t>
            </a:r>
            <a:r>
              <a:rPr lang="en-US" dirty="0"/>
              <a:t>µs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(250 bytes)=3076µs + PLCP(400 </a:t>
            </a:r>
            <a:r>
              <a:rPr lang="en-US" dirty="0"/>
              <a:t>µs) </a:t>
            </a:r>
            <a:r>
              <a:rPr lang="en-US" dirty="0" smtClean="0"/>
              <a:t>+ </a:t>
            </a:r>
            <a:r>
              <a:rPr lang="en-US" dirty="0"/>
              <a:t>MAC </a:t>
            </a:r>
            <a:r>
              <a:rPr lang="en-US" dirty="0" smtClean="0"/>
              <a:t>Header(344µs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X% nodes have 1 uplink data packet, total time to collect all uplink data is approximately: </a:t>
            </a:r>
            <a:r>
              <a:rPr lang="en-US" b="1" dirty="0" smtClean="0"/>
              <a:t>6000 * (1- X) * (CF-POLL </a:t>
            </a:r>
            <a:r>
              <a:rPr lang="en-US" b="1" dirty="0"/>
              <a:t>+ </a:t>
            </a:r>
            <a:r>
              <a:rPr lang="en-US" b="1" dirty="0" smtClean="0"/>
              <a:t>PIFS) </a:t>
            </a:r>
            <a:r>
              <a:rPr lang="en-US" b="1" dirty="0"/>
              <a:t>+ </a:t>
            </a:r>
            <a:r>
              <a:rPr lang="en-US" b="1" dirty="0" smtClean="0"/>
              <a:t>6000 * X * (CF-POLL-ACK + SIFS + Data + SIFS)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9760"/>
              </p:ext>
            </p:extLst>
          </p:nvPr>
        </p:nvGraphicFramePr>
        <p:xfrm>
          <a:off x="914400" y="4724400"/>
          <a:ext cx="7315200" cy="157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19200"/>
                <a:gridCol w="1371600"/>
                <a:gridCol w="1371600"/>
                <a:gridCol w="1219200"/>
              </a:tblGrid>
              <a:tr h="338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  <a:endParaRPr lang="en-US" dirty="0"/>
                    </a:p>
                  </a:txBody>
                  <a:tcPr/>
                </a:tc>
              </a:tr>
              <a:tr h="515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26.92</a:t>
                      </a:r>
                      <a:endParaRPr lang="en-US" dirty="0"/>
                    </a:p>
                  </a:txBody>
                  <a:tcPr/>
                </a:tc>
              </a:tr>
              <a:tr h="420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31.41%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Probe and Pull MAC (PP-MAC)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67725"/>
            <a:ext cx="7770813" cy="3780675"/>
          </a:xfrm>
        </p:spPr>
        <p:txBody>
          <a:bodyPr wrap="square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Partition STAs into groups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Send Probe to a group of STAs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STAs with data to send will ACK (P-ACK) concurrently (in time-aligned manner)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resolves parallel ACKs with the use of </a:t>
            </a:r>
            <a:r>
              <a:rPr lang="en-US" sz="1800" dirty="0" err="1" smtClean="0"/>
              <a:t>Zadoff</a:t>
            </a:r>
            <a:r>
              <a:rPr lang="en-US" sz="1800" dirty="0" smtClean="0"/>
              <a:t>-Chu sequences [5]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initiates and schedules data transmissions with PULL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412391" y="1686283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78992" y="1911357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8840" y="1990749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02624" y="2556600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44481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3642515" y="2504553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6200000">
            <a:off x="3858113" y="2206177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05635" y="2959625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99594" y="3390552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92129" y="3751131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640991" y="3699143"/>
            <a:ext cx="612648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437701" y="2850891"/>
            <a:ext cx="5410899" cy="80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2434673" y="3647640"/>
            <a:ext cx="541392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2466640" y="4038600"/>
            <a:ext cx="5381960" cy="276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4578652" y="1911357"/>
            <a:ext cx="510139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4264150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41743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6800" y="2603630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1784" y="3768009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07527" y="2243251"/>
            <a:ext cx="5517273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2431660" y="3253916"/>
            <a:ext cx="5416940" cy="6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ight Arrow 53"/>
          <p:cNvSpPr/>
          <p:nvPr/>
        </p:nvSpPr>
        <p:spPr bwMode="auto">
          <a:xfrm rot="16200000">
            <a:off x="5448273" y="2204003"/>
            <a:ext cx="182752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317391" y="2522902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510902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0125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5751324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5654886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ight Arrow 63"/>
          <p:cNvSpPr/>
          <p:nvPr/>
        </p:nvSpPr>
        <p:spPr bwMode="auto">
          <a:xfrm rot="5400000">
            <a:off x="2274347" y="3070924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003191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5400000">
            <a:off x="3968715" y="3051897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8" name="Right Arrow 67"/>
          <p:cNvSpPr/>
          <p:nvPr/>
        </p:nvSpPr>
        <p:spPr bwMode="auto">
          <a:xfrm rot="5400000">
            <a:off x="6016855" y="2443675"/>
            <a:ext cx="484974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9" name="Right Arrow 68"/>
          <p:cNvSpPr/>
          <p:nvPr/>
        </p:nvSpPr>
        <p:spPr bwMode="auto">
          <a:xfrm rot="16200000">
            <a:off x="6215251" y="2808622"/>
            <a:ext cx="139199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88991" y="3702611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7130105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7010400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398080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 rot="5400000">
            <a:off x="6802188" y="3053230"/>
            <a:ext cx="1704085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480629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384191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rot="16200000">
            <a:off x="3858113" y="3375183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Parallel ACKs (P-ACKs)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19366"/>
              </p:ext>
            </p:extLst>
          </p:nvPr>
        </p:nvGraphicFramePr>
        <p:xfrm>
          <a:off x="2590800" y="2654208"/>
          <a:ext cx="3108960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2" y="2174165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9934" y="3994428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41140"/>
              </p:ext>
            </p:extLst>
          </p:nvPr>
        </p:nvGraphicFramePr>
        <p:xfrm>
          <a:off x="1364166" y="2654208"/>
          <a:ext cx="801252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83384"/>
              </p:ext>
            </p:extLst>
          </p:nvPr>
        </p:nvGraphicFramePr>
        <p:xfrm>
          <a:off x="1364166" y="3472048"/>
          <a:ext cx="801252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90849"/>
              </p:ext>
            </p:extLst>
          </p:nvPr>
        </p:nvGraphicFramePr>
        <p:xfrm>
          <a:off x="2590800" y="3472048"/>
          <a:ext cx="3108960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2620454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46846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9958" y="3001479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4028871" y="968258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4028872" y="1805377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851219" y="2971800"/>
            <a:ext cx="196781" cy="1273925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657600" y="2973657"/>
            <a:ext cx="196781" cy="1271542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5192751" y="2988101"/>
            <a:ext cx="196781" cy="1244926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16200000">
            <a:off x="2183098" y="2707372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6200000">
            <a:off x="2197152" y="3524609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35756"/>
              </p:ext>
            </p:extLst>
          </p:nvPr>
        </p:nvGraphicFramePr>
        <p:xfrm>
          <a:off x="2025582" y="4353126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27653"/>
              </p:ext>
            </p:extLst>
          </p:nvPr>
        </p:nvGraphicFramePr>
        <p:xfrm>
          <a:off x="2025582" y="4756212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14600" y="3711714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928947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20513"/>
              </p:ext>
            </p:extLst>
          </p:nvPr>
        </p:nvGraphicFramePr>
        <p:xfrm>
          <a:off x="4419600" y="4322348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24627"/>
              </p:ext>
            </p:extLst>
          </p:nvPr>
        </p:nvGraphicFramePr>
        <p:xfrm>
          <a:off x="4419600" y="4725434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340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40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4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4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59934" y="4375212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3352800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r>
              <a:rPr lang="en-US" sz="1600" dirty="0" smtClean="0">
                <a:solidFill>
                  <a:schemeClr val="tx1"/>
                </a:solidFill>
              </a:rPr>
              <a:t> Map a part of ZC sequence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to OFDM subcarriers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3855202"/>
            <a:ext cx="3127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r>
              <a:rPr lang="en-US" sz="1600" dirty="0" smtClean="0">
                <a:solidFill>
                  <a:schemeClr val="tx1"/>
                </a:solidFill>
              </a:rPr>
              <a:t> IFFT and add cyclic prefix (CP)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0718" y="4339577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P-ACK_STA1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8704" y="4723554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P-ACK_STA2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5714979" y="4451434"/>
            <a:ext cx="717440" cy="45720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2037" y="4476690"/>
            <a:ext cx="2299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FF"/>
                </a:solidFill>
              </a:rPr>
              <a:t>Parallel ACKs to AP</a:t>
            </a:r>
            <a:endParaRPr lang="en-US" sz="2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ACKs Detection Accuracy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92" y="1631737"/>
            <a:ext cx="6303817" cy="45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838200"/>
          </a:xfrm>
        </p:spPr>
        <p:txBody>
          <a:bodyPr/>
          <a:lstStyle/>
          <a:p>
            <a:r>
              <a:rPr lang="en-US" dirty="0" smtClean="0"/>
              <a:t>PP-MAC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buFont typeface="Arial" pitchFamily="34" charset="0"/>
                  <a:buChar char="•"/>
                </a:pPr>
                <a:r>
                  <a:rPr lang="en-US" sz="2200" dirty="0" smtClean="0"/>
                  <a:t>PROBE</a:t>
                </a:r>
                <a:r>
                  <a:rPr lang="en-US" sz="2200" b="0" dirty="0" smtClean="0"/>
                  <a:t>: </a:t>
                </a:r>
                <a:r>
                  <a:rPr lang="en-US" sz="2200" b="0" dirty="0" smtClean="0">
                    <a:solidFill>
                      <a:schemeClr val="tx1"/>
                    </a:solidFill>
                  </a:rPr>
                  <a:t>28+2bytes</a:t>
                </a:r>
                <a:r>
                  <a:rPr lang="en-US" sz="2200" b="0" dirty="0" smtClean="0"/>
                  <a:t> (369µs), </a:t>
                </a:r>
                <a:r>
                  <a:rPr lang="en-US" sz="2200" dirty="0" smtClean="0"/>
                  <a:t>P-ACK</a:t>
                </a:r>
                <a:r>
                  <a:rPr lang="en-US" sz="2200" b="0" dirty="0"/>
                  <a:t>: </a:t>
                </a:r>
                <a:r>
                  <a:rPr lang="en-US" sz="2200" b="0" dirty="0" smtClean="0"/>
                  <a:t>8 </a:t>
                </a:r>
                <a:r>
                  <a:rPr lang="en-US" sz="2200" b="0" dirty="0"/>
                  <a:t>symbols (</a:t>
                </a:r>
                <a:r>
                  <a:rPr lang="en-US" sz="2200" b="0" dirty="0" smtClean="0"/>
                  <a:t>352µs) </a:t>
                </a:r>
              </a:p>
              <a:p>
                <a:pPr marL="0" indent="0">
                  <a:lnSpc>
                    <a:spcPct val="120000"/>
                  </a:lnSpc>
                </a:pPr>
                <a:r>
                  <a:rPr lang="en-US" sz="2200" b="0" dirty="0"/>
                  <a:t> </a:t>
                </a:r>
                <a:r>
                  <a:rPr lang="en-US" sz="2200" b="0" dirty="0" smtClean="0"/>
                  <a:t>    </a:t>
                </a:r>
                <a:r>
                  <a:rPr lang="en-US" sz="2200" dirty="0" smtClean="0"/>
                  <a:t>PULL</a:t>
                </a:r>
                <a:r>
                  <a:rPr lang="en-US" sz="2200" b="0" dirty="0" smtClean="0"/>
                  <a:t>:28+20bytes (590µs) to pull up to 32 STAs at the same time</a:t>
                </a:r>
                <a:endParaRPr lang="en-US" sz="2200" b="0" dirty="0"/>
              </a:p>
              <a:p>
                <a:pPr marL="342900" lvl="1" indent="-342900">
                  <a:lnSpc>
                    <a:spcPct val="12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200" dirty="0" smtClean="0"/>
                  <a:t>If group size is Y, and X</a:t>
                </a:r>
                <a:r>
                  <a:rPr lang="en-US" sz="2200" dirty="0"/>
                  <a:t>% nodes have 1 uplink data (250bytes</a:t>
                </a:r>
                <a:r>
                  <a:rPr lang="en-US" sz="2200" dirty="0" smtClean="0"/>
                  <a:t>) packet</a:t>
                </a:r>
                <a:r>
                  <a:rPr lang="en-US" sz="2200" dirty="0"/>
                  <a:t>, total time to collect all uplink data is approximately: </a:t>
                </a:r>
                <a:endParaRPr lang="en-US" sz="2200" dirty="0" smtClean="0"/>
              </a:p>
              <a:p>
                <a:pPr marL="0" lvl="1" indent="0"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sz="1900" b="1" dirty="0" smtClean="0"/>
                  <a:t>6000/Y*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9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ROBE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−</m:t>
                        </m:r>
                        <m:r>
                          <m:rPr>
                            <m:nor/>
                          </m:rPr>
                          <a:rPr lang="en-US" sz="1900" b="1" dirty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PULL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Y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</m:t>
                        </m:r>
                        <m:r>
                          <m:rPr>
                            <m:nor/>
                          </m:rPr>
                          <a:rPr lang="en-US" sz="1900" b="1" dirty="0"/>
                          <m:t>X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∗(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Data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)</m:t>
                        </m:r>
                      </m:e>
                    </m:d>
                  </m:oMath>
                </a14:m>
                <a:endParaRPr lang="en-US" sz="19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  <a:blipFill rotWithShape="1">
                <a:blip r:embed="rId3"/>
                <a:stretch>
                  <a:fillRect l="-786" r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5792"/>
              </p:ext>
            </p:extLst>
          </p:nvPr>
        </p:nvGraphicFramePr>
        <p:xfrm>
          <a:off x="1143000" y="3600058"/>
          <a:ext cx="6553200" cy="261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44880"/>
                <a:gridCol w="1310640"/>
                <a:gridCol w="1310640"/>
                <a:gridCol w="1310640"/>
              </a:tblGrid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</a:tr>
              <a:tr h="377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25.22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</a:t>
                      </a:r>
                      <a:r>
                        <a:rPr lang="en-US" baseline="0" dirty="0" smtClean="0"/>
                        <a:t>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85.66%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6.28%</a:t>
                      </a:r>
                      <a:endParaRPr lang="en-US" dirty="0"/>
                    </a:p>
                  </a:txBody>
                  <a:tcPr/>
                </a:tc>
              </a:tr>
              <a:tr h="3156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26.81%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 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51.07%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comparison (PER=1%)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81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493603"/>
            <a:ext cx="3512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90%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486400"/>
            <a:ext cx="3583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10%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15984"/>
            <a:ext cx="5060244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5984"/>
            <a:ext cx="5029200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1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1243</Words>
  <Application>Microsoft Office PowerPoint</Application>
  <PresentationFormat>On-screen Show (4:3)</PresentationFormat>
  <Paragraphs>332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802-11-Submission</vt:lpstr>
      <vt:lpstr>Custom Design</vt:lpstr>
      <vt:lpstr>Document</vt:lpstr>
      <vt:lpstr>MAC considerations for 802.11ah (Probe and Pull MAC)</vt:lpstr>
      <vt:lpstr>Abstract</vt:lpstr>
      <vt:lpstr>802.11 Contention Free MAC: PCF/HCCA</vt:lpstr>
      <vt:lpstr>PCF/HCCA is not suitable for large networks</vt:lpstr>
      <vt:lpstr>Probe and Pull MAC (PP-MAC)</vt:lpstr>
      <vt:lpstr>Overview of Parallel ACKs (P-ACKs) [5]</vt:lpstr>
      <vt:lpstr>Parallel ACKs Detection Accuracy [5]</vt:lpstr>
      <vt:lpstr>PP-MAC Performance</vt:lpstr>
      <vt:lpstr>Throughput comparison (PER=1%)</vt:lpstr>
      <vt:lpstr>Conclusion</vt:lpstr>
      <vt:lpstr>References</vt:lpstr>
      <vt:lpstr>Straw-poll 1</vt:lpstr>
      <vt:lpstr>Straw-poll 2</vt:lpstr>
      <vt:lpstr>Straw-poll 3</vt:lpstr>
      <vt:lpstr>Straw-poll 4</vt:lpstr>
      <vt:lpstr>Motion 1</vt:lpstr>
      <vt:lpstr>Motion 2</vt:lpstr>
      <vt:lpstr>Motion 3</vt:lpstr>
      <vt:lpstr>Motion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2011-11-08T14:11:42Z</dcterms:created>
  <dcterms:modified xsi:type="dcterms:W3CDTF">2011-11-08T14:20:50Z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b797839f-1088-4ffe-abd4-a9f43950578a</vt:lpwstr>
  </property>
  <property fmtid="{D5CDD505-2E9C-101B-9397-08002B2CF9AE}" pid="3" name="NokiaConfidentiality">
    <vt:lpwstr>Company Confidential</vt:lpwstr>
  </property>
</Properties>
</file>