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298" r:id="rId4"/>
    <p:sldId id="294" r:id="rId5"/>
    <p:sldId id="304" r:id="rId6"/>
    <p:sldId id="305" r:id="rId7"/>
    <p:sldId id="306" r:id="rId8"/>
    <p:sldId id="302" r:id="rId9"/>
    <p:sldId id="279" r:id="rId10"/>
    <p:sldId id="273" r:id="rId11"/>
    <p:sldId id="310" r:id="rId12"/>
    <p:sldId id="313" r:id="rId13"/>
    <p:sldId id="31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Times New Roman" pitchFamily="18" charset="0"/>
        <a:ea typeface="宋体" pitchFamily="2" charset="-122"/>
        <a:cs typeface="Arial" charset="0"/>
      </a:defRPr>
    </a:lvl6pPr>
    <a:lvl7pPr marL="2743200" algn="l" defTabSz="914400" rtl="0" eaLnBrk="1" latinLnBrk="0" hangingPunct="1">
      <a:defRPr sz="1200" kern="1200">
        <a:solidFill>
          <a:schemeClr val="tx1"/>
        </a:solidFill>
        <a:latin typeface="Times New Roman" pitchFamily="18" charset="0"/>
        <a:ea typeface="宋体" pitchFamily="2" charset="-122"/>
        <a:cs typeface="Arial" charset="0"/>
      </a:defRPr>
    </a:lvl7pPr>
    <a:lvl8pPr marL="3200400" algn="l" defTabSz="914400" rtl="0" eaLnBrk="1" latinLnBrk="0" hangingPunct="1">
      <a:defRPr sz="1200" kern="1200">
        <a:solidFill>
          <a:schemeClr val="tx1"/>
        </a:solidFill>
        <a:latin typeface="Times New Roman" pitchFamily="18" charset="0"/>
        <a:ea typeface="宋体" pitchFamily="2" charset="-122"/>
        <a:cs typeface="Arial" charset="0"/>
      </a:defRPr>
    </a:lvl8pPr>
    <a:lvl9pPr marL="3657600" algn="l" defTabSz="914400" rtl="0" eaLnBrk="1" latinLnBrk="0" hangingPunct="1">
      <a:defRPr sz="1200" kern="1200">
        <a:solidFill>
          <a:schemeClr val="tx1"/>
        </a:solidFill>
        <a:latin typeface="Times New Roman" pitchFamily="18"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0441" autoAdjust="0"/>
  </p:normalViewPr>
  <p:slideViewPr>
    <p:cSldViewPr snapToObjects="1">
      <p:cViewPr>
        <p:scale>
          <a:sx n="100" d="100"/>
          <a:sy n="100" d="100"/>
        </p:scale>
        <p:origin x="-103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4" d="100"/>
          <a:sy n="64" d="100"/>
        </p:scale>
        <p:origin x="-2850" y="-120"/>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cs typeface="+mn-cs"/>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cs typeface="+mn-cs"/>
              </a:defRPr>
            </a:lvl1pPr>
          </a:lstStyle>
          <a:p>
            <a:pPr>
              <a:defRPr/>
            </a:pPr>
            <a:r>
              <a:rPr lang="en-US" altLang="ja-JP"/>
              <a:t>Page </a:t>
            </a:r>
            <a:fld id="{E4BAE33E-DAE0-4DF9-AF7E-DC7713ADB915}"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cs typeface="+mn-cs"/>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cs typeface="+mn-cs"/>
              </a:defRPr>
            </a:lvl1pPr>
          </a:lstStyle>
          <a:p>
            <a:pPr>
              <a:defRPr/>
            </a:pPr>
            <a:r>
              <a:rPr lang="en-US" altLang="ja-JP"/>
              <a:t>Page </a:t>
            </a:r>
            <a:fld id="{27825D73-B1B0-4B37-9977-B8C604F0D8E1}"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7172" name="Rectangle 7"/>
          <p:cNvSpPr>
            <a:spLocks noGrp="1" noChangeArrowheads="1"/>
          </p:cNvSpPr>
          <p:nvPr>
            <p:ph type="sldNum" sz="quarter" idx="5"/>
          </p:nvPr>
        </p:nvSpPr>
        <p:spPr/>
        <p:txBody>
          <a:bodyPr/>
          <a:lstStyle/>
          <a:p>
            <a:pPr>
              <a:defRPr/>
            </a:pPr>
            <a:r>
              <a:rPr lang="en-US" altLang="ja-JP" smtClean="0"/>
              <a:t>Page </a:t>
            </a:r>
            <a:fld id="{7F9BCD5B-5F15-480F-8E33-5C9C3F1B7E53}" type="slidenum">
              <a:rPr lang="en-US" altLang="ja-JP" smtClean="0"/>
              <a:pPr>
                <a:defRPr/>
              </a:pPr>
              <a:t>1</a:t>
            </a:fld>
            <a:endParaRPr lang="en-US" altLang="ja-JP" smtClean="0"/>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9220" name="Rectangle 7"/>
          <p:cNvSpPr>
            <a:spLocks noGrp="1" noChangeArrowheads="1"/>
          </p:cNvSpPr>
          <p:nvPr>
            <p:ph type="sldNum" sz="quarter" idx="5"/>
          </p:nvPr>
        </p:nvSpPr>
        <p:spPr/>
        <p:txBody>
          <a:bodyPr/>
          <a:lstStyle/>
          <a:p>
            <a:pPr>
              <a:defRPr/>
            </a:pPr>
            <a:r>
              <a:rPr lang="en-US" altLang="ja-JP" smtClean="0"/>
              <a:t>Page </a:t>
            </a:r>
            <a:fld id="{642FF371-CB6C-4ED5-A2A0-097174996995}" type="slidenum">
              <a:rPr lang="en-US" altLang="ja-JP" smtClean="0"/>
              <a:pPr>
                <a:defRPr/>
              </a:pPr>
              <a:t>2</a:t>
            </a:fld>
            <a:endParaRPr lang="en-US" altLang="ja-JP" smtClean="0"/>
          </a:p>
        </p:txBody>
      </p:sp>
      <p:sp>
        <p:nvSpPr>
          <p:cNvPr id="10245" name="Rectangle 2"/>
          <p:cNvSpPr>
            <a:spLocks noGrp="1" noRot="1" noChangeAspect="1" noChangeArrowheads="1" noTextEdit="1"/>
          </p:cNvSpPr>
          <p:nvPr>
            <p:ph type="sldImg"/>
          </p:nvPr>
        </p:nvSpPr>
        <p:spPr>
          <a:xfrm>
            <a:off x="1154113" y="701675"/>
            <a:ext cx="4625975" cy="3468688"/>
          </a:xfrm>
          <a:ln cap="flat"/>
        </p:spPr>
      </p:sp>
      <p:sp>
        <p:nvSpPr>
          <p:cNvPr id="10246"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슬라이드 이미지 개체 틀 1"/>
          <p:cNvSpPr>
            <a:spLocks noGrp="1" noRot="1" noChangeAspect="1"/>
          </p:cNvSpPr>
          <p:nvPr>
            <p:ph type="sldImg"/>
          </p:nvPr>
        </p:nvSpPr>
        <p:spPr>
          <a:xfrm>
            <a:off x="1154113" y="701675"/>
            <a:ext cx="4625975" cy="3468688"/>
          </a:xfrm>
          <a:ln/>
        </p:spPr>
      </p:sp>
      <p:sp>
        <p:nvSpPr>
          <p:cNvPr id="12290" name="슬라이드 노트 개체 틀 2"/>
          <p:cNvSpPr>
            <a:spLocks noGrp="1"/>
          </p:cNvSpPr>
          <p:nvPr>
            <p:ph type="body" idx="1"/>
          </p:nvPr>
        </p:nvSpPr>
        <p:spPr>
          <a:noFill/>
          <a:ln/>
        </p:spPr>
        <p:txBody>
          <a:bodyPr/>
          <a:lstStyle/>
          <a:p>
            <a:endParaRPr lang="ko-KR" altLang="en-US" smtClean="0">
              <a:latin typeface="Times New Roman" pitchFamily="18" charset="0"/>
            </a:endParaRPr>
          </a:p>
        </p:txBody>
      </p:sp>
      <p:sp>
        <p:nvSpPr>
          <p:cNvPr id="4" name="머리글 개체 틀 3"/>
          <p:cNvSpPr>
            <a:spLocks noGrp="1"/>
          </p:cNvSpPr>
          <p:nvPr>
            <p:ph type="hdr" sz="quarter"/>
          </p:nvPr>
        </p:nvSpPr>
        <p:spPr/>
        <p:txBody>
          <a:bodyPr/>
          <a:lstStyle/>
          <a:p>
            <a:pPr>
              <a:defRPr/>
            </a:pPr>
            <a:r>
              <a:rPr lang="en-US" smtClean="0"/>
              <a:t>doc.: IEEE 802.19-09/xxxxr0</a:t>
            </a:r>
            <a:endParaRPr lang="en-US"/>
          </a:p>
        </p:txBody>
      </p:sp>
      <p:sp>
        <p:nvSpPr>
          <p:cNvPr id="5" name="날짜 개체 틀 4"/>
          <p:cNvSpPr>
            <a:spLocks noGrp="1"/>
          </p:cNvSpPr>
          <p:nvPr>
            <p:ph type="dt" sz="quarter" idx="1"/>
          </p:nvPr>
        </p:nvSpPr>
        <p:spPr/>
        <p:txBody>
          <a:bodyPr/>
          <a:lstStyle/>
          <a:p>
            <a:pPr>
              <a:defRPr/>
            </a:pPr>
            <a:r>
              <a:rPr lang="en-US" smtClean="0"/>
              <a:t>April 2009</a:t>
            </a:r>
            <a:endParaRPr lang="en-US"/>
          </a:p>
        </p:txBody>
      </p:sp>
      <p:sp>
        <p:nvSpPr>
          <p:cNvPr id="6" name="바닥글 개체 틀 5"/>
          <p:cNvSpPr>
            <a:spLocks noGrp="1"/>
          </p:cNvSpPr>
          <p:nvPr>
            <p:ph type="ftr" sz="quarter" idx="4"/>
          </p:nvPr>
        </p:nvSpPr>
        <p:spPr/>
        <p:txBody>
          <a:bodyPr/>
          <a:lstStyle/>
          <a:p>
            <a:pPr lvl="4">
              <a:defRPr/>
            </a:pPr>
            <a:r>
              <a:rPr lang="en-US" smtClean="0"/>
              <a:t>Rich Kennedy, Research In Motion</a:t>
            </a:r>
            <a:endParaRPr lang="en-US"/>
          </a:p>
        </p:txBody>
      </p:sp>
      <p:sp>
        <p:nvSpPr>
          <p:cNvPr id="11270" name="슬라이드 번호 개체 틀 6"/>
          <p:cNvSpPr>
            <a:spLocks noGrp="1"/>
          </p:cNvSpPr>
          <p:nvPr>
            <p:ph type="sldNum" sz="quarter" idx="5"/>
          </p:nvPr>
        </p:nvSpPr>
        <p:spPr/>
        <p:txBody>
          <a:bodyPr/>
          <a:lstStyle/>
          <a:p>
            <a:pPr>
              <a:defRPr/>
            </a:pPr>
            <a:r>
              <a:rPr lang="en-US" altLang="ja-JP" smtClean="0"/>
              <a:t>Page </a:t>
            </a:r>
            <a:fld id="{ECE517C3-EF71-4F72-9050-1773801847DC}" type="slidenum">
              <a:rPr lang="en-US" altLang="ja-JP" smtClean="0"/>
              <a:pPr>
                <a:defRPr/>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a:xfrm>
            <a:off x="1154113" y="701675"/>
            <a:ext cx="4625975" cy="3468688"/>
          </a:xfrm>
          <a:ln/>
        </p:spPr>
      </p:sp>
      <p:sp>
        <p:nvSpPr>
          <p:cNvPr id="1433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3318" name="灯片编号占位符 6"/>
          <p:cNvSpPr>
            <a:spLocks noGrp="1"/>
          </p:cNvSpPr>
          <p:nvPr>
            <p:ph type="sldNum" sz="quarter" idx="5"/>
          </p:nvPr>
        </p:nvSpPr>
        <p:spPr/>
        <p:txBody>
          <a:bodyPr/>
          <a:lstStyle/>
          <a:p>
            <a:pPr>
              <a:defRPr/>
            </a:pPr>
            <a:r>
              <a:rPr lang="en-US" altLang="ja-JP" smtClean="0"/>
              <a:t>Page </a:t>
            </a:r>
            <a:fld id="{C6FAB52C-3604-4063-909D-E73FE51E3CFB}" type="slidenum">
              <a:rPr lang="en-US" altLang="ja-JP" smtClean="0"/>
              <a:pPr>
                <a:defRPr/>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a:xfrm>
            <a:off x="1154113" y="701675"/>
            <a:ext cx="4625975" cy="3468688"/>
          </a:xfrm>
          <a:ln/>
        </p:spPr>
      </p:sp>
      <p:sp>
        <p:nvSpPr>
          <p:cNvPr id="17410"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8438" name="灯片编号占位符 6"/>
          <p:cNvSpPr>
            <a:spLocks noGrp="1"/>
          </p:cNvSpPr>
          <p:nvPr>
            <p:ph type="sldNum" sz="quarter" idx="5"/>
          </p:nvPr>
        </p:nvSpPr>
        <p:spPr/>
        <p:txBody>
          <a:bodyPr/>
          <a:lstStyle/>
          <a:p>
            <a:pPr>
              <a:defRPr/>
            </a:pPr>
            <a:r>
              <a:rPr lang="en-US" altLang="ja-JP" smtClean="0"/>
              <a:t>Page </a:t>
            </a:r>
            <a:fld id="{FDEAEF06-9E07-46B0-8F02-37021E894123}" type="slidenum">
              <a:rPr lang="en-US" altLang="ja-JP" smtClean="0"/>
              <a:pPr>
                <a:defRPr/>
              </a:pPr>
              <a:t>6</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a:xfrm>
            <a:off x="1154113" y="701675"/>
            <a:ext cx="4625975" cy="3468688"/>
          </a:xfrm>
          <a:ln/>
        </p:spPr>
      </p:sp>
      <p:sp>
        <p:nvSpPr>
          <p:cNvPr id="1945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28678" name="灯片编号占位符 6"/>
          <p:cNvSpPr>
            <a:spLocks noGrp="1"/>
          </p:cNvSpPr>
          <p:nvPr>
            <p:ph type="sldNum" sz="quarter" idx="5"/>
          </p:nvPr>
        </p:nvSpPr>
        <p:spPr/>
        <p:txBody>
          <a:bodyPr/>
          <a:lstStyle/>
          <a:p>
            <a:pPr>
              <a:defRPr/>
            </a:pPr>
            <a:r>
              <a:rPr lang="en-US" altLang="ja-JP" smtClean="0"/>
              <a:t>Page </a:t>
            </a:r>
            <a:fld id="{51F036A1-E975-46D3-97D1-45C40F55C00C}" type="slidenum">
              <a:rPr lang="en-US" altLang="ja-JP" smtClean="0"/>
              <a:pPr>
                <a:defRPr/>
              </a:pPr>
              <a:t>7</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a:xfrm>
            <a:off x="1154113" y="701675"/>
            <a:ext cx="4625975" cy="3468688"/>
          </a:xfrm>
          <a:ln/>
        </p:spPr>
      </p:sp>
      <p:sp>
        <p:nvSpPr>
          <p:cNvPr id="30722"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28678" name="灯片编号占位符 6"/>
          <p:cNvSpPr>
            <a:spLocks noGrp="1"/>
          </p:cNvSpPr>
          <p:nvPr>
            <p:ph type="sldNum" sz="quarter" idx="5"/>
          </p:nvPr>
        </p:nvSpPr>
        <p:spPr/>
        <p:txBody>
          <a:bodyPr/>
          <a:lstStyle/>
          <a:p>
            <a:pPr>
              <a:defRPr/>
            </a:pPr>
            <a:r>
              <a:rPr lang="en-US" altLang="ja-JP" smtClean="0"/>
              <a:t>Page </a:t>
            </a:r>
            <a:fld id="{B814AFAA-3325-4E57-8F4F-0F7BBA975426}" type="slidenum">
              <a:rPr lang="en-US" altLang="ja-JP" smtClean="0"/>
              <a:pPr>
                <a:defRPr/>
              </a:pPr>
              <a:t>12</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p:cNvSpPr>
          <p:nvPr>
            <p:ph type="sldImg"/>
          </p:nvPr>
        </p:nvSpPr>
        <p:spPr>
          <a:xfrm>
            <a:off x="1154113" y="701675"/>
            <a:ext cx="4625975" cy="3468688"/>
          </a:xfrm>
          <a:ln/>
        </p:spPr>
      </p:sp>
      <p:sp>
        <p:nvSpPr>
          <p:cNvPr id="32770"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28678" name="灯片编号占位符 6"/>
          <p:cNvSpPr>
            <a:spLocks noGrp="1"/>
          </p:cNvSpPr>
          <p:nvPr>
            <p:ph type="sldNum" sz="quarter" idx="5"/>
          </p:nvPr>
        </p:nvSpPr>
        <p:spPr/>
        <p:txBody>
          <a:bodyPr/>
          <a:lstStyle/>
          <a:p>
            <a:pPr>
              <a:defRPr/>
            </a:pPr>
            <a:r>
              <a:rPr lang="en-US" altLang="ja-JP" smtClean="0"/>
              <a:t>Page </a:t>
            </a:r>
            <a:fld id="{4F41F1EF-9B57-4099-91AB-5C87984F9606}" type="slidenum">
              <a:rPr lang="en-US" altLang="ja-JP" smtClean="0"/>
              <a:pPr>
                <a:defRPr/>
              </a:pPr>
              <a:t>13</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0FE9E1F-1041-456A-B1E8-FDEDD4BA40C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28704C1-7937-41D4-90AC-13DE295F08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A7B8B127-37F7-49DA-8F6C-2B0035CC67C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9048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cs typeface="+mn-cs"/>
              </a:defRPr>
            </a:lvl1pPr>
          </a:lstStyle>
          <a:p>
            <a:pPr>
              <a:defRPr/>
            </a:pPr>
            <a:r>
              <a:rPr lang="en-US" altLang="ja-JP"/>
              <a:t>Nov 2011</a:t>
            </a:r>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charset="0"/>
                <a:ea typeface="+mn-ea"/>
                <a:cs typeface="+mn-cs"/>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cs typeface="+mn-cs"/>
              </a:defRPr>
            </a:lvl1pPr>
          </a:lstStyle>
          <a:p>
            <a:pPr>
              <a:defRPr/>
            </a:pPr>
            <a:r>
              <a:rPr lang="en-US" altLang="ja-JP"/>
              <a:t>Slide </a:t>
            </a:r>
            <a:fld id="{DE208C2E-D348-41A2-ABD3-42D45E5051EE}" type="slidenum">
              <a:rPr lang="en-US" altLang="ja-JP"/>
              <a:pPr>
                <a:defRPr/>
              </a:pPr>
              <a:t>‹#›</a:t>
            </a:fld>
            <a:endParaRPr lang="en-US" altLang="ja-JP"/>
          </a:p>
        </p:txBody>
      </p:sp>
      <p:sp>
        <p:nvSpPr>
          <p:cNvPr id="1031" name="Rectangle 7"/>
          <p:cNvSpPr>
            <a:spLocks noChangeArrowheads="1"/>
          </p:cNvSpPr>
          <p:nvPr/>
        </p:nvSpPr>
        <p:spPr bwMode="auto">
          <a:xfrm>
            <a:off x="4610100" y="334963"/>
            <a:ext cx="38354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altLang="ja-JP" sz="1800" b="1"/>
              <a:t>doc.: IEEE 802.11-11/1499-00-00ai</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iyunbo@huawei.com" TargetMode="External"/><Relationship Id="rId5" Type="http://schemas.openxmlformats.org/officeDocument/2006/relationships/hyperlink" Target="mailto:ping.fang@huawei.com" TargetMode="External"/><Relationship Id="rId4" Type="http://schemas.openxmlformats.org/officeDocument/2006/relationships/hyperlink" Target="mailto:yaozong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8148638" cy="350520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Zongming Yao</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86 28 65972966</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yaozongming@huawei.com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ping.fang@huawei.com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Yunbo</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Li</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Bantian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Industrial Site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Longgan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518129</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+86 755 28977573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6"/>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6"/>
                        </a:rPr>
                        <a:t>liyunbo@huawei.com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7" name="Rectangle 2"/>
          <p:cNvSpPr>
            <a:spLocks noGrp="1" noChangeArrowheads="1"/>
          </p:cNvSpPr>
          <p:nvPr>
            <p:ph type="title"/>
          </p:nvPr>
        </p:nvSpPr>
        <p:spPr/>
        <p:txBody>
          <a:bodyPr/>
          <a:lstStyle/>
          <a:p>
            <a:r>
              <a:rPr lang="en-US" altLang="zh-CN" smtClean="0">
                <a:ea typeface="MS PGothic" pitchFamily="34" charset="-128"/>
              </a:rPr>
              <a:t>GAS Query Optimization</a:t>
            </a:r>
            <a:r>
              <a:rPr lang="en-US" altLang="zh-CN" smtClean="0">
                <a:ea typeface="宋体" pitchFamily="2" charset="-122"/>
              </a:rPr>
              <a:t> in 11ai</a:t>
            </a:r>
            <a:endParaRPr lang="en-US" altLang="ja-JP" smtClean="0">
              <a:ea typeface="MS PGothic" pitchFamily="34" charset="-128"/>
            </a:endParaRPr>
          </a:p>
        </p:txBody>
      </p:sp>
      <p:sp>
        <p:nvSpPr>
          <p:cNvPr id="7208" name="Rectangle 6"/>
          <p:cNvSpPr>
            <a:spLocks noGrp="1" noChangeArrowheads="1"/>
          </p:cNvSpPr>
          <p:nvPr>
            <p:ph type="body" idx="1"/>
          </p:nvPr>
        </p:nvSpPr>
        <p:spPr>
          <a:xfrm>
            <a:off x="685800" y="1524000"/>
            <a:ext cx="7772400" cy="533400"/>
          </a:xfrm>
        </p:spPr>
        <p:txBody>
          <a:bodyPr/>
          <a:lstStyle/>
          <a:p>
            <a:r>
              <a:rPr lang="en-US" altLang="ja-JP" smtClean="0">
                <a:ea typeface="MS PGothic" pitchFamily="34" charset="-128"/>
              </a:rPr>
              <a:t>Date: 2011-10-24</a:t>
            </a:r>
          </a:p>
        </p:txBody>
      </p:sp>
      <p:sp>
        <p:nvSpPr>
          <p:cNvPr id="6173" name="スライド番号プレースホルダ 5"/>
          <p:cNvSpPr>
            <a:spLocks noGrp="1"/>
          </p:cNvSpPr>
          <p:nvPr>
            <p:ph type="sldNum" sz="quarter" idx="12"/>
          </p:nvPr>
        </p:nvSpPr>
        <p:spPr/>
        <p:txBody>
          <a:bodyPr/>
          <a:lstStyle/>
          <a:p>
            <a:pPr>
              <a:defRPr/>
            </a:pPr>
            <a:r>
              <a:rPr lang="en-US" altLang="ja-JP" smtClean="0"/>
              <a:t>Slide </a:t>
            </a:r>
            <a:fld id="{C840B621-6447-4494-BD46-DF381A7836FF}" type="slidenum">
              <a:rPr lang="en-US" altLang="ja-JP" smtClean="0"/>
              <a:pPr>
                <a:defRPr/>
              </a:pPr>
              <a:t>1</a:t>
            </a:fld>
            <a:endParaRPr lang="en-US" altLang="ja-JP" smtClean="0"/>
          </a:p>
        </p:txBody>
      </p:sp>
      <p:sp>
        <p:nvSpPr>
          <p:cNvPr id="721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7" name="日期占位符 3"/>
          <p:cNvSpPr>
            <a:spLocks noGrp="1"/>
          </p:cNvSpPr>
          <p:nvPr>
            <p:ph type="dt" sz="quarter" idx="10"/>
          </p:nvPr>
        </p:nvSpPr>
        <p:spPr/>
        <p:txBody>
          <a:bodyPr/>
          <a:lstStyle/>
          <a:p>
            <a:pPr>
              <a:defRPr/>
            </a:pPr>
            <a:r>
              <a:rPr lang="en-US" altLang="ja-JP"/>
              <a:t>Nov 2011</a:t>
            </a:r>
          </a:p>
        </p:txBody>
      </p:sp>
      <p:sp>
        <p:nvSpPr>
          <p:cNvPr id="8" name="页脚占位符 4"/>
          <p:cNvSpPr>
            <a:spLocks noGrp="1"/>
          </p:cNvSpPr>
          <p:nvPr>
            <p:ph type="ftr" sz="quarter" idx="11"/>
          </p:nvPr>
        </p:nvSpPr>
        <p:spPr/>
        <p:txBody>
          <a:bodyPr/>
          <a:lstStyle/>
          <a:p>
            <a:pPr>
              <a:defRPr/>
            </a:pPr>
            <a:r>
              <a:rPr lang="en-US" altLang="ja-JP" smtClean="0"/>
              <a:t>Huawei</a:t>
            </a:r>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59394"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58D7876D-3758-4B32-B096-55C6D30FD142}" type="slidenum">
              <a:rPr lang="en-US" altLang="ja-JP" smtClean="0"/>
              <a:pPr>
                <a:defRPr/>
              </a:pPr>
              <a:t>10</a:t>
            </a:fld>
            <a:endParaRPr lang="en-US" altLang="ja-JP" smtClean="0"/>
          </a:p>
        </p:txBody>
      </p:sp>
      <p:sp>
        <p:nvSpPr>
          <p:cNvPr id="4"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5"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title" idx="4294967295"/>
          </p:nvPr>
        </p:nvSpPr>
        <p:spPr/>
        <p:txBody>
          <a:bodyPr/>
          <a:lstStyle/>
          <a:p>
            <a:r>
              <a:rPr lang="en-US" altLang="ja-JP" smtClean="0">
                <a:ea typeface="MS PGothic" pitchFamily="34" charset="-128"/>
              </a:rPr>
              <a:t>Remedy Variants</a:t>
            </a:r>
            <a:endParaRPr lang="ja-JP" altLang="en-US" smtClean="0">
              <a:ea typeface="MS PGothic" pitchFamily="34" charset="-128"/>
            </a:endParaRPr>
          </a:p>
        </p:txBody>
      </p:sp>
      <p:sp>
        <p:nvSpPr>
          <p:cNvPr id="59394" name="スライド番号プレースホルダ 5"/>
          <p:cNvSpPr txBox="1">
            <a:spLocks noGrp="1"/>
          </p:cNvSpPr>
          <p:nvPr/>
        </p:nvSpPr>
        <p:spPr bwMode="auto">
          <a:xfrm>
            <a:off x="4357688" y="6475413"/>
            <a:ext cx="504825" cy="182562"/>
          </a:xfrm>
          <a:prstGeom prst="rect">
            <a:avLst/>
          </a:prstGeom>
          <a:noFill/>
          <a:ln>
            <a:miter lim="800000"/>
            <a:headEnd/>
            <a:tailEnd/>
          </a:ln>
        </p:spPr>
        <p:txBody>
          <a:bodyPr wrap="none" lIns="0" tIns="0" rIns="0" bIns="0">
            <a:spAutoFit/>
          </a:bodyPr>
          <a:lstStyle/>
          <a:p>
            <a:pPr algn="ctr" eaLnBrk="0" hangingPunct="0">
              <a:defRPr/>
            </a:pPr>
            <a:r>
              <a:rPr lang="en-US" altLang="ja-JP">
                <a:ea typeface="MS PGothic" pitchFamily="34" charset="-128"/>
                <a:cs typeface="+mn-cs"/>
              </a:rPr>
              <a:t>Slide </a:t>
            </a:r>
            <a:fld id="{32D69345-BEA1-467E-8616-69EE6193AFAC}" type="slidenum">
              <a:rPr lang="en-US" altLang="ja-JP">
                <a:ea typeface="MS PGothic" pitchFamily="34" charset="-128"/>
                <a:cs typeface="+mn-cs"/>
              </a:rPr>
              <a:pPr algn="ctr" eaLnBrk="0" hangingPunct="0">
                <a:defRPr/>
              </a:pPr>
              <a:t>11</a:t>
            </a:fld>
            <a:endParaRPr lang="en-US" altLang="ja-JP">
              <a:ea typeface="MS PGothic" pitchFamily="34" charset="-128"/>
              <a:cs typeface="+mn-cs"/>
            </a:endParaRPr>
          </a:p>
        </p:txBody>
      </p:sp>
      <p:sp>
        <p:nvSpPr>
          <p:cNvPr id="4" name="页脚占位符 4"/>
          <p:cNvSpPr txBox="1">
            <a:spLocks noGrp="1"/>
          </p:cNvSpPr>
          <p:nvPr/>
        </p:nvSpPr>
        <p:spPr bwMode="auto">
          <a:xfrm>
            <a:off x="8064500" y="6475413"/>
            <a:ext cx="479425" cy="184150"/>
          </a:xfrm>
          <a:prstGeom prst="rect">
            <a:avLst/>
          </a:prstGeom>
          <a:noFill/>
          <a:ln>
            <a:miter lim="800000"/>
            <a:headEnd/>
            <a:tailEnd/>
          </a:ln>
        </p:spPr>
        <p:txBody>
          <a:bodyPr wrap="none" lIns="0" tIns="0" rIns="0" bIns="0">
            <a:spAutoFit/>
          </a:bodyPr>
          <a:lstStyle/>
          <a:p>
            <a:pPr algn="r" eaLnBrk="0" hangingPunct="0">
              <a:defRPr/>
            </a:pPr>
            <a:r>
              <a:rPr lang="en-US" altLang="ja-JP">
                <a:latin typeface="Times New Roman" charset="0"/>
                <a:ea typeface="+mn-ea"/>
                <a:cs typeface="+mn-cs"/>
              </a:rPr>
              <a:t>Huawei</a:t>
            </a:r>
          </a:p>
        </p:txBody>
      </p:sp>
      <p:sp>
        <p:nvSpPr>
          <p:cNvPr id="5" name="日期占位符 3"/>
          <p:cNvSpPr txBox="1">
            <a:spLocks noGrp="1"/>
          </p:cNvSpPr>
          <p:nvPr/>
        </p:nvSpPr>
        <p:spPr bwMode="auto">
          <a:xfrm>
            <a:off x="696913" y="333375"/>
            <a:ext cx="904875" cy="276225"/>
          </a:xfrm>
          <a:prstGeom prst="rect">
            <a:avLst/>
          </a:prstGeom>
          <a:noFill/>
          <a:ln>
            <a:miter lim="800000"/>
            <a:headEnd/>
            <a:tailEnd/>
          </a:ln>
        </p:spPr>
        <p:txBody>
          <a:bodyPr wrap="none" lIns="0" tIns="0" rIns="0" bIns="0" anchor="b">
            <a:spAutoFit/>
          </a:bodyPr>
          <a:lstStyle/>
          <a:p>
            <a:pPr eaLnBrk="0" hangingPunct="0">
              <a:defRPr/>
            </a:pPr>
            <a:r>
              <a:rPr lang="en-US" altLang="ja-JP" sz="1800" b="1">
                <a:latin typeface="Times New Roman" charset="0"/>
                <a:ea typeface="+mn-ea"/>
                <a:cs typeface="+mn-cs"/>
              </a:rPr>
              <a:t>Nov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 (.cont)</a:t>
            </a:r>
            <a:endParaRPr lang="ja-JP" altLang="en-US" smtClean="0">
              <a:ea typeface="MS PGothic" pitchFamily="34" charset="-128"/>
            </a:endParaRPr>
          </a:p>
        </p:txBody>
      </p:sp>
      <p:sp>
        <p:nvSpPr>
          <p:cNvPr id="27655" name="スライド番号プレースホルダ 5"/>
          <p:cNvSpPr>
            <a:spLocks noGrp="1"/>
          </p:cNvSpPr>
          <p:nvPr>
            <p:ph type="sldNum" sz="quarter" idx="12"/>
          </p:nvPr>
        </p:nvSpPr>
        <p:spPr/>
        <p:txBody>
          <a:bodyPr/>
          <a:lstStyle/>
          <a:p>
            <a:pPr>
              <a:defRPr/>
            </a:pPr>
            <a:r>
              <a:rPr lang="en-US" altLang="ja-JP" smtClean="0"/>
              <a:t>Slide </a:t>
            </a:r>
            <a:fld id="{62A6CEB5-30F9-4ED2-9D61-A1ADC30A20B3}" type="slidenum">
              <a:rPr lang="en-US" altLang="ja-JP" smtClean="0"/>
              <a:pPr>
                <a:defRPr/>
              </a:pPr>
              <a:t>12</a:t>
            </a:fld>
            <a:endParaRPr lang="en-US" altLang="ja-JP" smtClean="0"/>
          </a:p>
        </p:txBody>
      </p:sp>
      <p:sp>
        <p:nvSpPr>
          <p:cNvPr id="29699" name="内容占位符 6"/>
          <p:cNvSpPr>
            <a:spLocks noGrp="1"/>
          </p:cNvSpPr>
          <p:nvPr>
            <p:ph idx="1"/>
          </p:nvPr>
        </p:nvSpPr>
        <p:spPr>
          <a:xfrm>
            <a:off x="685800" y="1290638"/>
            <a:ext cx="7772400" cy="2790825"/>
          </a:xfrm>
        </p:spPr>
        <p:txBody>
          <a:bodyPr/>
          <a:lstStyle/>
          <a:p>
            <a:pPr marL="285750" indent="-285750">
              <a:buFont typeface="Times New Roman" pitchFamily="18" charset="0"/>
              <a:buChar char="•"/>
            </a:pPr>
            <a:r>
              <a:rPr lang="en-US" altLang="zh-CN" sz="1600" smtClean="0">
                <a:ea typeface="宋体" pitchFamily="2" charset="-122"/>
              </a:rPr>
              <a:t>Remedy variant#2: Based on those considerations above, we can propose the following AP List IE to indicate identifiers of all those APs whose information on AS the STA want to retrieve</a:t>
            </a:r>
            <a:r>
              <a:rPr lang="en-US" altLang="zh-CN" sz="1600" smtClean="0">
                <a:ea typeface="MS PGothic" pitchFamily="34" charset="-128"/>
              </a:rPr>
              <a:t>. </a:t>
            </a:r>
            <a:r>
              <a:rPr lang="en-US" altLang="zh-CN" sz="1600" smtClean="0">
                <a:ea typeface="宋体" pitchFamily="2" charset="-122"/>
              </a:rPr>
              <a:t>This variant is a little bit different than first variant proposal since it only chooses SSID as AP Identifier:</a:t>
            </a:r>
          </a:p>
          <a:p>
            <a:pPr lvl="1"/>
            <a:r>
              <a:rPr lang="en-US" altLang="zh-CN" sz="1600" smtClean="0"/>
              <a:t>The AP List IE could be carried by the GAS Initial Request to any 11u-capable AP around that could be reached by STA, and the AP receiving the GAS Initial Request will be responsible to retrieve information from AS for all those APs  indicated by those AP Identifiers.</a:t>
            </a:r>
          </a:p>
          <a:p>
            <a:pPr lvl="1"/>
            <a:r>
              <a:rPr lang="en-US" altLang="zh-CN" sz="1600" smtClean="0"/>
              <a:t>It depends on STA to flexibly to flexibly set those AP Identifiers for the AP List IE based on its actual needs. And APs identified by those AP Identifiers might not necessarily have the same SSID.</a:t>
            </a:r>
          </a:p>
          <a:p>
            <a:pPr lvl="1">
              <a:buFontTx/>
              <a:buNone/>
            </a:pPr>
            <a:endParaRPr lang="en-US" altLang="zh-CN" sz="1600" smtClean="0"/>
          </a:p>
          <a:p>
            <a:pPr lvl="1"/>
            <a:endParaRPr lang="en-US" altLang="zh-CN" sz="1600" smtClean="0"/>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2970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pic>
        <p:nvPicPr>
          <p:cNvPr id="29704" name="Picture 2"/>
          <p:cNvPicPr>
            <a:picLocks noChangeAspect="1" noChangeArrowheads="1"/>
          </p:cNvPicPr>
          <p:nvPr/>
        </p:nvPicPr>
        <p:blipFill>
          <a:blip r:embed="rId3"/>
          <a:srcRect/>
          <a:stretch>
            <a:fillRect/>
          </a:stretch>
        </p:blipFill>
        <p:spPr bwMode="auto">
          <a:xfrm>
            <a:off x="1895475" y="4235450"/>
            <a:ext cx="5353050"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 (.cont)</a:t>
            </a:r>
            <a:endParaRPr lang="ja-JP" altLang="en-US" smtClean="0">
              <a:ea typeface="MS PGothic" pitchFamily="34" charset="-128"/>
            </a:endParaRPr>
          </a:p>
        </p:txBody>
      </p:sp>
      <p:sp>
        <p:nvSpPr>
          <p:cNvPr id="27655" name="スライド番号プレースホルダ 5"/>
          <p:cNvSpPr>
            <a:spLocks noGrp="1"/>
          </p:cNvSpPr>
          <p:nvPr>
            <p:ph type="sldNum" sz="quarter" idx="12"/>
          </p:nvPr>
        </p:nvSpPr>
        <p:spPr/>
        <p:txBody>
          <a:bodyPr/>
          <a:lstStyle/>
          <a:p>
            <a:pPr>
              <a:defRPr/>
            </a:pPr>
            <a:r>
              <a:rPr lang="en-US" altLang="ja-JP" smtClean="0"/>
              <a:t>Slide </a:t>
            </a:r>
            <a:fld id="{C4293BFC-DB3A-465E-93AD-5C3033C4D099}" type="slidenum">
              <a:rPr lang="en-US" altLang="ja-JP" smtClean="0"/>
              <a:pPr>
                <a:defRPr/>
              </a:pPr>
              <a:t>13</a:t>
            </a:fld>
            <a:endParaRPr lang="en-US" altLang="ja-JP" smtClean="0"/>
          </a:p>
        </p:txBody>
      </p:sp>
      <p:sp>
        <p:nvSpPr>
          <p:cNvPr id="31747" name="内容占位符 6"/>
          <p:cNvSpPr>
            <a:spLocks noGrp="1"/>
          </p:cNvSpPr>
          <p:nvPr>
            <p:ph idx="1"/>
          </p:nvPr>
        </p:nvSpPr>
        <p:spPr>
          <a:xfrm>
            <a:off x="685800" y="1290638"/>
            <a:ext cx="7772400" cy="2790825"/>
          </a:xfrm>
        </p:spPr>
        <p:txBody>
          <a:bodyPr/>
          <a:lstStyle/>
          <a:p>
            <a:pPr marL="285750" indent="-285750">
              <a:buFont typeface="Times New Roman" pitchFamily="18" charset="0"/>
              <a:buChar char="•"/>
            </a:pPr>
            <a:r>
              <a:rPr lang="en-US" altLang="zh-CN" sz="1600" smtClean="0">
                <a:ea typeface="宋体" pitchFamily="2" charset="-122"/>
              </a:rPr>
              <a:t>Remedy variant#3: Based on those considerations above, we can propose the following AP List IE to indicate identifiers of all those APs whose information on AS the STA want to retrieve</a:t>
            </a:r>
            <a:r>
              <a:rPr lang="en-US" altLang="zh-CN" sz="1600" smtClean="0">
                <a:ea typeface="MS PGothic" pitchFamily="34" charset="-128"/>
              </a:rPr>
              <a:t>. </a:t>
            </a:r>
            <a:r>
              <a:rPr lang="en-US" altLang="zh-CN" sz="1600" smtClean="0">
                <a:ea typeface="宋体" pitchFamily="2" charset="-122"/>
              </a:rPr>
              <a:t>This variant is a little bit different than first variant proposal since it only chooses BSSID as AP Identifier:</a:t>
            </a:r>
          </a:p>
          <a:p>
            <a:pPr lvl="1"/>
            <a:r>
              <a:rPr lang="en-US" altLang="zh-CN" sz="1600" smtClean="0"/>
              <a:t>The AP List IE could be carried by the GAS Initial Request to any 11u-capable AP around that could be reached by STA, and the AP receiving the GAS Initial Request will be responsible to retrieve information from AS for all those APs  indicated by those AP Identifiers.</a:t>
            </a:r>
          </a:p>
          <a:p>
            <a:pPr lvl="1"/>
            <a:r>
              <a:rPr lang="en-US" altLang="zh-CN" sz="1600" smtClean="0"/>
              <a:t>It depends on STA to flexibly to flexibly set those AP Identifiers for the AP List IE based on its actual needs. </a:t>
            </a:r>
          </a:p>
          <a:p>
            <a:pPr lvl="1">
              <a:buFontTx/>
              <a:buNone/>
            </a:pPr>
            <a:endParaRPr lang="en-US" altLang="zh-CN" sz="1600" smtClean="0"/>
          </a:p>
          <a:p>
            <a:pPr lvl="1"/>
            <a:endParaRPr lang="en-US" altLang="zh-CN" sz="1600" smtClean="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3174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pic>
        <p:nvPicPr>
          <p:cNvPr id="31752" name="Picture 2"/>
          <p:cNvPicPr>
            <a:picLocks noChangeAspect="1" noChangeArrowheads="1"/>
          </p:cNvPicPr>
          <p:nvPr/>
        </p:nvPicPr>
        <p:blipFill>
          <a:blip r:embed="rId3"/>
          <a:srcRect/>
          <a:stretch>
            <a:fillRect/>
          </a:stretch>
        </p:blipFill>
        <p:spPr bwMode="auto">
          <a:xfrm>
            <a:off x="1895475" y="4114800"/>
            <a:ext cx="5353050"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9218" name="Rectangle 3"/>
          <p:cNvSpPr>
            <a:spLocks noGrp="1" noChangeArrowheads="1"/>
          </p:cNvSpPr>
          <p:nvPr>
            <p:ph type="body" idx="1"/>
          </p:nvPr>
        </p:nvSpPr>
        <p:spPr>
          <a:xfrm>
            <a:off x="685800" y="1981200"/>
            <a:ext cx="8302625" cy="4114800"/>
          </a:xfrm>
        </p:spPr>
        <p:txBody>
          <a:bodyPr/>
          <a:lstStyle/>
          <a:p>
            <a:pPr>
              <a:buFontTx/>
              <a:buNone/>
            </a:pPr>
            <a:r>
              <a:rPr lang="en-US" altLang="ja-JP" smtClean="0">
                <a:ea typeface="MS PGothic" pitchFamily="34" charset="-128"/>
              </a:rPr>
              <a:t>This document describes a technical proposal for TGai. In this proposal, a method for GAS Query optimization will be provided to reduce FILS processing time by accelerating Network Discovery procedure</a:t>
            </a:r>
            <a:r>
              <a:rPr lang="en-US" altLang="zh-CN" smtClean="0">
                <a:ea typeface="MS PGothic" pitchFamily="34" charset="-128"/>
              </a:rPr>
              <a:t>.</a:t>
            </a:r>
            <a:endParaRPr lang="en-US" altLang="ja-JP" smtClean="0">
              <a:ea typeface="MS PGothic" pitchFamily="34" charset="-128"/>
            </a:endParaRPr>
          </a:p>
          <a:p>
            <a:pPr>
              <a:buFontTx/>
              <a:buNone/>
            </a:pPr>
            <a:endParaRPr lang="en-US" altLang="ja-JP" smtClean="0">
              <a:ea typeface="MS PGothic" pitchFamily="34" charset="-128"/>
            </a:endParaRPr>
          </a:p>
          <a:p>
            <a:pPr>
              <a:buFontTx/>
              <a:buNone/>
            </a:pPr>
            <a:endParaRPr lang="en-US" altLang="ja-JP"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8196" name="スライド番号プレースホルダ 5"/>
          <p:cNvSpPr>
            <a:spLocks noGrp="1"/>
          </p:cNvSpPr>
          <p:nvPr>
            <p:ph type="sldNum" sz="quarter" idx="12"/>
          </p:nvPr>
        </p:nvSpPr>
        <p:spPr/>
        <p:txBody>
          <a:bodyPr/>
          <a:lstStyle/>
          <a:p>
            <a:pPr>
              <a:defRPr/>
            </a:pPr>
            <a:r>
              <a:rPr lang="en-US" altLang="ja-JP" smtClean="0"/>
              <a:t>Slide </a:t>
            </a:r>
            <a:fld id="{F7F5B264-5E9C-41BA-BD95-6896F9D11788}" type="slidenum">
              <a:rPr lang="en-US" altLang="ja-JP" smtClean="0"/>
              <a:pPr>
                <a:defRPr/>
              </a:pPr>
              <a:t>2</a:t>
            </a:fld>
            <a:endParaRPr lang="en-US" altLang="ja-JP" smtClean="0"/>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el 1"/>
          <p:cNvSpPr>
            <a:spLocks noGrp="1"/>
          </p:cNvSpPr>
          <p:nvPr>
            <p:ph type="title"/>
          </p:nvPr>
        </p:nvSpPr>
        <p:spPr/>
        <p:txBody>
          <a:bodyPr/>
          <a:lstStyle/>
          <a:p>
            <a:r>
              <a:rPr lang="en-US" altLang="ja-JP" smtClean="0">
                <a:ea typeface="MS PGothic" pitchFamily="34" charset="-128"/>
              </a:rPr>
              <a:t>Conformance w/ Tgai PAR &amp; 5C </a:t>
            </a:r>
          </a:p>
        </p:txBody>
      </p:sp>
      <p:sp>
        <p:nvSpPr>
          <p:cNvPr id="10242" name="Foliennummernplatzhalter 5"/>
          <p:cNvSpPr>
            <a:spLocks noGrp="1"/>
          </p:cNvSpPr>
          <p:nvPr>
            <p:ph type="sldNum" sz="quarter" idx="12"/>
          </p:nvPr>
        </p:nvSpPr>
        <p:spPr/>
        <p:txBody>
          <a:bodyPr/>
          <a:lstStyle/>
          <a:p>
            <a:pPr>
              <a:defRPr/>
            </a:pPr>
            <a:r>
              <a:rPr lang="en-US" altLang="ja-JP" smtClean="0"/>
              <a:t>Slide </a:t>
            </a:r>
            <a:fld id="{A136DB71-632B-4876-AB4E-E00A3F3E679B}" type="slidenum">
              <a:rPr lang="en-US" altLang="ja-JP" smtClean="0"/>
              <a:pPr>
                <a:defRPr/>
              </a:pPr>
              <a:t>3</a:t>
            </a:fld>
            <a:endParaRPr lang="en-US" altLang="ja-JP" smtClean="0"/>
          </a:p>
        </p:txBody>
      </p:sp>
      <p:graphicFrame>
        <p:nvGraphicFramePr>
          <p:cNvPr id="7" name="Tabelle 6"/>
          <p:cNvGraphicFramePr>
            <a:graphicFrameLocks noGrp="1"/>
          </p:cNvGraphicFramePr>
          <p:nvPr/>
        </p:nvGraphicFramePr>
        <p:xfrm>
          <a:off x="685800" y="1905000"/>
          <a:ext cx="7772400" cy="3733800"/>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GAS/ANQP </a:t>
            </a:r>
            <a:endParaRPr lang="ja-JP" altLang="en-US" smtClean="0">
              <a:ea typeface="MS PGothic" pitchFamily="34" charset="-128"/>
            </a:endParaRPr>
          </a:p>
        </p:txBody>
      </p:sp>
      <p:sp>
        <p:nvSpPr>
          <p:cNvPr id="12290" name="スライド番号プレースホルダ 5"/>
          <p:cNvSpPr>
            <a:spLocks noGrp="1"/>
          </p:cNvSpPr>
          <p:nvPr>
            <p:ph type="sldNum" sz="quarter" idx="12"/>
          </p:nvPr>
        </p:nvSpPr>
        <p:spPr/>
        <p:txBody>
          <a:bodyPr/>
          <a:lstStyle/>
          <a:p>
            <a:pPr>
              <a:defRPr/>
            </a:pPr>
            <a:r>
              <a:rPr lang="en-US" altLang="ja-JP" smtClean="0"/>
              <a:t>Slide </a:t>
            </a:r>
            <a:fld id="{214C24B0-9B72-4188-A670-D56933DC4AF7}" type="slidenum">
              <a:rPr lang="en-US" altLang="ja-JP" smtClean="0"/>
              <a:pPr>
                <a:defRPr/>
              </a:pPr>
              <a:t>4</a:t>
            </a:fld>
            <a:endParaRPr lang="en-US" altLang="ja-JP" smtClean="0"/>
          </a:p>
        </p:txBody>
      </p:sp>
      <p:sp>
        <p:nvSpPr>
          <p:cNvPr id="13315"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zh-CN" sz="1600" b="1">
                <a:ea typeface="MS PGothic" pitchFamily="34" charset="-128"/>
              </a:rPr>
              <a:t>GAS/ANQP  protocol introduced in 802.11u is designed for aiding network discovery and selection, enabling information transfer from external networks, enabling emergency services, and interfacing Subscription Service Provider Networks (SSPN) to 802.11 Networks that support Interworking with External Networks.</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GAS/ANQP protocol may be used to retrieve locally stored or information remotely available from an AS (Advertisement Server); retrieved information could be Network Authentication Type information, Roaming Consortium list, IP Address Type Availability information, NAI Realm list, 3GPP Cellular Network information, AP Geospatial Location, Domain Name list, Emergency Call Number information, Vendor Specific Information .etc.</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STA (especially when in public places like subway, airport, .etc) will use GAS/ANQP to retrieve information from AS for authentication/association, service discovery, .etc.</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pPr>
            <a:endParaRPr lang="zh-CN" altLang="zh-CN" sz="1600" b="1">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en-US" altLang="zh-CN" smtClean="0">
                <a:ea typeface="MS PGothic" pitchFamily="34" charset="-128"/>
              </a:rPr>
              <a:t>Current GAS Query Procedure</a:t>
            </a:r>
            <a:endParaRPr lang="ja-JP" altLang="en-US" smtClean="0">
              <a:ea typeface="MS PGothic" pitchFamily="34" charset="-128"/>
            </a:endParaRPr>
          </a:p>
        </p:txBody>
      </p:sp>
      <p:sp>
        <p:nvSpPr>
          <p:cNvPr id="6"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6389" name="スライド番号プレースホルダ 5"/>
          <p:cNvSpPr>
            <a:spLocks noGrp="1"/>
          </p:cNvSpPr>
          <p:nvPr>
            <p:ph type="sldNum" sz="quarter" idx="12"/>
          </p:nvPr>
        </p:nvSpPr>
        <p:spPr/>
        <p:txBody>
          <a:bodyPr/>
          <a:lstStyle/>
          <a:p>
            <a:pPr>
              <a:defRPr/>
            </a:pPr>
            <a:r>
              <a:rPr lang="en-US" altLang="ja-JP" smtClean="0"/>
              <a:t>Slide </a:t>
            </a:r>
            <a:fld id="{BA4E4695-46DD-468A-8A44-CFA06E08CF45}" type="slidenum">
              <a:rPr lang="en-US" altLang="ja-JP" smtClean="0"/>
              <a:pPr>
                <a:defRPr/>
              </a:pPr>
              <a:t>5</a:t>
            </a:fld>
            <a:endParaRPr lang="en-US" altLang="ja-JP" smtClean="0"/>
          </a:p>
        </p:txBody>
      </p:sp>
      <p:sp>
        <p:nvSpPr>
          <p:cNvPr id="8" name="日期占位符 3"/>
          <p:cNvSpPr>
            <a:spLocks noGrp="1"/>
          </p:cNvSpPr>
          <p:nvPr>
            <p:ph type="dt" sz="quarter" idx="10"/>
          </p:nvPr>
        </p:nvSpPr>
        <p:spPr/>
        <p:txBody>
          <a:bodyPr/>
          <a:lstStyle/>
          <a:p>
            <a:pPr>
              <a:defRPr/>
            </a:pPr>
            <a:r>
              <a:rPr lang="en-US" altLang="ja-JP"/>
              <a:t>Nov 2011</a:t>
            </a:r>
          </a:p>
        </p:txBody>
      </p:sp>
      <p:sp>
        <p:nvSpPr>
          <p:cNvPr id="15365" name="内容占位符 6"/>
          <p:cNvSpPr txBox="1">
            <a:spLocks/>
          </p:cNvSpPr>
          <p:nvPr/>
        </p:nvSpPr>
        <p:spPr bwMode="auto">
          <a:xfrm>
            <a:off x="5070475" y="1931988"/>
            <a:ext cx="3956050" cy="4032250"/>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zh-CN" sz="1600" b="1">
                <a:ea typeface="MS PGothic" pitchFamily="34" charset="-128"/>
              </a:rPr>
              <a:t>Currently, STA can retrieve information of only one AP at a time with GAS query procedure. If there are multiple APs, the STA should do multiple GAS query procedures respectively. </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solidFill>
                  <a:srgbClr val="FF0000"/>
                </a:solidFill>
                <a:ea typeface="MS PGothic" pitchFamily="34" charset="-128"/>
              </a:rPr>
              <a:t>With current solution, STA might need to try multiple GAS query procedures before selecting the ‘right’ AP (e.g., the STA’s most favorite AP, .etc) for association. Inefficiency may be optimized, especially for those STAs that want to benefit from FILS in public places like airport, subway, .etc.</a:t>
            </a:r>
          </a:p>
          <a:p>
            <a:pPr marL="285750" indent="-285750" eaLnBrk="0" hangingPunct="0">
              <a:spcBef>
                <a:spcPct val="20000"/>
              </a:spcBef>
            </a:pPr>
            <a:endParaRPr lang="en-US" altLang="zh-CN" sz="1600" b="1">
              <a:ea typeface="MS PGothic" pitchFamily="34" charset="-128"/>
            </a:endParaRPr>
          </a:p>
        </p:txBody>
      </p:sp>
      <p:pic>
        <p:nvPicPr>
          <p:cNvPr id="15366" name="Picture 4"/>
          <p:cNvPicPr>
            <a:picLocks noChangeAspect="1" noChangeArrowheads="1"/>
          </p:cNvPicPr>
          <p:nvPr/>
        </p:nvPicPr>
        <p:blipFill>
          <a:blip r:embed="rId2"/>
          <a:srcRect/>
          <a:stretch>
            <a:fillRect/>
          </a:stretch>
        </p:blipFill>
        <p:spPr bwMode="auto">
          <a:xfrm>
            <a:off x="577850" y="1676400"/>
            <a:ext cx="4297363" cy="4710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Our considerations</a:t>
            </a:r>
            <a:endParaRPr lang="ja-JP" altLang="en-US" smtClean="0">
              <a:ea typeface="MS PGothic" pitchFamily="34" charset="-128"/>
            </a:endParaRPr>
          </a:p>
        </p:txBody>
      </p:sp>
      <p:sp>
        <p:nvSpPr>
          <p:cNvPr id="17410" name="スライド番号プレースホルダ 5"/>
          <p:cNvSpPr>
            <a:spLocks noGrp="1"/>
          </p:cNvSpPr>
          <p:nvPr>
            <p:ph type="sldNum" sz="quarter" idx="12"/>
          </p:nvPr>
        </p:nvSpPr>
        <p:spPr/>
        <p:txBody>
          <a:bodyPr/>
          <a:lstStyle/>
          <a:p>
            <a:pPr>
              <a:defRPr/>
            </a:pPr>
            <a:r>
              <a:rPr lang="en-US" altLang="ja-JP" smtClean="0"/>
              <a:t>Slide </a:t>
            </a:r>
            <a:fld id="{FCC324F9-D0DE-4CEB-AD43-20668F5BF0C8}" type="slidenum">
              <a:rPr lang="en-US" altLang="ja-JP" smtClean="0"/>
              <a:pPr>
                <a:defRPr/>
              </a:pPr>
              <a:t>6</a:t>
            </a:fld>
            <a:endParaRPr lang="en-US" altLang="ja-JP" smtClean="0"/>
          </a:p>
        </p:txBody>
      </p:sp>
      <p:sp>
        <p:nvSpPr>
          <p:cNvPr id="16387"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endParaRPr lang="en-US" altLang="zh-CN" sz="1600" b="1">
              <a:solidFill>
                <a:srgbClr val="00B050"/>
              </a:solidFill>
              <a:ea typeface="MS PGothic" pitchFamily="34" charset="-128"/>
            </a:endParaRPr>
          </a:p>
          <a:p>
            <a:pPr marL="285750" indent="-285750" eaLnBrk="0" hangingPunct="0">
              <a:spcBef>
                <a:spcPct val="20000"/>
              </a:spcBef>
              <a:buFont typeface="Times New Roman" pitchFamily="18" charset="0"/>
              <a:buChar char="•"/>
            </a:pPr>
            <a:r>
              <a:rPr lang="en-US" altLang="zh-CN" sz="1600" b="1">
                <a:solidFill>
                  <a:srgbClr val="00B050"/>
                </a:solidFill>
                <a:ea typeface="MS PGothic" pitchFamily="34" charset="-128"/>
              </a:rPr>
              <a:t>Single operator: </a:t>
            </a:r>
            <a:r>
              <a:rPr lang="en-US" altLang="zh-CN" sz="1600" b="1">
                <a:ea typeface="MS PGothic" pitchFamily="34" charset="-128"/>
              </a:rPr>
              <a:t>GAS is an optional method for obtaining more information from AP/network, information not available in Beacon/AP broadcast. GAS/ANQP query is not necessary for the single-NSP model.</a:t>
            </a:r>
          </a:p>
          <a:p>
            <a:pPr marL="285750" indent="-285750" eaLnBrk="0" hangingPunct="0">
              <a:spcBef>
                <a:spcPct val="20000"/>
              </a:spcBef>
              <a:buFont typeface="Times New Roman" pitchFamily="18" charset="0"/>
              <a:buChar char="•"/>
            </a:pPr>
            <a:endParaRPr lang="zh-CN"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solidFill>
                  <a:srgbClr val="00B050"/>
                </a:solidFill>
                <a:ea typeface="MS PGothic" pitchFamily="34" charset="-128"/>
              </a:rPr>
              <a:t>MVNO/RAN sharing/wholesale: </a:t>
            </a:r>
            <a:r>
              <a:rPr lang="en-US" altLang="zh-CN" sz="1600" b="1">
                <a:ea typeface="MS PGothic" pitchFamily="34" charset="-128"/>
              </a:rPr>
              <a:t>one RAN operator A manages AP to provide access service for two or more operators. RAN operator A may have agreements with operators B, C, and D but doesn't necessarily have its own subscriber set. Operators B,C,D have terminal customers. APs of Operator A will broadcast information sufficient such that STA customers of operators B,C,D,E…can determine suitability for connection. If there are more than 4 operators, GAS is more useful in this use case. This business type is popular in the US and Europe.</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solidFill>
                  <a:srgbClr val="00B050"/>
                </a:solidFill>
                <a:ea typeface="MS PGothic" pitchFamily="34" charset="-128"/>
              </a:rPr>
              <a:t>Operators with roaming agreement: </a:t>
            </a:r>
            <a:r>
              <a:rPr lang="en-US" altLang="zh-CN" sz="1600" b="1">
                <a:ea typeface="MS PGothic" pitchFamily="34" charset="-128"/>
              </a:rPr>
              <a:t>a customer may have a subscription with operator A. Operator A has a roaming agreement with operator B allowing the customer to roam on operator B network. Operator A is prioritized favorably when roaming in B due to inter-carrier charging agreement even though operator A may also have agreements with one or more other operators that may also have APs present. GAS is useful for terminal to select the favored connection opportunity.  </a:t>
            </a: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a:t>
            </a:r>
            <a:endParaRPr lang="ja-JP" altLang="en-US" smtClean="0">
              <a:ea typeface="MS PGothic" pitchFamily="34" charset="-128"/>
            </a:endParaRPr>
          </a:p>
        </p:txBody>
      </p:sp>
      <p:sp>
        <p:nvSpPr>
          <p:cNvPr id="27655" name="スライド番号プレースホルダ 5"/>
          <p:cNvSpPr>
            <a:spLocks noGrp="1"/>
          </p:cNvSpPr>
          <p:nvPr>
            <p:ph type="sldNum" sz="quarter" idx="12"/>
          </p:nvPr>
        </p:nvSpPr>
        <p:spPr/>
        <p:txBody>
          <a:bodyPr/>
          <a:lstStyle/>
          <a:p>
            <a:pPr>
              <a:defRPr/>
            </a:pPr>
            <a:r>
              <a:rPr lang="en-US" altLang="ja-JP" smtClean="0"/>
              <a:t>Slide </a:t>
            </a:r>
            <a:fld id="{3EA0EE9E-E06F-4CC8-9C52-344689A377D9}" type="slidenum">
              <a:rPr lang="en-US" altLang="ja-JP" smtClean="0"/>
              <a:pPr>
                <a:defRPr/>
              </a:pPr>
              <a:t>7</a:t>
            </a:fld>
            <a:endParaRPr lang="en-US" altLang="ja-JP" smtClean="0"/>
          </a:p>
        </p:txBody>
      </p:sp>
      <p:sp>
        <p:nvSpPr>
          <p:cNvPr id="18435" name="内容占位符 6"/>
          <p:cNvSpPr>
            <a:spLocks noGrp="1"/>
          </p:cNvSpPr>
          <p:nvPr>
            <p:ph idx="1"/>
          </p:nvPr>
        </p:nvSpPr>
        <p:spPr>
          <a:xfrm>
            <a:off x="685800" y="1290638"/>
            <a:ext cx="7772400" cy="2790825"/>
          </a:xfrm>
        </p:spPr>
        <p:txBody>
          <a:bodyPr/>
          <a:lstStyle/>
          <a:p>
            <a:pPr marL="285750" indent="-285750">
              <a:buFont typeface="Times New Roman" pitchFamily="18" charset="0"/>
              <a:buChar char="•"/>
            </a:pPr>
            <a:r>
              <a:rPr lang="en-US" altLang="zh-CN" sz="1600" smtClean="0">
                <a:ea typeface="宋体" pitchFamily="2" charset="-122"/>
              </a:rPr>
              <a:t>Based on those considerations above, we propose the following AP List IE to indicate identifiers of all those APs whose information on AS the STA want to retrieve</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The AP List IE could be carried by the GAS Initial Request to any 11u-capable AP around that could be reached by STA, and the AP receiving the GAS Initial Request will be responsible to retrieve information from AS for all those APs  indicated by those AP Identifiers.</a:t>
            </a:r>
          </a:p>
          <a:p>
            <a:pPr lvl="1"/>
            <a:r>
              <a:rPr lang="en-US" altLang="zh-CN" sz="1600" smtClean="0"/>
              <a:t>Success partially depends on STA flexibility set those AP Identifiers for the AP List IE based on actual needs. APs identified by those AP Identifiers might not necessarily have the same SSID. A responding AP and AS may not have connectivity nor information for one or more APs identified in the request, thus also limiting success of response.</a:t>
            </a:r>
          </a:p>
          <a:p>
            <a:pPr lvl="1">
              <a:buFontTx/>
              <a:buNone/>
            </a:pPr>
            <a:endParaRPr lang="en-US" altLang="zh-CN" sz="1600" smtClean="0"/>
          </a:p>
          <a:p>
            <a:pPr lvl="1"/>
            <a:endParaRPr lang="en-US" altLang="zh-CN" sz="1600" smtClean="0"/>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1843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pic>
        <p:nvPicPr>
          <p:cNvPr id="18440" name="Picture 7"/>
          <p:cNvPicPr>
            <a:picLocks noChangeAspect="1" noChangeArrowheads="1"/>
          </p:cNvPicPr>
          <p:nvPr/>
        </p:nvPicPr>
        <p:blipFill>
          <a:blip r:embed="rId3"/>
          <a:srcRect/>
          <a:stretch>
            <a:fillRect/>
          </a:stretch>
        </p:blipFill>
        <p:spPr bwMode="auto">
          <a:xfrm>
            <a:off x="1922463" y="4498975"/>
            <a:ext cx="5353050"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0" name="Object 10"/>
          <p:cNvGraphicFramePr>
            <a:graphicFrameLocks noChangeAspect="1"/>
          </p:cNvGraphicFramePr>
          <p:nvPr/>
        </p:nvGraphicFramePr>
        <p:xfrm>
          <a:off x="625475" y="1143000"/>
          <a:ext cx="7985125" cy="5410200"/>
        </p:xfrm>
        <a:graphic>
          <a:graphicData uri="http://schemas.openxmlformats.org/presentationml/2006/ole">
            <p:oleObj spid="_x0000_s25610" name="Visio" r:id="rId3" imgW="9417177" imgH="6185773" progId="Visio.Drawing.11">
              <p:embed/>
            </p:oleObj>
          </a:graphicData>
        </a:graphic>
      </p:graphicFrame>
      <p:sp>
        <p:nvSpPr>
          <p:cNvPr id="25611" name="灯片编号占位符 5"/>
          <p:cNvSpPr>
            <a:spLocks noGrp="1"/>
          </p:cNvSpPr>
          <p:nvPr>
            <p:ph type="sldNum" sz="quarter" idx="12"/>
          </p:nvPr>
        </p:nvSpPr>
        <p:spPr>
          <a:xfrm>
            <a:off x="4357688" y="6475413"/>
            <a:ext cx="504825" cy="182562"/>
          </a:xfrm>
        </p:spPr>
        <p:txBody>
          <a:bodyPr/>
          <a:lstStyle/>
          <a:p>
            <a:pPr>
              <a:defRPr/>
            </a:pPr>
            <a:r>
              <a:rPr lang="en-US" altLang="ja-JP" smtClean="0"/>
              <a:t>Slide </a:t>
            </a:r>
            <a:fld id="{CAEA430D-E42C-4F18-A986-543CEAC59033}" type="slidenum">
              <a:rPr lang="en-US" altLang="ja-JP" smtClean="0"/>
              <a:pPr>
                <a:defRPr/>
              </a:pPr>
              <a:t>8</a:t>
            </a:fld>
            <a:endParaRPr lang="en-US" altLang="ja-JP" smtClean="0"/>
          </a:p>
        </p:txBody>
      </p:sp>
      <p:sp>
        <p:nvSpPr>
          <p:cNvPr id="25612" name="タイトル 1"/>
          <p:cNvSpPr>
            <a:spLocks noGrp="1"/>
          </p:cNvSpPr>
          <p:nvPr>
            <p:ph type="title"/>
          </p:nvPr>
        </p:nvSpPr>
        <p:spPr>
          <a:xfrm>
            <a:off x="685800" y="609600"/>
            <a:ext cx="7772400" cy="762000"/>
          </a:xfrm>
        </p:spPr>
        <p:txBody>
          <a:bodyPr/>
          <a:lstStyle/>
          <a:p>
            <a:r>
              <a:rPr lang="en-US" altLang="zh-CN" smtClean="0">
                <a:ea typeface="宋体" pitchFamily="2" charset="-122"/>
              </a:rPr>
              <a:t>Possible Protocol Detail</a:t>
            </a:r>
            <a:endParaRPr lang="ja-JP" altLang="en-US"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title"/>
          </p:nvPr>
        </p:nvSpPr>
        <p:spPr/>
        <p:txBody>
          <a:bodyPr/>
          <a:lstStyle/>
          <a:p>
            <a:r>
              <a:rPr lang="en-US" altLang="ja-JP" sz="2800" smtClean="0">
                <a:ea typeface="MS PGothic" pitchFamily="34" charset="-128"/>
              </a:rPr>
              <a:t>Key changes to normative text</a:t>
            </a:r>
            <a:endParaRPr lang="ja-JP" altLang="en-US" sz="2800" smtClean="0">
              <a:ea typeface="MS PGothic" pitchFamily="34" charset="-128"/>
            </a:endParaRPr>
          </a:p>
        </p:txBody>
      </p:sp>
      <p:sp>
        <p:nvSpPr>
          <p:cNvPr id="26626" name="コンテンツ プレースホルダ 2"/>
          <p:cNvSpPr>
            <a:spLocks noGrp="1"/>
          </p:cNvSpPr>
          <p:nvPr>
            <p:ph idx="1"/>
          </p:nvPr>
        </p:nvSpPr>
        <p:spPr>
          <a:xfrm>
            <a:off x="685800" y="1752600"/>
            <a:ext cx="7772400" cy="4114800"/>
          </a:xfrm>
        </p:spPr>
        <p:txBody>
          <a:bodyPr/>
          <a:lstStyle/>
          <a:p>
            <a:r>
              <a:rPr lang="en-US" altLang="ja-JP" sz="2000" smtClean="0">
                <a:ea typeface="MS PGothic" pitchFamily="34" charset="-128"/>
              </a:rPr>
              <a:t>An information element for encapsulating selected APs whose network information on AS should be retrieved from AS will be defined. GAS Initial Request should carry this AP List IE.</a:t>
            </a:r>
          </a:p>
        </p:txBody>
      </p:sp>
      <p:sp>
        <p:nvSpPr>
          <p:cNvPr id="58371"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36C16E1E-8C23-4C4A-8FEB-9E5E1C27384A}" type="slidenum">
              <a:rPr lang="en-US" altLang="ja-JP" smtClean="0"/>
              <a:pPr>
                <a:defRPr/>
              </a:pPr>
              <a:t>9</a:t>
            </a:fld>
            <a:endParaRPr lang="en-US" altLang="ja-JP" smtClean="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bwMode="auto">
        <a:noFill/>
        <a:ln w="9525">
          <a:noFill/>
          <a:miter lim="800000"/>
          <a:headEnd/>
          <a:tailEnd/>
        </a:ln>
      </a:spPr>
      <a:bodyPr vert="horz" wrap="square" lIns="92075" tIns="46038" rIns="92075" bIns="46038" numCol="1" anchor="t" anchorCtr="0" compatLnSpc="1">
        <a:prstTxWarp prst="textNoShape">
          <a:avLst/>
        </a:prstTxWarp>
      </a:bodyPr>
      <a:lstStyle>
        <a:defPPr marL="285750" indent="-285750" eaLnBrk="0" hangingPunct="0">
          <a:spcBef>
            <a:spcPct val="20000"/>
          </a:spcBef>
          <a:defRPr sz="1600" b="1" kern="0" dirty="0" smtClean="0">
            <a:latin typeface="+mn-lt"/>
            <a:ea typeface="MS PGothic" pitchFamily="34" charset="-128"/>
          </a:defRPr>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9224</TotalTime>
  <Words>1427</Words>
  <Application>Microsoft Office PowerPoint</Application>
  <PresentationFormat>On-screen Show (4:3)</PresentationFormat>
  <Paragraphs>161</Paragraphs>
  <Slides>13</Slides>
  <Notes>8</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Times New Roman</vt:lpstr>
      <vt:lpstr>宋体</vt:lpstr>
      <vt:lpstr>Arial</vt:lpstr>
      <vt:lpstr>MS PGothic</vt:lpstr>
      <vt:lpstr>맑은 고딕</vt:lpstr>
      <vt:lpstr>802-11-Submission</vt:lpstr>
      <vt:lpstr>Visio</vt:lpstr>
      <vt:lpstr>GAS Query Optimization in 11ai</vt:lpstr>
      <vt:lpstr>Abstract</vt:lpstr>
      <vt:lpstr>Conformance w/ Tgai PAR &amp; 5C </vt:lpstr>
      <vt:lpstr>GAS/ANQP </vt:lpstr>
      <vt:lpstr>Current GAS Query Procedure</vt:lpstr>
      <vt:lpstr>Our considerations</vt:lpstr>
      <vt:lpstr>Proposed IE</vt:lpstr>
      <vt:lpstr>Possible Protocol Detail</vt:lpstr>
      <vt:lpstr>Key changes to normative text</vt:lpstr>
      <vt:lpstr>Questions &amp; Comments</vt:lpstr>
      <vt:lpstr>Remedy Variants</vt:lpstr>
      <vt:lpstr>Proposed IE (.cont)</vt:lpstr>
      <vt:lpstr>Proposed IE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Phillip Barber</cp:lastModifiedBy>
  <cp:revision>520</cp:revision>
  <cp:lastPrinted>1998-02-10T13:28:06Z</cp:lastPrinted>
  <dcterms:created xsi:type="dcterms:W3CDTF">2011-07-17T04:42:17Z</dcterms:created>
  <dcterms:modified xsi:type="dcterms:W3CDTF">2011-11-07T04:06:19Z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(3)yGk+NzdVZt4cEqgNVX6fNQKGFg6NPMYDvPbk/D6ZSnsbV6TlrN3asNxmirh7+5I8fL64tehy
XD7c9X9qrmYN42Sp7k9bUQYVfswkFtX+KjExyPr6Mj15ID5bsVvxnIuRoSKJ/KEJgRlFg16C
0U8QBDD4p4Rv4mkGi40a+M2HodhzmhKim4SFGJERM9vlyf4SqTYSESdUaPnSTcye00vaaMWD
BACpUIPm96ywn4GBFqXcP</vt:lpwstr>
  </property>
  <property fmtid="{D5CDD505-2E9C-101B-9397-08002B2CF9AE}" pid="3" name="_ms_pID_7253431">
    <vt:lpwstr>hIvqplPIOKPDEh2ewqrZSkS39Wfrp3PMCbhWQ27xk2fyEl1a2Z5
oIh7IYRjBQOx3MC3WOCFP27Gsl5k2THoYa68yfUZ0FvuC29J9JpuxLqXKUi0RO7vJi8K1NPw
rlEVmuYqMFzLlkjbtK0exh6Ahxo/M+MHkxyra0Oa1TDNhy+uKnMUlfz4RW7ZWxnc1PkW41C+
fDsFyD/+Chem5CFQJY7HnfVDpz2+7XmAfZo86fUzqH</vt:lpwstr>
  </property>
  <property fmtid="{D5CDD505-2E9C-101B-9397-08002B2CF9AE}" pid="4" name="_ms_pID_7253432">
    <vt:lpwstr>rJFmN+8yWHd271LVUIX2LHr9dO5AhX
4kvdMdxf</vt:lpwstr>
  </property>
  <property fmtid="{D5CDD505-2E9C-101B-9397-08002B2CF9AE}" pid="5" name="sflag">
    <vt:lpwstr>1320411529</vt:lpwstr>
  </property>
</Properties>
</file>