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5" r:id="rId4"/>
    <p:sldId id="296" r:id="rId5"/>
    <p:sldId id="301" r:id="rId6"/>
    <p:sldId id="302" r:id="rId7"/>
    <p:sldId id="303" r:id="rId8"/>
    <p:sldId id="305" r:id="rId9"/>
    <p:sldId id="306" r:id="rId10"/>
    <p:sldId id="304" r:id="rId11"/>
    <p:sldId id="30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어두운 스타일 2 - 강조 5/강조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02" autoAdjust="0"/>
  </p:normalViewPr>
  <p:slideViewPr>
    <p:cSldViewPr>
      <p:cViewPr varScale="1">
        <p:scale>
          <a:sx n="60" d="100"/>
          <a:sy n="60" d="100"/>
        </p:scale>
        <p:origin x="-1656" y="-90"/>
      </p:cViewPr>
      <p:guideLst>
        <p:guide orient="horz" pos="2160"/>
        <p:guide pos="2880"/>
      </p:guideLst>
    </p:cSldViewPr>
  </p:slideViewPr>
  <p:notesTextViewPr>
    <p:cViewPr>
      <p:scale>
        <a:sx n="1" d="1"/>
        <a:sy n="1" d="1"/>
      </p:scale>
      <p:origin x="0" y="0"/>
    </p:cViewPr>
  </p:notesTextViewPr>
  <p:notesViewPr>
    <p:cSldViewPr>
      <p:cViewPr varScale="1">
        <p:scale>
          <a:sx n="99" d="100"/>
          <a:sy n="99" d="100"/>
        </p:scale>
        <p:origin x="-3600" y="-10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r>
              <a:rPr lang="en-US" altLang="ko-KR"/>
              <a:t>Page </a:t>
            </a:r>
            <a:fld id="{FA8B5215-9E60-451D-8092-674BCA4429E9}"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443048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E361E2D4-4B83-46B1-A4F7-EE4A1F1D58A5}"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29814607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802.11-yy/xxxxr0</a:t>
            </a:r>
          </a:p>
        </p:txBody>
      </p:sp>
      <p:sp>
        <p:nvSpPr>
          <p:cNvPr id="5" name="Rectangle 3"/>
          <p:cNvSpPr>
            <a:spLocks noGrp="1" noChangeArrowheads="1"/>
          </p:cNvSpPr>
          <p:nvPr>
            <p:ph type="dt" idx="1"/>
          </p:nvPr>
        </p:nvSpPr>
        <p:spPr>
          <a:ln/>
        </p:spPr>
        <p:txBody>
          <a:bodyPr/>
          <a:lstStyle/>
          <a:p>
            <a:r>
              <a:rPr lang="en-US" altLang="ko-KR"/>
              <a:t>Month Year</a:t>
            </a:r>
          </a:p>
        </p:txBody>
      </p:sp>
      <p:sp>
        <p:nvSpPr>
          <p:cNvPr id="6" name="Rectangle 6"/>
          <p:cNvSpPr>
            <a:spLocks noGrp="1" noChangeArrowheads="1"/>
          </p:cNvSpPr>
          <p:nvPr>
            <p:ph type="ftr" sz="quarter" idx="4"/>
          </p:nvPr>
        </p:nvSpPr>
        <p:spPr>
          <a:ln/>
        </p:spPr>
        <p:txBody>
          <a:bodyPr/>
          <a:lstStyle/>
          <a:p>
            <a:pPr lvl="4"/>
            <a:r>
              <a:rPr lang="en-US" altLang="ko-KR"/>
              <a:t>John Doe, Some Company</a:t>
            </a:r>
          </a:p>
        </p:txBody>
      </p:sp>
      <p:sp>
        <p:nvSpPr>
          <p:cNvPr id="7" name="Rectangle 7"/>
          <p:cNvSpPr>
            <a:spLocks noGrp="1" noChangeArrowheads="1"/>
          </p:cNvSpPr>
          <p:nvPr>
            <p:ph type="sldNum" sz="quarter" idx="5"/>
          </p:nvPr>
        </p:nvSpPr>
        <p:spPr>
          <a:ln/>
        </p:spPr>
        <p:txBody>
          <a:bodyPr/>
          <a:lstStyle/>
          <a:p>
            <a:r>
              <a:rPr lang="en-US" altLang="ko-KR"/>
              <a:t>Page </a:t>
            </a:r>
            <a:fld id="{FC69F468-0587-4971-9AB7-B9348A9C1660}"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802.11-yy/xxxxr0</a:t>
            </a:r>
          </a:p>
        </p:txBody>
      </p:sp>
      <p:sp>
        <p:nvSpPr>
          <p:cNvPr id="5" name="Rectangle 3"/>
          <p:cNvSpPr>
            <a:spLocks noGrp="1" noChangeArrowheads="1"/>
          </p:cNvSpPr>
          <p:nvPr>
            <p:ph type="dt" idx="1"/>
          </p:nvPr>
        </p:nvSpPr>
        <p:spPr>
          <a:ln/>
        </p:spPr>
        <p:txBody>
          <a:bodyPr/>
          <a:lstStyle/>
          <a:p>
            <a:r>
              <a:rPr lang="en-US" altLang="ko-KR"/>
              <a:t>Month Year</a:t>
            </a:r>
          </a:p>
        </p:txBody>
      </p:sp>
      <p:sp>
        <p:nvSpPr>
          <p:cNvPr id="6" name="Rectangle 6"/>
          <p:cNvSpPr>
            <a:spLocks noGrp="1" noChangeArrowheads="1"/>
          </p:cNvSpPr>
          <p:nvPr>
            <p:ph type="ftr" sz="quarter" idx="4"/>
          </p:nvPr>
        </p:nvSpPr>
        <p:spPr>
          <a:ln/>
        </p:spPr>
        <p:txBody>
          <a:bodyPr/>
          <a:lstStyle/>
          <a:p>
            <a:pPr lvl="4"/>
            <a:r>
              <a:rPr lang="en-US" altLang="ko-KR"/>
              <a:t>John Doe, Some Company</a:t>
            </a:r>
          </a:p>
        </p:txBody>
      </p:sp>
      <p:sp>
        <p:nvSpPr>
          <p:cNvPr id="7" name="Rectangle 7"/>
          <p:cNvSpPr>
            <a:spLocks noGrp="1" noChangeArrowheads="1"/>
          </p:cNvSpPr>
          <p:nvPr>
            <p:ph type="sldNum" sz="quarter" idx="5"/>
          </p:nvPr>
        </p:nvSpPr>
        <p:spPr>
          <a:ln/>
        </p:spPr>
        <p:txBody>
          <a:bodyPr/>
          <a:lstStyle/>
          <a:p>
            <a:r>
              <a:rPr lang="en-US" altLang="ko-KR"/>
              <a:t>Page </a:t>
            </a:r>
            <a:fld id="{F16BA8DE-6F31-4A49-8158-794814731120}"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ko-KR" altLang="en-US" smtClean="0"/>
              <a:t>그냥 읽으면서 지나감</a:t>
            </a:r>
            <a:r>
              <a:rPr lang="en-US" altLang="ko-KR" smtClean="0"/>
              <a:t>.</a:t>
            </a:r>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E361E2D4-4B83-46B1-A4F7-EE4A1F1D58A5}" type="slidenum">
              <a:rPr lang="en-US" altLang="ko-KR" smtClean="0"/>
              <a:pPr/>
              <a:t>3</a:t>
            </a:fld>
            <a:endParaRPr lang="en-US" altLang="ko-KR"/>
          </a:p>
        </p:txBody>
      </p:sp>
    </p:spTree>
    <p:extLst>
      <p:ext uri="{BB962C8B-B14F-4D97-AF65-F5344CB8AC3E}">
        <p14:creationId xmlns:p14="http://schemas.microsoft.com/office/powerpoint/2010/main" val="46275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a:xfrm>
            <a:off x="696913" y="332601"/>
            <a:ext cx="949106" cy="276999"/>
          </a:xfrm>
        </p:spPr>
        <p:txBody>
          <a:bodyPr/>
          <a:lstStyle>
            <a:lvl1pPr>
              <a:defRPr/>
            </a:lvl1pPr>
          </a:lstStyle>
          <a:p>
            <a:r>
              <a:rPr lang="en-US" altLang="ko-KR" smtClean="0"/>
              <a:t>Nov. 2011</a:t>
            </a:r>
            <a:endParaRPr lang="en-US" altLang="ko-KR"/>
          </a:p>
        </p:txBody>
      </p:sp>
      <p:sp>
        <p:nvSpPr>
          <p:cNvPr id="5" name="바닥글 개체 틀 4"/>
          <p:cNvSpPr>
            <a:spLocks noGrp="1"/>
          </p:cNvSpPr>
          <p:nvPr>
            <p:ph type="ftr" sz="quarter" idx="11"/>
          </p:nvPr>
        </p:nvSpPr>
        <p:spPr>
          <a:xfrm>
            <a:off x="7398099" y="6475413"/>
            <a:ext cx="1145826" cy="184666"/>
          </a:xfrm>
        </p:spPr>
        <p:txBody>
          <a:bodyPr/>
          <a:lstStyle>
            <a:lvl1pPr>
              <a:defRPr/>
            </a:lvl1pPr>
          </a:lstStyle>
          <a:p>
            <a:r>
              <a:rPr lang="en-US" altLang="ko-KR" err="1" smtClean="0"/>
              <a:t>Heejung</a:t>
            </a:r>
            <a:r>
              <a:rPr lang="en-US" altLang="ko-KR" smtClean="0"/>
              <a:t> Yu,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D8B2674D-202F-454B-85F6-77BB2AC58BA4}" type="slidenum">
              <a:rPr lang="en-US" altLang="ko-KR"/>
              <a:pPr/>
              <a:t>‹#›</a:t>
            </a:fld>
            <a:endParaRPr lang="en-US" altLang="ko-KR"/>
          </a:p>
        </p:txBody>
      </p:sp>
    </p:spTree>
    <p:extLst>
      <p:ext uri="{BB962C8B-B14F-4D97-AF65-F5344CB8AC3E}">
        <p14:creationId xmlns:p14="http://schemas.microsoft.com/office/powerpoint/2010/main" val="12185065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a:t>Month Year</a:t>
            </a:r>
          </a:p>
        </p:txBody>
      </p:sp>
      <p:sp>
        <p:nvSpPr>
          <p:cNvPr id="5" name="바닥글 개체 틀 4"/>
          <p:cNvSpPr>
            <a:spLocks noGrp="1"/>
          </p:cNvSpPr>
          <p:nvPr>
            <p:ph type="ftr" sz="quarter" idx="11"/>
          </p:nvPr>
        </p:nvSpPr>
        <p:spPr/>
        <p:txBody>
          <a:bodyPr/>
          <a:lstStyle>
            <a:lvl1pPr>
              <a:defRPr/>
            </a:lvl1pPr>
          </a:lstStyle>
          <a:p>
            <a:r>
              <a:rPr lang="en-US" altLang="ko-KR"/>
              <a:t>John Doe, Some Company</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F50386AD-492D-4F75-A316-A2E2EB7BE67B}" type="slidenum">
              <a:rPr lang="en-US" altLang="ko-KR"/>
              <a:pPr/>
              <a:t>‹#›</a:t>
            </a:fld>
            <a:endParaRPr lang="en-US" altLang="ko-KR"/>
          </a:p>
        </p:txBody>
      </p:sp>
    </p:spTree>
    <p:extLst>
      <p:ext uri="{BB962C8B-B14F-4D97-AF65-F5344CB8AC3E}">
        <p14:creationId xmlns:p14="http://schemas.microsoft.com/office/powerpoint/2010/main" val="31558768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a:t>Month Year</a:t>
            </a:r>
          </a:p>
        </p:txBody>
      </p:sp>
      <p:sp>
        <p:nvSpPr>
          <p:cNvPr id="5" name="바닥글 개체 틀 4"/>
          <p:cNvSpPr>
            <a:spLocks noGrp="1"/>
          </p:cNvSpPr>
          <p:nvPr>
            <p:ph type="ftr" sz="quarter" idx="11"/>
          </p:nvPr>
        </p:nvSpPr>
        <p:spPr/>
        <p:txBody>
          <a:bodyPr/>
          <a:lstStyle>
            <a:lvl1pPr>
              <a:defRPr/>
            </a:lvl1pPr>
          </a:lstStyle>
          <a:p>
            <a:r>
              <a:rPr lang="en-US" altLang="ko-KR"/>
              <a:t>John Doe, Some Company</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2302B374-5C13-4D37-A107-FC6296849ACD}" type="slidenum">
              <a:rPr lang="en-US" altLang="ko-KR"/>
              <a:pPr/>
              <a:t>‹#›</a:t>
            </a:fld>
            <a:endParaRPr lang="en-US" altLang="ko-KR"/>
          </a:p>
        </p:txBody>
      </p:sp>
    </p:spTree>
    <p:extLst>
      <p:ext uri="{BB962C8B-B14F-4D97-AF65-F5344CB8AC3E}">
        <p14:creationId xmlns:p14="http://schemas.microsoft.com/office/powerpoint/2010/main" val="38496820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696913" y="332601"/>
            <a:ext cx="949106" cy="276999"/>
          </a:xfrm>
        </p:spPr>
        <p:txBody>
          <a:bodyPr/>
          <a:lstStyle>
            <a:lvl1pPr>
              <a:defRPr/>
            </a:lvl1pPr>
          </a:lstStyle>
          <a:p>
            <a:r>
              <a:rPr lang="en-US" altLang="ko-KR" smtClean="0"/>
              <a:t>Nov. 2011</a:t>
            </a:r>
            <a:endParaRPr lang="en-US" altLang="ko-KR"/>
          </a:p>
        </p:txBody>
      </p:sp>
      <p:sp>
        <p:nvSpPr>
          <p:cNvPr id="5" name="바닥글 개체 틀 4"/>
          <p:cNvSpPr>
            <a:spLocks noGrp="1"/>
          </p:cNvSpPr>
          <p:nvPr>
            <p:ph type="ftr" sz="quarter" idx="11"/>
          </p:nvPr>
        </p:nvSpPr>
        <p:spPr>
          <a:xfrm>
            <a:off x="7398099" y="6475413"/>
            <a:ext cx="1145826" cy="184666"/>
          </a:xfrm>
        </p:spPr>
        <p:txBody>
          <a:bodyPr/>
          <a:lstStyle>
            <a:lvl1pPr>
              <a:defRPr/>
            </a:lvl1pPr>
          </a:lstStyle>
          <a:p>
            <a:r>
              <a:rPr lang="en-US" altLang="ko-KR" err="1" smtClean="0"/>
              <a:t>Heejung</a:t>
            </a:r>
            <a:r>
              <a:rPr lang="en-US" altLang="ko-KR" smtClean="0"/>
              <a:t> Yu,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84C020A-3B37-44AB-8EAD-140E949FB204}" type="slidenum">
              <a:rPr lang="en-US" altLang="ko-KR"/>
              <a:pPr/>
              <a:t>‹#›</a:t>
            </a:fld>
            <a:endParaRPr lang="en-US" altLang="ko-KR"/>
          </a:p>
        </p:txBody>
      </p:sp>
    </p:spTree>
    <p:extLst>
      <p:ext uri="{BB962C8B-B14F-4D97-AF65-F5344CB8AC3E}">
        <p14:creationId xmlns:p14="http://schemas.microsoft.com/office/powerpoint/2010/main" val="4193408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696913" y="332601"/>
            <a:ext cx="949106" cy="276999"/>
          </a:xfrm>
        </p:spPr>
        <p:txBody>
          <a:bodyPr/>
          <a:lstStyle>
            <a:lvl1pPr>
              <a:defRPr/>
            </a:lvl1pPr>
          </a:lstStyle>
          <a:p>
            <a:r>
              <a:rPr lang="en-US" altLang="ko-KR" smtClean="0"/>
              <a:t>Nov. 2011</a:t>
            </a:r>
            <a:endParaRPr lang="en-US" altLang="ko-KR"/>
          </a:p>
        </p:txBody>
      </p:sp>
      <p:sp>
        <p:nvSpPr>
          <p:cNvPr id="5" name="바닥글 개체 틀 4"/>
          <p:cNvSpPr>
            <a:spLocks noGrp="1"/>
          </p:cNvSpPr>
          <p:nvPr>
            <p:ph type="ftr" sz="quarter" idx="11"/>
          </p:nvPr>
        </p:nvSpPr>
        <p:spPr>
          <a:xfrm>
            <a:off x="7779613" y="6475413"/>
            <a:ext cx="764312" cy="184666"/>
          </a:xfrm>
        </p:spPr>
        <p:txBody>
          <a:bodyPr/>
          <a:lstStyle>
            <a:lvl1pPr>
              <a:defRPr/>
            </a:lvl1pPr>
          </a:lstStyle>
          <a:p>
            <a:r>
              <a:rPr lang="en-US" altLang="ko-KR" err="1" smtClean="0"/>
              <a:t>Heejung</a:t>
            </a:r>
            <a:r>
              <a:rPr lang="en-US" altLang="ko-KR" smtClean="0"/>
              <a:t>, Yu</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F16CBC0D-AFA6-4FB3-9ADC-97CBDCD74B6C}" type="slidenum">
              <a:rPr lang="en-US" altLang="ko-KR"/>
              <a:pPr/>
              <a:t>‹#›</a:t>
            </a:fld>
            <a:endParaRPr lang="en-US" altLang="ko-KR"/>
          </a:p>
        </p:txBody>
      </p:sp>
    </p:spTree>
    <p:extLst>
      <p:ext uri="{BB962C8B-B14F-4D97-AF65-F5344CB8AC3E}">
        <p14:creationId xmlns:p14="http://schemas.microsoft.com/office/powerpoint/2010/main" val="27122455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a:t>Month Year</a:t>
            </a:r>
          </a:p>
        </p:txBody>
      </p:sp>
      <p:sp>
        <p:nvSpPr>
          <p:cNvPr id="6" name="바닥글 개체 틀 5"/>
          <p:cNvSpPr>
            <a:spLocks noGrp="1"/>
          </p:cNvSpPr>
          <p:nvPr>
            <p:ph type="ftr" sz="quarter" idx="11"/>
          </p:nvPr>
        </p:nvSpPr>
        <p:spPr/>
        <p:txBody>
          <a:bodyPr/>
          <a:lstStyle>
            <a:lvl1pPr>
              <a:defRPr/>
            </a:lvl1pPr>
          </a:lstStyle>
          <a:p>
            <a:r>
              <a:rPr lang="en-US" altLang="ko-KR"/>
              <a:t>John Doe, Some Company</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9282766C-EA4A-40E5-A2D3-4AF7DBA6D992}" type="slidenum">
              <a:rPr lang="en-US" altLang="ko-KR"/>
              <a:pPr/>
              <a:t>‹#›</a:t>
            </a:fld>
            <a:endParaRPr lang="en-US" altLang="ko-KR"/>
          </a:p>
        </p:txBody>
      </p:sp>
    </p:spTree>
    <p:extLst>
      <p:ext uri="{BB962C8B-B14F-4D97-AF65-F5344CB8AC3E}">
        <p14:creationId xmlns:p14="http://schemas.microsoft.com/office/powerpoint/2010/main" val="10163954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a:t>Month Year</a:t>
            </a:r>
          </a:p>
        </p:txBody>
      </p:sp>
      <p:sp>
        <p:nvSpPr>
          <p:cNvPr id="8" name="바닥글 개체 틀 7"/>
          <p:cNvSpPr>
            <a:spLocks noGrp="1"/>
          </p:cNvSpPr>
          <p:nvPr>
            <p:ph type="ftr" sz="quarter" idx="11"/>
          </p:nvPr>
        </p:nvSpPr>
        <p:spPr/>
        <p:txBody>
          <a:bodyPr/>
          <a:lstStyle>
            <a:lvl1pPr>
              <a:defRPr/>
            </a:lvl1pPr>
          </a:lstStyle>
          <a:p>
            <a:r>
              <a:rPr lang="en-US" altLang="ko-KR"/>
              <a:t>John Doe, Some Company</a:t>
            </a:r>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97C18DF-4D57-4209-A777-88AB19A264D9}" type="slidenum">
              <a:rPr lang="en-US" altLang="ko-KR"/>
              <a:pPr/>
              <a:t>‹#›</a:t>
            </a:fld>
            <a:endParaRPr lang="en-US" altLang="ko-KR"/>
          </a:p>
        </p:txBody>
      </p:sp>
    </p:spTree>
    <p:extLst>
      <p:ext uri="{BB962C8B-B14F-4D97-AF65-F5344CB8AC3E}">
        <p14:creationId xmlns:p14="http://schemas.microsoft.com/office/powerpoint/2010/main" val="11712877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a:t>Month Year</a:t>
            </a:r>
          </a:p>
        </p:txBody>
      </p:sp>
      <p:sp>
        <p:nvSpPr>
          <p:cNvPr id="4" name="바닥글 개체 틀 3"/>
          <p:cNvSpPr>
            <a:spLocks noGrp="1"/>
          </p:cNvSpPr>
          <p:nvPr>
            <p:ph type="ftr" sz="quarter" idx="11"/>
          </p:nvPr>
        </p:nvSpPr>
        <p:spPr/>
        <p:txBody>
          <a:bodyPr/>
          <a:lstStyle>
            <a:lvl1pPr>
              <a:defRPr/>
            </a:lvl1pPr>
          </a:lstStyle>
          <a:p>
            <a:r>
              <a:rPr lang="en-US" altLang="ko-KR"/>
              <a:t>John Doe, Some Company</a:t>
            </a:r>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AE80ED00-24EE-412C-89BE-0E325A7A6FD1}" type="slidenum">
              <a:rPr lang="en-US" altLang="ko-KR"/>
              <a:pPr/>
              <a:t>‹#›</a:t>
            </a:fld>
            <a:endParaRPr lang="en-US" altLang="ko-KR"/>
          </a:p>
        </p:txBody>
      </p:sp>
    </p:spTree>
    <p:extLst>
      <p:ext uri="{BB962C8B-B14F-4D97-AF65-F5344CB8AC3E}">
        <p14:creationId xmlns:p14="http://schemas.microsoft.com/office/powerpoint/2010/main" val="26990747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a:t>Month Year</a:t>
            </a:r>
          </a:p>
        </p:txBody>
      </p:sp>
      <p:sp>
        <p:nvSpPr>
          <p:cNvPr id="3" name="바닥글 개체 틀 2"/>
          <p:cNvSpPr>
            <a:spLocks noGrp="1"/>
          </p:cNvSpPr>
          <p:nvPr>
            <p:ph type="ftr" sz="quarter" idx="11"/>
          </p:nvPr>
        </p:nvSpPr>
        <p:spPr/>
        <p:txBody>
          <a:bodyPr/>
          <a:lstStyle>
            <a:lvl1pPr>
              <a:defRPr/>
            </a:lvl1pPr>
          </a:lstStyle>
          <a:p>
            <a:r>
              <a:rPr lang="en-US" altLang="ko-KR"/>
              <a:t>John Doe, Some Company</a:t>
            </a: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03D57FC3-F639-441A-B6DB-2F71FECD5139}" type="slidenum">
              <a:rPr lang="en-US" altLang="ko-KR"/>
              <a:pPr/>
              <a:t>‹#›</a:t>
            </a:fld>
            <a:endParaRPr lang="en-US" altLang="ko-KR"/>
          </a:p>
        </p:txBody>
      </p:sp>
    </p:spTree>
    <p:extLst>
      <p:ext uri="{BB962C8B-B14F-4D97-AF65-F5344CB8AC3E}">
        <p14:creationId xmlns:p14="http://schemas.microsoft.com/office/powerpoint/2010/main" val="32911160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a:t>Month Year</a:t>
            </a:r>
          </a:p>
        </p:txBody>
      </p:sp>
      <p:sp>
        <p:nvSpPr>
          <p:cNvPr id="6" name="바닥글 개체 틀 5"/>
          <p:cNvSpPr>
            <a:spLocks noGrp="1"/>
          </p:cNvSpPr>
          <p:nvPr>
            <p:ph type="ftr" sz="quarter" idx="11"/>
          </p:nvPr>
        </p:nvSpPr>
        <p:spPr/>
        <p:txBody>
          <a:bodyPr/>
          <a:lstStyle>
            <a:lvl1pPr>
              <a:defRPr/>
            </a:lvl1pPr>
          </a:lstStyle>
          <a:p>
            <a:r>
              <a:rPr lang="en-US" altLang="ko-KR"/>
              <a:t>John Doe, Some Company</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B04EC32-141C-4649-8933-7B9F6C09F8C9}" type="slidenum">
              <a:rPr lang="en-US" altLang="ko-KR"/>
              <a:pPr/>
              <a:t>‹#›</a:t>
            </a:fld>
            <a:endParaRPr lang="en-US" altLang="ko-KR"/>
          </a:p>
        </p:txBody>
      </p:sp>
    </p:spTree>
    <p:extLst>
      <p:ext uri="{BB962C8B-B14F-4D97-AF65-F5344CB8AC3E}">
        <p14:creationId xmlns:p14="http://schemas.microsoft.com/office/powerpoint/2010/main" val="3998184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a:t>Month Year</a:t>
            </a:r>
          </a:p>
        </p:txBody>
      </p:sp>
      <p:sp>
        <p:nvSpPr>
          <p:cNvPr id="6" name="바닥글 개체 틀 5"/>
          <p:cNvSpPr>
            <a:spLocks noGrp="1"/>
          </p:cNvSpPr>
          <p:nvPr>
            <p:ph type="ftr" sz="quarter" idx="11"/>
          </p:nvPr>
        </p:nvSpPr>
        <p:spPr/>
        <p:txBody>
          <a:bodyPr/>
          <a:lstStyle>
            <a:lvl1pPr>
              <a:defRPr/>
            </a:lvl1pPr>
          </a:lstStyle>
          <a:p>
            <a:r>
              <a:rPr lang="en-US" altLang="ko-KR"/>
              <a:t>John Doe, Some Company</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782B1339-072E-4389-B595-81042B175E97}" type="slidenum">
              <a:rPr lang="en-US" altLang="ko-KR"/>
              <a:pPr/>
              <a:t>‹#›</a:t>
            </a:fld>
            <a:endParaRPr lang="en-US" altLang="ko-KR"/>
          </a:p>
        </p:txBody>
      </p:sp>
    </p:spTree>
    <p:extLst>
      <p:ext uri="{BB962C8B-B14F-4D97-AF65-F5344CB8AC3E}">
        <p14:creationId xmlns:p14="http://schemas.microsoft.com/office/powerpoint/2010/main" val="7328646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2601"/>
            <a:ext cx="1000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ea typeface="굴림" charset="-127"/>
              </a:defRPr>
            </a:lvl1pPr>
          </a:lstStyle>
          <a:p>
            <a:r>
              <a:rPr lang="en-US" altLang="ko-KR" smtClean="0"/>
              <a:t>Sept. 2011</a:t>
            </a:r>
            <a:endParaRPr lang="en-US" altLang="ko-KR"/>
          </a:p>
        </p:txBody>
      </p:sp>
      <p:sp>
        <p:nvSpPr>
          <p:cNvPr id="1029" name="Rectangle 5"/>
          <p:cNvSpPr>
            <a:spLocks noGrp="1" noChangeArrowheads="1"/>
          </p:cNvSpPr>
          <p:nvPr>
            <p:ph type="ftr" sz="quarter" idx="3"/>
          </p:nvPr>
        </p:nvSpPr>
        <p:spPr bwMode="auto">
          <a:xfrm>
            <a:off x="7398099" y="6475413"/>
            <a:ext cx="11458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ea typeface="굴림" charset="-127"/>
              </a:defRPr>
            </a:lvl1pPr>
          </a:lstStyle>
          <a:p>
            <a:r>
              <a:rPr lang="en-US" altLang="ko-KR" err="1" smtClean="0"/>
              <a:t>Heejung</a:t>
            </a:r>
            <a:r>
              <a:rPr lang="en-US" altLang="ko-KR" smtClean="0"/>
              <a:t> Yu, ETRI</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09075AA3-A9F0-4E1D-8AAA-041FAEA1F10A}"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altLang="ko-KR" sz="1800" b="1" dirty="0">
                <a:ea typeface="굴림" charset="-127"/>
              </a:rPr>
              <a:t>doc.: IEEE </a:t>
            </a:r>
            <a:r>
              <a:rPr lang="en-US" altLang="ko-KR" sz="1800" b="1" dirty="0" smtClean="0">
                <a:ea typeface="굴림" charset="-127"/>
              </a:rPr>
              <a:t>802.11-11/1490r0</a:t>
            </a:r>
            <a:endParaRPr lang="en-US" altLang="ko-KR" sz="18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날짜 개체 틀 3"/>
          <p:cNvSpPr>
            <a:spLocks noGrp="1"/>
          </p:cNvSpPr>
          <p:nvPr>
            <p:ph type="dt" sz="half" idx="10"/>
          </p:nvPr>
        </p:nvSpPr>
        <p:spPr>
          <a:xfrm>
            <a:off x="696913" y="332601"/>
            <a:ext cx="949106" cy="276999"/>
          </a:xfrm>
        </p:spPr>
        <p:txBody>
          <a:bodyPr/>
          <a:lstStyle/>
          <a:p>
            <a:r>
              <a:rPr lang="en-US" altLang="ko-KR" smtClean="0"/>
              <a:t>Nov. </a:t>
            </a:r>
            <a:r>
              <a:rPr lang="en-US" altLang="ko-KR" dirty="0" smtClean="0"/>
              <a:t>2011</a:t>
            </a:r>
            <a:endParaRPr lang="en-US" altLang="ko-KR" dirty="0"/>
          </a:p>
        </p:txBody>
      </p:sp>
      <p:sp>
        <p:nvSpPr>
          <p:cNvPr id="7" name="바닥글 개체 틀 4"/>
          <p:cNvSpPr>
            <a:spLocks noGrp="1"/>
          </p:cNvSpPr>
          <p:nvPr>
            <p:ph type="ftr" sz="quarter" idx="11"/>
          </p:nvPr>
        </p:nvSpPr>
        <p:spPr>
          <a:xfrm>
            <a:off x="7398099" y="6475413"/>
            <a:ext cx="1145826" cy="184666"/>
          </a:xfrm>
        </p:spPr>
        <p:txBody>
          <a:bodyPr/>
          <a:lstStyle/>
          <a:p>
            <a:r>
              <a:rPr lang="en-US" altLang="ko-KR" dirty="0" err="1" smtClean="0"/>
              <a:t>Heejung</a:t>
            </a:r>
            <a:r>
              <a:rPr lang="en-US" altLang="ko-KR" smtClean="0"/>
              <a:t> Yu, ETRI</a:t>
            </a:r>
            <a:endParaRPr lang="en-US" altLang="ko-KR"/>
          </a:p>
        </p:txBody>
      </p:sp>
      <p:sp>
        <p:nvSpPr>
          <p:cNvPr id="8" name="슬라이드 번호 개체 틀 5"/>
          <p:cNvSpPr>
            <a:spLocks noGrp="1"/>
          </p:cNvSpPr>
          <p:nvPr>
            <p:ph type="sldNum" sz="quarter" idx="12"/>
          </p:nvPr>
        </p:nvSpPr>
        <p:spPr/>
        <p:txBody>
          <a:bodyPr/>
          <a:lstStyle/>
          <a:p>
            <a:r>
              <a:rPr lang="en-US" altLang="ko-KR"/>
              <a:t>Slide </a:t>
            </a:r>
            <a:fld id="{EF4B74F9-D297-4CB4-9A57-8500DF914840}"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charset="-127"/>
              </a:rPr>
              <a:t>Repetition Schemes for </a:t>
            </a:r>
            <a:r>
              <a:rPr lang="en-US" altLang="ko-KR" dirty="0" err="1" smtClean="0">
                <a:ea typeface="굴림" charset="-127"/>
              </a:rPr>
              <a:t>TGah</a:t>
            </a:r>
            <a:endParaRPr lang="en-US" altLang="ko-KR" dirty="0">
              <a:ea typeface="굴림" charset="-127"/>
            </a:endParaRPr>
          </a:p>
        </p:txBody>
      </p:sp>
      <p:sp>
        <p:nvSpPr>
          <p:cNvPr id="30726" name="Rectangle 6"/>
          <p:cNvSpPr>
            <a:spLocks noGrp="1" noChangeArrowheads="1"/>
          </p:cNvSpPr>
          <p:nvPr>
            <p:ph type="body" idx="1"/>
          </p:nvPr>
        </p:nvSpPr>
        <p:spPr>
          <a:xfrm>
            <a:off x="685800" y="2255912"/>
            <a:ext cx="7772400" cy="381000"/>
          </a:xfrm>
          <a:noFill/>
          <a:ln/>
        </p:spPr>
        <p:txBody>
          <a:bodyPr/>
          <a:lstStyle/>
          <a:p>
            <a:pPr algn="ctr">
              <a:buFontTx/>
              <a:buNone/>
            </a:pPr>
            <a:r>
              <a:rPr lang="en-US" altLang="ko-KR" sz="2000" dirty="0">
                <a:ea typeface="굴림" charset="-127"/>
              </a:rPr>
              <a:t>Date:</a:t>
            </a:r>
            <a:r>
              <a:rPr lang="en-US" altLang="ko-KR" sz="2000" b="0" dirty="0">
                <a:ea typeface="굴림" charset="-127"/>
              </a:rPr>
              <a:t> </a:t>
            </a:r>
            <a:r>
              <a:rPr lang="en-US" altLang="ko-KR" sz="2000" b="0" dirty="0" smtClean="0">
                <a:ea typeface="굴림" charset="-127"/>
              </a:rPr>
              <a:t>2011-11-06</a:t>
            </a:r>
            <a:endParaRPr lang="en-US" altLang="ko-KR" sz="2000" b="0" dirty="0">
              <a:ea typeface="굴림"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3832052667"/>
              </p:ext>
            </p:extLst>
          </p:nvPr>
        </p:nvGraphicFramePr>
        <p:xfrm>
          <a:off x="520700" y="3321050"/>
          <a:ext cx="8053388" cy="2470150"/>
        </p:xfrm>
        <a:graphic>
          <a:graphicData uri="http://schemas.openxmlformats.org/presentationml/2006/ole">
            <mc:AlternateContent xmlns:mc="http://schemas.openxmlformats.org/markup-compatibility/2006">
              <mc:Choice xmlns:v="urn:schemas-microsoft-com:vml" Requires="v">
                <p:oleObj spid="_x0000_s30767" name="Document" r:id="rId5" imgW="8235535" imgH="2529304" progId="Word.Document.8">
                  <p:embed/>
                </p:oleObj>
              </mc:Choice>
              <mc:Fallback>
                <p:oleObj name="Document" r:id="rId5" imgW="8235535" imgH="2529304" progId="Word.Document.8">
                  <p:embed/>
                  <p:pic>
                    <p:nvPicPr>
                      <p:cNvPr id="0" name="Object 11"/>
                      <p:cNvPicPr>
                        <a:picLocks noChangeAspect="1" noChangeArrowheads="1"/>
                      </p:cNvPicPr>
                      <p:nvPr/>
                    </p:nvPicPr>
                    <p:blipFill>
                      <a:blip r:embed="rId6"/>
                      <a:srcRect/>
                      <a:stretch>
                        <a:fillRect/>
                      </a:stretch>
                    </p:blipFill>
                    <p:spPr bwMode="auto">
                      <a:xfrm>
                        <a:off x="520700" y="3321050"/>
                        <a:ext cx="8053388" cy="247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2974751"/>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ko-KR" sz="2000" b="1">
                <a:ea typeface="굴림" charset="-127"/>
              </a:rPr>
              <a:t>Authors:</a:t>
            </a:r>
            <a:endParaRPr lang="en-US" altLang="ko-KR" sz="2000">
              <a:ea typeface="굴림"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References</a:t>
            </a:r>
            <a:endParaRPr lang="ko-KR" altLang="en-US"/>
          </a:p>
        </p:txBody>
      </p:sp>
      <p:sp>
        <p:nvSpPr>
          <p:cNvPr id="3" name="내용 개체 틀 2"/>
          <p:cNvSpPr>
            <a:spLocks noGrp="1"/>
          </p:cNvSpPr>
          <p:nvPr>
            <p:ph idx="1"/>
          </p:nvPr>
        </p:nvSpPr>
        <p:spPr/>
        <p:txBody>
          <a:bodyPr/>
          <a:lstStyle/>
          <a:p>
            <a:r>
              <a:rPr lang="en-US" altLang="ko-KR" smtClean="0"/>
              <a:t>[1] L. Gariou, “DFT-spread OFDM optimized for 802.11ah,” doc number: 11/0753r0, May 2011.</a:t>
            </a:r>
          </a:p>
          <a:p>
            <a:r>
              <a:rPr lang="en-US" altLang="ko-KR" smtClean="0"/>
              <a:t>[2] H. Yu et al., “Coverage extension for IEEE 802.11ah,” doc number: 11/0035r1, Jan. 2011.</a:t>
            </a:r>
            <a:endParaRPr lang="ko-KR" altLang="en-US"/>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10</a:t>
            </a:fld>
            <a:endParaRPr lang="en-US" altLang="ko-KR"/>
          </a:p>
        </p:txBody>
      </p:sp>
    </p:spTree>
    <p:extLst>
      <p:ext uri="{BB962C8B-B14F-4D97-AF65-F5344CB8AC3E}">
        <p14:creationId xmlns:p14="http://schemas.microsoft.com/office/powerpoint/2010/main" val="288376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dirty="0"/>
          </a:p>
        </p:txBody>
      </p:sp>
      <p:sp>
        <p:nvSpPr>
          <p:cNvPr id="3" name="내용 개체 틀 2"/>
          <p:cNvSpPr>
            <a:spLocks noGrp="1"/>
          </p:cNvSpPr>
          <p:nvPr>
            <p:ph idx="1"/>
          </p:nvPr>
        </p:nvSpPr>
        <p:spPr/>
        <p:txBody>
          <a:bodyPr/>
          <a:lstStyle/>
          <a:p>
            <a:r>
              <a:rPr lang="en-US" altLang="ko-KR" dirty="0" smtClean="0"/>
              <a:t>Do you support that</a:t>
            </a:r>
            <a:r>
              <a:rPr lang="en-US" altLang="ko-KR" dirty="0" smtClean="0"/>
              <a:t> </a:t>
            </a:r>
            <a:r>
              <a:rPr lang="en-US" altLang="ko-KR" dirty="0" err="1" smtClean="0"/>
              <a:t>TGah</a:t>
            </a:r>
            <a:r>
              <a:rPr lang="en-US" altLang="ko-KR" dirty="0" smtClean="0"/>
              <a:t> includes the </a:t>
            </a:r>
            <a:r>
              <a:rPr lang="en-US" altLang="ko-KR" dirty="0" smtClean="0"/>
              <a:t>repeated transmission modes </a:t>
            </a:r>
            <a:r>
              <a:rPr lang="en-US" altLang="ko-KR" dirty="0" smtClean="0"/>
              <a:t>to </a:t>
            </a:r>
            <a:r>
              <a:rPr lang="en-US" altLang="ko-KR" dirty="0" smtClean="0"/>
              <a:t>support 1km </a:t>
            </a:r>
            <a:r>
              <a:rPr lang="en-US" altLang="ko-KR" dirty="0" smtClean="0"/>
              <a:t>coverage .</a:t>
            </a:r>
            <a:endParaRPr lang="en-US" altLang="ko-KR" dirty="0" smtClean="0"/>
          </a:p>
          <a:p>
            <a:r>
              <a:rPr lang="en-US" altLang="ko-KR" dirty="0" smtClean="0"/>
              <a:t>Y/N/A :  </a:t>
            </a:r>
            <a:endParaRPr lang="ko-KR" altLang="en-US" dirty="0"/>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11</a:t>
            </a:fld>
            <a:endParaRPr lang="en-US" altLang="ko-KR"/>
          </a:p>
        </p:txBody>
      </p:sp>
    </p:spTree>
    <p:extLst>
      <p:ext uri="{BB962C8B-B14F-4D97-AF65-F5344CB8AC3E}">
        <p14:creationId xmlns:p14="http://schemas.microsoft.com/office/powerpoint/2010/main" val="241732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2601"/>
            <a:ext cx="949106" cy="276999"/>
          </a:xfrm>
        </p:spPr>
        <p:txBody>
          <a:bodyPr/>
          <a:lstStyle/>
          <a:p>
            <a:r>
              <a:rPr lang="en-US" altLang="ko-KR" smtClean="0"/>
              <a:t>Nov. 2011</a:t>
            </a:r>
            <a:endParaRPr lang="en-US" altLang="ko-KR"/>
          </a:p>
        </p:txBody>
      </p:sp>
      <p:sp>
        <p:nvSpPr>
          <p:cNvPr id="5" name="바닥글 개체 틀 4"/>
          <p:cNvSpPr>
            <a:spLocks noGrp="1"/>
          </p:cNvSpPr>
          <p:nvPr>
            <p:ph type="ftr" sz="quarter" idx="11"/>
          </p:nvPr>
        </p:nvSpPr>
        <p:spPr>
          <a:xfrm>
            <a:off x="7359626" y="6475413"/>
            <a:ext cx="1184299" cy="184666"/>
          </a:xfrm>
        </p:spPr>
        <p:txBody>
          <a:bodyPr/>
          <a:lstStyle/>
          <a:p>
            <a:r>
              <a:rPr lang="en-US" altLang="ko-KR" err="1" smtClean="0"/>
              <a:t>Heejung</a:t>
            </a:r>
            <a:r>
              <a:rPr lang="en-US" altLang="ko-KR" smtClean="0"/>
              <a:t> Yu, ETRI</a:t>
            </a:r>
            <a:endParaRPr lang="en-US" altLang="ko-KR"/>
          </a:p>
        </p:txBody>
      </p:sp>
      <p:sp>
        <p:nvSpPr>
          <p:cNvPr id="6" name="슬라이드 번호 개체 틀 5"/>
          <p:cNvSpPr>
            <a:spLocks noGrp="1"/>
          </p:cNvSpPr>
          <p:nvPr>
            <p:ph type="sldNum" sz="quarter" idx="12"/>
          </p:nvPr>
        </p:nvSpPr>
        <p:spPr/>
        <p:txBody>
          <a:bodyPr/>
          <a:lstStyle/>
          <a:p>
            <a:r>
              <a:rPr lang="en-US" altLang="ko-KR"/>
              <a:t>Slide </a:t>
            </a:r>
            <a:fld id="{2B2D11F3-59C1-4E4D-BB86-6DBF02F49D65}"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a:ea typeface="굴림" charset="-127"/>
              </a:rPr>
              <a:t>Abstract</a:t>
            </a:r>
          </a:p>
        </p:txBody>
      </p:sp>
      <p:sp>
        <p:nvSpPr>
          <p:cNvPr id="5123" name="Rectangle 3"/>
          <p:cNvSpPr>
            <a:spLocks noGrp="1" noChangeArrowheads="1"/>
          </p:cNvSpPr>
          <p:nvPr>
            <p:ph type="body" idx="1"/>
          </p:nvPr>
        </p:nvSpPr>
        <p:spPr>
          <a:noFill/>
          <a:ln/>
        </p:spPr>
        <p:txBody>
          <a:bodyPr/>
          <a:lstStyle/>
          <a:p>
            <a:pPr algn="just">
              <a:buFontTx/>
              <a:buNone/>
            </a:pPr>
            <a:r>
              <a:rPr lang="en-US" altLang="ko-KR" smtClean="0">
                <a:ea typeface="굴림" charset="-127"/>
              </a:rPr>
              <a:t>In this submission, TGah PAR requires 1km coverage. For TGah PHY, the 1/10 down clocked version of Tcac PHY can be considered. To meet the PAR, we may need an additiona feature improving the coverage. To this end, the repeated transmission can be adopted since it is the simplest way to improve the receiver sensivitiy. </a:t>
            </a:r>
            <a:endParaRPr lang="en-US" altLang="ko-KR">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Backgound</a:t>
            </a:r>
            <a:endParaRPr lang="ko-KR" altLang="en-US"/>
          </a:p>
        </p:txBody>
      </p:sp>
      <p:sp>
        <p:nvSpPr>
          <p:cNvPr id="3" name="내용 개체 틀 2"/>
          <p:cNvSpPr>
            <a:spLocks noGrp="1"/>
          </p:cNvSpPr>
          <p:nvPr>
            <p:ph idx="1"/>
          </p:nvPr>
        </p:nvSpPr>
        <p:spPr/>
        <p:txBody>
          <a:bodyPr/>
          <a:lstStyle/>
          <a:p>
            <a:r>
              <a:rPr lang="en-US" altLang="ko-KR" smtClean="0"/>
              <a:t>The down-clocked version of 11ac is considered as the most possible cadicate for 11ah.</a:t>
            </a:r>
          </a:p>
          <a:p>
            <a:r>
              <a:rPr lang="en-US" altLang="ko-KR" smtClean="0"/>
              <a:t>To meet the requirement of 1km coverage, a new feature will be needed.</a:t>
            </a:r>
          </a:p>
          <a:p>
            <a:r>
              <a:rPr lang="en-US" altLang="ko-KR" smtClean="0"/>
              <a:t>The repetition is one of the simplest ways to extend the coverage.</a:t>
            </a:r>
          </a:p>
          <a:p>
            <a:r>
              <a:rPr lang="en-US" altLang="ko-KR" smtClean="0"/>
              <a:t>We introduce serveral variations of repeated transmission for TGah PHY.</a:t>
            </a:r>
            <a:endParaRPr lang="ko-KR" altLang="en-US"/>
          </a:p>
        </p:txBody>
      </p:sp>
      <p:sp>
        <p:nvSpPr>
          <p:cNvPr id="4" name="날짜 개체 틀 3"/>
          <p:cNvSpPr>
            <a:spLocks noGrp="1"/>
          </p:cNvSpPr>
          <p:nvPr>
            <p:ph type="dt" sz="half" idx="10"/>
          </p:nvPr>
        </p:nvSpPr>
        <p:spPr>
          <a:xfrm>
            <a:off x="696913" y="332601"/>
            <a:ext cx="1000338" cy="276999"/>
          </a:xfrm>
        </p:spPr>
        <p:txBody>
          <a:bodyPr/>
          <a:lstStyle/>
          <a:p>
            <a:r>
              <a:rPr lang="en-US" altLang="ko-KR" smtClean="0"/>
              <a:t>Sept.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3</a:t>
            </a:fld>
            <a:endParaRPr lang="en-US" altLang="ko-KR"/>
          </a:p>
        </p:txBody>
      </p:sp>
    </p:spTree>
    <p:extLst>
      <p:ext uri="{BB962C8B-B14F-4D97-AF65-F5344CB8AC3E}">
        <p14:creationId xmlns:p14="http://schemas.microsoft.com/office/powerpoint/2010/main" val="2017587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Simple repetition in time domain (1)</a:t>
            </a:r>
            <a:endParaRPr lang="ko-KR" altLang="en-US"/>
          </a:p>
        </p:txBody>
      </p:sp>
      <p:sp>
        <p:nvSpPr>
          <p:cNvPr id="3" name="내용 개체 틀 2"/>
          <p:cNvSpPr>
            <a:spLocks noGrp="1"/>
          </p:cNvSpPr>
          <p:nvPr>
            <p:ph idx="1"/>
          </p:nvPr>
        </p:nvSpPr>
        <p:spPr/>
        <p:txBody>
          <a:bodyPr/>
          <a:lstStyle/>
          <a:p>
            <a:r>
              <a:rPr lang="en-US" altLang="ko-KR" smtClean="0"/>
              <a:t>Simple repetition of 2MHz Mode (20MHz 11ac + 1/10 down clock)</a:t>
            </a:r>
          </a:p>
          <a:p>
            <a:endParaRPr lang="en-US" altLang="ko-KR"/>
          </a:p>
          <a:p>
            <a:endParaRPr lang="en-US" altLang="ko-KR" smtClean="0"/>
          </a:p>
          <a:p>
            <a:endParaRPr lang="en-US" altLang="ko-KR"/>
          </a:p>
          <a:p>
            <a:endParaRPr lang="en-US" altLang="ko-KR" smtClean="0"/>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4</a:t>
            </a:fld>
            <a:endParaRPr lang="en-US" altLang="ko-KR"/>
          </a:p>
        </p:txBody>
      </p:sp>
      <p:pic>
        <p:nvPicPr>
          <p:cNvPr id="317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564904"/>
            <a:ext cx="3456384" cy="3870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6516216" y="4437112"/>
            <a:ext cx="2376263" cy="707886"/>
          </a:xfrm>
          <a:prstGeom prst="rect">
            <a:avLst/>
          </a:prstGeom>
          <a:noFill/>
        </p:spPr>
        <p:txBody>
          <a:bodyPr wrap="square" rtlCol="0">
            <a:spAutoFit/>
          </a:bodyPr>
          <a:lstStyle/>
          <a:p>
            <a:pPr marL="171450" indent="-171450">
              <a:buFontTx/>
              <a:buChar char="-"/>
            </a:pPr>
            <a:r>
              <a:rPr lang="en-US" altLang="ko-KR" sz="2000" smtClean="0"/>
              <a:t>3dB Power gain </a:t>
            </a:r>
          </a:p>
          <a:p>
            <a:r>
              <a:rPr lang="en-US" altLang="ko-KR" sz="2000"/>
              <a:t> </a:t>
            </a:r>
            <a:r>
              <a:rPr lang="en-US" altLang="ko-KR" sz="2000" smtClean="0"/>
              <a:t>          </a:t>
            </a:r>
            <a:endParaRPr lang="ko-KR" altLang="en-US" sz="2000"/>
          </a:p>
        </p:txBody>
      </p:sp>
    </p:spTree>
    <p:extLst>
      <p:ext uri="{BB962C8B-B14F-4D97-AF65-F5344CB8AC3E}">
        <p14:creationId xmlns:p14="http://schemas.microsoft.com/office/powerpoint/2010/main" val="1423141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Simple repetition in time domain </a:t>
            </a:r>
            <a:r>
              <a:rPr lang="en-US" altLang="ko-KR" smtClean="0"/>
              <a:t>(2)</a:t>
            </a:r>
            <a:endParaRPr lang="ko-KR" altLang="en-US"/>
          </a:p>
        </p:txBody>
      </p:sp>
      <p:sp>
        <p:nvSpPr>
          <p:cNvPr id="3" name="내용 개체 틀 2"/>
          <p:cNvSpPr>
            <a:spLocks noGrp="1"/>
          </p:cNvSpPr>
          <p:nvPr>
            <p:ph idx="1"/>
          </p:nvPr>
        </p:nvSpPr>
        <p:spPr>
          <a:xfrm>
            <a:off x="685800" y="1772816"/>
            <a:ext cx="7772400" cy="4114800"/>
          </a:xfrm>
        </p:spPr>
        <p:txBody>
          <a:bodyPr/>
          <a:lstStyle/>
          <a:p>
            <a:r>
              <a:rPr lang="en-US" altLang="ko-KR" smtClean="0"/>
              <a:t>Two repetited OFDM symbols are identical.</a:t>
            </a:r>
          </a:p>
          <a:p>
            <a:pPr lvl="1"/>
            <a:r>
              <a:rPr lang="en-US" altLang="ko-KR" smtClean="0"/>
              <a:t>3 different options of CP handling</a:t>
            </a:r>
          </a:p>
          <a:p>
            <a:pPr lvl="2"/>
            <a:r>
              <a:rPr lang="en-US" altLang="ko-KR" smtClean="0"/>
              <a:t>CP + OFDM repetition</a:t>
            </a:r>
          </a:p>
          <a:p>
            <a:pPr lvl="2"/>
            <a:endParaRPr lang="en-US" altLang="ko-KR"/>
          </a:p>
          <a:p>
            <a:pPr lvl="3"/>
            <a:endParaRPr lang="en-US" altLang="ko-KR" smtClean="0"/>
          </a:p>
          <a:p>
            <a:pPr lvl="3"/>
            <a:r>
              <a:rPr lang="en-US" altLang="ko-KR" smtClean="0"/>
              <a:t>Symbol timing strucrue is maintained</a:t>
            </a:r>
          </a:p>
          <a:p>
            <a:pPr lvl="2"/>
            <a:r>
              <a:rPr lang="en-US" altLang="ko-KR" smtClean="0"/>
              <a:t>OFDM symbol repetition with sigle CP </a:t>
            </a:r>
          </a:p>
          <a:p>
            <a:pPr lvl="2"/>
            <a:endParaRPr lang="en-US" altLang="ko-KR"/>
          </a:p>
          <a:p>
            <a:pPr lvl="2"/>
            <a:endParaRPr lang="en-US" altLang="ko-KR" smtClean="0"/>
          </a:p>
          <a:p>
            <a:pPr lvl="3"/>
            <a:r>
              <a:rPr lang="en-US" altLang="ko-KR" smtClean="0"/>
              <a:t>Throughput gain due to reduced CP ( ~11% throughput gain)</a:t>
            </a:r>
          </a:p>
          <a:p>
            <a:pPr lvl="2"/>
            <a:r>
              <a:rPr lang="en-US" altLang="ko-KR" smtClean="0"/>
              <a:t>OFDM symbol repeition with extended single CP</a:t>
            </a:r>
          </a:p>
          <a:p>
            <a:pPr lvl="2"/>
            <a:endParaRPr lang="en-US" altLang="ko-KR"/>
          </a:p>
          <a:p>
            <a:pPr lvl="2"/>
            <a:endParaRPr lang="en-US" altLang="ko-KR" smtClean="0"/>
          </a:p>
          <a:p>
            <a:pPr lvl="3"/>
            <a:r>
              <a:rPr lang="en-US" altLang="ko-KR" smtClean="0"/>
              <a:t>can cover channels with longer delay spread</a:t>
            </a:r>
          </a:p>
          <a:p>
            <a:endParaRPr lang="ko-KR" altLang="en-US"/>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5</a:t>
            </a:fld>
            <a:endParaRPr lang="en-US" altLang="ko-K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3" y="2860576"/>
            <a:ext cx="4104456" cy="53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4228727"/>
            <a:ext cx="3672408" cy="52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5524872"/>
            <a:ext cx="4104457" cy="53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19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Repetition in frequency domain</a:t>
            </a:r>
            <a:endParaRPr lang="ko-KR" altLang="en-US"/>
          </a:p>
        </p:txBody>
      </p:sp>
      <p:sp>
        <p:nvSpPr>
          <p:cNvPr id="3" name="내용 개체 틀 2"/>
          <p:cNvSpPr>
            <a:spLocks noGrp="1"/>
          </p:cNvSpPr>
          <p:nvPr>
            <p:ph idx="1"/>
          </p:nvPr>
        </p:nvSpPr>
        <p:spPr/>
        <p:txBody>
          <a:bodyPr/>
          <a:lstStyle/>
          <a:p>
            <a:r>
              <a:rPr lang="en-US" altLang="ko-KR" smtClean="0"/>
              <a:t>A QAM modulated symbol is transmitted in two subcarriers in the same OFDM symbol.</a:t>
            </a:r>
            <a:endParaRPr lang="ko-KR" altLang="en-US"/>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6</a:t>
            </a:fld>
            <a:endParaRPr lang="en-US" altLang="ko-KR"/>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718306"/>
            <a:ext cx="3528392" cy="3951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508104" y="4077072"/>
            <a:ext cx="3635896" cy="2246769"/>
          </a:xfrm>
          <a:prstGeom prst="rect">
            <a:avLst/>
          </a:prstGeom>
          <a:noFill/>
        </p:spPr>
        <p:txBody>
          <a:bodyPr wrap="square" rtlCol="0">
            <a:spAutoFit/>
          </a:bodyPr>
          <a:lstStyle/>
          <a:p>
            <a:pPr marL="171450" indent="-171450">
              <a:buFontTx/>
              <a:buChar char="-"/>
            </a:pPr>
            <a:r>
              <a:rPr lang="en-US" altLang="ko-KR" sz="2000" smtClean="0"/>
              <a:t>3dB Power gain + </a:t>
            </a:r>
          </a:p>
          <a:p>
            <a:r>
              <a:rPr lang="en-US" altLang="ko-KR" sz="2000"/>
              <a:t> </a:t>
            </a:r>
            <a:r>
              <a:rPr lang="en-US" altLang="ko-KR" sz="2000" smtClean="0"/>
              <a:t>          freq. diversity gain</a:t>
            </a:r>
          </a:p>
          <a:p>
            <a:pPr marL="171450" indent="-171450">
              <a:buFontTx/>
              <a:buChar char="-"/>
            </a:pPr>
            <a:endParaRPr lang="en-US" altLang="ko-KR" sz="2000"/>
          </a:p>
          <a:p>
            <a:pPr marL="171450" indent="-171450">
              <a:buFontTx/>
              <a:buChar char="-"/>
            </a:pPr>
            <a:endParaRPr lang="en-US" altLang="ko-KR" sz="2000" smtClean="0"/>
          </a:p>
          <a:p>
            <a:pPr marL="171450" indent="-171450">
              <a:buFontTx/>
              <a:buChar char="-"/>
            </a:pPr>
            <a:r>
              <a:rPr lang="en-US" altLang="ko-KR" sz="2000" smtClean="0"/>
              <a:t>Phase rotation can be applied.</a:t>
            </a:r>
          </a:p>
          <a:p>
            <a:pPr marL="171450" indent="-171450">
              <a:buFontTx/>
              <a:buChar char="-"/>
            </a:pPr>
            <a:r>
              <a:rPr lang="en-US" altLang="ko-KR" sz="2000" smtClean="0"/>
              <a:t>Freq. spreading</a:t>
            </a:r>
          </a:p>
          <a:p>
            <a:pPr marL="171450" indent="-171450">
              <a:buFontTx/>
              <a:buChar char="-"/>
            </a:pPr>
            <a:r>
              <a:rPr lang="en-US" altLang="ko-KR" sz="2000" smtClean="0"/>
              <a:t>PAPR reduction [1]</a:t>
            </a:r>
            <a:endParaRPr lang="ko-KR" altLang="en-US" sz="2000"/>
          </a:p>
        </p:txBody>
      </p:sp>
    </p:spTree>
    <p:extLst>
      <p:ext uri="{BB962C8B-B14F-4D97-AF65-F5344CB8AC3E}">
        <p14:creationId xmlns:p14="http://schemas.microsoft.com/office/powerpoint/2010/main" val="425626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Permuted repetition in time domain (1)</a:t>
            </a:r>
            <a:endParaRPr lang="ko-KR" altLang="en-US"/>
          </a:p>
        </p:txBody>
      </p:sp>
      <p:sp>
        <p:nvSpPr>
          <p:cNvPr id="3" name="내용 개체 틀 2"/>
          <p:cNvSpPr>
            <a:spLocks noGrp="1"/>
          </p:cNvSpPr>
          <p:nvPr>
            <p:ph idx="1"/>
          </p:nvPr>
        </p:nvSpPr>
        <p:spPr/>
        <p:txBody>
          <a:bodyPr/>
          <a:lstStyle/>
          <a:p>
            <a:r>
              <a:rPr lang="en-US" altLang="ko-KR" smtClean="0"/>
              <a:t>Two OFDM symbols contain the same information [2].</a:t>
            </a:r>
          </a:p>
          <a:p>
            <a:pPr lvl="1"/>
            <a:r>
              <a:rPr lang="en-US" altLang="ko-KR" smtClean="0"/>
              <a:t>By permuting subcarriers, frequency diveristy gain can be obtained.</a:t>
            </a:r>
            <a:endParaRPr lang="ko-KR" altLang="en-US"/>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7</a:t>
            </a:fld>
            <a:endParaRPr lang="en-US" altLang="ko-KR"/>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853697"/>
            <a:ext cx="3407485" cy="38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508105" y="4454624"/>
            <a:ext cx="3635896" cy="1631216"/>
          </a:xfrm>
          <a:prstGeom prst="rect">
            <a:avLst/>
          </a:prstGeom>
          <a:noFill/>
        </p:spPr>
        <p:txBody>
          <a:bodyPr wrap="square" rtlCol="0">
            <a:spAutoFit/>
          </a:bodyPr>
          <a:lstStyle/>
          <a:p>
            <a:pPr marL="171450" indent="-171450">
              <a:buFontTx/>
              <a:buChar char="-"/>
            </a:pPr>
            <a:r>
              <a:rPr lang="en-US" altLang="ko-KR" sz="2000" smtClean="0"/>
              <a:t>3dB Power gain + </a:t>
            </a:r>
          </a:p>
          <a:p>
            <a:r>
              <a:rPr lang="en-US" altLang="ko-KR" sz="2000"/>
              <a:t> </a:t>
            </a:r>
            <a:r>
              <a:rPr lang="en-US" altLang="ko-KR" sz="2000" smtClean="0"/>
              <a:t>          freq. diversity gain</a:t>
            </a:r>
          </a:p>
          <a:p>
            <a:pPr marL="171450" indent="-171450">
              <a:buFontTx/>
              <a:buChar char="-"/>
            </a:pPr>
            <a:endParaRPr lang="en-US" altLang="ko-KR" sz="2000"/>
          </a:p>
          <a:p>
            <a:pPr marL="171450" indent="-171450">
              <a:buFontTx/>
              <a:buChar char="-"/>
            </a:pPr>
            <a:endParaRPr lang="en-US" altLang="ko-KR" sz="2000" smtClean="0"/>
          </a:p>
          <a:p>
            <a:pPr marL="171450" indent="-171450">
              <a:buFontTx/>
              <a:buChar char="-"/>
            </a:pPr>
            <a:r>
              <a:rPr lang="en-US" altLang="ko-KR" sz="2000" smtClean="0"/>
              <a:t>Phase rotation can be applied.</a:t>
            </a:r>
          </a:p>
        </p:txBody>
      </p:sp>
    </p:spTree>
    <p:extLst>
      <p:ext uri="{BB962C8B-B14F-4D97-AF65-F5344CB8AC3E}">
        <p14:creationId xmlns:p14="http://schemas.microsoft.com/office/powerpoint/2010/main" val="258913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Permuted repetition in time domain </a:t>
            </a:r>
            <a:r>
              <a:rPr lang="en-US" altLang="ko-KR" smtClean="0"/>
              <a:t>(2)</a:t>
            </a:r>
            <a:endParaRPr lang="ko-KR" altLang="en-US"/>
          </a:p>
        </p:txBody>
      </p:sp>
      <p:sp>
        <p:nvSpPr>
          <p:cNvPr id="3" name="내용 개체 틀 2"/>
          <p:cNvSpPr>
            <a:spLocks noGrp="1"/>
          </p:cNvSpPr>
          <p:nvPr>
            <p:ph idx="1"/>
          </p:nvPr>
        </p:nvSpPr>
        <p:spPr/>
        <p:txBody>
          <a:bodyPr/>
          <a:lstStyle/>
          <a:p>
            <a:r>
              <a:rPr lang="en-US" altLang="ko-KR" sz="2000" dirty="0" smtClean="0"/>
              <a:t>With only one OFDM symbol, the receiver can obtain all information in two repeated OFDM symbols.</a:t>
            </a:r>
          </a:p>
          <a:p>
            <a:r>
              <a:rPr lang="en-US" altLang="ko-KR" sz="2000" dirty="0" smtClean="0"/>
              <a:t>The receivers, which do not support repetition, can also decode with the first OFDM SIG symbol. </a:t>
            </a:r>
          </a:p>
          <a:p>
            <a:pPr lvl="1"/>
            <a:r>
              <a:rPr lang="en-US" altLang="ko-KR" sz="1600" dirty="0"/>
              <a:t>If repetition is optional, devices with this option can set NAV during the repeated packet by decoding single SIG symbol. </a:t>
            </a:r>
          </a:p>
          <a:p>
            <a:pPr lvl="1"/>
            <a:endParaRPr lang="en-US" altLang="ko-KR" dirty="0" smtClean="0"/>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8</a:t>
            </a:fld>
            <a:endParaRPr lang="en-US" altLang="ko-KR"/>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961531"/>
            <a:ext cx="5091113"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65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Conclusions</a:t>
            </a:r>
            <a:endParaRPr lang="ko-KR" altLang="en-US"/>
          </a:p>
        </p:txBody>
      </p:sp>
      <p:sp>
        <p:nvSpPr>
          <p:cNvPr id="3" name="내용 개체 틀 2"/>
          <p:cNvSpPr>
            <a:spLocks noGrp="1"/>
          </p:cNvSpPr>
          <p:nvPr>
            <p:ph idx="1"/>
          </p:nvPr>
        </p:nvSpPr>
        <p:spPr/>
        <p:txBody>
          <a:bodyPr/>
          <a:lstStyle/>
          <a:p>
            <a:r>
              <a:rPr lang="en-US" altLang="ko-KR" dirty="0" smtClean="0"/>
              <a:t>For coverage extension, we introduce several repetition options.</a:t>
            </a:r>
          </a:p>
          <a:p>
            <a:r>
              <a:rPr lang="en-US" altLang="ko-KR" dirty="0" smtClean="0"/>
              <a:t>Each option has its own merit.</a:t>
            </a:r>
          </a:p>
          <a:p>
            <a:r>
              <a:rPr lang="en-US" altLang="ko-KR" dirty="0" smtClean="0"/>
              <a:t>This contribution can be background data to select the repetition method.</a:t>
            </a:r>
          </a:p>
          <a:p>
            <a:endParaRPr lang="ko-KR" altLang="en-US" dirty="0"/>
          </a:p>
        </p:txBody>
      </p:sp>
      <p:sp>
        <p:nvSpPr>
          <p:cNvPr id="4" name="날짜 개체 틀 3"/>
          <p:cNvSpPr>
            <a:spLocks noGrp="1"/>
          </p:cNvSpPr>
          <p:nvPr>
            <p:ph type="dt" sz="half" idx="10"/>
          </p:nvPr>
        </p:nvSpPr>
        <p:spPr/>
        <p:txBody>
          <a:bodyPr/>
          <a:lstStyle/>
          <a:p>
            <a:r>
              <a:rPr lang="en-US" altLang="ko-KR" smtClean="0"/>
              <a:t>Nov. 2011</a:t>
            </a:r>
            <a:endParaRPr lang="en-US" altLang="ko-KR"/>
          </a:p>
        </p:txBody>
      </p:sp>
      <p:sp>
        <p:nvSpPr>
          <p:cNvPr id="5" name="바닥글 개체 틀 4"/>
          <p:cNvSpPr>
            <a:spLocks noGrp="1"/>
          </p:cNvSpPr>
          <p:nvPr>
            <p:ph type="ftr" sz="quarter" idx="11"/>
          </p:nvPr>
        </p:nvSpPr>
        <p:spPr/>
        <p:txBody>
          <a:bodyPr/>
          <a:lstStyle/>
          <a:p>
            <a:r>
              <a:rPr lang="en-US" altLang="ko-KR" smtClean="0"/>
              <a:t>Heejung Yu,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9</a:t>
            </a:fld>
            <a:endParaRPr lang="en-US" altLang="ko-KR"/>
          </a:p>
        </p:txBody>
      </p:sp>
    </p:spTree>
    <p:extLst>
      <p:ext uri="{BB962C8B-B14F-4D97-AF65-F5344CB8AC3E}">
        <p14:creationId xmlns:p14="http://schemas.microsoft.com/office/powerpoint/2010/main" val="38597772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8955</TotalTime>
  <Words>608</Words>
  <Application>Microsoft Office PowerPoint</Application>
  <PresentationFormat>화면 슬라이드 쇼(4:3)</PresentationFormat>
  <Paragraphs>108</Paragraphs>
  <Slides>11</Slides>
  <Notes>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802-11-Submission</vt:lpstr>
      <vt:lpstr>Document</vt:lpstr>
      <vt:lpstr>Repetition Schemes for TGah</vt:lpstr>
      <vt:lpstr>Abstract</vt:lpstr>
      <vt:lpstr>Backgound</vt:lpstr>
      <vt:lpstr>Simple repetition in time domain (1)</vt:lpstr>
      <vt:lpstr>Simple repetition in time domain (2)</vt:lpstr>
      <vt:lpstr>Repetition in frequency domain</vt:lpstr>
      <vt:lpstr>Permuted repetition in time domain (1)</vt:lpstr>
      <vt:lpstr>Permuted repetition in time domain (2)</vt:lpstr>
      <vt:lpstr>Conclusions</vt:lpstr>
      <vt:lpstr>References</vt:lpstr>
      <vt:lpstr>Straw poll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ETRI’s Proposal to IEEE 802.11ah</dc:title>
  <dc:creator>ETRI</dc:creator>
  <cp:lastModifiedBy>Heejung Yu</cp:lastModifiedBy>
  <cp:revision>115</cp:revision>
  <cp:lastPrinted>1998-02-10T13:28:06Z</cp:lastPrinted>
  <dcterms:created xsi:type="dcterms:W3CDTF">2011-01-06T00:24:36Z</dcterms:created>
  <dcterms:modified xsi:type="dcterms:W3CDTF">2011-11-07T03:17:00Z</dcterms:modified>
</cp:coreProperties>
</file>