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96" r:id="rId3"/>
    <p:sldId id="257" r:id="rId4"/>
    <p:sldId id="271" r:id="rId5"/>
    <p:sldId id="287" r:id="rId6"/>
    <p:sldId id="297" r:id="rId7"/>
    <p:sldId id="286" r:id="rId8"/>
    <p:sldId id="288" r:id="rId9"/>
    <p:sldId id="290" r:id="rId10"/>
    <p:sldId id="291" r:id="rId11"/>
    <p:sldId id="292" r:id="rId12"/>
    <p:sldId id="293" r:id="rId13"/>
    <p:sldId id="289" r:id="rId14"/>
    <p:sldId id="282" r:id="rId15"/>
    <p:sldId id="294" r:id="rId16"/>
    <p:sldId id="299" r:id="rId17"/>
    <p:sldId id="300" r:id="rId18"/>
    <p:sldId id="301" r:id="rId19"/>
    <p:sldId id="295" r:id="rId20"/>
    <p:sldId id="272" r:id="rId2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12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758" y="-102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32735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51" y="334963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802.11-11/1484r2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11ah Data Transmission Flow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2012-01-16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117600" y="2354262"/>
          <a:ext cx="7035800" cy="3894138"/>
        </p:xfrm>
        <a:graphic>
          <a:graphicData uri="http://schemas.openxmlformats.org/presentationml/2006/ole">
            <p:oleObj spid="_x0000_s2102" name="Document" r:id="rId4" imgW="9568581" imgH="52320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b="0" dirty="0" smtClean="0"/>
              <a:t>MCS0 Rep2 is applied only for single space-time stream.</a:t>
            </a:r>
          </a:p>
          <a:p>
            <a:pPr lvl="1"/>
            <a:r>
              <a:rPr lang="en-US" dirty="0" smtClean="0"/>
              <a:t>N</a:t>
            </a:r>
            <a:r>
              <a:rPr lang="en-US" sz="1400" dirty="0" smtClean="0"/>
              <a:t>SS</a:t>
            </a:r>
            <a:r>
              <a:rPr lang="en-US" dirty="0" smtClean="0"/>
              <a:t>=1, no STBC</a:t>
            </a:r>
          </a:p>
          <a:p>
            <a:endParaRPr lang="en-US" b="0" dirty="0" smtClean="0"/>
          </a:p>
          <a:p>
            <a:r>
              <a:rPr lang="en-US" b="0" dirty="0" smtClean="0"/>
              <a:t>The “2x block-wise repetition”</a:t>
            </a:r>
            <a:r>
              <a:rPr lang="en-US" dirty="0" smtClean="0"/>
              <a:t> </a:t>
            </a:r>
            <a:r>
              <a:rPr lang="en-US" b="0" dirty="0" smtClean="0"/>
              <a:t>performed on a per-OFDM symbol basis:</a:t>
            </a:r>
          </a:p>
          <a:p>
            <a:pPr lvl="1"/>
            <a:r>
              <a:rPr lang="en-US" dirty="0" err="1" smtClean="0"/>
              <a:t>C</a:t>
            </a:r>
            <a:r>
              <a:rPr lang="en-US" sz="1400" dirty="0" err="1" smtClean="0"/>
              <a:t>out</a:t>
            </a:r>
            <a:r>
              <a:rPr lang="en-US" dirty="0" smtClean="0"/>
              <a:t>=[C</a:t>
            </a:r>
            <a:r>
              <a:rPr lang="en-US" sz="1200" dirty="0" smtClean="0"/>
              <a:t>1</a:t>
            </a:r>
            <a:r>
              <a:rPr lang="en-US" dirty="0" smtClean="0"/>
              <a:t>….C</a:t>
            </a:r>
            <a:r>
              <a:rPr lang="en-US" sz="1100" dirty="0" smtClean="0"/>
              <a:t>2N</a:t>
            </a:r>
            <a:r>
              <a:rPr lang="en-US" sz="800" dirty="0" smtClean="0"/>
              <a:t>DBPS</a:t>
            </a:r>
            <a:r>
              <a:rPr lang="en-US" sz="1600" dirty="0" smtClean="0"/>
              <a:t> , </a:t>
            </a:r>
            <a:r>
              <a:rPr lang="en-US" dirty="0" smtClean="0">
                <a:solidFill>
                  <a:schemeClr val="accent2"/>
                </a:solidFill>
              </a:rPr>
              <a:t>C</a:t>
            </a:r>
            <a:r>
              <a:rPr lang="en-US" sz="1100" dirty="0" smtClean="0">
                <a:solidFill>
                  <a:schemeClr val="accent2"/>
                </a:solidFill>
              </a:rPr>
              <a:t>1</a:t>
            </a:r>
            <a:r>
              <a:rPr lang="en-US" dirty="0" smtClean="0">
                <a:solidFill>
                  <a:schemeClr val="accent2"/>
                </a:solidFill>
              </a:rPr>
              <a:t>….C</a:t>
            </a:r>
            <a:r>
              <a:rPr lang="en-US" sz="1050" dirty="0" smtClean="0">
                <a:solidFill>
                  <a:schemeClr val="accent2"/>
                </a:solidFill>
              </a:rPr>
              <a:t>2N</a:t>
            </a:r>
            <a:r>
              <a:rPr lang="en-US" sz="700" dirty="0" smtClean="0">
                <a:solidFill>
                  <a:schemeClr val="accent2"/>
                </a:solidFill>
              </a:rPr>
              <a:t>DBPS</a:t>
            </a:r>
            <a:r>
              <a:rPr lang="en-US" sz="700" dirty="0" smtClean="0"/>
              <a:t> </a:t>
            </a:r>
            <a:r>
              <a:rPr lang="en-US" dirty="0" smtClean="0"/>
              <a:t>], where [C</a:t>
            </a:r>
            <a:r>
              <a:rPr lang="en-US" sz="1100" dirty="0" smtClean="0"/>
              <a:t>1</a:t>
            </a:r>
            <a:r>
              <a:rPr lang="en-US" dirty="0" smtClean="0"/>
              <a:t>….C</a:t>
            </a:r>
            <a:r>
              <a:rPr lang="en-US" sz="1050" dirty="0" smtClean="0"/>
              <a:t>2N</a:t>
            </a:r>
            <a:r>
              <a:rPr lang="en-US" sz="700" dirty="0" smtClean="0"/>
              <a:t>DBPS</a:t>
            </a:r>
            <a:r>
              <a:rPr lang="en-US" dirty="0" smtClean="0"/>
              <a:t>] are the FEC output bits per symbol.</a:t>
            </a:r>
          </a:p>
          <a:p>
            <a:pPr lvl="1"/>
            <a:endParaRPr lang="en-US" dirty="0" smtClean="0"/>
          </a:p>
          <a:p>
            <a:r>
              <a:rPr lang="en-US" b="0" dirty="0" err="1" smtClean="0"/>
              <a:t>Interleaver</a:t>
            </a:r>
            <a:r>
              <a:rPr lang="en-US" b="0" dirty="0" smtClean="0"/>
              <a:t> parameters are the same as regular MCS0.</a:t>
            </a:r>
          </a:p>
          <a:p>
            <a:pPr lvl="1"/>
            <a:r>
              <a:rPr lang="en-US" dirty="0" err="1" smtClean="0"/>
              <a:t>Ncol</a:t>
            </a:r>
            <a:r>
              <a:rPr lang="en-US" dirty="0" smtClean="0"/>
              <a:t> = 8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Receiver may conduct MRC combining to improve SNR.</a:t>
            </a:r>
          </a:p>
          <a:p>
            <a:endParaRPr lang="en-US" b="0" dirty="0" smtClean="0"/>
          </a:p>
          <a:p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0" dirty="0" smtClean="0"/>
              <a:t>Performance in AWGN, 2MHz Receiver</a:t>
            </a:r>
            <a:endParaRPr lang="en-US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8" name="Picture 7" descr="TxFlow_IEEE_AWGN_2MH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54718" cy="5257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24000" y="1560493"/>
            <a:ext cx="49728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sz="1400" dirty="0" smtClean="0">
                <a:solidFill>
                  <a:schemeClr val="accent2"/>
                </a:solidFill>
              </a:rPr>
              <a:t>Assumptions: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4 LTF1 repetitions in 1MHz Preamble (refer to [1])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1MHz with 24 data tones, </a:t>
            </a:r>
            <a:r>
              <a:rPr lang="en-US" sz="1400" dirty="0" err="1" smtClean="0">
                <a:solidFill>
                  <a:schemeClr val="accent2"/>
                </a:solidFill>
              </a:rPr>
              <a:t>Intlv</a:t>
            </a:r>
            <a:r>
              <a:rPr lang="en-US" sz="1400" dirty="0" smtClean="0">
                <a:solidFill>
                  <a:schemeClr val="accent2"/>
                </a:solidFill>
              </a:rPr>
              <a:t> </a:t>
            </a:r>
            <a:r>
              <a:rPr lang="en-US" sz="1400" dirty="0" err="1" smtClean="0">
                <a:solidFill>
                  <a:schemeClr val="accent2"/>
                </a:solidFill>
              </a:rPr>
              <a:t>N</a:t>
            </a:r>
            <a:r>
              <a:rPr lang="en-US" sz="1100" dirty="0" err="1" smtClean="0">
                <a:solidFill>
                  <a:schemeClr val="accent2"/>
                </a:solidFill>
              </a:rPr>
              <a:t>col</a:t>
            </a:r>
            <a:r>
              <a:rPr lang="en-US" sz="1400" dirty="0" smtClean="0">
                <a:solidFill>
                  <a:schemeClr val="accent2"/>
                </a:solidFill>
              </a:rPr>
              <a:t>=8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accent2"/>
                </a:solidFill>
              </a:rPr>
              <a:t>SNR is time domain: </a:t>
            </a:r>
            <a:r>
              <a:rPr lang="en-US" sz="1400" dirty="0" err="1" smtClean="0">
                <a:solidFill>
                  <a:schemeClr val="accent2"/>
                </a:solidFill>
              </a:rPr>
              <a:t>avg</a:t>
            </a:r>
            <a:r>
              <a:rPr lang="en-US" sz="1400" dirty="0" smtClean="0">
                <a:solidFill>
                  <a:schemeClr val="accent2"/>
                </a:solidFill>
              </a:rPr>
              <a:t> received power over noise in 2MHz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Performance in SCM-</a:t>
            </a:r>
            <a:r>
              <a:rPr lang="en-US" sz="2800" b="0" dirty="0" err="1" smtClean="0"/>
              <a:t>UMa</a:t>
            </a:r>
            <a:r>
              <a:rPr lang="en-US" sz="2800" b="0" dirty="0" smtClean="0"/>
              <a:t>, 2MHz Receiver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9" name="Picture 8" descr="TxFlow_IEEE_UMa_2MHz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293912" cy="500156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III. Short GI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r>
              <a:rPr lang="en-US" sz="2000" b="0" dirty="0" smtClean="0"/>
              <a:t>In [1][2] we propose a green field type of preamble for single user packets.</a:t>
            </a:r>
          </a:p>
          <a:p>
            <a:r>
              <a:rPr lang="en-US" sz="2000" b="0" dirty="0" smtClean="0"/>
              <a:t>Note that in 11n Green Field preamble, Short GI is not allowed if N</a:t>
            </a:r>
            <a:r>
              <a:rPr lang="en-US" sz="1200" b="0" dirty="0" smtClean="0"/>
              <a:t>STS</a:t>
            </a:r>
            <a:r>
              <a:rPr lang="en-US" sz="2000" b="0" dirty="0" smtClean="0"/>
              <a:t>=1, due to the decoding delay for the HTSIG field.</a:t>
            </a:r>
            <a:endParaRPr lang="en-US" sz="200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In 11ah, most</a:t>
            </a:r>
            <a:r>
              <a:rPr lang="en-US" sz="1800" b="0" dirty="0" smtClean="0"/>
              <a:t> of the traffic will be SU 1SS, not allowing Short GI loses about 10% of peak throughput.</a:t>
            </a:r>
          </a:p>
          <a:p>
            <a:pPr lvl="1"/>
            <a:r>
              <a:rPr lang="en-US" sz="1400" dirty="0" smtClean="0"/>
              <a:t>It is also easier to support SGI than in 11n/ac, because even SGI (4</a:t>
            </a:r>
            <a:r>
              <a:rPr lang="en-US" sz="1400" i="1" dirty="0" smtClean="0"/>
              <a:t>us</a:t>
            </a:r>
            <a:r>
              <a:rPr lang="en-US" sz="1400" dirty="0" smtClean="0"/>
              <a:t>) is much longer than a typical indoor channel multipath delay.</a:t>
            </a:r>
            <a:endParaRPr lang="en-US" sz="1800" dirty="0" smtClean="0"/>
          </a:p>
          <a:p>
            <a:endParaRPr lang="en-US" sz="1800" b="0" dirty="0" smtClean="0">
              <a:solidFill>
                <a:srgbClr val="FF0000"/>
              </a:solidFill>
            </a:endParaRPr>
          </a:p>
          <a:p>
            <a:r>
              <a:rPr lang="en-US" sz="1800" b="0" dirty="0" smtClean="0">
                <a:solidFill>
                  <a:srgbClr val="FF0000"/>
                </a:solidFill>
              </a:rPr>
              <a:t>Propose that in any 11ah short GI packet, short GI starts from the 2nd Data symbol, and the 1st Data symbol is always long GI.</a:t>
            </a:r>
          </a:p>
          <a:p>
            <a:pPr lvl="1"/>
            <a:r>
              <a:rPr lang="en-US" sz="1400" dirty="0" smtClean="0">
                <a:solidFill>
                  <a:srgbClr val="FF0000"/>
                </a:solidFill>
              </a:rPr>
              <a:t>Include Multi-stream or MU packets.</a:t>
            </a:r>
          </a:p>
          <a:p>
            <a:pPr lvl="1"/>
            <a:r>
              <a:rPr lang="en-US" sz="1400" b="0" dirty="0" smtClean="0">
                <a:solidFill>
                  <a:srgbClr val="FF0000"/>
                </a:solidFill>
              </a:rPr>
              <a:t>For a unified receiver processing.</a:t>
            </a:r>
          </a:p>
          <a:p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16087" y="2743200"/>
            <a:ext cx="990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HT-STF</a:t>
            </a:r>
            <a:endParaRPr lang="en-US" sz="1000" dirty="0">
              <a:latin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706687" y="274320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HT-LTF1</a:t>
            </a:r>
            <a:endParaRPr lang="en-US" dirty="0">
              <a:latin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49687" y="274320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Arial" charset="0"/>
              </a:rPr>
              <a:t>HT-SIG</a:t>
            </a:r>
            <a:endParaRPr lang="en-US" dirty="0">
              <a:latin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992687" y="27432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DATA1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602287" y="27432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DATA2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211887" y="2743200"/>
            <a:ext cx="609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DATA3</a:t>
            </a:r>
          </a:p>
        </p:txBody>
      </p:sp>
      <p:sp>
        <p:nvSpPr>
          <p:cNvPr id="13" name="TextBox 82"/>
          <p:cNvSpPr txBox="1">
            <a:spLocks noChangeArrowheads="1"/>
          </p:cNvSpPr>
          <p:nvPr/>
        </p:nvSpPr>
        <p:spPr bwMode="auto">
          <a:xfrm>
            <a:off x="6821487" y="2743200"/>
            <a:ext cx="569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…..</a:t>
            </a:r>
          </a:p>
        </p:txBody>
      </p:sp>
      <p:sp>
        <p:nvSpPr>
          <p:cNvPr id="15" name="TextBox 95"/>
          <p:cNvSpPr txBox="1">
            <a:spLocks noChangeArrowheads="1"/>
          </p:cNvSpPr>
          <p:nvPr/>
        </p:nvSpPr>
        <p:spPr bwMode="auto">
          <a:xfrm>
            <a:off x="4800600" y="3200400"/>
            <a:ext cx="11572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Decoding delay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 rot="5400000" flipH="1" flipV="1">
            <a:off x="5372100" y="3086100"/>
            <a:ext cx="2286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564213" y="5943600"/>
            <a:ext cx="9906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>
                <a:latin typeface="Arial" charset="0"/>
              </a:rPr>
              <a:t>STF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554813" y="594360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LTF1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697813" y="5943600"/>
            <a:ext cx="11430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SIG</a:t>
            </a:r>
          </a:p>
        </p:txBody>
      </p: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4840813" y="5943600"/>
            <a:ext cx="6858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Data1</a:t>
            </a:r>
            <a:endParaRPr lang="en-US" sz="1000" dirty="0">
              <a:latin typeface="Arial" charset="0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526613" y="5943600"/>
            <a:ext cx="5334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Data2</a:t>
            </a:r>
            <a:endParaRPr lang="en-US" sz="1000" dirty="0">
              <a:latin typeface="Arial" charset="0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6060013" y="5943600"/>
            <a:ext cx="5334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Data3</a:t>
            </a:r>
            <a:endParaRPr lang="en-US" sz="1000" dirty="0">
              <a:latin typeface="Arial" charset="0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6593413" y="5943600"/>
            <a:ext cx="5334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000" dirty="0" smtClean="0">
                <a:latin typeface="Arial" charset="0"/>
              </a:rPr>
              <a:t>Data4</a:t>
            </a:r>
            <a:endParaRPr lang="en-US" sz="1000" dirty="0"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26813" y="5791200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…..</a:t>
            </a:r>
            <a:endParaRPr lang="en-US" sz="20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rot="5400000" flipH="1" flipV="1">
            <a:off x="4343400" y="6248400"/>
            <a:ext cx="152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xtBox 32"/>
          <p:cNvSpPr txBox="1"/>
          <p:nvPr/>
        </p:nvSpPr>
        <p:spPr>
          <a:xfrm>
            <a:off x="3962400" y="6248400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Indicates SGI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896918" y="6129010"/>
            <a:ext cx="5132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accent2"/>
                </a:solidFill>
              </a:rPr>
              <a:t>(LGI)</a:t>
            </a:r>
            <a:endParaRPr lang="en-US" sz="1100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86400" y="6129010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(SGI)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047933" y="6129010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(SGI)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553200" y="6129010"/>
            <a:ext cx="5052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(SGI)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the general transmission flow for 11ah regular MCSs as in slide 5?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the 11ah tone plans as specified in slide 6?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4800"/>
            <a:ext cx="1327351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Poll—3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the followings regarding parsers?</a:t>
            </a:r>
          </a:p>
          <a:p>
            <a:pPr lvl="1"/>
            <a:r>
              <a:rPr lang="en-GB" dirty="0" smtClean="0"/>
              <a:t>The 11ah stream parser is the same as 11ac.</a:t>
            </a:r>
          </a:p>
          <a:p>
            <a:pPr lvl="1"/>
            <a:r>
              <a:rPr lang="en-GB" dirty="0" smtClean="0"/>
              <a:t>The 11ah encoder parser and segment parser </a:t>
            </a:r>
            <a:r>
              <a:rPr lang="en-US" dirty="0" smtClean="0"/>
              <a:t>(16MHz only) are the same as 11ac; N</a:t>
            </a:r>
            <a:r>
              <a:rPr lang="en-US" baseline="-25000" dirty="0" smtClean="0"/>
              <a:t>ES</a:t>
            </a:r>
            <a:r>
              <a:rPr lang="en-US" dirty="0" smtClean="0"/>
              <a:t> in the MCSs of 2/4/8/16MHz is the same as the corresponding values in 11ac; and N</a:t>
            </a:r>
            <a:r>
              <a:rPr lang="en-US" baseline="-25000" dirty="0" smtClean="0"/>
              <a:t>ES</a:t>
            </a:r>
            <a:r>
              <a:rPr lang="en-US" dirty="0" smtClean="0"/>
              <a:t> = 1 in all the MCSs of 1MHz.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–4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with the followings regarding 11ah MCS table?</a:t>
            </a:r>
          </a:p>
          <a:p>
            <a:pPr lvl="1"/>
            <a:r>
              <a:rPr lang="en-GB" dirty="0" smtClean="0"/>
              <a:t>For 1MHz, 11ac </a:t>
            </a:r>
            <a:r>
              <a:rPr lang="en-GB" dirty="0" smtClean="0"/>
              <a:t>MCS0~9, </a:t>
            </a:r>
            <a:r>
              <a:rPr lang="en-GB" dirty="0" smtClean="0"/>
              <a:t>as well as an MCS0-rep2 mode.</a:t>
            </a:r>
            <a:endParaRPr lang="en-US" dirty="0" smtClean="0"/>
          </a:p>
          <a:p>
            <a:pPr lvl="1"/>
            <a:r>
              <a:rPr lang="en-GB" dirty="0" smtClean="0"/>
              <a:t>For &gt;=2MHz, the MCS tables for BBC are the same as the corresponding tables in 11ac before </a:t>
            </a:r>
            <a:r>
              <a:rPr lang="en-GB" dirty="0" err="1" smtClean="0"/>
              <a:t>downclocking</a:t>
            </a:r>
            <a:r>
              <a:rPr lang="en-GB" dirty="0" smtClean="0"/>
              <a:t>, i.e. same MCS exclusions for BCC as in 11ac.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Do you support the MCS0-Rep2 mode as specified in slides 9~10?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b="0" dirty="0" smtClean="0"/>
              <a:t>Do you support that in any 11ah short GI packet, short GI starts from the 2nd Data symbol, and the 1st Data symbol is always long GI?</a:t>
            </a:r>
          </a:p>
          <a:p>
            <a:pPr lvl="1"/>
            <a:r>
              <a:rPr lang="en-US" dirty="0" smtClean="0"/>
              <a:t>Include Multi-stream or MU packets.</a:t>
            </a:r>
          </a:p>
          <a:p>
            <a:pPr lvl="1"/>
            <a:endParaRPr lang="en-US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965200" y="1066800"/>
          <a:ext cx="7043738" cy="5427663"/>
        </p:xfrm>
        <a:graphic>
          <a:graphicData uri="http://schemas.openxmlformats.org/presentationml/2006/ole">
            <p:oleObj spid="_x0000_s16386" name="Document" r:id="rId4" imgW="10138703" imgH="7630842" progId="Word.Document.8">
              <p:embed/>
            </p:oleObj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[1] 11-11-1482-00-00ah-preamble-format-for-1-MHz</a:t>
            </a:r>
          </a:p>
          <a:p>
            <a:pPr>
              <a:buNone/>
            </a:pPr>
            <a:r>
              <a:rPr lang="en-US" dirty="0" smtClean="0"/>
              <a:t>[2] 11-11-1483-00-00ah-11ah-preamble-for-2MHz-and-beyond</a:t>
            </a:r>
          </a:p>
          <a:p>
            <a:pPr>
              <a:buNone/>
            </a:pPr>
            <a:r>
              <a:rPr lang="en-US" dirty="0" smtClean="0"/>
              <a:t>[3] 11-11-1275-01-00ah-spatial-stream-support</a:t>
            </a:r>
          </a:p>
          <a:p>
            <a:pPr>
              <a:buNone/>
            </a:pPr>
            <a:r>
              <a:rPr lang="en-US" dirty="0" smtClean="0"/>
              <a:t>[4] </a:t>
            </a:r>
            <a:r>
              <a:rPr lang="en-US" dirty="0" smtClean="0"/>
              <a:t>11-12-0113-00-00ah-32FFT-Interleaver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0" dirty="0" smtClean="0"/>
              <a:t>This presentation proposes the data transmission flows for 11ah PPDUs, including 1MHz, 2MHz, and 4 / 8/ 16MHz packets.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114800"/>
          </a:xfrm>
        </p:spPr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decided to have 2/4/8/16MHz signals that are basically down clocked versions of 11ac 20 /  40 / 80 / 160 MHz, also an 1MHz signal based on 32FFT was introduced.</a:t>
            </a:r>
          </a:p>
          <a:p>
            <a:pPr lvl="1"/>
            <a:r>
              <a:rPr lang="en-US" sz="1800" dirty="0" smtClean="0"/>
              <a:t>Both 2MHz and 1MHz receptions are mandatory.</a:t>
            </a:r>
          </a:p>
          <a:p>
            <a:endParaRPr lang="en-US" dirty="0" smtClean="0"/>
          </a:p>
          <a:p>
            <a:r>
              <a:rPr lang="en-US" dirty="0" smtClean="0"/>
              <a:t>We propose the 11ah data transmission flow in this presentation.</a:t>
            </a:r>
          </a:p>
          <a:p>
            <a:pPr lvl="1"/>
            <a:r>
              <a:rPr lang="en-US" sz="1800" dirty="0" smtClean="0"/>
              <a:t>Flow for regular MCS.</a:t>
            </a:r>
          </a:p>
          <a:p>
            <a:pPr lvl="1"/>
            <a:r>
              <a:rPr lang="en-US" sz="1800" dirty="0" smtClean="0"/>
              <a:t>Flow for a new MCS0- 2x Repetition mode for range extension.</a:t>
            </a:r>
          </a:p>
          <a:p>
            <a:pPr lvl="1"/>
            <a:endParaRPr lang="en-US" sz="1600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I. Transmission Flow for Regular MCSs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381000"/>
          </a:xfrm>
        </p:spPr>
        <p:txBody>
          <a:bodyPr/>
          <a:lstStyle/>
          <a:p>
            <a:r>
              <a:rPr lang="en-US" sz="2000" b="0" dirty="0" smtClean="0"/>
              <a:t>Apply the same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 flow as in 11ac in the data tones.</a:t>
            </a:r>
            <a:endParaRPr lang="en-US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057400"/>
            <a:ext cx="722288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 Tone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05800" cy="1828800"/>
          </a:xfrm>
        </p:spPr>
        <p:txBody>
          <a:bodyPr/>
          <a:lstStyle/>
          <a:p>
            <a:r>
              <a:rPr lang="en-US" sz="2000" b="0" dirty="0" smtClean="0"/>
              <a:t>&gt;=2MHz follows the same tone plans as the corresponding FFT sizes in 11ac.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Define the 1MHz tone allocation as: 24 Data tones, 2 Pilot tones at tone indices +/-7, 3 Guard tones on left and 2 guard tones on right, and 1 DC tone.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Line 139"/>
          <p:cNvSpPr>
            <a:spLocks noChangeShapeType="1"/>
          </p:cNvSpPr>
          <p:nvPr/>
        </p:nvSpPr>
        <p:spPr bwMode="auto">
          <a:xfrm>
            <a:off x="1828800" y="4706779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40"/>
          <p:cNvSpPr>
            <a:spLocks noChangeShapeType="1"/>
          </p:cNvSpPr>
          <p:nvPr/>
        </p:nvSpPr>
        <p:spPr bwMode="auto">
          <a:xfrm>
            <a:off x="4343400" y="463057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141"/>
          <p:cNvSpPr txBox="1">
            <a:spLocks noChangeArrowheads="1"/>
          </p:cNvSpPr>
          <p:nvPr/>
        </p:nvSpPr>
        <p:spPr bwMode="auto">
          <a:xfrm>
            <a:off x="4191000" y="4706779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0000"/>
                </a:solidFill>
                <a:latin typeface="Times" pitchFamily="18" charset="0"/>
              </a:rPr>
              <a:t>0</a:t>
            </a:r>
          </a:p>
        </p:txBody>
      </p:sp>
      <p:sp>
        <p:nvSpPr>
          <p:cNvPr id="10" name="Line 142"/>
          <p:cNvSpPr>
            <a:spLocks noChangeShapeType="1"/>
          </p:cNvSpPr>
          <p:nvPr/>
        </p:nvSpPr>
        <p:spPr bwMode="auto">
          <a:xfrm flipV="1">
            <a:off x="4572000" y="432577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143"/>
          <p:cNvSpPr>
            <a:spLocks noChangeShapeType="1"/>
          </p:cNvSpPr>
          <p:nvPr/>
        </p:nvSpPr>
        <p:spPr bwMode="auto">
          <a:xfrm flipV="1">
            <a:off x="4876800" y="432577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144"/>
          <p:cNvSpPr txBox="1">
            <a:spLocks noChangeArrowheads="1"/>
          </p:cNvSpPr>
          <p:nvPr/>
        </p:nvSpPr>
        <p:spPr bwMode="auto">
          <a:xfrm>
            <a:off x="4419600" y="4706779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1</a:t>
            </a:r>
          </a:p>
        </p:txBody>
      </p:sp>
      <p:sp>
        <p:nvSpPr>
          <p:cNvPr id="13" name="Text Box 145"/>
          <p:cNvSpPr txBox="1">
            <a:spLocks noChangeArrowheads="1"/>
          </p:cNvSpPr>
          <p:nvPr/>
        </p:nvSpPr>
        <p:spPr bwMode="auto">
          <a:xfrm>
            <a:off x="4724400" y="4706779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2</a:t>
            </a:r>
          </a:p>
        </p:txBody>
      </p:sp>
      <p:sp>
        <p:nvSpPr>
          <p:cNvPr id="14" name="Text Box 146"/>
          <p:cNvSpPr txBox="1">
            <a:spLocks noChangeArrowheads="1"/>
          </p:cNvSpPr>
          <p:nvPr/>
        </p:nvSpPr>
        <p:spPr bwMode="auto">
          <a:xfrm>
            <a:off x="4953000" y="4325779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" pitchFamily="18" charset="0"/>
              </a:rPr>
              <a:t>…..</a:t>
            </a:r>
          </a:p>
        </p:txBody>
      </p:sp>
      <p:sp>
        <p:nvSpPr>
          <p:cNvPr id="15" name="Line 147"/>
          <p:cNvSpPr>
            <a:spLocks noChangeShapeType="1"/>
          </p:cNvSpPr>
          <p:nvPr/>
        </p:nvSpPr>
        <p:spPr bwMode="auto">
          <a:xfrm flipV="1">
            <a:off x="4876800" y="432577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48"/>
          <p:cNvSpPr txBox="1">
            <a:spLocks noChangeArrowheads="1"/>
          </p:cNvSpPr>
          <p:nvPr/>
        </p:nvSpPr>
        <p:spPr bwMode="auto">
          <a:xfrm>
            <a:off x="4724400" y="4706779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2</a:t>
            </a:r>
          </a:p>
        </p:txBody>
      </p:sp>
      <p:sp>
        <p:nvSpPr>
          <p:cNvPr id="17" name="Line 149"/>
          <p:cNvSpPr>
            <a:spLocks noChangeShapeType="1"/>
          </p:cNvSpPr>
          <p:nvPr/>
        </p:nvSpPr>
        <p:spPr bwMode="auto">
          <a:xfrm flipV="1">
            <a:off x="5638800" y="432577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50"/>
          <p:cNvSpPr txBox="1">
            <a:spLocks noChangeArrowheads="1"/>
          </p:cNvSpPr>
          <p:nvPr/>
        </p:nvSpPr>
        <p:spPr bwMode="auto">
          <a:xfrm>
            <a:off x="5486400" y="4706779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13</a:t>
            </a:r>
          </a:p>
        </p:txBody>
      </p:sp>
      <p:sp>
        <p:nvSpPr>
          <p:cNvPr id="19" name="Line 151"/>
          <p:cNvSpPr>
            <a:spLocks noChangeShapeType="1"/>
          </p:cNvSpPr>
          <p:nvPr/>
        </p:nvSpPr>
        <p:spPr bwMode="auto">
          <a:xfrm>
            <a:off x="5867400" y="463057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152"/>
          <p:cNvSpPr txBox="1">
            <a:spLocks noChangeArrowheads="1"/>
          </p:cNvSpPr>
          <p:nvPr/>
        </p:nvSpPr>
        <p:spPr bwMode="auto">
          <a:xfrm>
            <a:off x="5715000" y="4706779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14</a:t>
            </a:r>
          </a:p>
        </p:txBody>
      </p:sp>
      <p:sp>
        <p:nvSpPr>
          <p:cNvPr id="21" name="Line 153"/>
          <p:cNvSpPr>
            <a:spLocks noChangeShapeType="1"/>
          </p:cNvSpPr>
          <p:nvPr/>
        </p:nvSpPr>
        <p:spPr bwMode="auto">
          <a:xfrm flipV="1">
            <a:off x="3079750" y="432577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154"/>
          <p:cNvSpPr>
            <a:spLocks noChangeShapeType="1"/>
          </p:cNvSpPr>
          <p:nvPr/>
        </p:nvSpPr>
        <p:spPr bwMode="auto">
          <a:xfrm flipV="1">
            <a:off x="3886200" y="432577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Text Box 155"/>
          <p:cNvSpPr txBox="1">
            <a:spLocks noChangeArrowheads="1"/>
          </p:cNvSpPr>
          <p:nvPr/>
        </p:nvSpPr>
        <p:spPr bwMode="auto">
          <a:xfrm>
            <a:off x="2927350" y="4706779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-13</a:t>
            </a:r>
          </a:p>
        </p:txBody>
      </p:sp>
      <p:sp>
        <p:nvSpPr>
          <p:cNvPr id="24" name="Text Box 156"/>
          <p:cNvSpPr txBox="1">
            <a:spLocks noChangeArrowheads="1"/>
          </p:cNvSpPr>
          <p:nvPr/>
        </p:nvSpPr>
        <p:spPr bwMode="auto">
          <a:xfrm>
            <a:off x="3733800" y="4706779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-2</a:t>
            </a:r>
          </a:p>
        </p:txBody>
      </p:sp>
      <p:sp>
        <p:nvSpPr>
          <p:cNvPr id="25" name="Text Box 157"/>
          <p:cNvSpPr txBox="1">
            <a:spLocks noChangeArrowheads="1"/>
          </p:cNvSpPr>
          <p:nvPr/>
        </p:nvSpPr>
        <p:spPr bwMode="auto">
          <a:xfrm>
            <a:off x="3200400" y="4325779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" pitchFamily="18" charset="0"/>
              </a:rPr>
              <a:t>…..</a:t>
            </a:r>
          </a:p>
        </p:txBody>
      </p:sp>
      <p:sp>
        <p:nvSpPr>
          <p:cNvPr id="26" name="Line 158"/>
          <p:cNvSpPr>
            <a:spLocks noChangeShapeType="1"/>
          </p:cNvSpPr>
          <p:nvPr/>
        </p:nvSpPr>
        <p:spPr bwMode="auto">
          <a:xfrm flipV="1">
            <a:off x="3886200" y="432577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59"/>
          <p:cNvSpPr>
            <a:spLocks noChangeShapeType="1"/>
          </p:cNvSpPr>
          <p:nvPr/>
        </p:nvSpPr>
        <p:spPr bwMode="auto">
          <a:xfrm flipV="1">
            <a:off x="4146550" y="4325779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160"/>
          <p:cNvSpPr txBox="1">
            <a:spLocks noChangeArrowheads="1"/>
          </p:cNvSpPr>
          <p:nvPr/>
        </p:nvSpPr>
        <p:spPr bwMode="auto">
          <a:xfrm>
            <a:off x="3994150" y="4706779"/>
            <a:ext cx="331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-1</a:t>
            </a:r>
          </a:p>
        </p:txBody>
      </p:sp>
      <p:sp>
        <p:nvSpPr>
          <p:cNvPr id="29" name="Line 161"/>
          <p:cNvSpPr>
            <a:spLocks noChangeShapeType="1"/>
          </p:cNvSpPr>
          <p:nvPr/>
        </p:nvSpPr>
        <p:spPr bwMode="auto">
          <a:xfrm>
            <a:off x="2819400" y="463057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162"/>
          <p:cNvSpPr txBox="1">
            <a:spLocks noChangeArrowheads="1"/>
          </p:cNvSpPr>
          <p:nvPr/>
        </p:nvSpPr>
        <p:spPr bwMode="auto">
          <a:xfrm>
            <a:off x="2667000" y="4706779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-14</a:t>
            </a:r>
          </a:p>
        </p:txBody>
      </p:sp>
      <p:sp>
        <p:nvSpPr>
          <p:cNvPr id="31" name="AutoShape 163"/>
          <p:cNvSpPr>
            <a:spLocks/>
          </p:cNvSpPr>
          <p:nvPr/>
        </p:nvSpPr>
        <p:spPr bwMode="auto">
          <a:xfrm rot="5400000">
            <a:off x="3543300" y="4516279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Text Box 164"/>
          <p:cNvSpPr txBox="1">
            <a:spLocks noChangeArrowheads="1"/>
          </p:cNvSpPr>
          <p:nvPr/>
        </p:nvSpPr>
        <p:spPr bwMode="auto">
          <a:xfrm>
            <a:off x="3200400" y="5163979"/>
            <a:ext cx="10454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Times" pitchFamily="18" charset="0"/>
              </a:rPr>
              <a:t>Data (</a:t>
            </a:r>
            <a:r>
              <a:rPr lang="en-US" sz="1000" dirty="0" smtClean="0">
                <a:latin typeface="Times" pitchFamily="18" charset="0"/>
              </a:rPr>
              <a:t>pilot at -7)</a:t>
            </a:r>
            <a:endParaRPr lang="en-US" sz="1000" dirty="0">
              <a:latin typeface="Times" pitchFamily="18" charset="0"/>
            </a:endParaRPr>
          </a:p>
        </p:txBody>
      </p:sp>
      <p:sp>
        <p:nvSpPr>
          <p:cNvPr id="33" name="AutoShape 165"/>
          <p:cNvSpPr>
            <a:spLocks/>
          </p:cNvSpPr>
          <p:nvPr/>
        </p:nvSpPr>
        <p:spPr bwMode="auto">
          <a:xfrm rot="5400000">
            <a:off x="5067300" y="4516279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166"/>
          <p:cNvSpPr txBox="1">
            <a:spLocks noChangeArrowheads="1"/>
          </p:cNvSpPr>
          <p:nvPr/>
        </p:nvSpPr>
        <p:spPr bwMode="auto">
          <a:xfrm>
            <a:off x="4724400" y="5163979"/>
            <a:ext cx="10743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Times" pitchFamily="18" charset="0"/>
              </a:rPr>
              <a:t>Data (</a:t>
            </a:r>
            <a:r>
              <a:rPr lang="en-US" sz="1000" dirty="0" smtClean="0">
                <a:latin typeface="Times" pitchFamily="18" charset="0"/>
              </a:rPr>
              <a:t>pilot at +7)</a:t>
            </a:r>
            <a:endParaRPr lang="en-US" sz="1000" dirty="0">
              <a:latin typeface="Times" pitchFamily="18" charset="0"/>
            </a:endParaRPr>
          </a:p>
        </p:txBody>
      </p:sp>
      <p:sp>
        <p:nvSpPr>
          <p:cNvPr id="35" name="Line 167"/>
          <p:cNvSpPr>
            <a:spLocks noChangeShapeType="1"/>
          </p:cNvSpPr>
          <p:nvPr/>
        </p:nvSpPr>
        <p:spPr bwMode="auto">
          <a:xfrm>
            <a:off x="5867400" y="463057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Text Box 168"/>
          <p:cNvSpPr txBox="1">
            <a:spLocks noChangeArrowheads="1"/>
          </p:cNvSpPr>
          <p:nvPr/>
        </p:nvSpPr>
        <p:spPr bwMode="auto">
          <a:xfrm>
            <a:off x="5715000" y="4706779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14</a:t>
            </a:r>
          </a:p>
        </p:txBody>
      </p:sp>
      <p:sp>
        <p:nvSpPr>
          <p:cNvPr id="37" name="Line 169"/>
          <p:cNvSpPr>
            <a:spLocks noChangeShapeType="1"/>
          </p:cNvSpPr>
          <p:nvPr/>
        </p:nvSpPr>
        <p:spPr bwMode="auto">
          <a:xfrm>
            <a:off x="6115050" y="463057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170"/>
          <p:cNvSpPr txBox="1">
            <a:spLocks noChangeArrowheads="1"/>
          </p:cNvSpPr>
          <p:nvPr/>
        </p:nvSpPr>
        <p:spPr bwMode="auto">
          <a:xfrm>
            <a:off x="5962650" y="4706779"/>
            <a:ext cx="361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15</a:t>
            </a:r>
          </a:p>
        </p:txBody>
      </p:sp>
      <p:sp>
        <p:nvSpPr>
          <p:cNvPr id="39" name="Line 171"/>
          <p:cNvSpPr>
            <a:spLocks noChangeShapeType="1"/>
          </p:cNvSpPr>
          <p:nvPr/>
        </p:nvSpPr>
        <p:spPr bwMode="auto">
          <a:xfrm>
            <a:off x="2551113" y="463057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Text Box 172"/>
          <p:cNvSpPr txBox="1">
            <a:spLocks noChangeArrowheads="1"/>
          </p:cNvSpPr>
          <p:nvPr/>
        </p:nvSpPr>
        <p:spPr bwMode="auto">
          <a:xfrm>
            <a:off x="2362200" y="4706779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-15</a:t>
            </a:r>
          </a:p>
        </p:txBody>
      </p:sp>
      <p:sp>
        <p:nvSpPr>
          <p:cNvPr id="41" name="Line 173"/>
          <p:cNvSpPr>
            <a:spLocks noChangeShapeType="1"/>
          </p:cNvSpPr>
          <p:nvPr/>
        </p:nvSpPr>
        <p:spPr bwMode="auto">
          <a:xfrm>
            <a:off x="2322513" y="4630579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Text Box 174"/>
          <p:cNvSpPr txBox="1">
            <a:spLocks noChangeArrowheads="1"/>
          </p:cNvSpPr>
          <p:nvPr/>
        </p:nvSpPr>
        <p:spPr bwMode="auto">
          <a:xfrm>
            <a:off x="2057400" y="4706779"/>
            <a:ext cx="420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imes" pitchFamily="18" charset="0"/>
              </a:rPr>
              <a:t>-16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114800"/>
          </a:xfrm>
        </p:spPr>
        <p:txBody>
          <a:bodyPr/>
          <a:lstStyle/>
          <a:p>
            <a:r>
              <a:rPr lang="en-US" sz="2000" dirty="0" smtClean="0"/>
              <a:t>Each block is the same as or similar to the corresponding part of 11ac.</a:t>
            </a:r>
          </a:p>
          <a:p>
            <a:pPr lvl="1"/>
            <a:r>
              <a:rPr lang="en-GB" sz="1600" dirty="0" smtClean="0"/>
              <a:t>The 11ah stream parser is the same as 11ac.</a:t>
            </a:r>
          </a:p>
          <a:p>
            <a:pPr lvl="1"/>
            <a:r>
              <a:rPr lang="en-GB" sz="1600" dirty="0" smtClean="0"/>
              <a:t>The 11ah encoder parser and segment parser </a:t>
            </a:r>
            <a:r>
              <a:rPr lang="en-US" sz="1600" dirty="0" smtClean="0"/>
              <a:t>(16MHz only) are the same as 11ac; N</a:t>
            </a:r>
            <a:r>
              <a:rPr lang="en-US" sz="1600" baseline="-25000" dirty="0" smtClean="0"/>
              <a:t>ES</a:t>
            </a:r>
            <a:r>
              <a:rPr lang="en-US" sz="1600" dirty="0" smtClean="0"/>
              <a:t> in the MCSs of 2/4/8/16MHz is the same as the corresponding values in 11ac; and N</a:t>
            </a:r>
            <a:r>
              <a:rPr lang="en-US" sz="1600" baseline="-25000" dirty="0" smtClean="0"/>
              <a:t>ES</a:t>
            </a:r>
            <a:r>
              <a:rPr lang="en-US" sz="1600" dirty="0" smtClean="0"/>
              <a:t> = 1 in all the MCSs of 1MHz.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Up to 4 space-time streams (refer to [3]).</a:t>
            </a:r>
          </a:p>
          <a:p>
            <a:endParaRPr lang="en-US" sz="2000" dirty="0" smtClean="0"/>
          </a:p>
          <a:p>
            <a:r>
              <a:rPr lang="en-GB" sz="2000" dirty="0" smtClean="0"/>
              <a:t>The draft specification shall support following </a:t>
            </a:r>
            <a:r>
              <a:rPr lang="en-GB" sz="2000" dirty="0" err="1" smtClean="0"/>
              <a:t>MCSs</a:t>
            </a:r>
            <a:r>
              <a:rPr lang="en-GB" sz="2000" dirty="0" smtClean="0"/>
              <a:t>: </a:t>
            </a:r>
            <a:endParaRPr lang="en-US" sz="2000" dirty="0" smtClean="0"/>
          </a:p>
          <a:p>
            <a:pPr lvl="1"/>
            <a:r>
              <a:rPr lang="en-GB" sz="1600" dirty="0" smtClean="0"/>
              <a:t>For 1MHz, 11ac MCS0~9, as well as an MCS0-rep2 mode.</a:t>
            </a:r>
            <a:endParaRPr lang="en-US" sz="1600" dirty="0" smtClean="0"/>
          </a:p>
          <a:p>
            <a:pPr lvl="1"/>
            <a:r>
              <a:rPr lang="en-GB" sz="1600" dirty="0" smtClean="0"/>
              <a:t>For &gt;=2MHz, the MCS tables for BBC are the same as the corresponding tables in 11ac before </a:t>
            </a:r>
            <a:r>
              <a:rPr lang="en-GB" sz="1600" dirty="0" err="1" smtClean="0"/>
              <a:t>downclocking</a:t>
            </a:r>
            <a:r>
              <a:rPr lang="en-GB" sz="1600" dirty="0" smtClean="0"/>
              <a:t>, i.e. same MCS exclusions for BCC as in 11ac.</a:t>
            </a:r>
          </a:p>
          <a:p>
            <a:endParaRPr lang="en-GB" dirty="0" smtClean="0"/>
          </a:p>
          <a:p>
            <a:r>
              <a:rPr lang="en-GB" sz="1800" dirty="0" smtClean="0"/>
              <a:t>In 1MHz, </a:t>
            </a:r>
            <a:r>
              <a:rPr lang="en-GB" sz="1800" dirty="0" err="1" smtClean="0"/>
              <a:t>interleaver</a:t>
            </a:r>
            <a:r>
              <a:rPr lang="en-GB" sz="1800" dirty="0" smtClean="0"/>
              <a:t> is applied for all </a:t>
            </a:r>
            <a:r>
              <a:rPr lang="en-GB" sz="1800" dirty="0" err="1" smtClean="0"/>
              <a:t>MCSs</a:t>
            </a:r>
            <a:r>
              <a:rPr lang="en-GB" sz="1800" dirty="0" smtClean="0"/>
              <a:t> incl. MCS0-Rep2, </a:t>
            </a:r>
            <a:r>
              <a:rPr lang="en-GB" sz="1800" dirty="0" err="1" smtClean="0"/>
              <a:t>Ncol</a:t>
            </a:r>
            <a:r>
              <a:rPr lang="en-GB" sz="1800" dirty="0" smtClean="0"/>
              <a:t>=8, </a:t>
            </a:r>
            <a:r>
              <a:rPr lang="en-GB" sz="1800" dirty="0" err="1" smtClean="0"/>
              <a:t>Nrot</a:t>
            </a:r>
            <a:r>
              <a:rPr lang="en-GB" sz="1800" dirty="0" smtClean="0"/>
              <a:t> TBD. (refer to [4])</a:t>
            </a:r>
            <a:endParaRPr lang="en-US" sz="18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II. MCS0 Rep2 Mode in 1MHz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114800"/>
          </a:xfrm>
        </p:spPr>
        <p:txBody>
          <a:bodyPr/>
          <a:lstStyle/>
          <a:p>
            <a:r>
              <a:rPr lang="en-US" dirty="0" smtClean="0"/>
              <a:t>An MCS0-Rep2 mode in 1MHz is needed to improve the range (refer to [1]).</a:t>
            </a:r>
          </a:p>
          <a:p>
            <a:pPr lvl="1"/>
            <a:r>
              <a:rPr lang="en-US" dirty="0" smtClean="0"/>
              <a:t>Lead to the lowest data rate ~150Kbps, reach the longest range</a:t>
            </a:r>
          </a:p>
          <a:p>
            <a:pPr lvl="1"/>
            <a:r>
              <a:rPr lang="en-US" dirty="0" smtClean="0"/>
              <a:t>~6dB gain compared with MCS0 of 64FFT mode.</a:t>
            </a:r>
          </a:p>
          <a:p>
            <a:pPr lvl="2"/>
            <a:r>
              <a:rPr lang="en-US" dirty="0" smtClean="0"/>
              <a:t>Similar to the gap between 1Mbps (DSSS) and 6Mbps (11g) in 2.4GHz.</a:t>
            </a:r>
          </a:p>
          <a:p>
            <a:endParaRPr lang="en-US" dirty="0" smtClean="0"/>
          </a:p>
          <a:p>
            <a:r>
              <a:rPr lang="en-US" dirty="0" smtClean="0"/>
              <a:t>We propose a simple 2x repetition mode that imposes minimal </a:t>
            </a:r>
            <a:r>
              <a:rPr lang="en-US" dirty="0" err="1" smtClean="0"/>
              <a:t>Tx</a:t>
            </a:r>
            <a:r>
              <a:rPr lang="en-US" dirty="0" smtClean="0"/>
              <a:t> and Rx design change from regular MCSs.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MCS0 Rep2 </a:t>
            </a:r>
            <a:r>
              <a:rPr lang="en-US" dirty="0" err="1" smtClean="0"/>
              <a:t>Tx</a:t>
            </a:r>
            <a:r>
              <a:rPr lang="en-US" dirty="0" smtClean="0"/>
              <a:t> Flow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5400000">
            <a:off x="457200" y="33528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Scrambler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685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3716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048000" y="3352800"/>
            <a:ext cx="762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Interleaver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667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810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 rot="5400000">
            <a:off x="1104900" y="3314700"/>
            <a:ext cx="1371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FEC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 rot="5400000">
            <a:off x="1562100" y="3390900"/>
            <a:ext cx="1905000" cy="304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2x  Block-Wise Repetition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4191000" y="3276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BPSK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mapper</a:t>
            </a:r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19812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4191000" y="3429000"/>
            <a:ext cx="3048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Spatial Mapping</a:t>
            </a: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5867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41"/>
          <p:cNvSpPr>
            <a:spLocks noChangeArrowheads="1"/>
          </p:cNvSpPr>
          <p:nvPr/>
        </p:nvSpPr>
        <p:spPr bwMode="auto">
          <a:xfrm>
            <a:off x="6019800" y="2209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IDFT</a:t>
            </a:r>
          </a:p>
        </p:txBody>
      </p:sp>
      <p:sp>
        <p:nvSpPr>
          <p:cNvPr id="20" name="Line 42"/>
          <p:cNvSpPr>
            <a:spLocks noChangeShapeType="1"/>
          </p:cNvSpPr>
          <p:nvPr/>
        </p:nvSpPr>
        <p:spPr bwMode="auto">
          <a:xfrm>
            <a:off x="65532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Text Box 43"/>
          <p:cNvSpPr txBox="1">
            <a:spLocks noChangeArrowheads="1"/>
          </p:cNvSpPr>
          <p:nvPr/>
        </p:nvSpPr>
        <p:spPr bwMode="auto">
          <a:xfrm>
            <a:off x="6248400" y="3352800"/>
            <a:ext cx="25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  <a:p>
            <a:r>
              <a:rPr lang="en-US"/>
              <a:t>:</a:t>
            </a:r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8674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45"/>
          <p:cNvSpPr>
            <a:spLocks noChangeArrowheads="1"/>
          </p:cNvSpPr>
          <p:nvPr/>
        </p:nvSpPr>
        <p:spPr bwMode="auto">
          <a:xfrm>
            <a:off x="6019800" y="4495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IDFT</a:t>
            </a:r>
          </a:p>
        </p:txBody>
      </p:sp>
      <p:sp>
        <p:nvSpPr>
          <p:cNvPr id="24" name="Line 46"/>
          <p:cNvSpPr>
            <a:spLocks noChangeShapeType="1"/>
          </p:cNvSpPr>
          <p:nvPr/>
        </p:nvSpPr>
        <p:spPr bwMode="auto">
          <a:xfrm>
            <a:off x="65532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47"/>
          <p:cNvSpPr>
            <a:spLocks noChangeArrowheads="1"/>
          </p:cNvSpPr>
          <p:nvPr/>
        </p:nvSpPr>
        <p:spPr bwMode="auto">
          <a:xfrm>
            <a:off x="6705600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26" name="Line 48"/>
          <p:cNvSpPr>
            <a:spLocks noChangeShapeType="1"/>
          </p:cNvSpPr>
          <p:nvPr/>
        </p:nvSpPr>
        <p:spPr bwMode="auto">
          <a:xfrm>
            <a:off x="7391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Rectangle 49"/>
          <p:cNvSpPr>
            <a:spLocks noChangeArrowheads="1"/>
          </p:cNvSpPr>
          <p:nvPr/>
        </p:nvSpPr>
        <p:spPr bwMode="auto">
          <a:xfrm>
            <a:off x="7543800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28" name="Rectangle 50"/>
          <p:cNvSpPr>
            <a:spLocks noChangeArrowheads="1"/>
          </p:cNvSpPr>
          <p:nvPr/>
        </p:nvSpPr>
        <p:spPr bwMode="auto">
          <a:xfrm>
            <a:off x="6705600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29" name="Line 51"/>
          <p:cNvSpPr>
            <a:spLocks noChangeShapeType="1"/>
          </p:cNvSpPr>
          <p:nvPr/>
        </p:nvSpPr>
        <p:spPr bwMode="auto">
          <a:xfrm>
            <a:off x="73914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Rectangle 52"/>
          <p:cNvSpPr>
            <a:spLocks noChangeArrowheads="1"/>
          </p:cNvSpPr>
          <p:nvPr/>
        </p:nvSpPr>
        <p:spPr bwMode="auto">
          <a:xfrm>
            <a:off x="7543800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5105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917210" y="4110335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After repetition,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N</a:t>
            </a:r>
            <a:r>
              <a:rPr lang="en-US" sz="700" dirty="0" smtClean="0">
                <a:solidFill>
                  <a:schemeClr val="accent2"/>
                </a:solidFill>
              </a:rPr>
              <a:t>CBPS</a:t>
            </a:r>
            <a:r>
              <a:rPr lang="en-US" dirty="0" smtClean="0">
                <a:solidFill>
                  <a:schemeClr val="accent2"/>
                </a:solidFill>
              </a:rPr>
              <a:t> = 12 (same as 1SS-MCS0) bits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per symbol</a:t>
            </a:r>
          </a:p>
        </p:txBody>
      </p:sp>
      <p:sp>
        <p:nvSpPr>
          <p:cNvPr id="33" name="Right Brace 32"/>
          <p:cNvSpPr/>
          <p:nvPr/>
        </p:nvSpPr>
        <p:spPr bwMode="auto">
          <a:xfrm rot="5400000">
            <a:off x="3924300" y="2705100"/>
            <a:ext cx="381000" cy="2590800"/>
          </a:xfrm>
          <a:prstGeom prst="righ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27351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January 2012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130006" y="3091190"/>
            <a:ext cx="6799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rgbClr val="FF0000"/>
                </a:solidFill>
              </a:rPr>
              <a:t>Ncol</a:t>
            </a:r>
            <a:r>
              <a:rPr lang="en-US" sz="1100" dirty="0" smtClean="0">
                <a:solidFill>
                  <a:srgbClr val="FF0000"/>
                </a:solidFill>
              </a:rPr>
              <a:t> = 8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5511</TotalTime>
  <Words>1289</Words>
  <Application>Microsoft Office PowerPoint</Application>
  <PresentationFormat>On-screen Show (4:3)</PresentationFormat>
  <Paragraphs>225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place presentation subject title text here]</vt:lpstr>
      <vt:lpstr>Document</vt:lpstr>
      <vt:lpstr>Microsoft Office Word 97 - 2003 Document</vt:lpstr>
      <vt:lpstr>11ah Data Transmission Flow</vt:lpstr>
      <vt:lpstr>Slide 2</vt:lpstr>
      <vt:lpstr>Abstract</vt:lpstr>
      <vt:lpstr>Overview</vt:lpstr>
      <vt:lpstr>I. Transmission Flow for Regular MCSs</vt:lpstr>
      <vt:lpstr> Tone Plans</vt:lpstr>
      <vt:lpstr>Discussions</vt:lpstr>
      <vt:lpstr>II. MCS0 Rep2 Mode in 1MHz</vt:lpstr>
      <vt:lpstr>MCS0 Rep2 Tx Flow</vt:lpstr>
      <vt:lpstr>Discussions</vt:lpstr>
      <vt:lpstr>Performance in AWGN, 2MHz Receiver</vt:lpstr>
      <vt:lpstr>Performance in SCM-UMa, 2MHz Receiver</vt:lpstr>
      <vt:lpstr>III. Short GI Support</vt:lpstr>
      <vt:lpstr>Straw Poll - 1</vt:lpstr>
      <vt:lpstr>Straw Poll - 2</vt:lpstr>
      <vt:lpstr>Straw Poll—3</vt:lpstr>
      <vt:lpstr>Straw Poll –4</vt:lpstr>
      <vt:lpstr>Straw Poll - 5</vt:lpstr>
      <vt:lpstr>Straw Poll - 6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168</cp:revision>
  <cp:lastPrinted>2010-12-20T20:45:24Z</cp:lastPrinted>
  <dcterms:created xsi:type="dcterms:W3CDTF">2010-12-20T20:39:38Z</dcterms:created>
  <dcterms:modified xsi:type="dcterms:W3CDTF">2012-01-16T17:28:44Z</dcterms:modified>
</cp:coreProperties>
</file>