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48" r:id="rId2"/>
    <p:sldId id="460" r:id="rId3"/>
    <p:sldId id="461" r:id="rId4"/>
    <p:sldId id="462" r:id="rId5"/>
    <p:sldId id="450" r:id="rId6"/>
    <p:sldId id="451" r:id="rId7"/>
    <p:sldId id="452" r:id="rId8"/>
    <p:sldId id="463" r:id="rId9"/>
    <p:sldId id="464" r:id="rId10"/>
    <p:sldId id="465" r:id="rId11"/>
    <p:sldId id="466" r:id="rId12"/>
    <p:sldId id="455" r:id="rId13"/>
    <p:sldId id="456" r:id="rId14"/>
    <p:sldId id="467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822" autoAdjust="0"/>
    <p:restoredTop sz="94771" autoAdjust="0"/>
  </p:normalViewPr>
  <p:slideViewPr>
    <p:cSldViewPr>
      <p:cViewPr>
        <p:scale>
          <a:sx n="50" d="100"/>
          <a:sy n="50" d="100"/>
        </p:scale>
        <p:origin x="-78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65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6011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802.11-10/0800r9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198983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2994" y="8985250"/>
            <a:ext cx="1968744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Kraemer, Marvell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00505E0E-20E0-4EDC-9867-23A34196711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4" name="Rectangle 2"/>
          <p:cNvSpPr txBox="1">
            <a:spLocks noGrp="1" noChangeArrowheads="1"/>
          </p:cNvSpPr>
          <p:nvPr/>
        </p:nvSpPr>
        <p:spPr bwMode="auto">
          <a:xfrm>
            <a:off x="4168409" y="95175"/>
            <a:ext cx="211410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8213"/>
            <a:r>
              <a:rPr lang="en-US" sz="1400"/>
              <a:t>doc.: IEEE 802.11-08/1437r1</a:t>
            </a:r>
          </a:p>
        </p:txBody>
      </p:sp>
      <p:sp>
        <p:nvSpPr>
          <p:cNvPr id="17415" name="Rectangle 3"/>
          <p:cNvSpPr txBox="1">
            <a:spLocks noGrp="1" noChangeArrowheads="1"/>
          </p:cNvSpPr>
          <p:nvPr/>
        </p:nvSpPr>
        <p:spPr bwMode="auto">
          <a:xfrm>
            <a:off x="653292" y="95175"/>
            <a:ext cx="11621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8213"/>
            <a:r>
              <a:rPr lang="en-US" sz="1400"/>
              <a:t>November 2008</a:t>
            </a:r>
          </a:p>
        </p:txBody>
      </p:sp>
      <p:sp>
        <p:nvSpPr>
          <p:cNvPr id="17416" name="Rectangle 6"/>
          <p:cNvSpPr txBox="1">
            <a:spLocks noGrp="1" noChangeArrowheads="1"/>
          </p:cNvSpPr>
          <p:nvPr/>
        </p:nvSpPr>
        <p:spPr bwMode="auto">
          <a:xfrm>
            <a:off x="4311845" y="8985755"/>
            <a:ext cx="1970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8213"/>
            <a:r>
              <a:rPr lang="en-US" sz="1200" b="0"/>
              <a:t>Bruce Kraemer, Marvell</a:t>
            </a:r>
          </a:p>
        </p:txBody>
      </p:sp>
      <p:sp>
        <p:nvSpPr>
          <p:cNvPr id="17417" name="Rectangle 7"/>
          <p:cNvSpPr txBox="1">
            <a:spLocks noGrp="1" noChangeArrowheads="1"/>
          </p:cNvSpPr>
          <p:nvPr/>
        </p:nvSpPr>
        <p:spPr bwMode="auto">
          <a:xfrm>
            <a:off x="3319982" y="8985755"/>
            <a:ext cx="415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8213"/>
            <a:r>
              <a:rPr lang="en-US" sz="1200" b="0"/>
              <a:t>Page </a:t>
            </a:r>
            <a:fld id="{6B7FD804-97B2-4CCD-9787-75513833D1D1}" type="slidenum">
              <a:rPr lang="en-US" sz="1200" b="0"/>
              <a:pPr algn="r" defTabSz="938213"/>
              <a:t>2</a:t>
            </a:fld>
            <a:endParaRPr lang="en-US" sz="1200" b="0"/>
          </a:p>
        </p:txBody>
      </p:sp>
      <p:sp>
        <p:nvSpPr>
          <p:cNvPr id="17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802.11-10/0800r9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198983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2994" y="8985250"/>
            <a:ext cx="1968744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Kraemer, Marvell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BF8D86F8-87F0-4822-B15A-9FD1F8B019D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802.11-10/0800r9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198983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2010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2994" y="8985250"/>
            <a:ext cx="1968744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Kraemer, Marvell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392B834E-1255-446B-9561-94A252320D9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027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802.11-11/1447r4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Excel_Worksheet1.xlsx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2362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2011-12-02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457200" y="3048000"/>
          <a:ext cx="7980363" cy="247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Document" r:id="rId4" imgW="8242697" imgH="2549072" progId="Word.Document.8">
                  <p:embed/>
                </p:oleObj>
              </mc:Choice>
              <mc:Fallback>
                <p:oleObj name="Document" r:id="rId4" imgW="8242697" imgH="254907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48000"/>
                        <a:ext cx="7980363" cy="2474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P802.11ad Report to EC on Meeting Terms of Conditional Approval to go to Sponsor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5334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Editorial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295400"/>
          <a:ext cx="8534401" cy="348125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LB168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LB174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LB177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LB183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LB185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LB186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Ashley, Alex (NDS Limited)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Chaplin, Clint F (SAMSUNG)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Hamilton, Mark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Polycom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Inc.)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Hiertz, Guido R. (Philips)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Hunter, David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TimeFactor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Ji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Lusheng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(AT&amp;T)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Marshall, Bill (AT&amp;T Labs Research)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Rosdahl, Jon W (CSR)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118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Editorial Comments – Topics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1752600"/>
          <a:ext cx="8763001" cy="4627150"/>
        </p:xfrm>
        <a:graphic>
          <a:graphicData uri="http://schemas.openxmlformats.org/drawingml/2006/table">
            <a:tbl>
              <a:tblPr/>
              <a:tblGrid>
                <a:gridCol w="1143000"/>
                <a:gridCol w="1341084"/>
                <a:gridCol w="1004205"/>
                <a:gridCol w="1025345"/>
                <a:gridCol w="983063"/>
                <a:gridCol w="1088768"/>
                <a:gridCol w="1088768"/>
                <a:gridCol w="1088768"/>
              </a:tblGrid>
              <a:tr h="28126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Beamforming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MAC (MLME)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General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Ashley, Alex (NDS Limited)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Chaplin, Clint F (SAMSUNG)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Hiertz, Guido R. (Philips)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Hunter, David (TimeFactor)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268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Ji, Lusheng (AT&amp;T)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Marshall, Bill (AT&amp;T Labs Research)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Rosdahl, Jon W (CSR)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Mark Hamilton (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Polycom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Inc)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268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A copy of this same data presented using </a:t>
            </a:r>
            <a:r>
              <a:rPr lang="en-GB" sz="1800" dirty="0" err="1" smtClean="0">
                <a:ea typeface="ＭＳ Ｐゴシック" pitchFamily="34" charset="-128"/>
              </a:rPr>
              <a:t>MyBallot</a:t>
            </a:r>
            <a:r>
              <a:rPr lang="en-GB" sz="1800" dirty="0" smtClean="0">
                <a:ea typeface="ＭＳ Ｐゴシック" pitchFamily="34" charset="-128"/>
              </a:rPr>
              <a:t> access database report format is attached.  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29715" name="Object 19"/>
          <p:cNvGraphicFramePr>
            <a:graphicFrameLocks noChangeAspect="1"/>
          </p:cNvGraphicFramePr>
          <p:nvPr/>
        </p:nvGraphicFramePr>
        <p:xfrm>
          <a:off x="6172200" y="4724400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7" name="Acrobat Document" showAsIcon="1" r:id="rId3" imgW="914400" imgH="714240" progId="AcroExch.Document.7">
                  <p:embed/>
                </p:oleObj>
              </mc:Choice>
              <mc:Fallback>
                <p:oleObj name="Acrobat Document" showAsIcon="1" r:id="rId3" imgW="914400" imgH="714240" progId="AcroExch.Document.7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724400"/>
                        <a:ext cx="9144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172200" y="2514600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8" name="Worksheet" showAsIcon="1" r:id="rId6" imgW="914400" imgH="714240" progId="Excel.Sheet.12">
                  <p:embed/>
                </p:oleObj>
              </mc:Choice>
              <mc:Fallback>
                <p:oleObj name="Worksheet" showAsIcon="1" r:id="rId6" imgW="914400" imgH="714240" progId="Excel.Sheet.12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514600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TGad Timeline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9" name="Group 155"/>
          <p:cNvGraphicFramePr>
            <a:graphicFrameLocks/>
          </p:cNvGraphicFramePr>
          <p:nvPr/>
        </p:nvGraphicFramePr>
        <p:xfrm>
          <a:off x="685800" y="1905000"/>
          <a:ext cx="8010525" cy="4358640"/>
        </p:xfrm>
        <a:graphic>
          <a:graphicData uri="http://schemas.openxmlformats.org/drawingml/2006/table">
            <a:tbl>
              <a:tblPr/>
              <a:tblGrid>
                <a:gridCol w="4114800"/>
                <a:gridCol w="2060575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Fifth recirculation (TGad D5.0) (completed)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9-Nov-11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24-Nov-11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19-Dec-11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18-Jan-12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13-Mar-12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27-Mar-12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16-Apr-12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30-Apr-12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17-May-12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31-May-12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Fifth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16-Jun-12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30-Jun-12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July-12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SB Dec-12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R3 of this document was approved during the plenary session of the 802.11 working group on 9 November 2011.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 73 yes, 0 no , 11 abstain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December 2011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F9ED8D7-D99C-4EE5-89D4-FD65AC9E839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Summary</a:t>
            </a:r>
            <a:endParaRPr lang="en-US" smtClean="0"/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077200" cy="4495800"/>
          </a:xfrm>
        </p:spPr>
        <p:txBody>
          <a:bodyPr/>
          <a:lstStyle/>
          <a:p>
            <a:pPr marL="514350" indent="-457200"/>
            <a:r>
              <a:rPr lang="en-GB" dirty="0" smtClean="0"/>
              <a:t>The IEEE 802 Executive Committee (EC) granted conditional approval to P802.11ad to proceed to sponsor ballot at its closing plenary on 2011-11-11.</a:t>
            </a:r>
          </a:p>
          <a:p>
            <a:pPr marL="514350" indent="-457200"/>
            <a:r>
              <a:rPr lang="en-GB" dirty="0" smtClean="0"/>
              <a:t>P802.11ad D5.0 has completed its fifth recirculation ballot, achieving 95% approval and meeting the terms of the conditional approval.</a:t>
            </a:r>
          </a:p>
          <a:p>
            <a:pPr marL="514350" indent="-457200"/>
            <a:r>
              <a:rPr lang="en-GB" dirty="0" smtClean="0"/>
              <a:t>This presentation is the report to the IEEE 802 executive committee in support of completion of the requirements for conditional approval to proceed to sponsor ballot.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December 2011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20D3040-B233-428F-AA73-36863EB68CD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01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z="2800" smtClean="0"/>
              <a:t>Meeting the terms of conditional approval</a:t>
            </a:r>
            <a:endParaRPr lang="en-US" sz="2800" smtClean="0"/>
          </a:p>
        </p:txBody>
      </p:sp>
      <p:sp>
        <p:nvSpPr>
          <p:cNvPr id="410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GB" dirty="0" smtClean="0"/>
              <a:t>As per LMSC OM Clause 14:</a:t>
            </a:r>
          </a:p>
          <a:p>
            <a:pPr>
              <a:buFontTx/>
              <a:buNone/>
            </a:pPr>
            <a:r>
              <a:rPr lang="en-GB" sz="1600" b="0" dirty="0" smtClean="0"/>
              <a:t>a) Recirculation ballot is completed. Generally, the recirculation ballot and resolution should occur in accordance with the schedule presented at the time of conditional approval. </a:t>
            </a:r>
          </a:p>
          <a:p>
            <a:pPr lvl="1"/>
            <a:r>
              <a:rPr lang="en-GB" sz="1200" dirty="0" smtClean="0"/>
              <a:t>The Ballot occurred, in accordance with the schedule presented to the EC in document 11-11/1447r3. The recirculation running at the time conditional approval was granted completed on schedule.</a:t>
            </a:r>
          </a:p>
          <a:p>
            <a:pPr>
              <a:buFontTx/>
              <a:buNone/>
            </a:pPr>
            <a:r>
              <a:rPr lang="en-GB" sz="1600" b="0" dirty="0" smtClean="0"/>
              <a:t>b) After resolution of the recirculation ballot is completed, the approval percentage is at least 75% and there are no new valid DISAPPROVE votes. </a:t>
            </a:r>
          </a:p>
          <a:p>
            <a:pPr lvl="1"/>
            <a:r>
              <a:rPr lang="en-GB" sz="1200" dirty="0" smtClean="0"/>
              <a:t>The approval percentage is 95%.</a:t>
            </a:r>
          </a:p>
          <a:p>
            <a:pPr lvl="1"/>
            <a:r>
              <a:rPr lang="en-GB" sz="1200" dirty="0" smtClean="0"/>
              <a:t>There are no new DISAPPROVE votes.</a:t>
            </a:r>
          </a:p>
          <a:p>
            <a:pPr>
              <a:buFontTx/>
              <a:buNone/>
            </a:pPr>
            <a:r>
              <a:rPr lang="en-GB" sz="1600" b="0" dirty="0" smtClean="0"/>
              <a:t>c) No technical changes, as determined by the WG Chair, were made as a result of the recirculation ballot. </a:t>
            </a:r>
          </a:p>
          <a:p>
            <a:pPr lvl="1"/>
            <a:r>
              <a:rPr lang="en-GB" sz="1200" dirty="0" smtClean="0"/>
              <a:t>No changes were made as a result of the recirculation ballot. </a:t>
            </a:r>
          </a:p>
          <a:p>
            <a:pPr>
              <a:buFontTx/>
              <a:buNone/>
            </a:pPr>
            <a:r>
              <a:rPr lang="en-GB" sz="1600" b="0" dirty="0" smtClean="0"/>
              <a:t>d) No new valid DISAPPROVE comments on new issues that are not resolved to the satisfaction of the submitter from existing DISAPPROVE voters</a:t>
            </a:r>
          </a:p>
          <a:p>
            <a:pPr lvl="1"/>
            <a:r>
              <a:rPr lang="en-GB" sz="1200" dirty="0" smtClean="0"/>
              <a:t>During the last recirculation, 23 comments were received.  Of these only 10 comments were from DISAPPROVE voters.  None of these comments were on new issues.</a:t>
            </a:r>
          </a:p>
          <a:p>
            <a:pPr lvl="1"/>
            <a:r>
              <a:rPr lang="en-GB" sz="1200" dirty="0" smtClean="0"/>
              <a:t>Therefore, no new DISAPPROVE comments were received.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December 2011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17ECDB5-B24C-46C4-BF1C-0D938B2F212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GB" sz="2400" smtClean="0"/>
              <a:t>Meeting the terms of conditional approval - continued</a:t>
            </a:r>
            <a:endParaRPr lang="en-US" sz="2400" smtClean="0"/>
          </a:p>
        </p:txBody>
      </p:sp>
      <p:sp>
        <p:nvSpPr>
          <p:cNvPr id="512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3820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GB" sz="1600" dirty="0" smtClean="0"/>
              <a:t>e) If the WG Chair determines that there is a new invalid DISAPPROVE comment or vote, the WG Chair shall promptly provide details to the Sponsor. </a:t>
            </a:r>
          </a:p>
          <a:p>
            <a:r>
              <a:rPr lang="en-US" sz="1600" b="0" dirty="0" smtClean="0"/>
              <a:t>There are no new DISAPPROVE votes</a:t>
            </a:r>
          </a:p>
          <a:p>
            <a:r>
              <a:rPr lang="en-GB" sz="1600" b="0" dirty="0" smtClean="0"/>
              <a:t>The 10 new DISAPPOVE comments from existing DISAPPROVE votes were a continuation of comments and issues from the previous recirculation.</a:t>
            </a:r>
          </a:p>
          <a:p>
            <a:pPr lvl="1"/>
            <a:endParaRPr lang="en-GB" sz="1200" dirty="0" smtClean="0"/>
          </a:p>
          <a:p>
            <a:pPr>
              <a:buFontTx/>
              <a:buNone/>
            </a:pPr>
            <a:r>
              <a:rPr lang="en-GB" sz="1600" dirty="0" smtClean="0"/>
              <a:t>f) The WG Chair shall immediately report the results of the ballot to the Sponsor including: the date the ballot closed, vote tally and comments associated with any remaining disapproves (valid and invalid), the WG responses and the rationale for ruling any vote invalid. </a:t>
            </a:r>
          </a:p>
          <a:p>
            <a:r>
              <a:rPr lang="en-GB" sz="1600" b="0" dirty="0" smtClean="0"/>
              <a:t>The ballot closed </a:t>
            </a:r>
            <a:r>
              <a:rPr lang="en-GB" sz="1600" b="0" smtClean="0"/>
              <a:t>on </a:t>
            </a:r>
            <a:r>
              <a:rPr lang="en-GB" sz="1600" b="0" smtClean="0"/>
              <a:t>2011-11-24at </a:t>
            </a:r>
            <a:r>
              <a:rPr lang="en-GB" sz="1600" b="0" dirty="0" smtClean="0"/>
              <a:t>23:59 ET</a:t>
            </a:r>
          </a:p>
          <a:p>
            <a:r>
              <a:rPr lang="en-GB" sz="1600" b="0" dirty="0" smtClean="0"/>
              <a:t>The vote tally:  For: 197, against: 11, abstain: 21.   82.4% return., 94.7% affirmative.</a:t>
            </a:r>
          </a:p>
          <a:p>
            <a:r>
              <a:rPr lang="en-GB" sz="1600" b="0" dirty="0" smtClean="0"/>
              <a:t>The comments associated with remaining disapproves are included in slides 8-11 of this deck.</a:t>
            </a:r>
          </a:p>
          <a:p>
            <a:r>
              <a:rPr lang="en-GB" sz="1600" b="0" dirty="0" smtClean="0"/>
              <a:t>No Disapprove votes have been ruled invalid.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P802.11ad Draft Stability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00200" y="2514600"/>
          <a:ext cx="60960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</a:t>
                      </a:r>
                      <a:r>
                        <a:rPr lang="en-US" baseline="0" dirty="0" smtClean="0"/>
                        <a:t>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r>
                        <a:rPr lang="en-US" baseline="0" dirty="0" smtClean="0"/>
                        <a:t>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P802.11ad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905001"/>
          <a:ext cx="8534400" cy="444345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889000"/>
                <a:gridCol w="2387600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Oct 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TGad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April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TGad draft 2.0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June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TGad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 Aug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TGad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 Oct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Fourth Recirculation Ballot for TGad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Nov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Fifth Recirculation Ballot for TGad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905000"/>
          <a:ext cx="7162800" cy="444345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9691"/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Oct 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TGad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1229 (670 T, 559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April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TGad draft 2.0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330 (198 T, 132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June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TGad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 (133 T, 81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 Aug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TGad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165 (95 T, 70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 Oct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Fourth Recirculation Ballot for TGad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 (27 T, 14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Nov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Fifth Recirculation Ballot for TGad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(22 T, 1 E)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685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600200"/>
          <a:ext cx="8458201" cy="452137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65588"/>
                <a:gridCol w="906236"/>
                <a:gridCol w="906236"/>
                <a:gridCol w="906236"/>
                <a:gridCol w="906236"/>
                <a:gridCol w="906236"/>
                <a:gridCol w="906236"/>
                <a:gridCol w="755197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LB168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LB174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LB177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LB183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LB185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LB186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Ashley, Alex (NDS Limited)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Bahr, Michael (Siemens AG)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Chaplin, Clint F (SAMSUNG)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Hamilton, Mark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Polycom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Inc.)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55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Hiertz, Guido R. (Philips)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Hunter, David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TimeFactor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Ji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Lusheng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(AT&amp;T)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Marshall, Bill (AT&amp;T Labs Research)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Mccann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Stephen (Research In Motion Limited)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Miller, Robert R (AT&amp;T)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Rosdahl, Jon W (CSR)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45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291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– Topics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1371600"/>
          <a:ext cx="8839200" cy="4587037"/>
        </p:xfrm>
        <a:graphic>
          <a:graphicData uri="http://schemas.openxmlformats.org/drawingml/2006/table">
            <a:tbl>
              <a:tblPr/>
              <a:tblGrid>
                <a:gridCol w="1119561"/>
                <a:gridCol w="1386123"/>
                <a:gridCol w="1012937"/>
                <a:gridCol w="1034260"/>
                <a:gridCol w="991611"/>
                <a:gridCol w="1098236"/>
                <a:gridCol w="1098236"/>
                <a:gridCol w="1098236"/>
              </a:tblGrid>
              <a:tr h="5680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Beamforming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(MLME)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General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Ashley, Alex (NDS Limited)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Bahr, Michael (Siemens AG)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Chaplin, Clint F (SAMSUNG)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Hamilton, Mark (Polycom, Inc.)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Hiertz, Guido R. (Philips)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Hunter, David (TimeFactor)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48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Ji, Lusheng (AT&amp;T)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Marshall, Bill (AT&amp;T Labs Research)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5848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Mccann, Stephen (Research In Motion Limited)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Miller, Robert R (AT&amp;T)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Rosdahl, Jon W (CSR)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7023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77963</TotalTime>
  <Words>1620</Words>
  <Application>Microsoft Office PowerPoint</Application>
  <PresentationFormat>On-screen Show (4:3)</PresentationFormat>
  <Paragraphs>536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802-11-Submission</vt:lpstr>
      <vt:lpstr>Document</vt:lpstr>
      <vt:lpstr>Acrobat Document</vt:lpstr>
      <vt:lpstr>Worksheet</vt:lpstr>
      <vt:lpstr>PowerPoint Presentation</vt:lpstr>
      <vt:lpstr>Summary</vt:lpstr>
      <vt:lpstr>Meeting the terms of conditional approval</vt:lpstr>
      <vt:lpstr>Meeting the terms of conditional approval - continued</vt:lpstr>
      <vt:lpstr>P802.11ad Draft Stability</vt:lpstr>
      <vt:lpstr>802.11 WG Letter Ballot Results – P802.11ad</vt:lpstr>
      <vt:lpstr>802.11 WG Letter Ballot Comments – P802.11ad</vt:lpstr>
      <vt:lpstr>Unsatisfied Technical comments by commenter</vt:lpstr>
      <vt:lpstr>Unsatisfied Technical Comments – Topics</vt:lpstr>
      <vt:lpstr>Unsatisfied Editorial comments by commenter</vt:lpstr>
      <vt:lpstr>Unsatisfied Editorial Comments – Topics</vt:lpstr>
      <vt:lpstr>Unsatisfied comments</vt:lpstr>
      <vt:lpstr>TGad Timeline</vt:lpstr>
      <vt:lpstr>Backup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Bruce Kraemer</cp:lastModifiedBy>
  <cp:revision>2624</cp:revision>
  <cp:lastPrinted>1998-02-10T13:28:06Z</cp:lastPrinted>
  <dcterms:created xsi:type="dcterms:W3CDTF">2007-04-17T18:10:23Z</dcterms:created>
  <dcterms:modified xsi:type="dcterms:W3CDTF">2011-12-03T14:59:44Z</dcterms:modified>
</cp:coreProperties>
</file>