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68" r:id="rId2"/>
    <p:sldId id="369" r:id="rId3"/>
    <p:sldId id="370" r:id="rId4"/>
    <p:sldId id="373" r:id="rId5"/>
    <p:sldId id="374" r:id="rId6"/>
    <p:sldId id="375" r:id="rId7"/>
    <p:sldId id="376" r:id="rId8"/>
    <p:sldId id="377" r:id="rId9"/>
    <p:sldId id="371" r:id="rId10"/>
    <p:sldId id="372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757" autoAdjust="0"/>
    <p:restoredTop sz="94660"/>
  </p:normalViewPr>
  <p:slideViewPr>
    <p:cSldViewPr>
      <p:cViewPr varScale="1">
        <p:scale>
          <a:sx n="67" d="100"/>
          <a:sy n="67" d="100"/>
        </p:scale>
        <p:origin x="-168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CE07ED5-35D8-4ABF-BFB9-7010C5B72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6ACB09F6-CCFF-46E4-84C4-0CEC2700D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C6E57B-4974-46AB-B0F5-24B7A2618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4BA1F3-5740-4E53-8AFA-EF8D0D930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835B3DF-6B1A-41E9-BF0D-C3B6D70A9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5C7395-80D3-4DAA-B8F5-CF7338F1E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BED631A-BD35-4CE9-A0EC-20E871C1C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08EE2B-57DE-4964-A114-C95011700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61ACEB7-2617-41B1-A6C0-7656133D8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8AC2A-D302-43B1-A226-89B08DA4B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89A472F-1ED6-4541-B8DD-5E6C4E125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144665-9BD6-4FDA-B44C-EACD9D96B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721B1D-0CFC-4D1F-A48B-2BD4992C5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66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F3DE9B4C-12BB-42FE-8C68-BAAD87BE0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802.11-11/1445r0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eee802.org/11/LetterBallots/LB186ad/LB186_instruction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TGad November 2011 Closing Report</a:t>
            </a:r>
          </a:p>
        </p:txBody>
      </p:sp>
      <p:sp>
        <p:nvSpPr>
          <p:cNvPr id="102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  <a:noFill/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84B9AC2-1F20-4BF7-B94B-01F0504BD86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685800" y="15240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</a:rPr>
              <a:t>Date:</a:t>
            </a:r>
            <a:r>
              <a:rPr lang="en-US" sz="2000" kern="0" dirty="0">
                <a:latin typeface="+mn-lt"/>
              </a:rPr>
              <a:t> </a:t>
            </a:r>
            <a:r>
              <a:rPr lang="en-US" sz="2000" kern="0" dirty="0" smtClean="0">
                <a:latin typeface="+mn-lt"/>
              </a:rPr>
              <a:t>2011-11-11</a:t>
            </a:r>
            <a:endParaRPr lang="en-US" sz="2000" kern="0" dirty="0">
              <a:latin typeface="+mn-lt"/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57200" y="2286000"/>
          <a:ext cx="8061325" cy="2490788"/>
        </p:xfrm>
        <a:graphic>
          <a:graphicData uri="http://schemas.openxmlformats.org/presentationml/2006/ole">
            <p:oleObj spid="_x0000_s1026" name="Document" r:id="rId3" imgW="8243394" imgH="2552211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Previously approved conference calls</a:t>
            </a:r>
          </a:p>
          <a:p>
            <a:pPr lvl="1"/>
            <a:r>
              <a:rPr lang="en-US" sz="1800" dirty="0" smtClean="0"/>
              <a:t>Oct 27, Nov 17, Dec 8</a:t>
            </a:r>
          </a:p>
          <a:p>
            <a:pPr lvl="2"/>
            <a:r>
              <a:rPr lang="en-US" sz="1600" dirty="0" smtClean="0"/>
              <a:t>10:00 – 12:00 ET</a:t>
            </a:r>
          </a:p>
          <a:p>
            <a:pPr lvl="1"/>
            <a:r>
              <a:rPr lang="en-US" sz="1800" dirty="0" smtClean="0"/>
              <a:t>Oct 20, Nov 3, Dec 1, Dec 15</a:t>
            </a:r>
          </a:p>
          <a:p>
            <a:pPr lvl="2"/>
            <a:r>
              <a:rPr lang="en-US" sz="1600" dirty="0" smtClean="0"/>
              <a:t>20:00-22:00 ET</a:t>
            </a:r>
            <a:endParaRPr lang="en-US" dirty="0" smtClean="0"/>
          </a:p>
        </p:txBody>
      </p:sp>
      <p:sp>
        <p:nvSpPr>
          <p:cNvPr id="614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New conference calls</a:t>
            </a:r>
          </a:p>
          <a:p>
            <a:pPr lvl="1"/>
            <a:r>
              <a:rPr lang="en-US" sz="1800" dirty="0" smtClean="0"/>
              <a:t>Not overlap with TGac</a:t>
            </a:r>
          </a:p>
          <a:p>
            <a:pPr lvl="1"/>
            <a:r>
              <a:rPr lang="en-US" sz="1800" dirty="0" smtClean="0"/>
              <a:t>Dec 22, Jan 5, Jan 26, Feb 9</a:t>
            </a:r>
          </a:p>
          <a:p>
            <a:pPr lvl="2"/>
            <a:r>
              <a:rPr lang="en-US" sz="1600" dirty="0" smtClean="0"/>
              <a:t>10:00 – 12:00 ET</a:t>
            </a:r>
          </a:p>
          <a:p>
            <a:pPr lvl="1"/>
            <a:r>
              <a:rPr lang="en-US" sz="1800" dirty="0" smtClean="0"/>
              <a:t>Dec 29, Jan 12, Feb 2, Feb 16</a:t>
            </a:r>
          </a:p>
          <a:p>
            <a:pPr lvl="2"/>
            <a:r>
              <a:rPr lang="en-US" sz="1600" dirty="0" smtClean="0"/>
              <a:t>20:00-22:00 ET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614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61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A9A1282-1A0B-405D-ABAB-81D33AF798AA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TGad for the November 2011 session. 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8403D2-CC90-4617-9C4F-569730405149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 Completed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Resolved all comments on LB 185 this week</a:t>
            </a:r>
          </a:p>
          <a:p>
            <a:r>
              <a:rPr lang="en-US" dirty="0" smtClean="0"/>
              <a:t>TG and WG approved motion for recirculation letter ballot on D5.0</a:t>
            </a:r>
          </a:p>
          <a:p>
            <a:r>
              <a:rPr lang="en-US" dirty="0" smtClean="0"/>
              <a:t>LB186 started on Nov 9</a:t>
            </a:r>
          </a:p>
          <a:p>
            <a:r>
              <a:rPr lang="en-US" dirty="0" smtClean="0"/>
              <a:t>TG and WG approved Report to EC on Conditional Approval to go to Sponsor Ballot</a:t>
            </a:r>
          </a:p>
          <a:p>
            <a:r>
              <a:rPr lang="en-US" dirty="0" smtClean="0"/>
              <a:t>Proposal for working relationship with CWPAN, Bruce Kraemer, 11/1570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55A36AD-CBF6-417C-8CA9-E6D6232F83F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working relationship with CWPAN (Summary of 11/1570)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en-US" sz="2000" dirty="0" smtClean="0"/>
              <a:t>Background: CWPAN wishes to modify the 11ad specification in ways that were not known of by 11ad during its development including such items as China specific spectrum allocations and channelization</a:t>
            </a:r>
          </a:p>
          <a:p>
            <a:r>
              <a:rPr lang="en-US" sz="2000" dirty="0" smtClean="0"/>
              <a:t>Summary of proposal:</a:t>
            </a:r>
          </a:p>
          <a:p>
            <a:pPr lvl="1"/>
            <a:r>
              <a:rPr lang="en-US" sz="1800" dirty="0" smtClean="0"/>
              <a:t>Start a new project to amend 802.11+TGad, e.g. study group, new PAR, new Task Group</a:t>
            </a:r>
          </a:p>
          <a:p>
            <a:pPr lvl="1"/>
            <a:r>
              <a:rPr lang="en-US" sz="1800" dirty="0" smtClean="0"/>
              <a:t>Mutual exchange of documentation between 802.11 and CWPAN</a:t>
            </a:r>
          </a:p>
          <a:p>
            <a:pPr lvl="1"/>
            <a:r>
              <a:rPr lang="en-US" sz="1800" dirty="0" smtClean="0"/>
              <a:t>Initial ideas on Task Group meeting locations in Asia, attendance, voting rights</a:t>
            </a:r>
          </a:p>
          <a:p>
            <a:pPr lvl="1"/>
            <a:r>
              <a:rPr lang="en-US" sz="1800" dirty="0" smtClean="0"/>
              <a:t>New task group led by CWPAN principle</a:t>
            </a:r>
          </a:p>
          <a:p>
            <a:r>
              <a:rPr lang="en-US" sz="2000" dirty="0" smtClean="0"/>
              <a:t>Details regarding the operation of the  Task Group require work during the study group</a:t>
            </a:r>
            <a:endParaRPr lang="en-US" sz="22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C5C7395-80D3-4DAA-B8F5-CF7338F1E6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working relationship with CWPAN (Summary of 11/1570</a:t>
            </a:r>
            <a:r>
              <a:rPr lang="en-US" smtClean="0"/>
              <a:t>) (2/2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CWPAN response positive and supportive</a:t>
            </a:r>
          </a:p>
          <a:p>
            <a:r>
              <a:rPr lang="en-US" dirty="0" smtClean="0"/>
              <a:t>The IEEE SA staff and officers are aware of the project proposal and support it</a:t>
            </a:r>
          </a:p>
          <a:p>
            <a:r>
              <a:rPr lang="en-US" dirty="0" smtClean="0"/>
              <a:t>IEEE SA has recently signed an MOU with CCSA</a:t>
            </a:r>
          </a:p>
          <a:p>
            <a:r>
              <a:rPr lang="en-US" dirty="0" smtClean="0"/>
              <a:t>Strawpoll in TGad: Do you support the formation of a study group to establish a forum for developing the procedural framework, clarifying the technical goals and developing a PAR and 5C documents focused on CWPAN extensions to 11ad ?</a:t>
            </a:r>
          </a:p>
          <a:p>
            <a:pPr lvl="1"/>
            <a:r>
              <a:rPr lang="en-US" dirty="0" smtClean="0"/>
              <a:t> yes/no/abs: 31/0/2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C5C7395-80D3-4DAA-B8F5-CF7338F1E6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form China 60 GHz (C60G) Study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Request approval by IEEE 802 LMSC to form an 802.11 Study Group to </a:t>
            </a:r>
            <a:r>
              <a:rPr lang="en-US" dirty="0" smtClean="0"/>
              <a:t>establish a forum for developing the procedural framework, clarifying the technical goals, and developing a PAR and five criteria focused on CWPAN extensions to P802.11ad</a:t>
            </a:r>
          </a:p>
          <a:p>
            <a:pPr lvl="0"/>
            <a:endParaRPr lang="en-US" dirty="0" smtClean="0"/>
          </a:p>
          <a:p>
            <a:pPr lvl="0"/>
            <a:r>
              <a:rPr lang="en-GB" dirty="0" smtClean="0"/>
              <a:t>[</a:t>
            </a:r>
            <a:r>
              <a:rPr lang="en-US" dirty="0" smtClean="0"/>
              <a:t>TGad strawpoll </a:t>
            </a:r>
            <a:r>
              <a:rPr lang="en-GB" dirty="0" smtClean="0"/>
              <a:t>result: 31-0-2]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C5C7395-80D3-4DAA-B8F5-CF7338F1E64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LB 186 </a:t>
            </a:r>
            <a:r>
              <a:rPr lang="en-US" dirty="0" err="1" smtClean="0"/>
              <a:t>ePoll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C5C7395-80D3-4DAA-B8F5-CF7338F1E64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685800"/>
          </a:xfrm>
        </p:spPr>
        <p:txBody>
          <a:bodyPr/>
          <a:lstStyle/>
          <a:p>
            <a:pPr lvl="0"/>
            <a:r>
              <a:rPr lang="en-GB" sz="2000" dirty="0" smtClean="0"/>
              <a:t>Read instructions on:</a:t>
            </a:r>
            <a:r>
              <a:rPr lang="en-US" sz="2000" dirty="0" smtClean="0"/>
              <a:t> </a:t>
            </a:r>
            <a:r>
              <a:rPr lang="en-GB" sz="2000" u="sng" dirty="0" smtClean="0">
                <a:hlinkClick r:id="rId2"/>
              </a:rPr>
              <a:t>http://www.ieee802.org/11/LetterBallots/LB186ad/LB186_instructions.html</a:t>
            </a:r>
            <a:r>
              <a:rPr lang="en-GB" sz="2000" dirty="0" smtClean="0"/>
              <a:t>, then click on “Cast Your Vote Here”</a:t>
            </a:r>
            <a:r>
              <a:rPr lang="en-GB" sz="2000" u="sng" dirty="0" smtClean="0"/>
              <a:t> </a:t>
            </a:r>
          </a:p>
          <a:p>
            <a:endParaRPr lang="en-US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 r="48529" b="48530"/>
          <a:stretch>
            <a:fillRect/>
          </a:stretch>
        </p:blipFill>
        <p:spPr bwMode="auto">
          <a:xfrm>
            <a:off x="1981200" y="2438400"/>
            <a:ext cx="7162800" cy="4118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ular Callout 10"/>
          <p:cNvSpPr/>
          <p:nvPr/>
        </p:nvSpPr>
        <p:spPr bwMode="auto">
          <a:xfrm>
            <a:off x="228600" y="3352800"/>
            <a:ext cx="1524000" cy="2743200"/>
          </a:xfrm>
          <a:prstGeom prst="wedgeRoundRectCallout">
            <a:avLst>
              <a:gd name="adj1" fmla="val 176035"/>
              <a:gd name="adj2" fmla="val 47248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</a:rPr>
              <a:t>Click link: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</a:rPr>
              <a:t>-“Add comment” for individual comment,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</a:rPr>
              <a:t>-“Upload comments” for multiple comments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Upload Multiple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685800"/>
          </a:xfrm>
        </p:spPr>
        <p:txBody>
          <a:bodyPr/>
          <a:lstStyle/>
          <a:p>
            <a:r>
              <a:rPr lang="en-US" dirty="0" smtClean="0"/>
              <a:t>New CVS template for comments; do not use old XLS file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C5C7395-80D3-4DAA-B8F5-CF7338F1E64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 r="51520" b="54902"/>
          <a:stretch>
            <a:fillRect/>
          </a:stretch>
        </p:blipFill>
        <p:spPr bwMode="auto">
          <a:xfrm>
            <a:off x="2819400" y="2743200"/>
            <a:ext cx="6324600" cy="3382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ular Callout 7"/>
          <p:cNvSpPr/>
          <p:nvPr/>
        </p:nvSpPr>
        <p:spPr bwMode="auto">
          <a:xfrm>
            <a:off x="304800" y="3352800"/>
            <a:ext cx="2133600" cy="1219200"/>
          </a:xfrm>
          <a:prstGeom prst="wedgeRoundRectCallout">
            <a:avLst>
              <a:gd name="adj1" fmla="val 208462"/>
              <a:gd name="adj2" fmla="val 48775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</a:rPr>
              <a:t>Click link to download new CVS template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January 2011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Sponsor Ballot in December</a:t>
            </a:r>
          </a:p>
          <a:p>
            <a:r>
              <a:rPr lang="en-US" dirty="0" smtClean="0"/>
              <a:t>Comment resolution on initial Sponsor Ballot</a:t>
            </a:r>
          </a:p>
          <a:p>
            <a:endParaRPr 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Eldad Perahia,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F75BEDF-7C3C-450C-83A9-929E3D6E5E0A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11457</TotalTime>
  <Words>566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TGad November 2011 Closing Report</vt:lpstr>
      <vt:lpstr>Abstract</vt:lpstr>
      <vt:lpstr>Work Completed</vt:lpstr>
      <vt:lpstr>Proposal for working relationship with CWPAN (Summary of 11/1570) (1/2)</vt:lpstr>
      <vt:lpstr>Proposal for working relationship with CWPAN (Summary of 11/1570) (2/2)</vt:lpstr>
      <vt:lpstr>Motion to form China 60 GHz (C60G) Study Group</vt:lpstr>
      <vt:lpstr>LB 186 ePoll</vt:lpstr>
      <vt:lpstr>Upload Multiple Comments</vt:lpstr>
      <vt:lpstr>Goals for January 2011</vt:lpstr>
      <vt:lpstr>Conference call times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September 2011 Closing Report</dc:title>
  <dc:creator>Eldad Perahia</dc:creator>
  <cp:lastModifiedBy>Eldad Perahia</cp:lastModifiedBy>
  <cp:revision>913</cp:revision>
  <cp:lastPrinted>1998-02-10T13:28:06Z</cp:lastPrinted>
  <dcterms:created xsi:type="dcterms:W3CDTF">2007-04-17T18:10:23Z</dcterms:created>
  <dcterms:modified xsi:type="dcterms:W3CDTF">2011-11-11T02:20:36Z</dcterms:modified>
</cp:coreProperties>
</file>