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448" r:id="rId2"/>
    <p:sldId id="449" r:id="rId3"/>
    <p:sldId id="450" r:id="rId4"/>
    <p:sldId id="451" r:id="rId5"/>
    <p:sldId id="452" r:id="rId6"/>
    <p:sldId id="453" r:id="rId7"/>
    <p:sldId id="454" r:id="rId8"/>
    <p:sldId id="455" r:id="rId9"/>
    <p:sldId id="457" r:id="rId10"/>
    <p:sldId id="456" r:id="rId11"/>
    <p:sldId id="458" r:id="rId12"/>
    <p:sldId id="459" r:id="rId13"/>
    <p:sldId id="460" r:id="rId14"/>
    <p:sldId id="461" r:id="rId15"/>
    <p:sldId id="462" r:id="rId16"/>
    <p:sldId id="463" r:id="rId17"/>
    <p:sldId id="464" r:id="rId18"/>
    <p:sldId id="465" r:id="rId19"/>
    <p:sldId id="466" r:id="rId20"/>
    <p:sldId id="469" r:id="rId21"/>
    <p:sldId id="467" r:id="rId22"/>
    <p:sldId id="476" r:id="rId23"/>
    <p:sldId id="473" r:id="rId24"/>
    <p:sldId id="477" r:id="rId25"/>
    <p:sldId id="470" r:id="rId26"/>
    <p:sldId id="475" r:id="rId27"/>
    <p:sldId id="478" r:id="rId28"/>
    <p:sldId id="479" r:id="rId2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460" autoAdjust="0"/>
    <p:restoredTop sz="94761" autoAdjust="0"/>
  </p:normalViewPr>
  <p:slideViewPr>
    <p:cSldViewPr>
      <p:cViewPr varScale="1">
        <p:scale>
          <a:sx n="67" d="100"/>
          <a:sy n="67" d="100"/>
        </p:scale>
        <p:origin x="-168"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608" y="882"/>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Eldad Perahia, Intel Corporation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802.11-07/0570r0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2007</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Eldad Perahia, Intel Corporation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November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Eldad Perahia, Intel Corporation</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2836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November 2011</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Eldad Perahia, Intel Corporation</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802.11-11/1444r2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urphy.events.ieee.org/imat/attendance/index"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5240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Date:</a:t>
            </a:r>
            <a:r>
              <a:rPr kumimoji="0" lang="en-US" sz="2000" b="0" i="0" u="none" strike="noStrike" kern="0" cap="none" spc="0" normalizeH="0" baseline="0" noProof="0" dirty="0" smtClean="0">
                <a:ln>
                  <a:noFill/>
                </a:ln>
                <a:solidFill>
                  <a:schemeClr val="tx1"/>
                </a:solidFill>
                <a:effectLst/>
                <a:uLnTx/>
                <a:uFillTx/>
                <a:latin typeface="+mn-lt"/>
                <a:ea typeface="+mn-ea"/>
                <a:cs typeface="+mn-cs"/>
              </a:rPr>
              <a:t> </a:t>
            </a:r>
            <a:r>
              <a:rPr kumimoji="0" lang="en-US" sz="2000" b="0" i="0" u="none" strike="noStrike" kern="0" cap="none" spc="0" normalizeH="0" baseline="0" noProof="0" dirty="0" smtClean="0">
                <a:ln>
                  <a:noFill/>
                </a:ln>
                <a:solidFill>
                  <a:schemeClr val="tx1"/>
                </a:solidFill>
                <a:effectLst/>
                <a:uLnTx/>
                <a:uFillTx/>
                <a:latin typeface="+mn-lt"/>
                <a:ea typeface="+mn-ea"/>
                <a:cs typeface="+mn-cs"/>
              </a:rPr>
              <a:t>2011-11-10</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graphicFrame>
        <p:nvGraphicFramePr>
          <p:cNvPr id="10" name="Object 11"/>
          <p:cNvGraphicFramePr>
            <a:graphicFrameLocks noChangeAspect="1"/>
          </p:cNvGraphicFramePr>
          <p:nvPr/>
        </p:nvGraphicFramePr>
        <p:xfrm>
          <a:off x="457200" y="2286000"/>
          <a:ext cx="8061325" cy="2490788"/>
        </p:xfrm>
        <a:graphic>
          <a:graphicData uri="http://schemas.openxmlformats.org/presentationml/2006/ole">
            <p:oleObj spid="_x0000_s15362" name="Document" r:id="rId3" imgW="8243394" imgH="2552211" progId="Word.Document.8">
              <p:embed/>
            </p:oleObj>
          </a:graphicData>
        </a:graphic>
      </p:graphicFrame>
      <p:sp>
        <p:nvSpPr>
          <p:cNvPr id="11"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2" name="Rectangle 2"/>
          <p:cNvSpPr txBox="1">
            <a:spLocks noChangeArrowheads="1"/>
          </p:cNvSpPr>
          <p:nvPr/>
        </p:nvSpPr>
        <p:spPr>
          <a:xfrm>
            <a:off x="685800" y="685800"/>
            <a:ext cx="7772400" cy="1066800"/>
          </a:xfrm>
          <a:prstGeom prst="rect">
            <a:avLst/>
          </a:prstGeom>
          <a:noFill/>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TGad November 2011 </a:t>
            </a:r>
            <a:r>
              <a:rPr kumimoji="0" lang="en-US" sz="3200" b="1" i="0" u="none" strike="noStrike" kern="0" cap="none" spc="0" normalizeH="0" baseline="0" noProof="0" dirty="0" smtClean="0">
                <a:ln>
                  <a:noFill/>
                </a:ln>
                <a:solidFill>
                  <a:schemeClr val="tx2"/>
                </a:solidFill>
                <a:effectLst/>
                <a:uLnTx/>
                <a:uFillTx/>
                <a:latin typeface="+mj-lt"/>
                <a:ea typeface="+mj-ea"/>
                <a:cs typeface="+mj-cs"/>
              </a:rPr>
              <a:t>Report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10</a:t>
            </a:fld>
            <a:endParaRPr lang="en-US"/>
          </a:p>
        </p:txBody>
      </p:sp>
      <p:sp>
        <p:nvSpPr>
          <p:cNvPr id="5" name="Rectangle 2"/>
          <p:cNvSpPr txBox="1">
            <a:spLocks noChangeArrowheads="1"/>
          </p:cNvSpPr>
          <p:nvPr/>
        </p:nvSpPr>
        <p:spPr>
          <a:xfrm>
            <a:off x="685800" y="685800"/>
            <a:ext cx="7772400" cy="6096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Other Guidelines for IEEE WG Meetings</a:t>
            </a:r>
          </a:p>
        </p:txBody>
      </p:sp>
      <p:sp>
        <p:nvSpPr>
          <p:cNvPr id="6" name="Rectangle 4"/>
          <p:cNvSpPr>
            <a:spLocks noChangeArrowheads="1"/>
          </p:cNvSpPr>
          <p:nvPr/>
        </p:nvSpPr>
        <p:spPr bwMode="auto">
          <a:xfrm>
            <a:off x="533400" y="1371600"/>
            <a:ext cx="8229600" cy="45720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b="1" u="sng">
              <a:solidFill>
                <a:srgbClr val="FF0000"/>
              </a:solidFill>
            </a:endParaRPr>
          </a:p>
          <a:p>
            <a:pPr marL="230188" indent="-230188">
              <a:lnSpc>
                <a:spcPct val="80000"/>
              </a:lnSpc>
              <a:spcBef>
                <a:spcPct val="20000"/>
              </a:spcBef>
              <a:spcAft>
                <a:spcPct val="40000"/>
              </a:spcAft>
              <a:buFontTx/>
              <a:buChar char="•"/>
            </a:pPr>
            <a:r>
              <a:rPr lang="en-US" sz="2000"/>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interpretation, validity, or essentiality of patents/patent claims. </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specific license rates, terms, or conditions.</a:t>
            </a:r>
          </a:p>
          <a:p>
            <a:pPr marL="1143000" lvl="2" indent="-228600">
              <a:lnSpc>
                <a:spcPct val="80000"/>
              </a:lnSpc>
              <a:spcBef>
                <a:spcPct val="20000"/>
              </a:spcBef>
              <a:spcAft>
                <a:spcPct val="40000"/>
              </a:spcAft>
              <a:buFontTx/>
              <a:buChar char="•"/>
            </a:pPr>
            <a:r>
              <a:rPr lang="en-US" sz="16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600"/>
              <a:t>Technical considerations remain primary focus</a:t>
            </a:r>
            <a:endParaRPr lang="en-US" sz="1600"/>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discuss the status or substance of ongoing or threatened litigation.</a:t>
            </a:r>
          </a:p>
          <a:p>
            <a:pPr marL="630238" lvl="1" indent="-285750">
              <a:lnSpc>
                <a:spcPct val="80000"/>
              </a:lnSpc>
              <a:spcBef>
                <a:spcPct val="20000"/>
              </a:spcBef>
              <a:spcAft>
                <a:spcPct val="40000"/>
              </a:spcAft>
              <a:buFontTx/>
              <a:buChar char="–"/>
            </a:pPr>
            <a:r>
              <a:rPr lang="en-US" sz="1800" b="1"/>
              <a:t>Don</a:t>
            </a:r>
            <a:r>
              <a:rPr lang="en-US" sz="1800" b="1">
                <a:latin typeface="Arial" charset="0"/>
              </a:rPr>
              <a:t>’</a:t>
            </a:r>
            <a:r>
              <a:rPr lang="en-US" sz="1800" b="1"/>
              <a:t>t be silent if inappropriate topics are discussed </a:t>
            </a:r>
            <a:r>
              <a:rPr lang="en-US" sz="1800" b="1">
                <a:latin typeface="Arial" charset="0"/>
              </a:rPr>
              <a:t>…</a:t>
            </a:r>
            <a:r>
              <a:rPr lang="en-US" sz="1800" b="1"/>
              <a:t> do formally object.</a:t>
            </a:r>
          </a:p>
          <a:p>
            <a:pPr marL="230188" indent="-230188" algn="ctr">
              <a:lnSpc>
                <a:spcPct val="80000"/>
              </a:lnSpc>
              <a:spcBef>
                <a:spcPct val="20000"/>
              </a:spcBef>
            </a:pPr>
            <a:r>
              <a:rPr lang="en-US"/>
              <a:t>---------------------------------------------------------------   </a:t>
            </a:r>
            <a:endParaRPr lang="en-US" sz="1400"/>
          </a:p>
          <a:p>
            <a:pPr marL="230188" indent="-230188" algn="ctr">
              <a:lnSpc>
                <a:spcPct val="80000"/>
              </a:lnSpc>
              <a:spcBef>
                <a:spcPct val="20000"/>
              </a:spcBef>
            </a:pPr>
            <a:r>
              <a:rPr lang="en-US" sz="1400"/>
              <a:t>See </a:t>
            </a:r>
            <a:r>
              <a:rPr lang="en-US" sz="1400" i="1"/>
              <a:t>IEEE-SA Standards Board Operations Manual</a:t>
            </a:r>
            <a:r>
              <a:rPr lang="en-US" sz="1400"/>
              <a:t>, clause 5.3.10 and </a:t>
            </a:r>
            <a:r>
              <a:rPr lang="en-GB" sz="1400"/>
              <a:t>“Promoting Competition and Innovation: What You Need to Know about the IEEE Standards Association's Antitrust and Competition Policy”</a:t>
            </a:r>
            <a:r>
              <a:rPr lang="en-US" sz="1400"/>
              <a:t> for more details.</a:t>
            </a:r>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r>
              <a:rPr lang="en-US" sz="2000" dirty="0" smtClean="0"/>
              <a:t>Call for secretary</a:t>
            </a:r>
          </a:p>
          <a:p>
            <a:r>
              <a:rPr lang="en-US" sz="2000" dirty="0" smtClean="0"/>
              <a:t>Set agenda for the week</a:t>
            </a:r>
          </a:p>
          <a:p>
            <a:r>
              <a:rPr lang="en-US" sz="2000" dirty="0" smtClean="0"/>
              <a:t>Review from September</a:t>
            </a:r>
          </a:p>
          <a:p>
            <a:r>
              <a:rPr lang="en-US" sz="2000" dirty="0" smtClean="0"/>
              <a:t>Approve minutes from September</a:t>
            </a:r>
          </a:p>
          <a:p>
            <a:r>
              <a:rPr lang="en-US" sz="2000" dirty="0" smtClean="0"/>
              <a:t>Review conference calls</a:t>
            </a:r>
          </a:p>
          <a:p>
            <a:r>
              <a:rPr lang="en-US" sz="2000" dirty="0" smtClean="0"/>
              <a:t>Editor Report</a:t>
            </a:r>
          </a:p>
          <a:p>
            <a:r>
              <a:rPr lang="en-US" sz="2000" dirty="0" smtClean="0"/>
              <a:t>Comment resolution on D5.0 &amp; motions on resolutions</a:t>
            </a:r>
          </a:p>
          <a:p>
            <a:r>
              <a:rPr lang="en-US" sz="2000" dirty="0" smtClean="0"/>
              <a:t>Plan for Sponsor Ballot</a:t>
            </a:r>
          </a:p>
          <a:p>
            <a:r>
              <a:rPr lang="en-US" sz="2000" dirty="0" smtClean="0"/>
              <a:t>Motion for Recirculation Letter Ballot</a:t>
            </a:r>
          </a:p>
          <a:p>
            <a:r>
              <a:rPr lang="en-US" sz="2000" dirty="0" smtClean="0"/>
              <a:t>Planning for January</a:t>
            </a:r>
          </a:p>
          <a:p>
            <a:r>
              <a:rPr lang="en-US" sz="2000" dirty="0" smtClean="0"/>
              <a:t>Proposal for working relationship with CWPAN</a:t>
            </a:r>
          </a:p>
          <a:p>
            <a:r>
              <a:rPr lang="en-US" sz="2000" dirty="0" smtClean="0"/>
              <a:t>Other presentations</a:t>
            </a:r>
          </a:p>
          <a:p>
            <a:pPr>
              <a:buNone/>
            </a:pPr>
            <a:endParaRPr lang="en-US" sz="2000" dirty="0"/>
          </a:p>
        </p:txBody>
      </p:sp>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pPr>
              <a:lnSpc>
                <a:spcPct val="80000"/>
              </a:lnSpc>
            </a:pPr>
            <a:r>
              <a:rPr lang="en-US" dirty="0" smtClean="0"/>
              <a:t>Comment Resolution</a:t>
            </a:r>
          </a:p>
          <a:p>
            <a:pPr lvl="1">
              <a:lnSpc>
                <a:spcPct val="80000"/>
              </a:lnSpc>
            </a:pPr>
            <a:r>
              <a:rPr lang="en-US" dirty="0" smtClean="0"/>
              <a:t>11/1374r2, Comment Database, Carlos Cordeiro</a:t>
            </a:r>
          </a:p>
          <a:p>
            <a:pPr>
              <a:lnSpc>
                <a:spcPct val="80000"/>
              </a:lnSpc>
            </a:pPr>
            <a:r>
              <a:rPr lang="en-US" dirty="0" smtClean="0"/>
              <a:t>Other</a:t>
            </a:r>
          </a:p>
          <a:p>
            <a:pPr lvl="1">
              <a:lnSpc>
                <a:spcPct val="80000"/>
              </a:lnSpc>
            </a:pPr>
            <a:r>
              <a:rPr lang="en-US" dirty="0" smtClean="0"/>
              <a:t>11/1447r0, P802.11ad Report to EC on Conditional Approval to go to Sponsor Ballot, Eldad Perahia</a:t>
            </a:r>
          </a:p>
          <a:p>
            <a:pPr lvl="1">
              <a:lnSpc>
                <a:spcPct val="80000"/>
              </a:lnSpc>
            </a:pPr>
            <a:r>
              <a:rPr lang="en-US" dirty="0" smtClean="0"/>
              <a:t>Proposal for working relationship with CWPAN, Bruce Kraemer</a:t>
            </a:r>
          </a:p>
          <a:p>
            <a:endParaRPr lang="en-US" dirty="0"/>
          </a:p>
        </p:txBody>
      </p:sp>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Tentative TGad Agenda for the Week</a:t>
            </a:r>
            <a:endParaRPr lang="en-US" dirty="0"/>
          </a:p>
        </p:txBody>
      </p:sp>
      <p:sp>
        <p:nvSpPr>
          <p:cNvPr id="3" name="Content Placeholder 2"/>
          <p:cNvSpPr>
            <a:spLocks noGrp="1"/>
          </p:cNvSpPr>
          <p:nvPr>
            <p:ph sz="half" idx="1"/>
          </p:nvPr>
        </p:nvSpPr>
        <p:spPr/>
        <p:txBody>
          <a:bodyPr/>
          <a:lstStyle/>
          <a:p>
            <a:pPr>
              <a:lnSpc>
                <a:spcPct val="90000"/>
              </a:lnSpc>
            </a:pPr>
            <a:r>
              <a:rPr lang="en-US" sz="1800" dirty="0" smtClean="0"/>
              <a:t>Monday Nov 7</a:t>
            </a:r>
            <a:r>
              <a:rPr lang="en-US" sz="1800" baseline="30000" dirty="0" smtClean="0"/>
              <a:t>th</a:t>
            </a:r>
            <a:r>
              <a:rPr lang="en-US" sz="1800" dirty="0" smtClean="0"/>
              <a:t>, 16:00 – 18:0</a:t>
            </a:r>
            <a:r>
              <a:rPr lang="en-US" sz="1800" dirty="0" smtClean="0">
                <a:sym typeface="Wingdings" pitchFamily="2" charset="2"/>
              </a:rPr>
              <a:t>0</a:t>
            </a:r>
          </a:p>
          <a:p>
            <a:pPr lvl="1"/>
            <a:r>
              <a:rPr lang="en-US" sz="1600" dirty="0" smtClean="0"/>
              <a:t>Call for secretary</a:t>
            </a:r>
          </a:p>
          <a:p>
            <a:pPr lvl="1"/>
            <a:r>
              <a:rPr lang="en-US" sz="1600" dirty="0" smtClean="0"/>
              <a:t>Set agenda for the week</a:t>
            </a:r>
          </a:p>
          <a:p>
            <a:pPr lvl="1"/>
            <a:r>
              <a:rPr lang="en-US" sz="1600" dirty="0" smtClean="0"/>
              <a:t>Review from September</a:t>
            </a:r>
          </a:p>
          <a:p>
            <a:pPr lvl="1"/>
            <a:r>
              <a:rPr lang="en-US" sz="1600" dirty="0" smtClean="0"/>
              <a:t>Approve minutes from September</a:t>
            </a:r>
          </a:p>
          <a:p>
            <a:pPr lvl="1"/>
            <a:r>
              <a:rPr lang="en-US" sz="1600" dirty="0" smtClean="0"/>
              <a:t>Review conference calls</a:t>
            </a:r>
          </a:p>
          <a:p>
            <a:pPr lvl="1"/>
            <a:r>
              <a:rPr lang="en-US" sz="1600" dirty="0" smtClean="0"/>
              <a:t>Editor Report</a:t>
            </a:r>
          </a:p>
          <a:p>
            <a:pPr lvl="1"/>
            <a:r>
              <a:rPr lang="en-US" sz="1600" dirty="0" smtClean="0"/>
              <a:t>Comment resolution on D5.0 &amp; motions on resolutions</a:t>
            </a:r>
          </a:p>
          <a:p>
            <a:pPr lvl="1"/>
            <a:r>
              <a:rPr lang="en-US" sz="1600" dirty="0" smtClean="0"/>
              <a:t>Motion for Recirculation Letter Ballot</a:t>
            </a:r>
          </a:p>
          <a:p>
            <a:pPr lvl="1"/>
            <a:r>
              <a:rPr lang="en-US" sz="1600" dirty="0" smtClean="0"/>
              <a:t>Plan for Sponsor Ballot</a:t>
            </a:r>
          </a:p>
          <a:p>
            <a:pPr lvl="1"/>
            <a:r>
              <a:rPr lang="en-US" sz="1600" dirty="0" smtClean="0"/>
              <a:t>Planning for January</a:t>
            </a:r>
          </a:p>
          <a:p>
            <a:pPr>
              <a:lnSpc>
                <a:spcPct val="90000"/>
              </a:lnSpc>
            </a:pPr>
            <a:r>
              <a:rPr lang="en-US" sz="1800" dirty="0" smtClean="0"/>
              <a:t>Tuesday Nov 8</a:t>
            </a:r>
            <a:r>
              <a:rPr lang="en-US" sz="1800" baseline="30000" dirty="0" smtClean="0"/>
              <a:t>th</a:t>
            </a:r>
            <a:r>
              <a:rPr lang="en-US" sz="1800" dirty="0" smtClean="0"/>
              <a:t>, 8:00 – 10:0</a:t>
            </a:r>
            <a:r>
              <a:rPr lang="en-US" sz="1800" dirty="0" smtClean="0">
                <a:sym typeface="Wingdings" pitchFamily="2" charset="2"/>
              </a:rPr>
              <a:t>0</a:t>
            </a:r>
          </a:p>
          <a:p>
            <a:pPr lvl="1">
              <a:lnSpc>
                <a:spcPct val="90000"/>
              </a:lnSpc>
            </a:pPr>
            <a:r>
              <a:rPr lang="en-US" sz="1600" dirty="0" smtClean="0"/>
              <a:t> cancel</a:t>
            </a:r>
          </a:p>
          <a:p>
            <a:pPr>
              <a:lnSpc>
                <a:spcPct val="90000"/>
              </a:lnSpc>
            </a:pPr>
            <a:endParaRPr lang="en-US" sz="1800" dirty="0" smtClean="0"/>
          </a:p>
          <a:p>
            <a:pPr lvl="1">
              <a:lnSpc>
                <a:spcPct val="90000"/>
              </a:lnSpc>
            </a:pPr>
            <a:endParaRPr lang="en-US" sz="1600" dirty="0" smtClean="0"/>
          </a:p>
        </p:txBody>
      </p:sp>
      <p:sp>
        <p:nvSpPr>
          <p:cNvPr id="4" name="Content Placeholder 3"/>
          <p:cNvSpPr>
            <a:spLocks noGrp="1"/>
          </p:cNvSpPr>
          <p:nvPr>
            <p:ph sz="half" idx="2"/>
          </p:nvPr>
        </p:nvSpPr>
        <p:spPr/>
        <p:txBody>
          <a:bodyPr/>
          <a:lstStyle/>
          <a:p>
            <a:pPr>
              <a:lnSpc>
                <a:spcPct val="90000"/>
              </a:lnSpc>
            </a:pPr>
            <a:r>
              <a:rPr lang="en-US" sz="1800" dirty="0" smtClean="0"/>
              <a:t>Wednesday Nov 9</a:t>
            </a:r>
            <a:r>
              <a:rPr lang="en-US" sz="1800" baseline="30000" dirty="0" smtClean="0"/>
              <a:t>th</a:t>
            </a:r>
            <a:r>
              <a:rPr lang="en-US" sz="1800" dirty="0" smtClean="0"/>
              <a:t>, 16:00 – 18:0</a:t>
            </a:r>
            <a:r>
              <a:rPr lang="en-US" sz="1800" dirty="0" smtClean="0">
                <a:sym typeface="Wingdings" pitchFamily="2" charset="2"/>
              </a:rPr>
              <a:t>0</a:t>
            </a:r>
            <a:endParaRPr lang="en-US" sz="1800" dirty="0" smtClean="0"/>
          </a:p>
          <a:p>
            <a:pPr lvl="1">
              <a:lnSpc>
                <a:spcPct val="90000"/>
              </a:lnSpc>
            </a:pPr>
            <a:r>
              <a:rPr lang="en-US" sz="1600" dirty="0" smtClean="0"/>
              <a:t> Proposal for working relationship with CWPAN, Bruce Kraemer</a:t>
            </a:r>
          </a:p>
          <a:p>
            <a:pPr>
              <a:lnSpc>
                <a:spcPct val="90000"/>
              </a:lnSpc>
            </a:pPr>
            <a:r>
              <a:rPr lang="en-US" sz="1800" dirty="0" smtClean="0"/>
              <a:t>Thursday Nov 10</a:t>
            </a:r>
            <a:r>
              <a:rPr lang="en-US" sz="1800" baseline="30000" dirty="0" smtClean="0"/>
              <a:t>th</a:t>
            </a:r>
            <a:r>
              <a:rPr lang="en-US" sz="1800" dirty="0" smtClean="0"/>
              <a:t>, 8:00 – 10:0</a:t>
            </a:r>
            <a:r>
              <a:rPr lang="en-US" sz="1800" dirty="0" smtClean="0">
                <a:sym typeface="Wingdings" pitchFamily="2" charset="2"/>
              </a:rPr>
              <a:t>0</a:t>
            </a:r>
          </a:p>
          <a:p>
            <a:pPr lvl="1">
              <a:lnSpc>
                <a:spcPct val="90000"/>
              </a:lnSpc>
            </a:pPr>
            <a:r>
              <a:rPr lang="en-US" sz="1600" dirty="0" smtClean="0"/>
              <a:t> </a:t>
            </a:r>
          </a:p>
          <a:p>
            <a:pPr>
              <a:lnSpc>
                <a:spcPct val="90000"/>
              </a:lnSpc>
            </a:pPr>
            <a:endParaRPr lang="en-US" sz="1800" dirty="0" smtClean="0">
              <a:sym typeface="Wingdings" pitchFamily="2" charset="2"/>
            </a:endParaRPr>
          </a:p>
          <a:p>
            <a:pPr>
              <a:lnSpc>
                <a:spcPct val="90000"/>
              </a:lnSpc>
            </a:pPr>
            <a:endParaRPr lang="en-US" sz="1800" dirty="0" smtClean="0">
              <a:sym typeface="Wingdings" pitchFamily="2" charset="2"/>
            </a:endParaRPr>
          </a:p>
        </p:txBody>
      </p:sp>
      <p:sp>
        <p:nvSpPr>
          <p:cNvPr id="5" name="Date Placeholder 4"/>
          <p:cNvSpPr>
            <a:spLocks noGrp="1"/>
          </p:cNvSpPr>
          <p:nvPr>
            <p:ph type="dt" sz="half" idx="10"/>
          </p:nvPr>
        </p:nvSpPr>
        <p:spPr/>
        <p:txBody>
          <a:bodyPr/>
          <a:lstStyle/>
          <a:p>
            <a:pPr>
              <a:defRPr/>
            </a:pPr>
            <a:r>
              <a:rPr lang="en-US" dirty="0" smtClean="0"/>
              <a:t>November 2011</a:t>
            </a:r>
            <a:endParaRPr lang="en-US" dirty="0"/>
          </a:p>
        </p:txBody>
      </p:sp>
      <p:sp>
        <p:nvSpPr>
          <p:cNvPr id="6" name="Footer Placeholder 5"/>
          <p:cNvSpPr>
            <a:spLocks noGrp="1"/>
          </p:cNvSpPr>
          <p:nvPr>
            <p:ph type="ftr" sz="quarter" idx="11"/>
          </p:nvPr>
        </p:nvSpPr>
        <p:spPr/>
        <p:txBody>
          <a:bodyPr/>
          <a:lstStyle/>
          <a:p>
            <a:pPr>
              <a:defRPr/>
            </a:pPr>
            <a:r>
              <a:rPr lang="en-US" smtClean="0"/>
              <a:t>Eldad Perahia, Intel Corporation</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Monday Nov 7</a:t>
            </a:r>
            <a:r>
              <a:rPr lang="en-US" baseline="30000" dirty="0" smtClean="0"/>
              <a:t>th</a:t>
            </a:r>
            <a:r>
              <a:rPr lang="en-US" dirty="0" smtClean="0"/>
              <a:t>, 16:00 – 18:0</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r>
              <a:rPr lang="en-US" dirty="0" smtClean="0"/>
              <a:t>Call for secretary</a:t>
            </a:r>
          </a:p>
          <a:p>
            <a:r>
              <a:rPr lang="en-US" dirty="0" smtClean="0"/>
              <a:t>Set agenda for the week</a:t>
            </a:r>
          </a:p>
          <a:p>
            <a:r>
              <a:rPr lang="en-US" dirty="0" smtClean="0"/>
              <a:t>Review from September</a:t>
            </a:r>
          </a:p>
          <a:p>
            <a:r>
              <a:rPr lang="en-US" dirty="0" smtClean="0"/>
              <a:t>Approve minutes from September</a:t>
            </a:r>
          </a:p>
          <a:p>
            <a:r>
              <a:rPr lang="en-US" dirty="0" smtClean="0"/>
              <a:t>Review conference calls</a:t>
            </a:r>
          </a:p>
          <a:p>
            <a:r>
              <a:rPr lang="en-US" dirty="0" smtClean="0"/>
              <a:t>Editor Report</a:t>
            </a:r>
          </a:p>
          <a:p>
            <a:r>
              <a:rPr lang="en-US" dirty="0" smtClean="0"/>
              <a:t>Comment resolution on D5.0 &amp; motions on resolutions</a:t>
            </a:r>
          </a:p>
          <a:p>
            <a:r>
              <a:rPr lang="en-US" dirty="0" smtClean="0"/>
              <a:t>Motion for Recirculation Letter Ballot</a:t>
            </a:r>
          </a:p>
          <a:p>
            <a:r>
              <a:rPr lang="en-US" dirty="0" smtClean="0"/>
              <a:t>Plan for Sponsor Ballot</a:t>
            </a:r>
          </a:p>
          <a:p>
            <a:r>
              <a:rPr lang="en-US" dirty="0" smtClean="0"/>
              <a:t>Planning for January</a:t>
            </a:r>
          </a:p>
          <a:p>
            <a:endParaRPr lang="en-US" sz="2000" dirty="0" smtClean="0"/>
          </a:p>
        </p:txBody>
      </p:sp>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Monday Nov 7</a:t>
            </a:r>
            <a:r>
              <a:rPr lang="en-US" baseline="30000" dirty="0" smtClean="0"/>
              <a:t>th</a:t>
            </a:r>
            <a:r>
              <a:rPr lang="en-US" dirty="0" smtClean="0"/>
              <a:t>, 16:00 – 18:0</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r>
              <a:rPr lang="en-US" dirty="0" smtClean="0"/>
              <a:t>September minutes approved</a:t>
            </a:r>
          </a:p>
          <a:p>
            <a:r>
              <a:rPr lang="en-US" dirty="0" smtClean="0"/>
              <a:t>Comment resolutions approved</a:t>
            </a:r>
          </a:p>
          <a:p>
            <a:r>
              <a:rPr lang="en-US" dirty="0" smtClean="0"/>
              <a:t>Motion for recirculation passes</a:t>
            </a:r>
          </a:p>
          <a:p>
            <a:r>
              <a:rPr lang="en-US" dirty="0" smtClean="0"/>
              <a:t>Sponsor ballot report</a:t>
            </a:r>
          </a:p>
          <a:p>
            <a:pPr lvl="1"/>
            <a:r>
              <a:rPr lang="en-US" dirty="0" smtClean="0"/>
              <a:t>Need to fix link</a:t>
            </a:r>
          </a:p>
          <a:p>
            <a:pPr lvl="1"/>
            <a:r>
              <a:rPr lang="en-US" dirty="0" smtClean="0"/>
              <a:t>Need to fix header</a:t>
            </a:r>
          </a:p>
          <a:p>
            <a:pPr lvl="1"/>
            <a:r>
              <a:rPr lang="en-US" smtClean="0"/>
              <a:t>Motion approved</a:t>
            </a:r>
            <a:endParaRPr lang="en-US" dirty="0" smtClean="0"/>
          </a:p>
          <a:p>
            <a:r>
              <a:rPr lang="en-US" dirty="0" smtClean="0"/>
              <a:t>Tues 8-10am cancelled</a:t>
            </a:r>
          </a:p>
          <a:p>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from September</a:t>
            </a:r>
            <a:endParaRPr lang="en-US" dirty="0"/>
          </a:p>
        </p:txBody>
      </p:sp>
      <p:sp>
        <p:nvSpPr>
          <p:cNvPr id="3" name="Content Placeholder 2"/>
          <p:cNvSpPr>
            <a:spLocks noGrp="1"/>
          </p:cNvSpPr>
          <p:nvPr>
            <p:ph idx="1"/>
          </p:nvPr>
        </p:nvSpPr>
        <p:spPr/>
        <p:txBody>
          <a:bodyPr/>
          <a:lstStyle/>
          <a:p>
            <a:r>
              <a:rPr lang="en-US" dirty="0" smtClean="0"/>
              <a:t>Resolved all comments on LB 183</a:t>
            </a:r>
          </a:p>
          <a:p>
            <a:r>
              <a:rPr lang="en-US" dirty="0" smtClean="0"/>
              <a:t>TG and WG approved motion for recirculation letter ballot on D5.0</a:t>
            </a:r>
          </a:p>
          <a:p>
            <a:endParaRPr lang="en-US" dirty="0"/>
          </a:p>
        </p:txBody>
      </p:sp>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Minutes</a:t>
            </a:r>
            <a:endParaRPr lang="en-US" dirty="0"/>
          </a:p>
        </p:txBody>
      </p:sp>
      <p:sp>
        <p:nvSpPr>
          <p:cNvPr id="3" name="Content Placeholder 2"/>
          <p:cNvSpPr>
            <a:spLocks noGrp="1"/>
          </p:cNvSpPr>
          <p:nvPr>
            <p:ph idx="1"/>
          </p:nvPr>
        </p:nvSpPr>
        <p:spPr/>
        <p:txBody>
          <a:bodyPr/>
          <a:lstStyle/>
          <a:p>
            <a:r>
              <a:rPr lang="en-US" dirty="0" smtClean="0"/>
              <a:t>Motion to approve September ‘11 TGad minutes as contained in 11-11-1220r0</a:t>
            </a:r>
          </a:p>
          <a:p>
            <a:endParaRPr lang="en-US" dirty="0" smtClean="0"/>
          </a:p>
          <a:p>
            <a:r>
              <a:rPr lang="en-US" dirty="0" smtClean="0"/>
              <a:t>Move: Chris</a:t>
            </a:r>
          </a:p>
          <a:p>
            <a:r>
              <a:rPr lang="en-US" dirty="0" smtClean="0"/>
              <a:t>Second: James</a:t>
            </a:r>
          </a:p>
          <a:p>
            <a:r>
              <a:rPr lang="en-US" dirty="0" smtClean="0"/>
              <a:t>Approved by unanimous </a:t>
            </a:r>
            <a:r>
              <a:rPr lang="en-US" dirty="0" err="1" smtClean="0"/>
              <a:t>concent</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of Conference Calls</a:t>
            </a:r>
            <a:endParaRPr lang="en-US" dirty="0"/>
          </a:p>
        </p:txBody>
      </p:sp>
      <p:sp>
        <p:nvSpPr>
          <p:cNvPr id="3" name="Content Placeholder 2"/>
          <p:cNvSpPr>
            <a:spLocks noGrp="1"/>
          </p:cNvSpPr>
          <p:nvPr>
            <p:ph idx="1"/>
          </p:nvPr>
        </p:nvSpPr>
        <p:spPr/>
        <p:txBody>
          <a:bodyPr/>
          <a:lstStyle/>
          <a:p>
            <a:r>
              <a:rPr lang="en-US" dirty="0" smtClean="0"/>
              <a:t>Conference call minutes from 2011 contained in </a:t>
            </a:r>
          </a:p>
          <a:p>
            <a:pPr lvl="1"/>
            <a:r>
              <a:rPr lang="en-US" dirty="0" smtClean="0"/>
              <a:t>11/0016r23</a:t>
            </a:r>
          </a:p>
          <a:p>
            <a:r>
              <a:rPr lang="en-US" dirty="0" smtClean="0"/>
              <a:t>Comment resolution on D5.0</a:t>
            </a:r>
            <a:endParaRPr lang="en-US" dirty="0"/>
          </a:p>
        </p:txBody>
      </p:sp>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a:t>
            </a:r>
            <a:endParaRPr lang="en-US" dirty="0"/>
          </a:p>
        </p:txBody>
      </p:sp>
      <p:sp>
        <p:nvSpPr>
          <p:cNvPr id="3" name="Content Placeholder 2"/>
          <p:cNvSpPr>
            <a:spLocks noGrp="1"/>
          </p:cNvSpPr>
          <p:nvPr>
            <p:ph idx="1"/>
          </p:nvPr>
        </p:nvSpPr>
        <p:spPr/>
        <p:txBody>
          <a:bodyPr/>
          <a:lstStyle/>
          <a:p>
            <a:r>
              <a:rPr lang="en-US" dirty="0" smtClean="0"/>
              <a:t>LB185 comment database: 11/1374r2</a:t>
            </a:r>
          </a:p>
          <a:p>
            <a:r>
              <a:rPr lang="en-US" dirty="0" smtClean="0"/>
              <a:t>Total technical comments: 27</a:t>
            </a:r>
          </a:p>
          <a:p>
            <a:r>
              <a:rPr lang="en-US" dirty="0" smtClean="0"/>
              <a:t>Total editorial comments: 14</a:t>
            </a:r>
          </a:p>
          <a:p>
            <a:r>
              <a:rPr lang="en-US" dirty="0" smtClean="0"/>
              <a:t>All comments reviewed in conference calls</a:t>
            </a:r>
          </a:p>
          <a:p>
            <a:pPr lvl="1"/>
            <a:r>
              <a:rPr lang="en-US" dirty="0" smtClean="0"/>
              <a:t>All comments rejected</a:t>
            </a:r>
          </a:p>
          <a:p>
            <a:pPr lvl="1"/>
            <a:r>
              <a:rPr lang="en-US" dirty="0" smtClean="0"/>
              <a:t>No changes to the draft</a:t>
            </a:r>
          </a:p>
          <a:p>
            <a:pPr lvl="1"/>
            <a:r>
              <a:rPr lang="en-US" dirty="0" smtClean="0"/>
              <a:t>All comments included in Motions 63, 64</a:t>
            </a:r>
          </a:p>
        </p:txBody>
      </p:sp>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Meeting Protocol</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3200" b="1" i="0" u="none" strike="noStrike" kern="0" cap="none" spc="0" normalizeH="0" baseline="0" noProof="0" smtClean="0">
                <a:ln>
                  <a:noFill/>
                </a:ln>
                <a:solidFill>
                  <a:schemeClr val="tx1"/>
                </a:solidFill>
                <a:effectLst/>
                <a:uLnTx/>
                <a:uFillTx/>
                <a:latin typeface="+mn-lt"/>
                <a:ea typeface="+mn-ea"/>
                <a:cs typeface="+mn-cs"/>
              </a:rPr>
              <a:t>Please announce your affiliation when you first address the group during a meeting slot</a:t>
            </a:r>
            <a:endParaRPr kumimoji="0" lang="en-US" sz="32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for Conditional Approval</a:t>
            </a:r>
            <a:endParaRPr lang="en-US" dirty="0"/>
          </a:p>
        </p:txBody>
      </p:sp>
      <p:sp>
        <p:nvSpPr>
          <p:cNvPr id="3" name="Content Placeholder 2"/>
          <p:cNvSpPr>
            <a:spLocks noGrp="1"/>
          </p:cNvSpPr>
          <p:nvPr>
            <p:ph sz="half" idx="1"/>
          </p:nvPr>
        </p:nvSpPr>
        <p:spPr>
          <a:xfrm>
            <a:off x="685800" y="1828800"/>
            <a:ext cx="3810000" cy="4114800"/>
          </a:xfrm>
        </p:spPr>
        <p:txBody>
          <a:bodyPr/>
          <a:lstStyle/>
          <a:p>
            <a:pPr>
              <a:lnSpc>
                <a:spcPct val="80000"/>
              </a:lnSpc>
            </a:pPr>
            <a:r>
              <a:rPr lang="en-US" sz="1600" dirty="0" smtClean="0"/>
              <a:t>D3 (</a:t>
            </a:r>
            <a:r>
              <a:rPr lang="en-US" sz="1600" i="1" dirty="0" smtClean="0"/>
              <a:t>completed</a:t>
            </a:r>
            <a:r>
              <a:rPr lang="en-US" sz="1600" dirty="0" smtClean="0"/>
              <a:t>)</a:t>
            </a:r>
          </a:p>
          <a:p>
            <a:pPr lvl="1">
              <a:lnSpc>
                <a:spcPct val="80000"/>
              </a:lnSpc>
            </a:pPr>
            <a:r>
              <a:rPr lang="en-US" sz="1400" dirty="0" smtClean="0"/>
              <a:t>Approval of comment resolutions: July 22</a:t>
            </a:r>
          </a:p>
          <a:p>
            <a:pPr>
              <a:lnSpc>
                <a:spcPct val="80000"/>
              </a:lnSpc>
            </a:pPr>
            <a:r>
              <a:rPr lang="en-US" sz="1600" dirty="0" smtClean="0"/>
              <a:t>D4 (</a:t>
            </a:r>
            <a:r>
              <a:rPr lang="en-US" sz="1600" i="1" dirty="0" smtClean="0"/>
              <a:t>completed</a:t>
            </a:r>
            <a:r>
              <a:rPr lang="en-US" sz="1600" dirty="0" smtClean="0"/>
              <a:t>)</a:t>
            </a:r>
          </a:p>
          <a:p>
            <a:pPr lvl="1">
              <a:lnSpc>
                <a:spcPct val="80000"/>
              </a:lnSpc>
            </a:pPr>
            <a:r>
              <a:rPr lang="en-US" sz="1400" dirty="0" smtClean="0"/>
              <a:t>Prepare draft: July 29 (</a:t>
            </a:r>
            <a:r>
              <a:rPr lang="en-US" sz="1400" i="1" dirty="0" smtClean="0"/>
              <a:t>completed</a:t>
            </a:r>
            <a:r>
              <a:rPr lang="en-US" sz="1400" dirty="0" smtClean="0"/>
              <a:t>)</a:t>
            </a:r>
          </a:p>
          <a:p>
            <a:pPr lvl="1">
              <a:lnSpc>
                <a:spcPct val="80000"/>
              </a:lnSpc>
            </a:pPr>
            <a:r>
              <a:rPr lang="en-US" sz="1400" dirty="0" smtClean="0"/>
              <a:t>Recirculation Letter Ballot: Aug 1 – Aug 15 (</a:t>
            </a:r>
            <a:r>
              <a:rPr lang="en-US" sz="1400" i="1" dirty="0" smtClean="0"/>
              <a:t>completed</a:t>
            </a:r>
            <a:r>
              <a:rPr lang="en-US" sz="1400" dirty="0" smtClean="0"/>
              <a:t>)</a:t>
            </a:r>
          </a:p>
          <a:p>
            <a:pPr lvl="1">
              <a:lnSpc>
                <a:spcPct val="80000"/>
              </a:lnSpc>
            </a:pPr>
            <a:r>
              <a:rPr lang="en-US" sz="1400" dirty="0" smtClean="0"/>
              <a:t>Comment resolution: Aug 16 – Sept 23</a:t>
            </a:r>
          </a:p>
          <a:p>
            <a:pPr lvl="1">
              <a:lnSpc>
                <a:spcPct val="80000"/>
              </a:lnSpc>
            </a:pPr>
            <a:r>
              <a:rPr lang="en-US" sz="1400" dirty="0" smtClean="0"/>
              <a:t>Approval of comment resolutions: Sept 23</a:t>
            </a:r>
          </a:p>
          <a:p>
            <a:pPr>
              <a:lnSpc>
                <a:spcPct val="80000"/>
              </a:lnSpc>
            </a:pPr>
            <a:r>
              <a:rPr lang="en-US" sz="1600" dirty="0" smtClean="0"/>
              <a:t>D5 (</a:t>
            </a:r>
            <a:r>
              <a:rPr lang="en-US" sz="1600" i="1" dirty="0" smtClean="0"/>
              <a:t>in progress</a:t>
            </a:r>
            <a:r>
              <a:rPr lang="en-US" sz="1600" dirty="0" smtClean="0"/>
              <a:t>)</a:t>
            </a:r>
          </a:p>
          <a:p>
            <a:pPr lvl="1">
              <a:lnSpc>
                <a:spcPct val="80000"/>
              </a:lnSpc>
            </a:pPr>
            <a:r>
              <a:rPr lang="en-US" sz="1400" dirty="0" smtClean="0"/>
              <a:t>Prepare draft: Sept 20</a:t>
            </a:r>
          </a:p>
          <a:p>
            <a:pPr lvl="1">
              <a:lnSpc>
                <a:spcPct val="80000"/>
              </a:lnSpc>
            </a:pPr>
            <a:r>
              <a:rPr lang="en-US" sz="1400" dirty="0" smtClean="0"/>
              <a:t>Recirculation Letter Ballot: Sept 21 – Oct 6 (</a:t>
            </a:r>
            <a:r>
              <a:rPr lang="en-US" sz="1400" i="1" dirty="0" smtClean="0"/>
              <a:t>completed</a:t>
            </a:r>
            <a:r>
              <a:rPr lang="en-US" sz="1400" dirty="0" smtClean="0"/>
              <a:t>)</a:t>
            </a:r>
          </a:p>
          <a:p>
            <a:pPr lvl="1">
              <a:lnSpc>
                <a:spcPct val="80000"/>
              </a:lnSpc>
            </a:pPr>
            <a:r>
              <a:rPr lang="en-US" sz="1400" dirty="0" smtClean="0"/>
              <a:t>Comment resolution: Oct 7 – Nov 9 (</a:t>
            </a:r>
            <a:r>
              <a:rPr lang="en-US" sz="1400" i="1" dirty="0" smtClean="0"/>
              <a:t>completed</a:t>
            </a:r>
            <a:r>
              <a:rPr lang="en-US" sz="1400" dirty="0" smtClean="0"/>
              <a:t>)</a:t>
            </a:r>
          </a:p>
          <a:p>
            <a:pPr lvl="1">
              <a:lnSpc>
                <a:spcPct val="80000"/>
              </a:lnSpc>
            </a:pPr>
            <a:r>
              <a:rPr lang="en-US" sz="1400" dirty="0" smtClean="0"/>
              <a:t>Approval of comment resolutions: Nov 9 (</a:t>
            </a:r>
            <a:r>
              <a:rPr lang="en-US" sz="1400" i="1" dirty="0" smtClean="0"/>
              <a:t>completed</a:t>
            </a:r>
            <a:r>
              <a:rPr lang="en-US" sz="1400" dirty="0" smtClean="0"/>
              <a:t>)</a:t>
            </a:r>
          </a:p>
          <a:p>
            <a:pPr>
              <a:lnSpc>
                <a:spcPct val="80000"/>
              </a:lnSpc>
            </a:pPr>
            <a:r>
              <a:rPr lang="en-US" sz="1600" dirty="0" smtClean="0"/>
              <a:t>D5 unchanged</a:t>
            </a:r>
          </a:p>
          <a:p>
            <a:pPr lvl="1">
              <a:lnSpc>
                <a:spcPct val="80000"/>
              </a:lnSpc>
            </a:pPr>
            <a:r>
              <a:rPr lang="en-US" sz="1400" dirty="0" smtClean="0"/>
              <a:t>Recirculation Letter Ballot: Nov 9 – Nov 24</a:t>
            </a:r>
          </a:p>
          <a:p>
            <a:pPr lvl="1">
              <a:lnSpc>
                <a:spcPct val="80000"/>
              </a:lnSpc>
            </a:pPr>
            <a:r>
              <a:rPr lang="en-US" sz="1400" dirty="0" smtClean="0"/>
              <a:t>Comment resolution (accelerated process): Nov 25 – Dec 6</a:t>
            </a:r>
          </a:p>
          <a:p>
            <a:pPr>
              <a:buNone/>
            </a:pPr>
            <a:endParaRPr lang="en-US" dirty="0"/>
          </a:p>
        </p:txBody>
      </p:sp>
      <p:sp>
        <p:nvSpPr>
          <p:cNvPr id="4" name="Content Placeholder 3"/>
          <p:cNvSpPr>
            <a:spLocks noGrp="1"/>
          </p:cNvSpPr>
          <p:nvPr>
            <p:ph sz="half" idx="2"/>
          </p:nvPr>
        </p:nvSpPr>
        <p:spPr>
          <a:xfrm>
            <a:off x="4648200" y="1828800"/>
            <a:ext cx="3810000" cy="4114800"/>
          </a:xfrm>
        </p:spPr>
        <p:txBody>
          <a:bodyPr/>
          <a:lstStyle/>
          <a:p>
            <a:pPr>
              <a:lnSpc>
                <a:spcPct val="80000"/>
              </a:lnSpc>
            </a:pPr>
            <a:r>
              <a:rPr lang="en-US" sz="1600" dirty="0" smtClean="0"/>
              <a:t>Prepare for Sponsor Ballot</a:t>
            </a:r>
          </a:p>
          <a:p>
            <a:pPr lvl="1">
              <a:lnSpc>
                <a:spcPct val="80000"/>
              </a:lnSpc>
            </a:pPr>
            <a:r>
              <a:rPr lang="en-US" sz="1400" dirty="0" smtClean="0"/>
              <a:t>802.11 MEC: </a:t>
            </a:r>
            <a:r>
              <a:rPr lang="en-US" sz="1400" i="1" dirty="0" smtClean="0"/>
              <a:t>completed</a:t>
            </a:r>
          </a:p>
          <a:p>
            <a:pPr lvl="1">
              <a:lnSpc>
                <a:spcPct val="80000"/>
              </a:lnSpc>
            </a:pPr>
            <a:r>
              <a:rPr lang="en-US" sz="1400" dirty="0" smtClean="0"/>
              <a:t>IEEE-SA MEC: </a:t>
            </a:r>
            <a:r>
              <a:rPr lang="en-US" sz="1400" i="1" dirty="0" smtClean="0"/>
              <a:t>completed</a:t>
            </a:r>
          </a:p>
          <a:p>
            <a:pPr lvl="1">
              <a:lnSpc>
                <a:spcPct val="80000"/>
              </a:lnSpc>
            </a:pPr>
            <a:r>
              <a:rPr lang="en-US" sz="1400" dirty="0" smtClean="0"/>
              <a:t>Form Sponsor ballot pool: Sept 24 – Nov 11 (</a:t>
            </a:r>
            <a:r>
              <a:rPr lang="en-US" sz="1400" i="1" dirty="0" smtClean="0"/>
              <a:t>in progress</a:t>
            </a:r>
            <a:r>
              <a:rPr lang="en-US" sz="1400" dirty="0" smtClean="0"/>
              <a:t>)</a:t>
            </a:r>
          </a:p>
          <a:p>
            <a:pPr lvl="1">
              <a:lnSpc>
                <a:spcPct val="80000"/>
              </a:lnSpc>
            </a:pPr>
            <a:r>
              <a:rPr lang="en-US" sz="1400" dirty="0" smtClean="0"/>
              <a:t>Prepare report for Conditional: Nov 9 – 11 (</a:t>
            </a:r>
            <a:r>
              <a:rPr lang="en-US" sz="1400" i="1" dirty="0" smtClean="0"/>
              <a:t>in progress</a:t>
            </a:r>
            <a:r>
              <a:rPr lang="en-US" sz="1400" dirty="0" smtClean="0"/>
              <a:t>)</a:t>
            </a:r>
          </a:p>
          <a:p>
            <a:pPr lvl="1">
              <a:lnSpc>
                <a:spcPct val="80000"/>
              </a:lnSpc>
            </a:pPr>
            <a:r>
              <a:rPr lang="en-US" sz="1400" dirty="0" smtClean="0"/>
              <a:t>Seek Conditional Approval: Nov 11</a:t>
            </a:r>
          </a:p>
          <a:p>
            <a:pPr lvl="1">
              <a:lnSpc>
                <a:spcPct val="80000"/>
              </a:lnSpc>
            </a:pPr>
            <a:r>
              <a:rPr lang="en-US" sz="1400" dirty="0" smtClean="0"/>
              <a:t>Prepare report to EC: Dec 7 – 9</a:t>
            </a:r>
          </a:p>
          <a:p>
            <a:pPr lvl="1">
              <a:lnSpc>
                <a:spcPct val="80000"/>
              </a:lnSpc>
            </a:pPr>
            <a:r>
              <a:rPr lang="en-US" sz="1400" dirty="0" smtClean="0"/>
              <a:t>EC response to report: Dec 11 - 16</a:t>
            </a:r>
          </a:p>
          <a:p>
            <a:pPr>
              <a:lnSpc>
                <a:spcPct val="80000"/>
              </a:lnSpc>
            </a:pPr>
            <a:r>
              <a:rPr lang="en-US" sz="1600" dirty="0" smtClean="0"/>
              <a:t>Start of Initial Sponsor Ballot: </a:t>
            </a:r>
            <a:r>
              <a:rPr lang="en-US" sz="1600" smtClean="0"/>
              <a:t>Dec 19</a:t>
            </a:r>
            <a:endParaRPr lang="en-US" sz="1600" dirty="0" smtClean="0"/>
          </a:p>
        </p:txBody>
      </p:sp>
      <p:sp>
        <p:nvSpPr>
          <p:cNvPr id="5" name="Date Placeholder 4"/>
          <p:cNvSpPr>
            <a:spLocks noGrp="1"/>
          </p:cNvSpPr>
          <p:nvPr>
            <p:ph type="dt" sz="half" idx="10"/>
          </p:nvPr>
        </p:nvSpPr>
        <p:spPr/>
        <p:txBody>
          <a:bodyPr/>
          <a:lstStyle/>
          <a:p>
            <a:pPr>
              <a:defRPr/>
            </a:pPr>
            <a:r>
              <a:rPr lang="en-US" dirty="0" smtClean="0"/>
              <a:t>November 2011</a:t>
            </a:r>
            <a:endParaRPr lang="en-US" dirty="0"/>
          </a:p>
        </p:txBody>
      </p:sp>
      <p:sp>
        <p:nvSpPr>
          <p:cNvPr id="6" name="Footer Placeholder 5"/>
          <p:cNvSpPr>
            <a:spLocks noGrp="1"/>
          </p:cNvSpPr>
          <p:nvPr>
            <p:ph type="ftr" sz="quarter" idx="11"/>
          </p:nvPr>
        </p:nvSpPr>
        <p:spPr/>
        <p:txBody>
          <a:bodyPr/>
          <a:lstStyle/>
          <a:p>
            <a:pPr>
              <a:defRPr/>
            </a:pPr>
            <a:r>
              <a:rPr lang="en-US" smtClean="0"/>
              <a:t>Eldad Perahia, Intel Corporation</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Motion 63</a:t>
            </a:r>
            <a:endParaRPr lang="en-US" dirty="0"/>
          </a:p>
        </p:txBody>
      </p:sp>
      <p:sp>
        <p:nvSpPr>
          <p:cNvPr id="6" name="Content Placeholder 5"/>
          <p:cNvSpPr>
            <a:spLocks noGrp="1"/>
          </p:cNvSpPr>
          <p:nvPr>
            <p:ph idx="1"/>
          </p:nvPr>
        </p:nvSpPr>
        <p:spPr/>
        <p:txBody>
          <a:bodyPr/>
          <a:lstStyle/>
          <a:p>
            <a:r>
              <a:rPr lang="en-US" sz="2000" dirty="0" smtClean="0"/>
              <a:t>Move to approve resolution of comments:</a:t>
            </a:r>
          </a:p>
          <a:p>
            <a:pPr lvl="1"/>
            <a:r>
              <a:rPr lang="en-GB" sz="1800" dirty="0" smtClean="0"/>
              <a:t>5013, 5037, 5006, 5015, 5038, 5009, 5018, 5020, 5023, 5022, 5024 </a:t>
            </a:r>
            <a:r>
              <a:rPr lang="en-US" sz="1800" dirty="0" smtClean="0"/>
              <a:t>in 11/1374r2</a:t>
            </a:r>
          </a:p>
          <a:p>
            <a:pPr lvl="1"/>
            <a:endParaRPr lang="en-US" sz="1800" dirty="0" smtClean="0"/>
          </a:p>
          <a:p>
            <a:pPr lvl="1"/>
            <a:r>
              <a:rPr lang="en-US" sz="1800" dirty="0" smtClean="0"/>
              <a:t>No objection to resolutions during Thursday October 13th,  10:00-12:00  ET conference call</a:t>
            </a:r>
          </a:p>
          <a:p>
            <a:r>
              <a:rPr lang="en-US" sz="2000" dirty="0" smtClean="0"/>
              <a:t>Move/Second: James/Chris</a:t>
            </a:r>
          </a:p>
          <a:p>
            <a:endParaRPr lang="en-US" sz="2000" dirty="0" smtClean="0"/>
          </a:p>
          <a:p>
            <a:r>
              <a:rPr lang="en-US" sz="2000" dirty="0" smtClean="0"/>
              <a:t>Motion passes: Y/N/A: 23/4/0</a:t>
            </a:r>
          </a:p>
          <a:p>
            <a:endParaRPr lang="en-US" sz="2000" dirty="0" smtClean="0"/>
          </a:p>
          <a:p>
            <a:endParaRPr lang="en-US" dirty="0"/>
          </a:p>
        </p:txBody>
      </p:sp>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Motion 64</a:t>
            </a:r>
            <a:endParaRPr lang="en-US" dirty="0"/>
          </a:p>
        </p:txBody>
      </p:sp>
      <p:sp>
        <p:nvSpPr>
          <p:cNvPr id="6" name="Content Placeholder 5"/>
          <p:cNvSpPr>
            <a:spLocks noGrp="1"/>
          </p:cNvSpPr>
          <p:nvPr>
            <p:ph idx="1"/>
          </p:nvPr>
        </p:nvSpPr>
        <p:spPr/>
        <p:txBody>
          <a:bodyPr/>
          <a:lstStyle/>
          <a:p>
            <a:r>
              <a:rPr lang="en-US" sz="2000" dirty="0" smtClean="0"/>
              <a:t>Move to approve resolution of comments:</a:t>
            </a:r>
          </a:p>
          <a:p>
            <a:pPr lvl="1"/>
            <a:r>
              <a:rPr lang="en-US" sz="1800" dirty="0" smtClean="0"/>
              <a:t>5025, 5010, 5039, 5027, 5028, 5026, 5005, 5002, 5012, 5031, 5033, 5008, 5034, 5035, 5036, 5040, 5014,  5001,  5000,  5016,  5017,  5019,  5021,  5003,  5030,  5029,  5011,  5007,  5032,  5004 in 11/1374r2</a:t>
            </a:r>
          </a:p>
          <a:p>
            <a:pPr lvl="1"/>
            <a:endParaRPr lang="en-US" sz="1800" dirty="0" smtClean="0"/>
          </a:p>
          <a:p>
            <a:pPr lvl="1"/>
            <a:r>
              <a:rPr lang="en-US" sz="1800" dirty="0" smtClean="0"/>
              <a:t>No objection to resolutions during Thursday October 20th,  20:00-22:00  ET conference call</a:t>
            </a:r>
          </a:p>
          <a:p>
            <a:r>
              <a:rPr lang="en-US" sz="2000" dirty="0" smtClean="0"/>
              <a:t>Move/Second: James/Chris</a:t>
            </a:r>
          </a:p>
          <a:p>
            <a:endParaRPr lang="en-US" sz="2000" dirty="0" smtClean="0"/>
          </a:p>
          <a:p>
            <a:r>
              <a:rPr lang="en-US" dirty="0" smtClean="0"/>
              <a:t>Motion passes: Y/N/A: 22/4/1</a:t>
            </a:r>
          </a:p>
          <a:p>
            <a:endParaRPr lang="en-US" dirty="0"/>
          </a:p>
        </p:txBody>
      </p:sp>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23</a:t>
            </a:fld>
            <a:endParaRPr lang="en-US"/>
          </a:p>
        </p:txBody>
      </p:sp>
      <p:sp>
        <p:nvSpPr>
          <p:cNvPr id="7" name="Title 1"/>
          <p:cNvSpPr txBox="1">
            <a:spLocks/>
          </p:cNvSpPr>
          <p:nvPr/>
        </p:nvSpPr>
        <p:spPr>
          <a:xfrm>
            <a:off x="685800" y="685800"/>
            <a:ext cx="7772400" cy="685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Motion for Recirculation Letter Ballot</a:t>
            </a:r>
            <a:endParaRPr kumimoji="0" lang="en-US" sz="3200" b="1" i="0" u="none" strike="noStrike" kern="0" cap="none" spc="0" normalizeH="0" baseline="0" noProof="0" dirty="0" smtClean="0">
              <a:ln>
                <a:noFill/>
              </a:ln>
              <a:solidFill>
                <a:schemeClr val="tx2"/>
              </a:solidFill>
              <a:effectLst/>
              <a:uLnTx/>
              <a:uFillTx/>
              <a:latin typeface="+mj-lt"/>
              <a:ea typeface="+mj-ea"/>
              <a:cs typeface="+mj-cs"/>
            </a:endParaRPr>
          </a:p>
        </p:txBody>
      </p:sp>
      <p:sp>
        <p:nvSpPr>
          <p:cNvPr id="8" name="Content Placeholder 2"/>
          <p:cNvSpPr txBox="1">
            <a:spLocks/>
          </p:cNvSpPr>
          <p:nvPr/>
        </p:nvSpPr>
        <p:spPr>
          <a:xfrm>
            <a:off x="685800" y="1600200"/>
            <a:ext cx="7772400" cy="4495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Having approved comment resolutions for all of the comments received from LB 185 on P802.11ad D5.0 as contained in document 11/1374r2,</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Approve a 10 day Working Group Recirculation Ballot asking the question “Should P802.11ad D5.0 be forwarded to Sponsor Ballot?”</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Moved:  Chris</a:t>
            </a:r>
            <a:r>
              <a:rPr kumimoji="0" lang="en-US" sz="2000" b="1" i="0" u="none" strike="noStrike" kern="0" cap="none" spc="0" normalizeH="0" noProof="0" dirty="0" smtClean="0">
                <a:ln>
                  <a:noFill/>
                </a:ln>
                <a:solidFill>
                  <a:schemeClr val="tx1"/>
                </a:solidFill>
                <a:effectLst/>
                <a:uLnTx/>
                <a:uFillTx/>
                <a:latin typeface="+mn-lt"/>
                <a:ea typeface="+mn-ea"/>
                <a:cs typeface="+mn-cs"/>
              </a:rPr>
              <a:t> Hansen </a:t>
            </a:r>
            <a:r>
              <a:rPr kumimoji="0" lang="en-US" sz="2000" b="1" i="0" u="none" strike="noStrike" kern="0" cap="none" spc="0" normalizeH="0" baseline="0" noProof="0" dirty="0" smtClean="0">
                <a:ln>
                  <a:noFill/>
                </a:ln>
                <a:solidFill>
                  <a:schemeClr val="tx1"/>
                </a:solidFill>
                <a:effectLst/>
                <a:uLnTx/>
                <a:uFillTx/>
                <a:latin typeface="+mn-lt"/>
                <a:ea typeface="+mn-ea"/>
                <a:cs typeface="+mn-cs"/>
              </a:rPr>
              <a:t>, Seconded: James Yee, Result:</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[Moved by Eldad Perahia on behalf of TGad</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TGad vote: </a:t>
            </a:r>
          </a:p>
          <a:p>
            <a:pPr marL="342900" lvl="0" indent="-342900">
              <a:spcBef>
                <a:spcPct val="20000"/>
              </a:spcBef>
              <a:buFontTx/>
              <a:buChar char="•"/>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Moved: </a:t>
            </a:r>
            <a:r>
              <a:rPr lang="en-US" sz="2000" b="1" kern="0" dirty="0" smtClean="0"/>
              <a:t>Chris Hansen</a:t>
            </a:r>
            <a:r>
              <a:rPr kumimoji="0" lang="en-US" sz="2000" b="1" i="0" u="none" strike="noStrike" kern="0" cap="none" spc="0" normalizeH="0" baseline="0" noProof="0" dirty="0" smtClean="0">
                <a:ln>
                  <a:noFill/>
                </a:ln>
                <a:solidFill>
                  <a:schemeClr val="tx1"/>
                </a:solidFill>
                <a:effectLst/>
                <a:uLnTx/>
                <a:uFillTx/>
                <a:latin typeface="+mn-lt"/>
                <a:ea typeface="+mn-ea"/>
                <a:cs typeface="+mn-cs"/>
              </a:rPr>
              <a:t>,  Seconded: </a:t>
            </a:r>
            <a:r>
              <a:rPr lang="en-US" sz="2000" b="1" kern="0" dirty="0" smtClean="0"/>
              <a:t>James Yee</a:t>
            </a:r>
            <a:r>
              <a:rPr kumimoji="0" lang="en-US" sz="2000" b="1" i="0" u="none" strike="noStrike" kern="0" cap="none" spc="0" normalizeH="0" baseline="0" noProof="0" dirty="0" smtClean="0">
                <a:ln>
                  <a:noFill/>
                </a:ln>
                <a:solidFill>
                  <a:schemeClr val="tx1"/>
                </a:solidFill>
                <a:effectLst/>
                <a:uLnTx/>
                <a:uFillTx/>
                <a:latin typeface="+mn-lt"/>
                <a:ea typeface="+mn-ea"/>
                <a:cs typeface="+mn-cs"/>
              </a:rPr>
              <a:t>, Result: 23-0-4]</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Motion on Report to EC on Conditional Approval to go to Sponsor Ballot</a:t>
            </a:r>
            <a:endParaRPr lang="en-US" dirty="0"/>
          </a:p>
        </p:txBody>
      </p:sp>
      <p:sp>
        <p:nvSpPr>
          <p:cNvPr id="6" name="Content Placeholder 5"/>
          <p:cNvSpPr>
            <a:spLocks noGrp="1"/>
          </p:cNvSpPr>
          <p:nvPr>
            <p:ph idx="1"/>
          </p:nvPr>
        </p:nvSpPr>
        <p:spPr/>
        <p:txBody>
          <a:bodyPr/>
          <a:lstStyle/>
          <a:p>
            <a:r>
              <a:rPr lang="en-US" dirty="0" smtClean="0"/>
              <a:t>Move to approve the </a:t>
            </a:r>
            <a:r>
              <a:rPr lang="en-US" dirty="0" smtClean="0">
                <a:solidFill>
                  <a:schemeClr val="tx2"/>
                </a:solidFill>
              </a:rPr>
              <a:t>Report to EC on Conditional Approval to go to Sponsor Ballot</a:t>
            </a:r>
            <a:r>
              <a:rPr lang="en-US" dirty="0" smtClean="0"/>
              <a:t> in 11/1447r0</a:t>
            </a:r>
          </a:p>
          <a:p>
            <a:endParaRPr lang="en-US" dirty="0" smtClean="0"/>
          </a:p>
          <a:p>
            <a:pPr lvl="0"/>
            <a:r>
              <a:rPr lang="en-US" dirty="0" smtClean="0"/>
              <a:t>Moved:  Chris Hansen, Seconded: James Yee </a:t>
            </a:r>
          </a:p>
          <a:p>
            <a:pPr lvl="0"/>
            <a:endParaRPr lang="en-US" dirty="0" smtClean="0"/>
          </a:p>
          <a:p>
            <a:pPr lvl="0"/>
            <a:r>
              <a:rPr lang="en-US" dirty="0" smtClean="0"/>
              <a:t>Motion passes: Result: 20-0-0</a:t>
            </a:r>
          </a:p>
        </p:txBody>
      </p:sp>
      <p:sp>
        <p:nvSpPr>
          <p:cNvPr id="2" name="Date Placeholder 1"/>
          <p:cNvSpPr>
            <a:spLocks noGrp="1"/>
          </p:cNvSpPr>
          <p:nvPr>
            <p:ph type="dt" sz="half" idx="10"/>
          </p:nvPr>
        </p:nvSpPr>
        <p:spPr/>
        <p:txBody>
          <a:bodyPr/>
          <a:lstStyle/>
          <a:p>
            <a:pPr>
              <a:defRPr/>
            </a:pPr>
            <a:r>
              <a:rPr lang="en-US"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January</a:t>
            </a:r>
            <a:endParaRPr lang="en-US" dirty="0"/>
          </a:p>
        </p:txBody>
      </p:sp>
      <p:sp>
        <p:nvSpPr>
          <p:cNvPr id="3" name="Content Placeholder 2"/>
          <p:cNvSpPr>
            <a:spLocks noGrp="1"/>
          </p:cNvSpPr>
          <p:nvPr>
            <p:ph idx="1"/>
          </p:nvPr>
        </p:nvSpPr>
        <p:spPr/>
        <p:txBody>
          <a:bodyPr/>
          <a:lstStyle/>
          <a:p>
            <a:r>
              <a:rPr lang="en-US" dirty="0" smtClean="0"/>
              <a:t>Comment resolution on initial Sponsor Ballot</a:t>
            </a:r>
          </a:p>
        </p:txBody>
      </p:sp>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Conference call times</a:t>
            </a:r>
            <a:endParaRPr lang="en-US" dirty="0"/>
          </a:p>
        </p:txBody>
      </p:sp>
      <p:sp>
        <p:nvSpPr>
          <p:cNvPr id="3" name="Content Placeholder 2"/>
          <p:cNvSpPr>
            <a:spLocks noGrp="1"/>
          </p:cNvSpPr>
          <p:nvPr>
            <p:ph sz="half" idx="1"/>
          </p:nvPr>
        </p:nvSpPr>
        <p:spPr/>
        <p:txBody>
          <a:bodyPr/>
          <a:lstStyle/>
          <a:p>
            <a:r>
              <a:rPr lang="en-US" dirty="0" smtClean="0"/>
              <a:t>Previously approved conference calls</a:t>
            </a:r>
          </a:p>
          <a:p>
            <a:pPr lvl="1"/>
            <a:r>
              <a:rPr lang="en-US" sz="1800" dirty="0" smtClean="0"/>
              <a:t>Oct 27, Nov 17, Dec 8</a:t>
            </a:r>
          </a:p>
          <a:p>
            <a:pPr lvl="2"/>
            <a:r>
              <a:rPr lang="en-US" sz="1600" dirty="0" smtClean="0"/>
              <a:t>10:00 – 12:00 ET</a:t>
            </a:r>
          </a:p>
          <a:p>
            <a:pPr lvl="1"/>
            <a:r>
              <a:rPr lang="en-US" sz="1800" dirty="0" smtClean="0"/>
              <a:t>Oct 20, Nov 3, Dec 1, Dec 15</a:t>
            </a:r>
          </a:p>
          <a:p>
            <a:pPr lvl="2"/>
            <a:r>
              <a:rPr lang="en-US" sz="1600" dirty="0" smtClean="0"/>
              <a:t>20:00-22:00 ET</a:t>
            </a:r>
            <a:endParaRPr lang="en-US" dirty="0" smtClean="0"/>
          </a:p>
        </p:txBody>
      </p:sp>
      <p:sp>
        <p:nvSpPr>
          <p:cNvPr id="4" name="Content Placeholder 3"/>
          <p:cNvSpPr>
            <a:spLocks noGrp="1"/>
          </p:cNvSpPr>
          <p:nvPr>
            <p:ph sz="half" idx="2"/>
          </p:nvPr>
        </p:nvSpPr>
        <p:spPr/>
        <p:txBody>
          <a:bodyPr/>
          <a:lstStyle/>
          <a:p>
            <a:r>
              <a:rPr lang="en-US" dirty="0" smtClean="0"/>
              <a:t>New conference calls</a:t>
            </a:r>
          </a:p>
          <a:p>
            <a:pPr lvl="1"/>
            <a:r>
              <a:rPr lang="en-US" sz="1800" dirty="0" smtClean="0"/>
              <a:t>Not overlap with TGac</a:t>
            </a:r>
          </a:p>
          <a:p>
            <a:pPr lvl="1"/>
            <a:r>
              <a:rPr lang="en-US" sz="1800" dirty="0" smtClean="0"/>
              <a:t>Dec 22, Jan 5, Jan 26, Feb 9</a:t>
            </a:r>
          </a:p>
          <a:p>
            <a:pPr lvl="2"/>
            <a:r>
              <a:rPr lang="en-US" sz="1600" dirty="0" smtClean="0"/>
              <a:t>10:00 – 12:00 ET</a:t>
            </a:r>
          </a:p>
          <a:p>
            <a:pPr lvl="1"/>
            <a:r>
              <a:rPr lang="en-US" sz="1800" dirty="0" smtClean="0"/>
              <a:t>Dec 29, Jan 12, Feb 2, Feb 16</a:t>
            </a:r>
          </a:p>
          <a:p>
            <a:pPr lvl="2"/>
            <a:r>
              <a:rPr lang="en-US" sz="1600" dirty="0" smtClean="0"/>
              <a:t>20:00-22:00 ET</a:t>
            </a:r>
            <a:endParaRPr lang="en-US" dirty="0" smtClean="0"/>
          </a:p>
          <a:p>
            <a:endParaRPr lang="en-US" dirty="0"/>
          </a:p>
        </p:txBody>
      </p:sp>
      <p:sp>
        <p:nvSpPr>
          <p:cNvPr id="5" name="Date Placeholder 4"/>
          <p:cNvSpPr>
            <a:spLocks noGrp="1"/>
          </p:cNvSpPr>
          <p:nvPr>
            <p:ph type="dt" sz="half" idx="10"/>
          </p:nvPr>
        </p:nvSpPr>
        <p:spPr/>
        <p:txBody>
          <a:bodyPr/>
          <a:lstStyle/>
          <a:p>
            <a:pPr>
              <a:defRPr/>
            </a:pPr>
            <a:r>
              <a:rPr lang="en-US" dirty="0" smtClean="0"/>
              <a:t>November 2011</a:t>
            </a:r>
            <a:endParaRPr lang="en-US" dirty="0"/>
          </a:p>
        </p:txBody>
      </p:sp>
      <p:sp>
        <p:nvSpPr>
          <p:cNvPr id="6" name="Footer Placeholder 5"/>
          <p:cNvSpPr>
            <a:spLocks noGrp="1"/>
          </p:cNvSpPr>
          <p:nvPr>
            <p:ph type="ftr" sz="quarter" idx="11"/>
          </p:nvPr>
        </p:nvSpPr>
        <p:spPr/>
        <p:txBody>
          <a:bodyPr/>
          <a:lstStyle/>
          <a:p>
            <a:pPr>
              <a:defRPr/>
            </a:pPr>
            <a:r>
              <a:rPr lang="en-US" smtClean="0"/>
              <a:t>Eldad Perahia, Intel Corporation</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DD3B9A4B-4D42-4642-8694-CB378EB0C873}" type="slidenum">
              <a:rPr lang="en-US" smtClean="0"/>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Wednesday Nov 9</a:t>
            </a:r>
            <a:r>
              <a:rPr lang="en-US" baseline="30000" dirty="0" smtClean="0"/>
              <a:t>th</a:t>
            </a:r>
            <a:r>
              <a:rPr lang="en-US" dirty="0" smtClean="0"/>
              <a:t>, 16:00 – 18:0</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pPr>
              <a:lnSpc>
                <a:spcPct val="80000"/>
              </a:lnSpc>
            </a:pPr>
            <a:r>
              <a:rPr lang="en-US" dirty="0" smtClean="0"/>
              <a:t>Proposal for working relationship with CWPAN, Bruce Kraemer, 11/1570</a:t>
            </a:r>
          </a:p>
          <a:p>
            <a:pPr>
              <a:lnSpc>
                <a:spcPct val="80000"/>
              </a:lnSpc>
            </a:pPr>
            <a:r>
              <a:rPr lang="en-US" dirty="0" smtClean="0"/>
              <a:t>Architecture</a:t>
            </a:r>
          </a:p>
        </p:txBody>
      </p:sp>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Notes for Wednesday Nov 9</a:t>
            </a:r>
            <a:r>
              <a:rPr lang="en-US" baseline="30000" dirty="0" smtClean="0"/>
              <a:t>th</a:t>
            </a:r>
            <a:r>
              <a:rPr lang="en-US" dirty="0" smtClean="0"/>
              <a:t>, 16:00 – 18:0</a:t>
            </a:r>
            <a:r>
              <a:rPr lang="en-US" dirty="0" smtClean="0">
                <a:sym typeface="Wingdings" pitchFamily="2" charset="2"/>
              </a:rPr>
              <a:t>0</a:t>
            </a:r>
            <a:endParaRPr lang="en-US" dirty="0"/>
          </a:p>
        </p:txBody>
      </p:sp>
      <p:sp>
        <p:nvSpPr>
          <p:cNvPr id="3" name="Content Placeholder 2"/>
          <p:cNvSpPr>
            <a:spLocks noGrp="1"/>
          </p:cNvSpPr>
          <p:nvPr>
            <p:ph idx="1"/>
          </p:nvPr>
        </p:nvSpPr>
        <p:spPr/>
        <p:txBody>
          <a:bodyPr/>
          <a:lstStyle/>
          <a:p>
            <a:r>
              <a:rPr lang="en-US" dirty="0" smtClean="0"/>
              <a:t>CWPAN</a:t>
            </a:r>
          </a:p>
          <a:p>
            <a:pPr lvl="1"/>
            <a:r>
              <a:rPr lang="en-US" dirty="0" smtClean="0"/>
              <a:t>Strawpoll: Do you support the formation of a study group to establish a forum for developing the procedural framework, clarifying the technical goals and developing a PAR and 5C documents focused on CWPAN extensions to 11ad ?</a:t>
            </a:r>
          </a:p>
          <a:p>
            <a:pPr lvl="2"/>
            <a:r>
              <a:rPr lang="en-US" dirty="0" smtClean="0"/>
              <a:t> yes/no/abs: 31/0/2</a:t>
            </a:r>
          </a:p>
          <a:p>
            <a:r>
              <a:rPr lang="en-US" dirty="0" smtClean="0"/>
              <a:t>Architecture</a:t>
            </a:r>
          </a:p>
          <a:p>
            <a:pPr lvl="1"/>
            <a:r>
              <a:rPr lang="en-US" dirty="0" smtClean="0"/>
              <a:t>Provide information for 802.1</a:t>
            </a:r>
          </a:p>
          <a:p>
            <a:pPr lvl="1"/>
            <a:r>
              <a:rPr lang="en-US" dirty="0" smtClean="0"/>
              <a:t>Start with “white paper” for additional explanation on how multi-MAC in multi-bands fits into 802.11 reference models and how it extends 802.1 architecture</a:t>
            </a:r>
          </a:p>
          <a:p>
            <a:endParaRPr lang="en-US" dirty="0"/>
          </a:p>
        </p:txBody>
      </p:sp>
      <p:sp>
        <p:nvSpPr>
          <p:cNvPr id="4" name="Date Placeholder 3"/>
          <p:cNvSpPr>
            <a:spLocks noGrp="1"/>
          </p:cNvSpPr>
          <p:nvPr>
            <p:ph type="dt" sz="half" idx="10"/>
          </p:nvPr>
        </p:nvSpPr>
        <p:spPr/>
        <p:txBody>
          <a:bodyPr/>
          <a:lstStyle/>
          <a:p>
            <a:pPr>
              <a:defRPr/>
            </a:pPr>
            <a:r>
              <a:rPr lang="en-US" dirty="0"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Eldad Perahia, Intel Corporation</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BD236530-B1A2-4A31-8CA2-AC905962223D}" type="slidenum">
              <a:rPr lang="en-US" smtClean="0"/>
              <a:pPr>
                <a:defRPr/>
              </a:pPr>
              <a:t>28</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3</a:t>
            </a:fld>
            <a:endParaRPr lang="en-US"/>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a:t>
            </a:r>
          </a:p>
        </p:txBody>
      </p:sp>
      <p:sp>
        <p:nvSpPr>
          <p:cNvPr id="6" name="Rectangle 3"/>
          <p:cNvSpPr txBox="1">
            <a:spLocks noChangeArrowheads="1"/>
          </p:cNvSpPr>
          <p:nvPr/>
        </p:nvSpPr>
        <p:spPr bwMode="auto">
          <a:xfrm>
            <a:off x="381000" y="1600200"/>
            <a:ext cx="8077200" cy="4495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457200" marR="0" lvl="0" indent="-4572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hlinkClick r:id="rId2"/>
              </a:rPr>
              <a:t>https://murphy.events.ieee.org/imat/attendance/index</a:t>
            </a: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Char char="•"/>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Register</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r>
              <a:rPr kumimoji="0" lang="en-US" sz="3600" b="1" i="0" u="none" strike="noStrike" kern="0" cap="none" spc="0" normalizeH="0" baseline="0" noProof="0" smtClean="0">
                <a:ln>
                  <a:noFill/>
                </a:ln>
                <a:solidFill>
                  <a:schemeClr val="tx1"/>
                </a:solidFill>
                <a:effectLst/>
                <a:uLnTx/>
                <a:uFillTx/>
                <a:latin typeface="+mn-lt"/>
                <a:ea typeface="+mn-ea"/>
                <a:cs typeface="+mn-cs"/>
              </a:rPr>
              <a:t>Indicate attendance</a:t>
            </a:r>
          </a:p>
          <a:p>
            <a:pPr marL="457200" marR="0" lvl="0" indent="-457200" algn="l" defTabSz="914400" rtl="0" eaLnBrk="0" fontAlgn="base" latinLnBrk="0" hangingPunct="0">
              <a:lnSpc>
                <a:spcPct val="100000"/>
              </a:lnSpc>
              <a:spcBef>
                <a:spcPct val="20000"/>
              </a:spcBef>
              <a:spcAft>
                <a:spcPct val="0"/>
              </a:spcAft>
              <a:buClrTx/>
              <a:buSzTx/>
              <a:buFontTx/>
              <a:buAutoNum type="arabicPeriod"/>
              <a:tabLst/>
              <a:defRPr/>
            </a:pPr>
            <a:endParaRPr kumimoji="0" lang="en-US" sz="3600" b="1" i="0" u="none" strike="noStrike" kern="0" cap="none" spc="0" normalizeH="0" baseline="0" noProof="0" smtClean="0">
              <a:ln>
                <a:noFill/>
              </a:ln>
              <a:solidFill>
                <a:schemeClr val="tx1"/>
              </a:solidFill>
              <a:effectLst/>
              <a:uLnTx/>
              <a:uFillTx/>
              <a:latin typeface="+mn-lt"/>
              <a:ea typeface="+mn-ea"/>
              <a:cs typeface="+mn-cs"/>
            </a:endParaRPr>
          </a:p>
          <a:p>
            <a:pPr marL="457200" marR="0" lvl="0" indent="-457200" algn="l" defTabSz="914400" rtl="0" eaLnBrk="0" fontAlgn="base" latinLnBrk="0" hangingPunct="0">
              <a:lnSpc>
                <a:spcPct val="100000"/>
              </a:lnSpc>
              <a:spcBef>
                <a:spcPct val="0"/>
              </a:spcBef>
              <a:spcAft>
                <a:spcPct val="0"/>
              </a:spcAft>
              <a:buClrTx/>
              <a:buSzTx/>
              <a:buFontTx/>
              <a:buNone/>
              <a:tabLst/>
              <a:defRPr/>
            </a:pPr>
            <a:r>
              <a:rPr kumimoji="0" lang="en-US" sz="2800" b="1" i="0" u="none" strike="noStrike" kern="0" cap="none" spc="0" normalizeH="0" baseline="0" noProof="0" smtClean="0">
                <a:ln>
                  <a:noFill/>
                </a:ln>
                <a:solidFill>
                  <a:schemeClr val="tx1"/>
                </a:solidFill>
                <a:effectLst/>
                <a:uLnTx/>
                <a:uFillTx/>
                <a:latin typeface="+mn-lt"/>
                <a:ea typeface="+mn-ea"/>
                <a:cs typeface="+mn-cs"/>
              </a:rPr>
              <a:t>See document 11-09-0517r0  for more details</a:t>
            </a:r>
            <a:r>
              <a:rPr kumimoji="0" lang="en-US" sz="3200" b="1" i="0" u="none" strike="noStrike" kern="0" cap="none" spc="0" normalizeH="0" baseline="0" noProof="0" smtClean="0">
                <a:ln>
                  <a:noFill/>
                </a:ln>
                <a:solidFill>
                  <a:schemeClr val="tx1"/>
                </a:solidFill>
                <a:effectLst/>
                <a:uLnTx/>
                <a:uFillTx/>
                <a:latin typeface="+mn-lt"/>
                <a:ea typeface="+mn-ea"/>
                <a:cs typeface="+mn-cs"/>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4</a:t>
            </a:fld>
            <a:endParaRPr lang="en-US"/>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Attendance, Voting &amp; Document Status</a:t>
            </a:r>
          </a:p>
        </p:txBody>
      </p:sp>
      <p:sp>
        <p:nvSpPr>
          <p:cNvPr id="6" name="Rectangle 3"/>
          <p:cNvSpPr txBox="1">
            <a:spLocks noChangeArrowheads="1"/>
          </p:cNvSpPr>
          <p:nvPr/>
        </p:nvSpPr>
        <p:spPr bwMode="auto">
          <a:xfrm>
            <a:off x="304800" y="1371600"/>
            <a:ext cx="8686800" cy="47244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Make sure your badges are correct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If you plan to make a submission be sure it does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Questions on Voting status, Ballot pool, Access to Reflector, Documentation,  member’s area</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400" b="0" i="0" u="none" strike="noStrike" kern="0" cap="none" spc="0" normalizeH="0" baseline="0" noProof="0" smtClean="0">
                <a:ln>
                  <a:noFill/>
                </a:ln>
                <a:solidFill>
                  <a:schemeClr val="tx1"/>
                </a:solidFill>
                <a:effectLst/>
                <a:uLnTx/>
                <a:uFillTx/>
                <a:latin typeface="+mn-lt"/>
              </a:rPr>
              <a:t>see Adrian Stephens –  adrian.p.stephens@intel.com</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Cell Phones Silent or Off</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smtClean="0">
              <a:ln>
                <a:noFill/>
              </a:ln>
              <a:solidFill>
                <a:schemeClr val="tx1"/>
              </a:solidFill>
              <a:effectLst/>
              <a:uLnTx/>
              <a:uFillTx/>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5</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smtClean="0">
                <a:ln>
                  <a:noFill/>
                </a:ln>
                <a:solidFill>
                  <a:schemeClr val="tx1"/>
                </a:solidFill>
                <a:effectLst/>
                <a:uLnTx/>
                <a:uFillTx/>
                <a:latin typeface="+mn-lt"/>
                <a:ea typeface="+mn-ea"/>
                <a:cs typeface="+mn-cs"/>
              </a:rPr>
              <a:t>Following 5 slides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6</a:t>
            </a:fld>
            <a:endParaRPr lang="en-US"/>
          </a:p>
        </p:txBody>
      </p:sp>
      <p:sp>
        <p:nvSpPr>
          <p:cNvPr id="5" name="Rectangle 2"/>
          <p:cNvSpPr txBox="1">
            <a:spLocks noChangeArrowheads="1"/>
          </p:cNvSpPr>
          <p:nvPr/>
        </p:nvSpPr>
        <p:spPr>
          <a:xfrm>
            <a:off x="685800" y="685800"/>
            <a:ext cx="7772400" cy="381000"/>
          </a:xfrm>
          <a:prstGeom prst="rect">
            <a:avLst/>
          </a:prstGeom>
          <a:noFill/>
        </p:spPr>
        <p:txBody>
          <a:bodyPr lIns="90487" tIns="44450" rIns="90487" bIns="44450"/>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400" b="1" i="0" u="sng" strike="noStrike" kern="0" cap="none" spc="0" normalizeH="0" baseline="0" noProof="0" smtClean="0">
                <a:ln>
                  <a:noFill/>
                </a:ln>
                <a:solidFill>
                  <a:schemeClr val="tx2"/>
                </a:solidFill>
                <a:effectLst/>
                <a:uLnTx/>
                <a:uFillTx/>
                <a:latin typeface="+mj-lt"/>
                <a:ea typeface="+mj-ea"/>
                <a:cs typeface="+mj-cs"/>
              </a:rPr>
              <a:t>Instructions for the WG Chair</a:t>
            </a:r>
          </a:p>
        </p:txBody>
      </p:sp>
      <p:sp>
        <p:nvSpPr>
          <p:cNvPr id="6" name="Rectangle 3"/>
          <p:cNvSpPr txBox="1">
            <a:spLocks noChangeArrowheads="1"/>
          </p:cNvSpPr>
          <p:nvPr/>
        </p:nvSpPr>
        <p:spPr bwMode="auto">
          <a:xfrm>
            <a:off x="152400" y="1066800"/>
            <a:ext cx="8610600" cy="4876800"/>
          </a:xfrm>
          <a:prstGeom prst="rect">
            <a:avLst/>
          </a:prstGeom>
          <a:noFill/>
          <a:ln w="9525">
            <a:noFill/>
            <a:miter lim="800000"/>
            <a:headEnd/>
            <a:tailEnd/>
          </a:ln>
        </p:spPr>
        <p:txBody>
          <a:bodyPr vert="horz" wrap="square" lIns="90487" tIns="44450" rIns="90487" bIns="44450" numCol="1" anchor="t" anchorCtr="0" compatLnSpc="1">
            <a:prstTxWarp prst="textNoShape">
              <a:avLst/>
            </a:prstTxWarp>
          </a:bodyPr>
          <a:lstStyle/>
          <a:p>
            <a:pPr marL="342900" marR="0" lvl="0" indent="-342900" algn="l" defTabSz="914400" rtl="0" eaLnBrk="0" fontAlgn="base" latinLnBrk="0" hangingPunct="0">
              <a:lnSpc>
                <a:spcPct val="80000"/>
              </a:lnSpc>
              <a:spcBef>
                <a:spcPct val="20000"/>
              </a:spcBef>
              <a:spcAft>
                <a:spcPct val="30000"/>
              </a:spcAft>
              <a:buClrTx/>
              <a:buSzTx/>
              <a:buFontTx/>
              <a:buNone/>
              <a:tabLst/>
              <a:defRPr/>
            </a:pPr>
            <a:r>
              <a:rPr kumimoji="0" lang="en-US" sz="800" b="0" i="0" u="none" strike="noStrike" kern="0" cap="none" spc="0" normalizeH="0" baseline="0" noProof="0" smtClean="0">
                <a:ln>
                  <a:noFill/>
                </a:ln>
                <a:solidFill>
                  <a:schemeClr val="tx1"/>
                </a:solidFill>
                <a:effectLst/>
                <a:uLnTx/>
                <a:uFillTx/>
                <a:latin typeface="+mn-lt"/>
                <a:ea typeface="+mn-ea"/>
                <a:cs typeface="+mn-cs"/>
              </a:rPr>
              <a:t>	</a:t>
            </a:r>
            <a:r>
              <a:rPr kumimoji="0" lang="en-US" sz="1400" b="0" i="0" u="none" strike="noStrike" kern="0" cap="none" spc="0" normalizeH="0" baseline="0" noProof="0" smtClean="0">
                <a:ln>
                  <a:noFill/>
                </a:ln>
                <a:solidFill>
                  <a:schemeClr val="tx1"/>
                </a:solidFill>
                <a:effectLst/>
                <a:uLnTx/>
                <a:uFillTx/>
                <a:latin typeface="+mn-lt"/>
                <a:ea typeface="+mn-ea"/>
                <a:cs typeface="+mn-cs"/>
              </a:rPr>
              <a:t>The IEEE-SA strongly recommends that at each WG meeting the chair or a designee:</a:t>
            </a:r>
            <a:endParaRPr kumimoji="0" lang="en-US" sz="1400" b="1" i="0" u="none" strike="noStrike" kern="0" cap="none" spc="0" normalizeH="0" baseline="0" noProof="0" smtClean="0">
              <a:ln>
                <a:noFill/>
              </a:ln>
              <a:solidFill>
                <a:schemeClr val="tx1"/>
              </a:solidFill>
              <a:effectLst/>
              <a:uLnTx/>
              <a:uFillTx/>
              <a:latin typeface="+mn-lt"/>
              <a:ea typeface="+mn-ea"/>
              <a:cs typeface="+mn-cs"/>
            </a:endParaRP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Show slides #1 through #4 of this presentation</a:t>
            </a:r>
          </a:p>
          <a:p>
            <a:pPr marL="742950" marR="0" lvl="1" indent="-285750" algn="l" defTabSz="914400" rtl="0" eaLnBrk="0" fontAlgn="base" latinLnBrk="0" hangingPunct="0">
              <a:lnSpc>
                <a:spcPct val="8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Advise the WG attendees that:</a:t>
            </a:r>
            <a:r>
              <a:rPr kumimoji="0" lang="en-US" sz="14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IEEE’s patent policy is consistent with the ANSI patent policy and is described in Clause 6 of the </a:t>
            </a:r>
            <a:r>
              <a:rPr kumimoji="0" lang="en-US" sz="1400" b="0" i="1" u="none" strike="noStrike" kern="0" cap="none" spc="0" normalizeH="0" baseline="0" noProof="0" smtClean="0">
                <a:ln>
                  <a:noFill/>
                </a:ln>
                <a:solidFill>
                  <a:schemeClr val="tx1"/>
                </a:solidFill>
                <a:effectLst/>
                <a:uLnTx/>
                <a:uFillTx/>
                <a:latin typeface="+mn-lt"/>
              </a:rPr>
              <a:t>IEEE-SA Standards Board Bylaws</a:t>
            </a:r>
            <a:r>
              <a:rPr kumimoji="0" lang="en-US" sz="1400" b="0" i="0" u="none" strike="noStrike" kern="0" cap="none" spc="0" normalizeH="0" baseline="0" noProof="0" smtClean="0">
                <a:ln>
                  <a:noFill/>
                </a:ln>
                <a:solidFill>
                  <a:schemeClr val="tx1"/>
                </a:solidFill>
                <a:effectLst/>
                <a:uLnTx/>
                <a:uFillTx/>
                <a:latin typeface="+mn-lt"/>
              </a:rPr>
              <a:t>;</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Early identification of patent claims which may be essential for the use of standards under development is strongly encouraged;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kumimoji="0" lang="en-US" sz="1400" b="0" i="0" u="none" strike="noStrike" kern="0" cap="none" spc="0" normalizeH="0" baseline="0" noProof="0" smtClean="0">
                <a:ln>
                  <a:noFill/>
                </a:ln>
                <a:solidFill>
                  <a:schemeClr val="tx1"/>
                </a:solidFill>
                <a:effectLst/>
                <a:uLnTx/>
                <a:uFillTx/>
                <a:latin typeface="+mn-lt"/>
              </a:rPr>
            </a:br>
            <a:endParaRPr kumimoji="0" lang="en-US" sz="14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20000"/>
              </a:lnSpc>
              <a:spcBef>
                <a:spcPct val="20000"/>
              </a:spcBef>
              <a:spcAft>
                <a:spcPct val="0"/>
              </a:spcAft>
              <a:buClrTx/>
              <a:buSzTx/>
              <a:buFontTx/>
              <a:buChar char="–"/>
              <a:tabLst/>
              <a:defRPr/>
            </a:pPr>
            <a:r>
              <a:rPr kumimoji="0" lang="en-US" sz="1400" b="1" i="0" u="none" strike="noStrike" kern="0" cap="none" spc="0" normalizeH="0" baseline="0" noProof="0" smtClean="0">
                <a:ln>
                  <a:noFill/>
                </a:ln>
                <a:solidFill>
                  <a:schemeClr val="tx1"/>
                </a:solidFill>
                <a:effectLst/>
                <a:uLnTx/>
                <a:uFillTx/>
                <a:latin typeface="+mn-lt"/>
              </a:rPr>
              <a:t>Instruct the WG Secretary to record in the minutes of the relevant WG meeting:</a:t>
            </a:r>
            <a:r>
              <a:rPr kumimoji="0" lang="en-US" sz="700" b="0" i="0" u="none" strike="noStrike" kern="0" cap="none" spc="0" normalizeH="0" baseline="0" noProof="0" smtClean="0">
                <a:ln>
                  <a:noFill/>
                </a:ln>
                <a:solidFill>
                  <a:schemeClr val="tx1"/>
                </a:solidFill>
                <a:effectLst/>
                <a:uLnTx/>
                <a:uFillTx/>
                <a:latin typeface="+mn-lt"/>
              </a:rPr>
              <a:t>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foregoing information was provided and that slides 1 through 4 (and this slide 0, if applicable) were shown;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Any responses that were given, specifically the patent claim(s)/patent application claim(s) and/or the holder of the patent claim(s)/patent application claim(s) that were identified (if any) and by whom.</a:t>
            </a:r>
          </a:p>
          <a:p>
            <a:pPr marL="1085850" marR="0" lvl="2" indent="-228600" algn="l" defTabSz="914400" rtl="0" eaLnBrk="0" fontAlgn="base" latinLnBrk="0" hangingPunct="0">
              <a:lnSpc>
                <a:spcPct val="80000"/>
              </a:lnSpc>
              <a:spcBef>
                <a:spcPct val="20000"/>
              </a:spcBef>
              <a:spcAft>
                <a:spcPct val="0"/>
              </a:spcAft>
              <a:buClrTx/>
              <a:buSzTx/>
              <a:buFontTx/>
              <a:buChar char="•"/>
              <a:tabLst/>
              <a:defRPr/>
            </a:pPr>
            <a:endParaRPr kumimoji="0" lang="en-US" sz="7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The WG Chair shall ensure that a request is made to any identified holders of potential essential patent claim(s) to complete and submit a Letter of Assurance.</a:t>
            </a:r>
          </a:p>
          <a:p>
            <a:pPr marL="742950" marR="0" lvl="1" indent="-285750" algn="l" defTabSz="914400" rtl="0" eaLnBrk="0" fontAlgn="base" latinLnBrk="0" hangingPunct="0">
              <a:lnSpc>
                <a:spcPct val="80000"/>
              </a:lnSpc>
              <a:spcBef>
                <a:spcPct val="5000"/>
              </a:spcBef>
              <a:spcAft>
                <a:spcPct val="0"/>
              </a:spcAft>
              <a:buClrTx/>
              <a:buSzTx/>
              <a:buFontTx/>
              <a:buChar char="–"/>
              <a:tabLst/>
              <a:defRPr/>
            </a:pPr>
            <a:r>
              <a:rPr kumimoji="0" lang="en-US" sz="1400" b="0" i="0" u="none" strike="noStrike" kern="0" cap="none" spc="0" normalizeH="0" baseline="0" noProof="0" smtClean="0">
                <a:ln>
                  <a:noFill/>
                </a:ln>
                <a:solidFill>
                  <a:schemeClr val="tx1"/>
                </a:solidFill>
                <a:effectLst/>
                <a:uLnTx/>
                <a:uFillTx/>
                <a:latin typeface="+mn-lt"/>
              </a:rPr>
              <a:t>It is recommended that the WG chair review the guidance in </a:t>
            </a:r>
            <a:r>
              <a:rPr kumimoji="0" lang="en-US" sz="1400" b="0" i="1" u="none" strike="noStrike" kern="0" cap="none" spc="0" normalizeH="0" baseline="0" noProof="0" smtClean="0">
                <a:ln>
                  <a:noFill/>
                </a:ln>
                <a:solidFill>
                  <a:schemeClr val="tx1"/>
                </a:solidFill>
                <a:effectLst/>
                <a:uLnTx/>
                <a:uFillTx/>
                <a:latin typeface="+mn-lt"/>
              </a:rPr>
              <a:t>IEEE-SA Standards Board Operations Manual</a:t>
            </a:r>
            <a:r>
              <a:rPr kumimoji="0" lang="en-US" sz="1400" b="0" i="0" u="none" strike="noStrike" kern="0" cap="none" spc="0" normalizeH="0" baseline="0" noProof="0" smtClean="0">
                <a:ln>
                  <a:noFill/>
                </a:ln>
                <a:solidFill>
                  <a:schemeClr val="tx1"/>
                </a:solidFill>
                <a:effectLst/>
                <a:uLnTx/>
                <a:uFillTx/>
                <a:latin typeface="+mn-lt"/>
              </a:rPr>
              <a:t> 6.3.5 and in FAQs 12 and 12a on inclusion of potential Essential Patent Claims by incorporation or by reference.</a:t>
            </a:r>
            <a:r>
              <a:rPr kumimoji="0" lang="en-US" sz="1400" b="0" i="0" u="none" strike="noStrike" kern="0" cap="none" spc="0" normalizeH="0" baseline="0" noProof="0" smtClean="0">
                <a:ln>
                  <a:noFill/>
                </a:ln>
                <a:solidFill>
                  <a:srgbClr val="FF3300"/>
                </a:solidFill>
                <a:effectLst/>
                <a:uLnTx/>
                <a:uFillTx/>
                <a:latin typeface="+mn-lt"/>
              </a:rPr>
              <a:t> </a:t>
            </a:r>
          </a:p>
          <a:p>
            <a:pPr marL="742950" marR="0" lvl="1" indent="-285750" algn="l" defTabSz="914400" rtl="0" eaLnBrk="0" fontAlgn="base" latinLnBrk="0" hangingPunct="0">
              <a:lnSpc>
                <a:spcPct val="80000"/>
              </a:lnSpc>
              <a:spcBef>
                <a:spcPct val="5000"/>
              </a:spcBef>
              <a:spcAft>
                <a:spcPct val="0"/>
              </a:spcAft>
              <a:buClrTx/>
              <a:buSzTx/>
              <a:buFontTx/>
              <a:buNone/>
              <a:tabLst/>
              <a:defRPr/>
            </a:pPr>
            <a:endParaRPr kumimoji="0" lang="en-US" sz="12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80000"/>
              </a:lnSpc>
              <a:spcBef>
                <a:spcPct val="5000"/>
              </a:spcBef>
              <a:spcAft>
                <a:spcPct val="0"/>
              </a:spcAft>
              <a:buClrTx/>
              <a:buSzTx/>
              <a:buFontTx/>
              <a:buNone/>
              <a:tabLst/>
              <a:defRPr/>
            </a:pPr>
            <a:r>
              <a:rPr kumimoji="0" lang="en-US" sz="1200" b="0" i="0" u="none" strike="noStrike" kern="0" cap="none" spc="0" normalizeH="0" baseline="0" noProof="0" smtClean="0">
                <a:ln>
                  <a:noFill/>
                </a:ln>
                <a:solidFill>
                  <a:schemeClr val="tx1"/>
                </a:solidFill>
                <a:effectLst/>
                <a:uLnTx/>
                <a:uFillTx/>
                <a:latin typeface="+mn-lt"/>
              </a:rPr>
              <a:t>	Note: </a:t>
            </a:r>
            <a:r>
              <a:rPr kumimoji="0" lang="en-US" sz="1200" b="1" i="0" u="none" strike="noStrike" kern="0" cap="none" spc="0" normalizeH="0" baseline="0" noProof="0" smtClean="0">
                <a:ln>
                  <a:noFill/>
                </a:ln>
                <a:solidFill>
                  <a:schemeClr val="tx1"/>
                </a:solidFill>
                <a:effectLst/>
                <a:uLnTx/>
                <a:uFillTx/>
                <a:latin typeface="+mn-lt"/>
              </a:rPr>
              <a:t>WG</a:t>
            </a:r>
            <a:r>
              <a:rPr kumimoji="0" lang="en-US" sz="1200" b="0" i="0" u="none" strike="noStrike" kern="0" cap="none" spc="0" normalizeH="0" baseline="0" noProof="0" smtClean="0">
                <a:ln>
                  <a:noFill/>
                </a:ln>
                <a:solidFill>
                  <a:schemeClr val="tx1"/>
                </a:solidFill>
                <a:effectLst/>
                <a:uLnTx/>
                <a:uFillTx/>
                <a:latin typeface="+mn-lt"/>
              </a:rPr>
              <a:t> includes Working Groups, Task Groups, and other standards-developing committees with a PAR approved by the IEEE-SA Standards Board.</a:t>
            </a:r>
          </a:p>
        </p:txBody>
      </p:sp>
      <p:sp>
        <p:nvSpPr>
          <p:cNvPr id="7" name="Text Box 5"/>
          <p:cNvSpPr txBox="1">
            <a:spLocks noChangeArrowheads="1"/>
          </p:cNvSpPr>
          <p:nvPr/>
        </p:nvSpPr>
        <p:spPr bwMode="auto">
          <a:xfrm>
            <a:off x="0" y="6172200"/>
            <a:ext cx="1914525" cy="304800"/>
          </a:xfrm>
          <a:prstGeom prst="rect">
            <a:avLst/>
          </a:prstGeom>
          <a:noFill/>
          <a:ln w="9525">
            <a:noFill/>
            <a:miter lim="800000"/>
            <a:headEnd/>
            <a:tailEnd/>
          </a:ln>
        </p:spPr>
        <p:txBody>
          <a:bodyPr wrap="none">
            <a:spAutoFit/>
          </a:bodyPr>
          <a:lstStyle/>
          <a:p>
            <a:r>
              <a:rPr lang="en-US" sz="1400" b="1"/>
              <a:t>(Optional to be shown)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7</a:t>
            </a:fld>
            <a:endParaRPr lang="en-US"/>
          </a:p>
        </p:txBody>
      </p:sp>
      <p:sp>
        <p:nvSpPr>
          <p:cNvPr id="5" name="Rectangle 2"/>
          <p:cNvSpPr txBox="1">
            <a:spLocks noChangeArrowheads="1"/>
          </p:cNvSpPr>
          <p:nvPr/>
        </p:nvSpPr>
        <p:spPr>
          <a:xfrm>
            <a:off x="685800" y="685800"/>
            <a:ext cx="7772400" cy="3810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2800" b="1" i="0" u="sng" strike="noStrike" kern="0" cap="none" spc="0" normalizeH="0" baseline="0" noProof="0" smtClean="0">
                <a:ln>
                  <a:noFill/>
                </a:ln>
                <a:solidFill>
                  <a:schemeClr val="tx2"/>
                </a:solidFill>
                <a:effectLst/>
                <a:uLnTx/>
                <a:uFillTx/>
                <a:latin typeface="+mj-lt"/>
                <a:ea typeface="+mj-ea"/>
                <a:cs typeface="+mj-cs"/>
              </a:rPr>
              <a:t>Participants, Patents, and Duty to Inform</a:t>
            </a:r>
          </a:p>
        </p:txBody>
      </p:sp>
      <p:sp>
        <p:nvSpPr>
          <p:cNvPr id="6" name="Rectangle 4"/>
          <p:cNvSpPr>
            <a:spLocks noChangeArrowheads="1"/>
          </p:cNvSpPr>
          <p:nvPr/>
        </p:nvSpPr>
        <p:spPr bwMode="auto">
          <a:xfrm>
            <a:off x="533400" y="1143000"/>
            <a:ext cx="8229600" cy="4038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400" b="1" u="sng">
              <a:solidFill>
                <a:srgbClr val="FF0000"/>
              </a:solidFill>
            </a:endParaRPr>
          </a:p>
          <a:p>
            <a:pPr marL="230188" indent="-230188">
              <a:spcBef>
                <a:spcPct val="20000"/>
              </a:spcBef>
            </a:pPr>
            <a:r>
              <a:rPr lang="en-US"/>
              <a:t>	</a:t>
            </a:r>
            <a:r>
              <a:rPr lang="en-US" sz="1600"/>
              <a:t>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b="1"/>
              <a:t>		Quoted text excerpted from IEEE-SA Standards Board Bylaws subclause 6.2</a:t>
            </a:r>
            <a:endParaRPr lang="en-US" sz="1600" b="1"/>
          </a:p>
          <a:p>
            <a:pPr marL="230188" indent="-230188">
              <a:spcBef>
                <a:spcPct val="20000"/>
              </a:spcBef>
              <a:buFontTx/>
              <a:buChar char="•"/>
            </a:pPr>
            <a:r>
              <a:rPr lang="en-US" sz="1600"/>
              <a:t>Early identification of holders of potential Essential Patent Claims is strongly encouraged</a:t>
            </a:r>
          </a:p>
          <a:p>
            <a:pPr marL="230188" indent="-230188">
              <a:spcBef>
                <a:spcPct val="20000"/>
              </a:spcBef>
              <a:buFontTx/>
              <a:buChar char="•"/>
            </a:pPr>
            <a:r>
              <a:rPr lang="en-US" sz="1600"/>
              <a:t>No duty to perform a patent search</a:t>
            </a:r>
            <a:endParaRPr lang="en-GB" sz="1600"/>
          </a:p>
        </p:txBody>
      </p:sp>
      <p:sp>
        <p:nvSpPr>
          <p:cNvPr id="7" name="Text Box 5"/>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8</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200" b="1" i="0" u="sng" strike="noStrike" kern="0" cap="none" spc="0" normalizeH="0" baseline="0" noProof="0" smtClean="0">
                <a:ln>
                  <a:noFill/>
                </a:ln>
                <a:solidFill>
                  <a:schemeClr val="tx2"/>
                </a:solidFill>
                <a:effectLst/>
                <a:uLnTx/>
                <a:uFillTx/>
                <a:latin typeface="+mj-lt"/>
                <a:ea typeface="+mj-ea"/>
                <a:cs typeface="+mj-cs"/>
              </a:rPr>
              <a:t>Patent Related Links</a:t>
            </a:r>
            <a:endParaRPr kumimoji="0" lang="en-US" sz="3200" b="1" i="0" u="sng" strike="noStrike" kern="0" cap="none" spc="0" normalizeH="0" baseline="0" noProof="0" smtClean="0">
              <a:ln>
                <a:noFill/>
              </a:ln>
              <a:solidFill>
                <a:schemeClr val="tx2"/>
              </a:solidFill>
              <a:effectLst/>
              <a:uLnTx/>
              <a:uFillTx/>
              <a:latin typeface="+mj-lt"/>
              <a:ea typeface="+mj-ea"/>
              <a:cs typeface="+mj-cs"/>
            </a:endParaRPr>
          </a:p>
        </p:txBody>
      </p:sp>
      <p:sp>
        <p:nvSpPr>
          <p:cNvPr id="6" name="Rectangle 3"/>
          <p:cNvSpPr txBox="1">
            <a:spLocks noChangeArrowheads="1"/>
          </p:cNvSpPr>
          <p:nvPr/>
        </p:nvSpPr>
        <p:spPr bwMode="auto">
          <a:xfrm>
            <a:off x="0" y="1676400"/>
            <a:ext cx="8991600" cy="3505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800" b="0" i="0" u="none" strike="noStrike" kern="0" cap="none" spc="0" normalizeH="0" baseline="0" noProof="0" smtClean="0">
                <a:ln>
                  <a:noFill/>
                </a:ln>
                <a:solidFill>
                  <a:schemeClr val="tx1"/>
                </a:solidFill>
                <a:effectLst/>
                <a:uLnTx/>
                <a:uFillTx/>
                <a:latin typeface="+mn-lt"/>
                <a:cs typeface="Times New Roman" pitchFamily="18" charset="0"/>
              </a:rPr>
              <a:t>	</a:t>
            </a: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All participants should be familiar with their obligations under the IEEE-SA Policies &amp; Procedures for standards development.</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Patent Policy is stated in these sources: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Boards Bylaws</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19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http://standards.ieee.org/guides/bylaws/sect6-7.html#6</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GB" sz="2000" b="0" i="0" u="none" strike="noStrike" kern="0" cap="none" spc="0" normalizeH="0" baseline="0" noProof="0" smtClean="0">
                <a:ln>
                  <a:noFill/>
                </a:ln>
                <a:solidFill>
                  <a:schemeClr val="tx1"/>
                </a:solidFill>
                <a:effectLst/>
                <a:uLnTx/>
                <a:uFillTx/>
                <a:latin typeface="+mn-lt"/>
              </a:rPr>
              <a:t>		IEEE-SA Standards Board Operations Manual</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http://standards.ieee.org/guides/opman/sect6.html#6.3</a:t>
            </a:r>
            <a:endParaRPr kumimoji="0" lang="en-US" sz="2000" b="0" i="0" u="none" strike="noStrike" kern="0" cap="none" spc="0" normalizeH="0" baseline="0" noProof="0" smtClean="0">
              <a:ln>
                <a:noFill/>
              </a:ln>
              <a:solidFill>
                <a:schemeClr val="tx1"/>
              </a:solidFill>
              <a:effectLst/>
              <a:uLnTx/>
              <a:uFillTx/>
              <a:latin typeface="+mn-lt"/>
            </a:endParaRP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cs typeface="Times New Roman" pitchFamily="18" charset="0"/>
              </a:rPr>
              <a:t>	Material about the patent policy is available at</a:t>
            </a:r>
            <a:r>
              <a:rPr kumimoji="0" lang="en-US" sz="2000" b="0" i="0" u="none" strike="noStrike" kern="0" cap="none" spc="0" normalizeH="0" baseline="0" noProof="0" smtClean="0">
                <a:ln>
                  <a:noFill/>
                </a:ln>
                <a:solidFill>
                  <a:schemeClr val="tx1"/>
                </a:solidFill>
                <a:effectLst/>
                <a:uLnTx/>
                <a:uFillTx/>
                <a:latin typeface="+mn-lt"/>
              </a:rPr>
              <a:t> </a:t>
            </a:r>
          </a:p>
          <a:p>
            <a:pPr marL="742950" marR="0" lvl="1" indent="-285750" algn="l" defTabSz="914400" rtl="0" eaLnBrk="0" fontAlgn="base" latinLnBrk="0" hangingPunct="0">
              <a:lnSpc>
                <a:spcPct val="90000"/>
              </a:lnSpc>
              <a:spcBef>
                <a:spcPct val="20000"/>
              </a:spcBef>
              <a:spcAft>
                <a:spcPct val="0"/>
              </a:spcAft>
              <a:buClrTx/>
              <a:buSzTx/>
              <a:buFontTx/>
              <a:buNone/>
              <a:tabLst/>
              <a:defRPr/>
            </a:pPr>
            <a:r>
              <a:rPr kumimoji="0" lang="en-US" sz="2000" b="0" i="0" u="none" strike="noStrike" kern="0" cap="none" spc="0" normalizeH="0" baseline="0" noProof="0" smtClean="0">
                <a:ln>
                  <a:noFill/>
                </a:ln>
                <a:solidFill>
                  <a:schemeClr val="tx1"/>
                </a:solidFill>
                <a:effectLst/>
                <a:uLnTx/>
                <a:uFillTx/>
                <a:latin typeface="+mn-lt"/>
              </a:rPr>
              <a:t>		</a:t>
            </a:r>
            <a:r>
              <a:rPr kumimoji="0" lang="en-US" sz="1900" b="0" i="1" u="none" strike="noStrike" kern="0" cap="none" spc="0" normalizeH="0" baseline="0" noProof="0" smtClean="0">
                <a:ln>
                  <a:noFill/>
                </a:ln>
                <a:solidFill>
                  <a:schemeClr val="tx1"/>
                </a:solidFill>
                <a:effectLst/>
                <a:uLnTx/>
                <a:uFillTx/>
                <a:latin typeface="+mn-lt"/>
              </a:rPr>
              <a:t>http://standards.ieee.org/board/pat/pat-material.html</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8"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November 2011</a:t>
            </a:r>
            <a:endParaRPr lang="en-US" dirty="0"/>
          </a:p>
        </p:txBody>
      </p:sp>
      <p:sp>
        <p:nvSpPr>
          <p:cNvPr id="3" name="Footer Placeholder 2"/>
          <p:cNvSpPr>
            <a:spLocks noGrp="1"/>
          </p:cNvSpPr>
          <p:nvPr>
            <p:ph type="ftr" sz="quarter" idx="11"/>
          </p:nvPr>
        </p:nvSpPr>
        <p:spPr/>
        <p:txBody>
          <a:bodyPr/>
          <a:lstStyle/>
          <a:p>
            <a:pPr>
              <a:defRPr/>
            </a:pPr>
            <a:r>
              <a:rPr lang="en-US" smtClean="0"/>
              <a:t>Eldad Perahia, Intel Corporation</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FB3C9980-79DC-43B3-9260-ABCB224AB3D0}" type="slidenum">
              <a:rPr lang="en-US" smtClean="0"/>
              <a:pPr>
                <a:defRPr/>
              </a:pPr>
              <a:t>9</a:t>
            </a:fld>
            <a:endParaRPr lang="en-US"/>
          </a:p>
        </p:txBody>
      </p:sp>
      <p:sp>
        <p:nvSpPr>
          <p:cNvPr id="5" name="Rectangle 2"/>
          <p:cNvSpPr txBox="1">
            <a:spLocks noChangeArrowheads="1"/>
          </p:cNvSpPr>
          <p:nvPr/>
        </p:nvSpPr>
        <p:spPr>
          <a:xfrm>
            <a:off x="685800" y="685800"/>
            <a:ext cx="7772400" cy="1066800"/>
          </a:xfrm>
          <a:prstGeom prst="rect">
            <a:avLst/>
          </a:prstGeom>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chemeClr val="tx2"/>
                </a:solidFill>
                <a:effectLst/>
                <a:uLnTx/>
                <a:uFillTx/>
                <a:latin typeface="+mj-lt"/>
                <a:ea typeface="+mj-ea"/>
                <a:cs typeface="+mj-cs"/>
              </a:rPr>
              <a:t>Call for Potentially Essential Patents</a:t>
            </a:r>
          </a:p>
        </p:txBody>
      </p:sp>
      <p:sp>
        <p:nvSpPr>
          <p:cNvPr id="6" name="Rectangle 3"/>
          <p:cNvSpPr txBox="1">
            <a:spLocks noChangeArrowheads="1"/>
          </p:cNvSpPr>
          <p:nvPr/>
        </p:nvSpPr>
        <p:spPr bwMode="auto">
          <a:xfrm>
            <a:off x="7620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000" b="1" i="0" u="none" strike="noStrike" kern="0" cap="none" spc="0" normalizeH="0" baseline="0" noProof="0" smtClean="0">
                <a:ln>
                  <a:noFill/>
                </a:ln>
                <a:solidFill>
                  <a:schemeClr val="tx1"/>
                </a:solidFill>
                <a:effectLst/>
                <a:uLnTx/>
                <a:uFillTx/>
                <a:latin typeface="+mn-lt"/>
                <a:ea typeface="+mn-ea"/>
                <a:cs typeface="+mn-cs"/>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Either speak up now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Provide the chair of this group with the identity of the holder(s) of any and all such claims as soon as possible or</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1600" b="0" i="0" u="none" strike="noStrike" kern="0" cap="none" spc="0" normalizeH="0" baseline="0" noProof="0" smtClean="0">
                <a:ln>
                  <a:noFill/>
                </a:ln>
                <a:solidFill>
                  <a:schemeClr val="tx1"/>
                </a:solidFill>
                <a:effectLst/>
                <a:uLnTx/>
                <a:uFillTx/>
                <a:latin typeface="+mn-lt"/>
              </a:rPr>
              <a:t>Cause an LOA to be submitted</a:t>
            </a:r>
          </a:p>
        </p:txBody>
      </p:sp>
      <p:sp>
        <p:nvSpPr>
          <p:cNvPr id="7" name="Text Box 4"/>
          <p:cNvSpPr txBox="1">
            <a:spLocks noChangeArrowheads="1"/>
          </p:cNvSpPr>
          <p:nvPr/>
        </p:nvSpPr>
        <p:spPr bwMode="auto">
          <a:xfrm>
            <a:off x="0" y="6172200"/>
            <a:ext cx="952500" cy="366713"/>
          </a:xfrm>
          <a:prstGeom prst="rect">
            <a:avLst/>
          </a:prstGeom>
          <a:noFill/>
          <a:ln w="9525">
            <a:noFill/>
            <a:miter lim="800000"/>
            <a:headEnd/>
            <a:tailEnd/>
          </a:ln>
        </p:spPr>
        <p:txBody>
          <a:bodyPr wrap="none">
            <a:spAutoFit/>
          </a:bodyPr>
          <a:lstStyle/>
          <a:p>
            <a:r>
              <a:rPr lang="en-US" sz="1800" b="1" u="sng"/>
              <a:t>Slide #3</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79440</TotalTime>
  <Words>1665</Words>
  <Application>Microsoft Office PowerPoint</Application>
  <PresentationFormat>On-screen Show (4:3)</PresentationFormat>
  <Paragraphs>325</Paragraphs>
  <Slides>28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802-11-Submission</vt:lpstr>
      <vt:lpstr>Document</vt:lpstr>
      <vt:lpstr>Slide 1</vt:lpstr>
      <vt:lpstr>Slide 2</vt:lpstr>
      <vt:lpstr>Slide 3</vt:lpstr>
      <vt:lpstr>Slide 4</vt:lpstr>
      <vt:lpstr>Slide 5</vt:lpstr>
      <vt:lpstr>Slide 6</vt:lpstr>
      <vt:lpstr>Slide 7</vt:lpstr>
      <vt:lpstr>Slide 8</vt:lpstr>
      <vt:lpstr>Slide 9</vt:lpstr>
      <vt:lpstr>Slide 10</vt:lpstr>
      <vt:lpstr>Agenda Items for the Week</vt:lpstr>
      <vt:lpstr>Submissions</vt:lpstr>
      <vt:lpstr>Tentative TGad Agenda for the Week</vt:lpstr>
      <vt:lpstr>Agenda for Monday Nov 7th, 16:00 – 18:00</vt:lpstr>
      <vt:lpstr>Notes for Monday Nov 7th, 16:00 – 18:00</vt:lpstr>
      <vt:lpstr>Review from September</vt:lpstr>
      <vt:lpstr>September Minutes</vt:lpstr>
      <vt:lpstr>Review of Conference Calls</vt:lpstr>
      <vt:lpstr>Editor Report</vt:lpstr>
      <vt:lpstr>Timeline for Conditional Approval</vt:lpstr>
      <vt:lpstr>Motion 63</vt:lpstr>
      <vt:lpstr>Motion 64</vt:lpstr>
      <vt:lpstr>Slide 23</vt:lpstr>
      <vt:lpstr>Motion on Report to EC on Conditional Approval to go to Sponsor Ballot</vt:lpstr>
      <vt:lpstr>Goals for January</vt:lpstr>
      <vt:lpstr>Conference call times</vt:lpstr>
      <vt:lpstr>Agenda for Wednesday Nov 9th, 16:00 – 18:00</vt:lpstr>
      <vt:lpstr>Notes for Wednesday Nov 9th, 16:00 – 18:00</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TGad May 2011 Report</dc:title>
  <dc:creator>Eldad Perahia</dc:creator>
  <cp:keywords>July 2011</cp:keywords>
  <cp:lastModifiedBy>Eldad Perahia</cp:lastModifiedBy>
  <cp:revision>2518</cp:revision>
  <cp:lastPrinted>1998-02-10T13:28:06Z</cp:lastPrinted>
  <dcterms:created xsi:type="dcterms:W3CDTF">2007-04-17T18:10:23Z</dcterms:created>
  <dcterms:modified xsi:type="dcterms:W3CDTF">2011-11-11T02:25:14Z</dcterms:modified>
</cp:coreProperties>
</file>