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61" r:id="rId15"/>
    <p:sldId id="462" r:id="rId16"/>
    <p:sldId id="463" r:id="rId17"/>
    <p:sldId id="464" r:id="rId18"/>
    <p:sldId id="465" r:id="rId19"/>
    <p:sldId id="466" r:id="rId20"/>
    <p:sldId id="469" r:id="rId21"/>
    <p:sldId id="467" r:id="rId22"/>
    <p:sldId id="476" r:id="rId23"/>
    <p:sldId id="473" r:id="rId24"/>
    <p:sldId id="477" r:id="rId25"/>
    <p:sldId id="470" r:id="rId26"/>
    <p:sldId id="475"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460" autoAdjust="0"/>
    <p:restoredTop sz="94761" autoAdjust="0"/>
  </p:normalViewPr>
  <p:slideViewPr>
    <p:cSldViewPr>
      <p:cViewPr varScale="1">
        <p:scale>
          <a:sx n="86" d="100"/>
          <a:sy n="86" d="100"/>
        </p:scale>
        <p:origin x="-176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November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802.11-11/1444r1</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2011-11-07</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3394" imgH="255221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TGad November 2011 </a:t>
            </a:r>
            <a:r>
              <a:rPr kumimoji="0" lang="en-US" sz="3200" b="1" i="0" u="none" strike="noStrike" kern="0" cap="none" spc="0" normalizeH="0" baseline="0" noProof="0" dirty="0" smtClean="0">
                <a:ln>
                  <a:noFill/>
                </a:ln>
                <a:solidFill>
                  <a:schemeClr val="tx2"/>
                </a:solidFill>
                <a:effectLst/>
                <a:uLnTx/>
                <a:uFillTx/>
                <a:latin typeface="+mj-lt"/>
                <a:ea typeface="+mj-ea"/>
                <a:cs typeface="+mj-cs"/>
              </a:rPr>
              <a:t>Report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r>
              <a:rPr lang="en-US" sz="2000" dirty="0" smtClean="0"/>
              <a:t>Call for secretary</a:t>
            </a:r>
          </a:p>
          <a:p>
            <a:r>
              <a:rPr lang="en-US" sz="2000" dirty="0" smtClean="0"/>
              <a:t>Set agenda for the week</a:t>
            </a:r>
          </a:p>
          <a:p>
            <a:r>
              <a:rPr lang="en-US" sz="2000" dirty="0" smtClean="0"/>
              <a:t>Review from September</a:t>
            </a:r>
          </a:p>
          <a:p>
            <a:r>
              <a:rPr lang="en-US" sz="2000" dirty="0" smtClean="0"/>
              <a:t>Approve minutes from September</a:t>
            </a:r>
          </a:p>
          <a:p>
            <a:r>
              <a:rPr lang="en-US" sz="2000" dirty="0" smtClean="0"/>
              <a:t>Review conference calls</a:t>
            </a:r>
          </a:p>
          <a:p>
            <a:r>
              <a:rPr lang="en-US" sz="2000" dirty="0" smtClean="0"/>
              <a:t>Editor Report</a:t>
            </a:r>
          </a:p>
          <a:p>
            <a:r>
              <a:rPr lang="en-US" sz="2000" dirty="0" smtClean="0"/>
              <a:t>Comment resolution on D5.0 &amp; motions on resolutions</a:t>
            </a:r>
          </a:p>
          <a:p>
            <a:r>
              <a:rPr lang="en-US" sz="2000" dirty="0" smtClean="0"/>
              <a:t>Plan for Sponsor Ballot</a:t>
            </a:r>
          </a:p>
          <a:p>
            <a:r>
              <a:rPr lang="en-US" sz="2000" dirty="0" smtClean="0"/>
              <a:t>Motion for Recirculation Letter Ballot</a:t>
            </a:r>
          </a:p>
          <a:p>
            <a:r>
              <a:rPr lang="en-US" sz="2000" dirty="0" smtClean="0"/>
              <a:t>Planning for January</a:t>
            </a:r>
          </a:p>
          <a:p>
            <a:r>
              <a:rPr lang="en-US" sz="2000" dirty="0" smtClean="0"/>
              <a:t>Proposal for working relationship with CWPAN</a:t>
            </a:r>
          </a:p>
          <a:p>
            <a:r>
              <a:rPr lang="en-US" sz="2000" dirty="0" smtClean="0"/>
              <a:t>Other presentations</a:t>
            </a:r>
          </a:p>
          <a:p>
            <a:pPr>
              <a:buNone/>
            </a:pPr>
            <a:endParaRPr lang="en-US" sz="2000"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Comment Resolution</a:t>
            </a:r>
          </a:p>
          <a:p>
            <a:pPr lvl="1">
              <a:lnSpc>
                <a:spcPct val="80000"/>
              </a:lnSpc>
            </a:pPr>
            <a:r>
              <a:rPr lang="en-US" dirty="0" smtClean="0"/>
              <a:t>11/1374r2, Comment Database, Carlos Cordeiro</a:t>
            </a:r>
          </a:p>
          <a:p>
            <a:pPr>
              <a:lnSpc>
                <a:spcPct val="80000"/>
              </a:lnSpc>
            </a:pPr>
            <a:r>
              <a:rPr lang="en-US" dirty="0" smtClean="0"/>
              <a:t>Other</a:t>
            </a:r>
          </a:p>
          <a:p>
            <a:pPr lvl="1">
              <a:lnSpc>
                <a:spcPct val="80000"/>
              </a:lnSpc>
            </a:pPr>
            <a:r>
              <a:rPr lang="en-US" dirty="0" smtClean="0"/>
              <a:t>11/1447r0, P802.11ad Report to EC on Conditional Approval to go to Sponsor Ballot, Eldad Perahia</a:t>
            </a:r>
          </a:p>
          <a:p>
            <a:pPr lvl="1">
              <a:lnSpc>
                <a:spcPct val="80000"/>
              </a:lnSpc>
            </a:pPr>
            <a:r>
              <a:rPr lang="en-US" dirty="0" smtClean="0"/>
              <a:t>Proposal for working relationship with CWPAN, Bruce Kraemer</a:t>
            </a:r>
          </a:p>
          <a:p>
            <a:endParaRPr lang="en-US"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p:txBody>
          <a:bodyPr/>
          <a:lstStyle/>
          <a:p>
            <a:pPr>
              <a:lnSpc>
                <a:spcPct val="90000"/>
              </a:lnSpc>
            </a:pPr>
            <a:r>
              <a:rPr lang="en-US" sz="1800" dirty="0" smtClean="0"/>
              <a:t>Monday Nov 7</a:t>
            </a:r>
            <a:r>
              <a:rPr lang="en-US" sz="1800" baseline="30000" dirty="0" smtClean="0"/>
              <a:t>th</a:t>
            </a:r>
            <a:r>
              <a:rPr lang="en-US" sz="1800" dirty="0" smtClean="0"/>
              <a:t>, 16:00 – 18:0</a:t>
            </a:r>
            <a:r>
              <a:rPr lang="en-US" sz="1800" dirty="0" smtClean="0">
                <a:sym typeface="Wingdings" pitchFamily="2" charset="2"/>
              </a:rPr>
              <a:t>0</a:t>
            </a:r>
          </a:p>
          <a:p>
            <a:pPr lvl="1"/>
            <a:r>
              <a:rPr lang="en-US" sz="1600" dirty="0" smtClean="0"/>
              <a:t>Call for secretary</a:t>
            </a:r>
          </a:p>
          <a:p>
            <a:pPr lvl="1"/>
            <a:r>
              <a:rPr lang="en-US" sz="1600" dirty="0" smtClean="0"/>
              <a:t>Set agenda for the week</a:t>
            </a:r>
          </a:p>
          <a:p>
            <a:pPr lvl="1"/>
            <a:r>
              <a:rPr lang="en-US" sz="1600" dirty="0" smtClean="0"/>
              <a:t>Review from September</a:t>
            </a:r>
          </a:p>
          <a:p>
            <a:pPr lvl="1"/>
            <a:r>
              <a:rPr lang="en-US" sz="1600" dirty="0" smtClean="0"/>
              <a:t>Approve minutes from September</a:t>
            </a:r>
          </a:p>
          <a:p>
            <a:pPr lvl="1"/>
            <a:r>
              <a:rPr lang="en-US" sz="1600" dirty="0" smtClean="0"/>
              <a:t>Review conference calls</a:t>
            </a:r>
          </a:p>
          <a:p>
            <a:pPr lvl="1"/>
            <a:r>
              <a:rPr lang="en-US" sz="1600" dirty="0" smtClean="0"/>
              <a:t>Editor Report</a:t>
            </a:r>
          </a:p>
          <a:p>
            <a:pPr lvl="1"/>
            <a:r>
              <a:rPr lang="en-US" sz="1600" dirty="0" smtClean="0"/>
              <a:t>Comment resolution on D5.0 &amp; motions on resolutions</a:t>
            </a:r>
          </a:p>
          <a:p>
            <a:pPr lvl="1"/>
            <a:r>
              <a:rPr lang="en-US" sz="1600" dirty="0" smtClean="0"/>
              <a:t>Motion for Recirculation Letter Ballot</a:t>
            </a:r>
          </a:p>
          <a:p>
            <a:pPr lvl="1"/>
            <a:r>
              <a:rPr lang="en-US" sz="1600" dirty="0" smtClean="0"/>
              <a:t>Plan for Sponsor Ballot</a:t>
            </a:r>
          </a:p>
          <a:p>
            <a:pPr lvl="1"/>
            <a:r>
              <a:rPr lang="en-US" sz="1600" dirty="0" smtClean="0"/>
              <a:t>Planning for January</a:t>
            </a:r>
          </a:p>
          <a:p>
            <a:pPr>
              <a:lnSpc>
                <a:spcPct val="90000"/>
              </a:lnSpc>
            </a:pPr>
            <a:r>
              <a:rPr lang="en-US" sz="1800" dirty="0" smtClean="0"/>
              <a:t>Tuesday Nov 8</a:t>
            </a:r>
            <a:r>
              <a:rPr lang="en-US" sz="1800" baseline="30000" dirty="0" smtClean="0"/>
              <a:t>th</a:t>
            </a:r>
            <a:r>
              <a:rPr lang="en-US" sz="1800" dirty="0" smtClean="0"/>
              <a:t>, 8:00 – 10:0</a:t>
            </a:r>
            <a:r>
              <a:rPr lang="en-US" sz="1800" dirty="0" smtClean="0">
                <a:sym typeface="Wingdings" pitchFamily="2" charset="2"/>
              </a:rPr>
              <a:t>0</a:t>
            </a:r>
          </a:p>
          <a:p>
            <a:pPr lvl="1">
              <a:lnSpc>
                <a:spcPct val="90000"/>
              </a:lnSpc>
            </a:pPr>
            <a:r>
              <a:rPr lang="en-US" sz="1600" dirty="0" smtClean="0"/>
              <a:t> </a:t>
            </a:r>
            <a:r>
              <a:rPr lang="en-US" sz="1600" dirty="0" smtClean="0"/>
              <a:t>cancel</a:t>
            </a:r>
            <a:endParaRPr lang="en-US" sz="1600" dirty="0" smtClean="0"/>
          </a:p>
          <a:p>
            <a:pPr>
              <a:lnSpc>
                <a:spcPct val="90000"/>
              </a:lnSpc>
            </a:pPr>
            <a:endParaRPr lang="en-US" sz="1800" dirty="0" smtClean="0"/>
          </a:p>
          <a:p>
            <a:pPr lvl="1">
              <a:lnSpc>
                <a:spcPct val="90000"/>
              </a:lnSpc>
            </a:pPr>
            <a:endParaRPr lang="en-US" sz="1600" dirty="0" smtClean="0"/>
          </a:p>
        </p:txBody>
      </p:sp>
      <p:sp>
        <p:nvSpPr>
          <p:cNvPr id="4" name="Content Placeholder 3"/>
          <p:cNvSpPr>
            <a:spLocks noGrp="1"/>
          </p:cNvSpPr>
          <p:nvPr>
            <p:ph sz="half" idx="2"/>
          </p:nvPr>
        </p:nvSpPr>
        <p:spPr/>
        <p:txBody>
          <a:bodyPr/>
          <a:lstStyle/>
          <a:p>
            <a:pPr>
              <a:lnSpc>
                <a:spcPct val="90000"/>
              </a:lnSpc>
            </a:pPr>
            <a:r>
              <a:rPr lang="en-US" sz="1800" dirty="0" smtClean="0"/>
              <a:t>Wednesday Nov 9</a:t>
            </a:r>
            <a:r>
              <a:rPr lang="en-US" sz="1800" baseline="30000" dirty="0" smtClean="0"/>
              <a:t>th</a:t>
            </a:r>
            <a:r>
              <a:rPr lang="en-US" sz="1800" dirty="0" smtClean="0"/>
              <a:t>, 16:00 – 18:0</a:t>
            </a:r>
            <a:r>
              <a:rPr lang="en-US" sz="1800" dirty="0" smtClean="0">
                <a:sym typeface="Wingdings" pitchFamily="2" charset="2"/>
              </a:rPr>
              <a:t>0</a:t>
            </a:r>
            <a:endParaRPr lang="en-US" sz="1800" dirty="0" smtClean="0"/>
          </a:p>
          <a:p>
            <a:pPr lvl="1">
              <a:lnSpc>
                <a:spcPct val="90000"/>
              </a:lnSpc>
            </a:pPr>
            <a:r>
              <a:rPr lang="en-US" sz="1600" dirty="0" smtClean="0"/>
              <a:t> Proposal for working relationship with CWPAN, Bruce Kraemer</a:t>
            </a:r>
          </a:p>
          <a:p>
            <a:pPr>
              <a:lnSpc>
                <a:spcPct val="90000"/>
              </a:lnSpc>
            </a:pPr>
            <a:r>
              <a:rPr lang="en-US" sz="1800" dirty="0" smtClean="0"/>
              <a:t>Thursday Nov 10</a:t>
            </a:r>
            <a:r>
              <a:rPr lang="en-US" sz="1800" baseline="30000" dirty="0" smtClean="0"/>
              <a:t>th</a:t>
            </a:r>
            <a:r>
              <a:rPr lang="en-US" sz="1800" dirty="0" smtClean="0"/>
              <a:t>, 8:00 – 10:0</a:t>
            </a:r>
            <a:r>
              <a:rPr lang="en-US" sz="1800" dirty="0" smtClean="0">
                <a:sym typeface="Wingdings" pitchFamily="2" charset="2"/>
              </a:rPr>
              <a:t>0</a:t>
            </a:r>
          </a:p>
          <a:p>
            <a:pPr lvl="1">
              <a:lnSpc>
                <a:spcPct val="90000"/>
              </a:lnSpc>
            </a:pPr>
            <a:r>
              <a:rPr lang="en-US" sz="1600" dirty="0" smtClean="0"/>
              <a:t> </a:t>
            </a:r>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5" name="Date Placeholder 4"/>
          <p:cNvSpPr>
            <a:spLocks noGrp="1"/>
          </p:cNvSpPr>
          <p:nvPr>
            <p:ph type="dt" sz="half" idx="10"/>
          </p:nvPr>
        </p:nvSpPr>
        <p:spPr/>
        <p:txBody>
          <a:bodyPr/>
          <a:lstStyle/>
          <a:p>
            <a:pPr>
              <a:defRPr/>
            </a:pPr>
            <a:r>
              <a:rPr lang="en-US" dirty="0" smtClean="0"/>
              <a:t>November 2011</a:t>
            </a:r>
            <a:endParaRPr lang="en-US" dirty="0"/>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Monday Nov 7</a:t>
            </a:r>
            <a:r>
              <a:rPr lang="en-US" baseline="30000" dirty="0" smtClean="0"/>
              <a:t>th</a:t>
            </a:r>
            <a:r>
              <a:rPr lang="en-US" dirty="0" smtClean="0"/>
              <a:t>, 16:00 – 18:0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t>Call for secretary</a:t>
            </a:r>
          </a:p>
          <a:p>
            <a:r>
              <a:rPr lang="en-US" dirty="0" smtClean="0"/>
              <a:t>Set agenda for the week</a:t>
            </a:r>
          </a:p>
          <a:p>
            <a:r>
              <a:rPr lang="en-US" dirty="0" smtClean="0"/>
              <a:t>Review from September</a:t>
            </a:r>
          </a:p>
          <a:p>
            <a:r>
              <a:rPr lang="en-US" dirty="0" smtClean="0"/>
              <a:t>Approve minutes from September</a:t>
            </a:r>
          </a:p>
          <a:p>
            <a:r>
              <a:rPr lang="en-US" dirty="0" smtClean="0"/>
              <a:t>Review conference calls</a:t>
            </a:r>
          </a:p>
          <a:p>
            <a:r>
              <a:rPr lang="en-US" dirty="0" smtClean="0"/>
              <a:t>Editor Report</a:t>
            </a:r>
          </a:p>
          <a:p>
            <a:r>
              <a:rPr lang="en-US" dirty="0" smtClean="0"/>
              <a:t>Comment resolution on D5.0 &amp; motions on resolutions</a:t>
            </a:r>
          </a:p>
          <a:p>
            <a:r>
              <a:rPr lang="en-US" dirty="0" smtClean="0"/>
              <a:t>Motion for Recirculation Letter Ballot</a:t>
            </a:r>
          </a:p>
          <a:p>
            <a:r>
              <a:rPr lang="en-US" dirty="0" smtClean="0"/>
              <a:t>Plan for Sponsor Ballot</a:t>
            </a:r>
          </a:p>
          <a:p>
            <a:r>
              <a:rPr lang="en-US" dirty="0" smtClean="0"/>
              <a:t>Planning for January</a:t>
            </a:r>
          </a:p>
          <a:p>
            <a:endParaRPr lang="en-US" sz="2000" dirty="0" smtClean="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Nov 7</a:t>
            </a:r>
            <a:r>
              <a:rPr lang="en-US" baseline="30000" dirty="0" smtClean="0"/>
              <a:t>th</a:t>
            </a:r>
            <a:r>
              <a:rPr lang="en-US" dirty="0" smtClean="0"/>
              <a:t>, 16:00 – 18:0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t>September minutes approved</a:t>
            </a:r>
          </a:p>
          <a:p>
            <a:r>
              <a:rPr lang="en-US" dirty="0" smtClean="0"/>
              <a:t>Comment resolutions approved</a:t>
            </a:r>
          </a:p>
          <a:p>
            <a:r>
              <a:rPr lang="en-US" dirty="0" smtClean="0"/>
              <a:t>Motion for recirculation passes</a:t>
            </a:r>
          </a:p>
          <a:p>
            <a:r>
              <a:rPr lang="en-US" dirty="0" smtClean="0"/>
              <a:t>Sponsor ballot report</a:t>
            </a:r>
          </a:p>
          <a:p>
            <a:pPr lvl="1"/>
            <a:r>
              <a:rPr lang="en-US" dirty="0" smtClean="0"/>
              <a:t>Need to fix link</a:t>
            </a:r>
          </a:p>
          <a:p>
            <a:pPr lvl="1"/>
            <a:r>
              <a:rPr lang="en-US" dirty="0" smtClean="0"/>
              <a:t>Need to fix header</a:t>
            </a:r>
          </a:p>
          <a:p>
            <a:pPr lvl="1"/>
            <a:r>
              <a:rPr lang="en-US" smtClean="0"/>
              <a:t>Motion approved</a:t>
            </a:r>
            <a:endParaRPr lang="en-US" dirty="0" smtClean="0"/>
          </a:p>
          <a:p>
            <a:r>
              <a:rPr lang="en-US" dirty="0" smtClean="0"/>
              <a:t>Tues 8-10am cancelled</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September</a:t>
            </a:r>
            <a:endParaRPr lang="en-US" dirty="0"/>
          </a:p>
        </p:txBody>
      </p:sp>
      <p:sp>
        <p:nvSpPr>
          <p:cNvPr id="3" name="Content Placeholder 2"/>
          <p:cNvSpPr>
            <a:spLocks noGrp="1"/>
          </p:cNvSpPr>
          <p:nvPr>
            <p:ph idx="1"/>
          </p:nvPr>
        </p:nvSpPr>
        <p:spPr/>
        <p:txBody>
          <a:bodyPr/>
          <a:lstStyle/>
          <a:p>
            <a:r>
              <a:rPr lang="en-US" dirty="0" smtClean="0"/>
              <a:t>Resolved all comments on LB 183</a:t>
            </a:r>
          </a:p>
          <a:p>
            <a:r>
              <a:rPr lang="en-US" dirty="0" smtClean="0"/>
              <a:t>TG and WG approved motion for recirculation letter ballot on D5.0</a:t>
            </a:r>
          </a:p>
          <a:p>
            <a:endParaRPr lang="en-US"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Minutes</a:t>
            </a:r>
            <a:endParaRPr lang="en-US" dirty="0"/>
          </a:p>
        </p:txBody>
      </p:sp>
      <p:sp>
        <p:nvSpPr>
          <p:cNvPr id="3" name="Content Placeholder 2"/>
          <p:cNvSpPr>
            <a:spLocks noGrp="1"/>
          </p:cNvSpPr>
          <p:nvPr>
            <p:ph idx="1"/>
          </p:nvPr>
        </p:nvSpPr>
        <p:spPr/>
        <p:txBody>
          <a:bodyPr/>
          <a:lstStyle/>
          <a:p>
            <a:r>
              <a:rPr lang="en-US" dirty="0" smtClean="0"/>
              <a:t>Motion to approve September ‘11 TGad minutes as contained in 11-11-1220r0</a:t>
            </a:r>
          </a:p>
          <a:p>
            <a:endParaRPr lang="en-US" dirty="0" smtClean="0"/>
          </a:p>
          <a:p>
            <a:r>
              <a:rPr lang="en-US" dirty="0" smtClean="0"/>
              <a:t>Move: Chris</a:t>
            </a:r>
          </a:p>
          <a:p>
            <a:r>
              <a:rPr lang="en-US" dirty="0" smtClean="0"/>
              <a:t>Second: </a:t>
            </a:r>
            <a:r>
              <a:rPr lang="en-US" dirty="0" smtClean="0"/>
              <a:t>James</a:t>
            </a:r>
          </a:p>
          <a:p>
            <a:r>
              <a:rPr lang="en-US" dirty="0" smtClean="0"/>
              <a:t>Approved by unanimous </a:t>
            </a:r>
            <a:r>
              <a:rPr lang="en-US" dirty="0" err="1" smtClean="0"/>
              <a:t>concent</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a:t>
            </a:r>
            <a:endParaRPr lang="en-US" dirty="0"/>
          </a:p>
        </p:txBody>
      </p:sp>
      <p:sp>
        <p:nvSpPr>
          <p:cNvPr id="3" name="Content Placeholder 2"/>
          <p:cNvSpPr>
            <a:spLocks noGrp="1"/>
          </p:cNvSpPr>
          <p:nvPr>
            <p:ph idx="1"/>
          </p:nvPr>
        </p:nvSpPr>
        <p:spPr/>
        <p:txBody>
          <a:bodyPr/>
          <a:lstStyle/>
          <a:p>
            <a:r>
              <a:rPr lang="en-US" dirty="0" smtClean="0"/>
              <a:t>Conference call minutes from 2011 contained in </a:t>
            </a:r>
          </a:p>
          <a:p>
            <a:pPr lvl="1"/>
            <a:r>
              <a:rPr lang="en-US" dirty="0" smtClean="0"/>
              <a:t>11/0016r23</a:t>
            </a:r>
          </a:p>
          <a:p>
            <a:r>
              <a:rPr lang="en-US" dirty="0" smtClean="0"/>
              <a:t>Comment resolution on D5.0</a:t>
            </a:r>
            <a:endParaRPr lang="en-US"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LB185 comment database: 11/1374r2</a:t>
            </a:r>
          </a:p>
          <a:p>
            <a:r>
              <a:rPr lang="en-US" dirty="0" smtClean="0"/>
              <a:t>Total technical comments: 27</a:t>
            </a:r>
          </a:p>
          <a:p>
            <a:r>
              <a:rPr lang="en-US" dirty="0" smtClean="0"/>
              <a:t>Total editorial comments: 14</a:t>
            </a:r>
          </a:p>
          <a:p>
            <a:r>
              <a:rPr lang="en-US" dirty="0" smtClean="0"/>
              <a:t>All comments reviewed in conference calls</a:t>
            </a:r>
          </a:p>
          <a:p>
            <a:pPr lvl="1"/>
            <a:r>
              <a:rPr lang="en-US" dirty="0" smtClean="0"/>
              <a:t>All comments rejected</a:t>
            </a:r>
          </a:p>
          <a:p>
            <a:pPr lvl="1"/>
            <a:r>
              <a:rPr lang="en-US" dirty="0" smtClean="0"/>
              <a:t>No changes to the draft</a:t>
            </a:r>
          </a:p>
          <a:p>
            <a:pPr lvl="1"/>
            <a:r>
              <a:rPr lang="en-US" dirty="0" smtClean="0"/>
              <a:t>All comments included in Motions 63, 64</a:t>
            </a:r>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Conditional Approval</a:t>
            </a:r>
            <a:endParaRPr lang="en-US" dirty="0"/>
          </a:p>
        </p:txBody>
      </p:sp>
      <p:sp>
        <p:nvSpPr>
          <p:cNvPr id="3" name="Content Placeholder 2"/>
          <p:cNvSpPr>
            <a:spLocks noGrp="1"/>
          </p:cNvSpPr>
          <p:nvPr>
            <p:ph sz="half" idx="1"/>
          </p:nvPr>
        </p:nvSpPr>
        <p:spPr>
          <a:xfrm>
            <a:off x="685800" y="1828800"/>
            <a:ext cx="3810000" cy="4114800"/>
          </a:xfrm>
        </p:spPr>
        <p:txBody>
          <a:bodyPr/>
          <a:lstStyle/>
          <a:p>
            <a:pPr>
              <a:lnSpc>
                <a:spcPct val="80000"/>
              </a:lnSpc>
            </a:pPr>
            <a:r>
              <a:rPr lang="en-US" sz="1600" dirty="0" smtClean="0"/>
              <a:t>D3 (</a:t>
            </a:r>
            <a:r>
              <a:rPr lang="en-US" sz="1600" i="1" dirty="0" smtClean="0"/>
              <a:t>completed</a:t>
            </a:r>
            <a:r>
              <a:rPr lang="en-US" sz="1600" dirty="0" smtClean="0"/>
              <a:t>)</a:t>
            </a:r>
          </a:p>
          <a:p>
            <a:pPr lvl="1">
              <a:lnSpc>
                <a:spcPct val="80000"/>
              </a:lnSpc>
            </a:pPr>
            <a:r>
              <a:rPr lang="en-US" sz="1400" dirty="0" smtClean="0"/>
              <a:t>Approval of comment resolutions: July 22</a:t>
            </a:r>
          </a:p>
          <a:p>
            <a:pPr>
              <a:lnSpc>
                <a:spcPct val="80000"/>
              </a:lnSpc>
            </a:pPr>
            <a:r>
              <a:rPr lang="en-US" sz="1600" dirty="0" smtClean="0"/>
              <a:t>D4 (</a:t>
            </a:r>
            <a:r>
              <a:rPr lang="en-US" sz="1600" i="1" dirty="0" smtClean="0"/>
              <a:t>completed</a:t>
            </a:r>
            <a:r>
              <a:rPr lang="en-US" sz="1600" dirty="0" smtClean="0"/>
              <a:t>)</a:t>
            </a:r>
          </a:p>
          <a:p>
            <a:pPr lvl="1">
              <a:lnSpc>
                <a:spcPct val="80000"/>
              </a:lnSpc>
            </a:pPr>
            <a:r>
              <a:rPr lang="en-US" sz="1400" dirty="0" smtClean="0"/>
              <a:t>Prepare draft: July 29 (</a:t>
            </a:r>
            <a:r>
              <a:rPr lang="en-US" sz="1400" i="1" dirty="0" smtClean="0"/>
              <a:t>completed</a:t>
            </a:r>
            <a:r>
              <a:rPr lang="en-US" sz="1400" dirty="0" smtClean="0"/>
              <a:t>)</a:t>
            </a:r>
          </a:p>
          <a:p>
            <a:pPr lvl="1">
              <a:lnSpc>
                <a:spcPct val="80000"/>
              </a:lnSpc>
            </a:pPr>
            <a:r>
              <a:rPr lang="en-US" sz="1400" dirty="0" smtClean="0"/>
              <a:t>Recirculation Letter Ballot: Aug 1 – Aug 15 (</a:t>
            </a:r>
            <a:r>
              <a:rPr lang="en-US" sz="1400" i="1" dirty="0" smtClean="0"/>
              <a:t>completed</a:t>
            </a:r>
            <a:r>
              <a:rPr lang="en-US" sz="1400" dirty="0" smtClean="0"/>
              <a:t>)</a:t>
            </a:r>
          </a:p>
          <a:p>
            <a:pPr lvl="1">
              <a:lnSpc>
                <a:spcPct val="80000"/>
              </a:lnSpc>
            </a:pPr>
            <a:r>
              <a:rPr lang="en-US" sz="1400" dirty="0" smtClean="0"/>
              <a:t>Comment resolution: Aug 16 – Sept 23</a:t>
            </a:r>
          </a:p>
          <a:p>
            <a:pPr lvl="1">
              <a:lnSpc>
                <a:spcPct val="80000"/>
              </a:lnSpc>
            </a:pPr>
            <a:r>
              <a:rPr lang="en-US" sz="1400" dirty="0" smtClean="0"/>
              <a:t>Approval of comment resolutions: Sept 23</a:t>
            </a:r>
          </a:p>
          <a:p>
            <a:pPr>
              <a:lnSpc>
                <a:spcPct val="80000"/>
              </a:lnSpc>
            </a:pPr>
            <a:r>
              <a:rPr lang="en-US" sz="1600" dirty="0" smtClean="0"/>
              <a:t>D5 (</a:t>
            </a:r>
            <a:r>
              <a:rPr lang="en-US" sz="1600" i="1" dirty="0" smtClean="0"/>
              <a:t>in progress</a:t>
            </a:r>
            <a:r>
              <a:rPr lang="en-US" sz="1600" dirty="0" smtClean="0"/>
              <a:t>)</a:t>
            </a:r>
          </a:p>
          <a:p>
            <a:pPr lvl="1">
              <a:lnSpc>
                <a:spcPct val="80000"/>
              </a:lnSpc>
            </a:pPr>
            <a:r>
              <a:rPr lang="en-US" sz="1400" dirty="0" smtClean="0"/>
              <a:t>Prepare draft: Sept 20</a:t>
            </a:r>
          </a:p>
          <a:p>
            <a:pPr lvl="1">
              <a:lnSpc>
                <a:spcPct val="80000"/>
              </a:lnSpc>
            </a:pPr>
            <a:r>
              <a:rPr lang="en-US" sz="1400" dirty="0" smtClean="0"/>
              <a:t>Recirculation Letter Ballot: Sept 21 – Oct </a:t>
            </a:r>
            <a:r>
              <a:rPr lang="en-US" sz="1400" dirty="0" smtClean="0"/>
              <a:t>6 (</a:t>
            </a:r>
            <a:r>
              <a:rPr lang="en-US" sz="1400" i="1" dirty="0" smtClean="0"/>
              <a:t>completed</a:t>
            </a:r>
            <a:r>
              <a:rPr lang="en-US" sz="1400" dirty="0" smtClean="0"/>
              <a:t>)</a:t>
            </a:r>
            <a:endParaRPr lang="en-US" sz="1400" dirty="0" smtClean="0"/>
          </a:p>
          <a:p>
            <a:pPr lvl="1">
              <a:lnSpc>
                <a:spcPct val="80000"/>
              </a:lnSpc>
            </a:pPr>
            <a:r>
              <a:rPr lang="en-US" sz="1400" dirty="0" smtClean="0"/>
              <a:t>Comment resolution: Oct 7 – Nov </a:t>
            </a:r>
            <a:r>
              <a:rPr lang="en-US" sz="1400" dirty="0" smtClean="0"/>
              <a:t>9 (</a:t>
            </a:r>
            <a:r>
              <a:rPr lang="en-US" sz="1400" i="1" dirty="0" smtClean="0"/>
              <a:t>completed</a:t>
            </a:r>
            <a:r>
              <a:rPr lang="en-US" sz="1400" dirty="0" smtClean="0"/>
              <a:t>)</a:t>
            </a:r>
            <a:endParaRPr lang="en-US" sz="1400" dirty="0" smtClean="0"/>
          </a:p>
          <a:p>
            <a:pPr lvl="1">
              <a:lnSpc>
                <a:spcPct val="80000"/>
              </a:lnSpc>
            </a:pPr>
            <a:r>
              <a:rPr lang="en-US" sz="1400" dirty="0" smtClean="0"/>
              <a:t>Approval of comment resolutions: Nov </a:t>
            </a:r>
            <a:r>
              <a:rPr lang="en-US" sz="1400" dirty="0" smtClean="0"/>
              <a:t>9 (</a:t>
            </a:r>
            <a:r>
              <a:rPr lang="en-US" sz="1400" i="1" dirty="0" smtClean="0"/>
              <a:t>completed</a:t>
            </a:r>
            <a:r>
              <a:rPr lang="en-US" sz="1400" dirty="0" smtClean="0"/>
              <a:t>)</a:t>
            </a:r>
            <a:endParaRPr lang="en-US" sz="1400" dirty="0" smtClean="0"/>
          </a:p>
          <a:p>
            <a:pPr>
              <a:lnSpc>
                <a:spcPct val="80000"/>
              </a:lnSpc>
            </a:pPr>
            <a:r>
              <a:rPr lang="en-US" sz="1600" dirty="0" smtClean="0"/>
              <a:t>D5 unchanged</a:t>
            </a:r>
          </a:p>
          <a:p>
            <a:pPr lvl="1">
              <a:lnSpc>
                <a:spcPct val="80000"/>
              </a:lnSpc>
            </a:pPr>
            <a:r>
              <a:rPr lang="en-US" sz="1400" dirty="0" smtClean="0"/>
              <a:t>Recirculation Letter Ballot: Nov 10 – Nov 19</a:t>
            </a:r>
          </a:p>
          <a:p>
            <a:pPr lvl="1">
              <a:lnSpc>
                <a:spcPct val="80000"/>
              </a:lnSpc>
            </a:pPr>
            <a:r>
              <a:rPr lang="en-US" sz="1400" dirty="0" smtClean="0"/>
              <a:t>Comment resolution (accelerated process): Nov 20 – Dec 1</a:t>
            </a:r>
          </a:p>
          <a:p>
            <a:pPr>
              <a:buNone/>
            </a:pPr>
            <a:endParaRPr lang="en-US" dirty="0"/>
          </a:p>
        </p:txBody>
      </p:sp>
      <p:sp>
        <p:nvSpPr>
          <p:cNvPr id="4" name="Content Placeholder 3"/>
          <p:cNvSpPr>
            <a:spLocks noGrp="1"/>
          </p:cNvSpPr>
          <p:nvPr>
            <p:ph sz="half" idx="2"/>
          </p:nvPr>
        </p:nvSpPr>
        <p:spPr>
          <a:xfrm>
            <a:off x="4648200" y="1828800"/>
            <a:ext cx="3810000" cy="4114800"/>
          </a:xfrm>
        </p:spPr>
        <p:txBody>
          <a:bodyPr/>
          <a:lstStyle/>
          <a:p>
            <a:pPr>
              <a:lnSpc>
                <a:spcPct val="80000"/>
              </a:lnSpc>
            </a:pPr>
            <a:r>
              <a:rPr lang="en-US" sz="1600" dirty="0" smtClean="0"/>
              <a:t>Prepare for Sponsor Ballot</a:t>
            </a:r>
          </a:p>
          <a:p>
            <a:pPr lvl="1">
              <a:lnSpc>
                <a:spcPct val="80000"/>
              </a:lnSpc>
            </a:pPr>
            <a:r>
              <a:rPr lang="en-US" sz="1400" dirty="0" smtClean="0"/>
              <a:t>802.11 MEC: </a:t>
            </a:r>
            <a:r>
              <a:rPr lang="en-US" sz="1400" i="1" dirty="0" smtClean="0"/>
              <a:t>completed</a:t>
            </a:r>
          </a:p>
          <a:p>
            <a:pPr lvl="1">
              <a:lnSpc>
                <a:spcPct val="80000"/>
              </a:lnSpc>
            </a:pPr>
            <a:r>
              <a:rPr lang="en-US" sz="1400" dirty="0" smtClean="0"/>
              <a:t>IEEE-SA MEC: </a:t>
            </a:r>
            <a:r>
              <a:rPr lang="en-US" sz="1400" i="1" dirty="0" smtClean="0"/>
              <a:t>completed</a:t>
            </a:r>
          </a:p>
          <a:p>
            <a:pPr lvl="1">
              <a:lnSpc>
                <a:spcPct val="80000"/>
              </a:lnSpc>
            </a:pPr>
            <a:r>
              <a:rPr lang="en-US" sz="1400" dirty="0" smtClean="0"/>
              <a:t>Form Sponsor ballot pool: Sept 24 – Nov 11 (</a:t>
            </a:r>
            <a:r>
              <a:rPr lang="en-US" sz="1400" i="1" dirty="0" smtClean="0"/>
              <a:t>in progress</a:t>
            </a:r>
            <a:r>
              <a:rPr lang="en-US" sz="1400" dirty="0" smtClean="0"/>
              <a:t>)</a:t>
            </a:r>
          </a:p>
          <a:p>
            <a:pPr lvl="1">
              <a:lnSpc>
                <a:spcPct val="80000"/>
              </a:lnSpc>
            </a:pPr>
            <a:r>
              <a:rPr lang="en-US" sz="1400" dirty="0" smtClean="0"/>
              <a:t>Prepare report for Conditional: Nov 9 – 11 (</a:t>
            </a:r>
            <a:r>
              <a:rPr lang="en-US" sz="1400" i="1" dirty="0" smtClean="0"/>
              <a:t>in progress</a:t>
            </a:r>
            <a:r>
              <a:rPr lang="en-US" sz="1400" dirty="0" smtClean="0"/>
              <a:t>)</a:t>
            </a:r>
          </a:p>
          <a:p>
            <a:pPr lvl="1">
              <a:lnSpc>
                <a:spcPct val="80000"/>
              </a:lnSpc>
            </a:pPr>
            <a:r>
              <a:rPr lang="en-US" sz="1400" dirty="0" smtClean="0"/>
              <a:t>Seek Conditional Approval: Nov 11</a:t>
            </a:r>
          </a:p>
          <a:p>
            <a:pPr lvl="1">
              <a:lnSpc>
                <a:spcPct val="80000"/>
              </a:lnSpc>
            </a:pPr>
            <a:r>
              <a:rPr lang="en-US" sz="1400" dirty="0" smtClean="0"/>
              <a:t>Prepare report to EC: Dec 2 – 4</a:t>
            </a:r>
          </a:p>
          <a:p>
            <a:pPr lvl="1">
              <a:lnSpc>
                <a:spcPct val="80000"/>
              </a:lnSpc>
            </a:pPr>
            <a:r>
              <a:rPr lang="en-US" sz="1400" dirty="0" smtClean="0"/>
              <a:t>EC response to report: Dec 5 - 11</a:t>
            </a:r>
          </a:p>
          <a:p>
            <a:pPr>
              <a:lnSpc>
                <a:spcPct val="80000"/>
              </a:lnSpc>
            </a:pPr>
            <a:r>
              <a:rPr lang="en-US" sz="1600" dirty="0" smtClean="0"/>
              <a:t>Start of Initial Sponsor Ballot: Dec 14</a:t>
            </a:r>
          </a:p>
        </p:txBody>
      </p:sp>
      <p:sp>
        <p:nvSpPr>
          <p:cNvPr id="5" name="Date Placeholder 4"/>
          <p:cNvSpPr>
            <a:spLocks noGrp="1"/>
          </p:cNvSpPr>
          <p:nvPr>
            <p:ph type="dt" sz="half" idx="10"/>
          </p:nvPr>
        </p:nvSpPr>
        <p:spPr/>
        <p:txBody>
          <a:bodyPr/>
          <a:lstStyle/>
          <a:p>
            <a:pPr>
              <a:defRPr/>
            </a:pPr>
            <a:r>
              <a:rPr lang="en-US" dirty="0" smtClean="0"/>
              <a:t>November 2011</a:t>
            </a:r>
            <a:endParaRPr lang="en-US" dirty="0"/>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63</a:t>
            </a:r>
            <a:endParaRPr lang="en-US" dirty="0"/>
          </a:p>
        </p:txBody>
      </p:sp>
      <p:sp>
        <p:nvSpPr>
          <p:cNvPr id="6" name="Content Placeholder 5"/>
          <p:cNvSpPr>
            <a:spLocks noGrp="1"/>
          </p:cNvSpPr>
          <p:nvPr>
            <p:ph idx="1"/>
          </p:nvPr>
        </p:nvSpPr>
        <p:spPr/>
        <p:txBody>
          <a:bodyPr/>
          <a:lstStyle/>
          <a:p>
            <a:r>
              <a:rPr lang="en-US" sz="2000" dirty="0" smtClean="0"/>
              <a:t>Move to approve resolution of comments:</a:t>
            </a:r>
          </a:p>
          <a:p>
            <a:pPr lvl="1"/>
            <a:r>
              <a:rPr lang="en-GB" sz="1800" dirty="0" smtClean="0"/>
              <a:t>5013, 5037, 5006, 5015, 5038, 5009, 5018, 5020, 5023, 5022, 5024 </a:t>
            </a:r>
            <a:r>
              <a:rPr lang="en-US" sz="1800" dirty="0" smtClean="0"/>
              <a:t>in 11/1374r2</a:t>
            </a:r>
          </a:p>
          <a:p>
            <a:pPr lvl="1"/>
            <a:endParaRPr lang="en-US" sz="1800" dirty="0" smtClean="0"/>
          </a:p>
          <a:p>
            <a:pPr lvl="1"/>
            <a:r>
              <a:rPr lang="en-US" sz="1800" dirty="0" smtClean="0"/>
              <a:t>No objection to resolutions during Thursday October 13th,  10:00-12:00  ET conference call</a:t>
            </a:r>
          </a:p>
          <a:p>
            <a:r>
              <a:rPr lang="en-US" sz="2000" dirty="0" smtClean="0"/>
              <a:t>Move/Second: </a:t>
            </a:r>
            <a:r>
              <a:rPr lang="en-US" sz="2000" dirty="0" smtClean="0"/>
              <a:t>James/Chris</a:t>
            </a:r>
          </a:p>
          <a:p>
            <a:endParaRPr lang="en-US" sz="2000" dirty="0" smtClean="0"/>
          </a:p>
          <a:p>
            <a:r>
              <a:rPr lang="en-US" sz="2000" dirty="0" smtClean="0"/>
              <a:t>Motion passes: Y/N/A: 23/4/0</a:t>
            </a:r>
            <a:endParaRPr lang="en-US" sz="2000" dirty="0" smtClean="0"/>
          </a:p>
          <a:p>
            <a:endParaRPr lang="en-US" sz="2000" dirty="0" smtClean="0"/>
          </a:p>
          <a:p>
            <a:endParaRPr lang="en-US" dirty="0"/>
          </a:p>
        </p:txBody>
      </p:sp>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64</a:t>
            </a:r>
            <a:endParaRPr lang="en-US" dirty="0"/>
          </a:p>
        </p:txBody>
      </p:sp>
      <p:sp>
        <p:nvSpPr>
          <p:cNvPr id="6" name="Content Placeholder 5"/>
          <p:cNvSpPr>
            <a:spLocks noGrp="1"/>
          </p:cNvSpPr>
          <p:nvPr>
            <p:ph idx="1"/>
          </p:nvPr>
        </p:nvSpPr>
        <p:spPr/>
        <p:txBody>
          <a:bodyPr/>
          <a:lstStyle/>
          <a:p>
            <a:r>
              <a:rPr lang="en-US" sz="2000" dirty="0" smtClean="0"/>
              <a:t>Move to approve resolution of comments:</a:t>
            </a:r>
          </a:p>
          <a:p>
            <a:pPr lvl="1"/>
            <a:r>
              <a:rPr lang="en-US" sz="1800" dirty="0" smtClean="0"/>
              <a:t>5025, 5010, 5039, 5027, 5028, 5026, 5005, 5002, 5012, 5031, 5033, 5008, 5034, 5035, 5036, 5040, 5014,  5001,  5000,  5016,  5017,  5019,  5021,  5003,  5030,  5029,  5011,  5007,  5032,  5004 in 11/1374r2</a:t>
            </a:r>
          </a:p>
          <a:p>
            <a:pPr lvl="1"/>
            <a:endParaRPr lang="en-US" sz="1800" dirty="0" smtClean="0"/>
          </a:p>
          <a:p>
            <a:pPr lvl="1"/>
            <a:r>
              <a:rPr lang="en-US" sz="1800" dirty="0" smtClean="0"/>
              <a:t>No objection to resolutions during Thursday October 20th,  20:00-22:00  ET conference call</a:t>
            </a:r>
          </a:p>
          <a:p>
            <a:r>
              <a:rPr lang="en-US" sz="2000" dirty="0" smtClean="0"/>
              <a:t>Move/Second: James/Chris</a:t>
            </a:r>
          </a:p>
          <a:p>
            <a:endParaRPr lang="en-US" sz="2000" dirty="0" smtClean="0"/>
          </a:p>
          <a:p>
            <a:r>
              <a:rPr lang="en-US" dirty="0" smtClean="0"/>
              <a:t>Motion passes: Y/N/A: </a:t>
            </a:r>
            <a:r>
              <a:rPr lang="en-US" dirty="0" smtClean="0"/>
              <a:t>22/4/1</a:t>
            </a:r>
            <a:endParaRPr lang="en-US" dirty="0" smtClean="0"/>
          </a:p>
          <a:p>
            <a:endParaRPr lang="en-US" dirty="0"/>
          </a:p>
        </p:txBody>
      </p:sp>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23</a:t>
            </a:fld>
            <a:endParaRPr lang="en-US"/>
          </a:p>
        </p:txBody>
      </p:sp>
      <p:sp>
        <p:nvSpPr>
          <p:cNvPr id="7" name="Title 1"/>
          <p:cNvSpPr txBox="1">
            <a:spLocks/>
          </p:cNvSpPr>
          <p:nvPr/>
        </p:nvSpPr>
        <p:spPr>
          <a:xfrm>
            <a:off x="685800" y="685800"/>
            <a:ext cx="7772400" cy="685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Motion for Recirculation Letter Ballot</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8"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Having approved comment resolutions for all of the comments received from LB 185 on P802.11ad D5.0 as contained in document 11/1374r2,</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Approve a 10 day Working Group Recirculation Ballot asking the question “Should P802.11ad D5.0 be forwarded to Sponsor Ballot?”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Moved:  </a:t>
            </a:r>
            <a:r>
              <a:rPr kumimoji="0" lang="en-US" sz="2000" b="1" i="0" u="none" strike="noStrike" kern="0" cap="none" spc="0" normalizeH="0" baseline="0" noProof="0" dirty="0" smtClean="0">
                <a:ln>
                  <a:noFill/>
                </a:ln>
                <a:solidFill>
                  <a:schemeClr val="tx1"/>
                </a:solidFill>
                <a:effectLst/>
                <a:uLnTx/>
                <a:uFillTx/>
                <a:latin typeface="+mn-lt"/>
                <a:ea typeface="+mn-ea"/>
                <a:cs typeface="+mn-cs"/>
              </a:rPr>
              <a:t>Chris</a:t>
            </a:r>
            <a:r>
              <a:rPr kumimoji="0" lang="en-US" sz="2000" b="1" i="0" u="none" strike="noStrike" kern="0" cap="none" spc="0" normalizeH="0" noProof="0" dirty="0" smtClean="0">
                <a:ln>
                  <a:noFill/>
                </a:ln>
                <a:solidFill>
                  <a:schemeClr val="tx1"/>
                </a:solidFill>
                <a:effectLst/>
                <a:uLnTx/>
                <a:uFillTx/>
                <a:latin typeface="+mn-lt"/>
                <a:ea typeface="+mn-ea"/>
                <a:cs typeface="+mn-cs"/>
              </a:rPr>
              <a:t> Hansen </a:t>
            </a:r>
            <a:r>
              <a:rPr kumimoji="0" lang="en-US" sz="2000" b="1" i="0" u="none" strike="noStrike" kern="0" cap="none" spc="0" normalizeH="0" baseline="0" noProof="0" dirty="0" smtClean="0">
                <a:ln>
                  <a:noFill/>
                </a:ln>
                <a:solidFill>
                  <a:schemeClr val="tx1"/>
                </a:solidFill>
                <a:effectLst/>
                <a:uLnTx/>
                <a:uFillTx/>
                <a:latin typeface="+mn-lt"/>
                <a:ea typeface="+mn-ea"/>
                <a:cs typeface="+mn-cs"/>
              </a:rPr>
              <a:t>, </a:t>
            </a:r>
            <a:r>
              <a:rPr kumimoji="0" lang="en-US" sz="2000" b="1" i="0" u="none" strike="noStrike" kern="0" cap="none" spc="0" normalizeH="0" baseline="0" noProof="0" dirty="0" smtClean="0">
                <a:ln>
                  <a:noFill/>
                </a:ln>
                <a:solidFill>
                  <a:schemeClr val="tx1"/>
                </a:solidFill>
                <a:effectLst/>
                <a:uLnTx/>
                <a:uFillTx/>
                <a:latin typeface="+mn-lt"/>
                <a:ea typeface="+mn-ea"/>
                <a:cs typeface="+mn-cs"/>
              </a:rPr>
              <a:t>Seconded: </a:t>
            </a:r>
            <a:r>
              <a:rPr kumimoji="0" lang="en-US" sz="2000" b="1" i="0" u="none" strike="noStrike" kern="0" cap="none" spc="0" normalizeH="0" baseline="0" noProof="0" dirty="0" smtClean="0">
                <a:ln>
                  <a:noFill/>
                </a:ln>
                <a:solidFill>
                  <a:schemeClr val="tx1"/>
                </a:solidFill>
                <a:effectLst/>
                <a:uLnTx/>
                <a:uFillTx/>
                <a:latin typeface="+mn-lt"/>
                <a:ea typeface="+mn-ea"/>
                <a:cs typeface="+mn-cs"/>
              </a:rPr>
              <a:t>James Yee, </a:t>
            </a:r>
            <a:r>
              <a:rPr kumimoji="0" lang="en-US" sz="2000" b="1" i="0" u="none" strike="noStrike" kern="0" cap="none" spc="0" normalizeH="0" baseline="0" noProof="0" dirty="0" smtClean="0">
                <a:ln>
                  <a:noFill/>
                </a:ln>
                <a:solidFill>
                  <a:schemeClr val="tx1"/>
                </a:solidFill>
                <a:effectLst/>
                <a:uLnTx/>
                <a:uFillTx/>
                <a:latin typeface="+mn-lt"/>
                <a:ea typeface="+mn-ea"/>
                <a:cs typeface="+mn-cs"/>
              </a:rPr>
              <a:t>Result: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[Moved by Eldad Perahia on behalf of TGad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TGad vote: </a:t>
            </a:r>
          </a:p>
          <a:p>
            <a:pPr marL="342900" lvl="0" indent="-342900">
              <a:spcBef>
                <a:spcPct val="20000"/>
              </a:spcBef>
              <a:buFontTx/>
              <a:buChar char="•"/>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Moved: </a:t>
            </a:r>
            <a:r>
              <a:rPr lang="en-US" sz="2000" b="1" kern="0" dirty="0" smtClean="0"/>
              <a:t>Chris </a:t>
            </a:r>
            <a:r>
              <a:rPr lang="en-US" sz="2000" b="1" kern="0" dirty="0" smtClean="0"/>
              <a:t>Hansen</a:t>
            </a:r>
            <a:r>
              <a:rPr kumimoji="0" lang="en-US" sz="2000" b="1" i="0" u="none" strike="noStrike" kern="0" cap="none" spc="0" normalizeH="0" baseline="0" noProof="0" dirty="0" smtClean="0">
                <a:ln>
                  <a:noFill/>
                </a:ln>
                <a:solidFill>
                  <a:schemeClr val="tx1"/>
                </a:solidFill>
                <a:effectLst/>
                <a:uLnTx/>
                <a:uFillTx/>
                <a:latin typeface="+mn-lt"/>
                <a:ea typeface="+mn-ea"/>
                <a:cs typeface="+mn-cs"/>
              </a:rPr>
              <a:t>,  </a:t>
            </a:r>
            <a:r>
              <a:rPr kumimoji="0" lang="en-US" sz="2000" b="1" i="0" u="none" strike="noStrike" kern="0" cap="none" spc="0" normalizeH="0" baseline="0" noProof="0" dirty="0" smtClean="0">
                <a:ln>
                  <a:noFill/>
                </a:ln>
                <a:solidFill>
                  <a:schemeClr val="tx1"/>
                </a:solidFill>
                <a:effectLst/>
                <a:uLnTx/>
                <a:uFillTx/>
                <a:latin typeface="+mn-lt"/>
                <a:ea typeface="+mn-ea"/>
                <a:cs typeface="+mn-cs"/>
              </a:rPr>
              <a:t>Seconded: </a:t>
            </a:r>
            <a:r>
              <a:rPr lang="en-US" sz="2000" b="1" kern="0" dirty="0" smtClean="0"/>
              <a:t>James </a:t>
            </a:r>
            <a:r>
              <a:rPr lang="en-US" sz="2000" b="1" kern="0" dirty="0" smtClean="0"/>
              <a:t>Yee</a:t>
            </a:r>
            <a:r>
              <a:rPr kumimoji="0" lang="en-US" sz="2000" b="1" i="0" u="none" strike="noStrike" kern="0" cap="none" spc="0" normalizeH="0" baseline="0" noProof="0" dirty="0" smtClean="0">
                <a:ln>
                  <a:noFill/>
                </a:ln>
                <a:solidFill>
                  <a:schemeClr val="tx1"/>
                </a:solidFill>
                <a:effectLst/>
                <a:uLnTx/>
                <a:uFillTx/>
                <a:latin typeface="+mn-lt"/>
                <a:ea typeface="+mn-ea"/>
                <a:cs typeface="+mn-cs"/>
              </a:rPr>
              <a:t>, </a:t>
            </a:r>
            <a:r>
              <a:rPr kumimoji="0" lang="en-US" sz="2000" b="1" i="0" u="none" strike="noStrike" kern="0" cap="none" spc="0" normalizeH="0" baseline="0" noProof="0" dirty="0" smtClean="0">
                <a:ln>
                  <a:noFill/>
                </a:ln>
                <a:solidFill>
                  <a:schemeClr val="tx1"/>
                </a:solidFill>
                <a:effectLst/>
                <a:uLnTx/>
                <a:uFillTx/>
                <a:latin typeface="+mn-lt"/>
                <a:ea typeface="+mn-ea"/>
                <a:cs typeface="+mn-cs"/>
              </a:rPr>
              <a:t>Result: </a:t>
            </a:r>
            <a:r>
              <a:rPr kumimoji="0" lang="en-US" sz="2000" b="1" i="0" u="none" strike="noStrike" kern="0" cap="none" spc="0" normalizeH="0" baseline="0" noProof="0" dirty="0" smtClean="0">
                <a:ln>
                  <a:noFill/>
                </a:ln>
                <a:solidFill>
                  <a:schemeClr val="tx1"/>
                </a:solidFill>
                <a:effectLst/>
                <a:uLnTx/>
                <a:uFillTx/>
                <a:latin typeface="+mn-lt"/>
                <a:ea typeface="+mn-ea"/>
                <a:cs typeface="+mn-cs"/>
              </a:rPr>
              <a:t>23-0-4]</a:t>
            </a: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on Report to EC on Conditional Approval to go to Sponsor Ballot</a:t>
            </a:r>
            <a:endParaRPr lang="en-US" dirty="0"/>
          </a:p>
        </p:txBody>
      </p:sp>
      <p:sp>
        <p:nvSpPr>
          <p:cNvPr id="6" name="Content Placeholder 5"/>
          <p:cNvSpPr>
            <a:spLocks noGrp="1"/>
          </p:cNvSpPr>
          <p:nvPr>
            <p:ph idx="1"/>
          </p:nvPr>
        </p:nvSpPr>
        <p:spPr/>
        <p:txBody>
          <a:bodyPr/>
          <a:lstStyle/>
          <a:p>
            <a:r>
              <a:rPr lang="en-US" dirty="0" smtClean="0"/>
              <a:t>Move to approve the </a:t>
            </a:r>
            <a:r>
              <a:rPr lang="en-US" dirty="0" smtClean="0">
                <a:solidFill>
                  <a:schemeClr val="tx2"/>
                </a:solidFill>
              </a:rPr>
              <a:t>Report to EC on Conditional Approval to go to Sponsor Ballot</a:t>
            </a:r>
            <a:r>
              <a:rPr lang="en-US" dirty="0" smtClean="0"/>
              <a:t> in 11/1447r0</a:t>
            </a:r>
          </a:p>
          <a:p>
            <a:endParaRPr lang="en-US" dirty="0" smtClean="0"/>
          </a:p>
          <a:p>
            <a:pPr lvl="0"/>
            <a:r>
              <a:rPr lang="en-US" dirty="0" smtClean="0"/>
              <a:t>Moved:  </a:t>
            </a:r>
            <a:r>
              <a:rPr lang="en-US" dirty="0" smtClean="0"/>
              <a:t>Chris Hansen, </a:t>
            </a:r>
            <a:r>
              <a:rPr lang="en-US" dirty="0" smtClean="0"/>
              <a:t>Seconded: </a:t>
            </a:r>
            <a:r>
              <a:rPr lang="en-US" dirty="0" smtClean="0"/>
              <a:t>James Yee </a:t>
            </a:r>
          </a:p>
          <a:p>
            <a:pPr lvl="0"/>
            <a:endParaRPr lang="en-US" dirty="0" smtClean="0"/>
          </a:p>
          <a:p>
            <a:pPr lvl="0"/>
            <a:r>
              <a:rPr lang="en-US" dirty="0" smtClean="0"/>
              <a:t>Motion passes: </a:t>
            </a:r>
            <a:r>
              <a:rPr lang="en-US" dirty="0" smtClean="0"/>
              <a:t>Result: 20-0-0</a:t>
            </a:r>
            <a:endParaRPr lang="en-US" dirty="0" smtClean="0"/>
          </a:p>
        </p:txBody>
      </p:sp>
      <p:sp>
        <p:nvSpPr>
          <p:cNvPr id="2" name="Date Placeholder 1"/>
          <p:cNvSpPr>
            <a:spLocks noGrp="1"/>
          </p:cNvSpPr>
          <p:nvPr>
            <p:ph type="dt" sz="half" idx="10"/>
          </p:nvPr>
        </p:nvSpPr>
        <p:spPr/>
        <p:txBody>
          <a:bodyPr/>
          <a:lstStyle/>
          <a:p>
            <a:pPr>
              <a:defRPr/>
            </a:pPr>
            <a:r>
              <a:rPr lang="en-US"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January</a:t>
            </a:r>
            <a:endParaRPr lang="en-US" dirty="0"/>
          </a:p>
        </p:txBody>
      </p:sp>
      <p:sp>
        <p:nvSpPr>
          <p:cNvPr id="3" name="Content Placeholder 2"/>
          <p:cNvSpPr>
            <a:spLocks noGrp="1"/>
          </p:cNvSpPr>
          <p:nvPr>
            <p:ph idx="1"/>
          </p:nvPr>
        </p:nvSpPr>
        <p:spPr/>
        <p:txBody>
          <a:bodyPr/>
          <a:lstStyle/>
          <a:p>
            <a:r>
              <a:rPr lang="en-US" dirty="0" smtClean="0"/>
              <a:t>Comment resolution on initial Sponsor Ballot</a:t>
            </a:r>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Oct 27, Nov 17, Dec 8</a:t>
            </a:r>
          </a:p>
          <a:p>
            <a:pPr lvl="2"/>
            <a:r>
              <a:rPr lang="en-US" sz="1600" dirty="0" smtClean="0"/>
              <a:t>10:00 – 12:00 ET</a:t>
            </a:r>
          </a:p>
          <a:p>
            <a:pPr lvl="1"/>
            <a:r>
              <a:rPr lang="en-US" sz="1800" dirty="0" smtClean="0"/>
              <a:t>Oct 20, Nov 3, Dec 1, Dec 15</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Dec 22, Jan 5, Jan 26, Feb 9</a:t>
            </a:r>
          </a:p>
          <a:p>
            <a:pPr lvl="2"/>
            <a:r>
              <a:rPr lang="en-US" sz="1600" dirty="0" smtClean="0"/>
              <a:t>10:00 – 12:00 ET</a:t>
            </a:r>
          </a:p>
          <a:p>
            <a:pPr lvl="1"/>
            <a:r>
              <a:rPr lang="en-US" sz="1800" dirty="0" smtClean="0"/>
              <a:t>Dec 29, Jan 12, Feb 2, Feb 16</a:t>
            </a:r>
          </a:p>
          <a:p>
            <a:pPr lvl="2"/>
            <a:r>
              <a:rPr lang="en-US" sz="1600" dirty="0" smtClean="0"/>
              <a:t>20:00-22:00 ET</a:t>
            </a:r>
            <a:endParaRPr lang="en-US" dirty="0" smtClean="0"/>
          </a:p>
          <a:p>
            <a:endParaRPr lang="en-US" dirty="0"/>
          </a:p>
        </p:txBody>
      </p:sp>
      <p:sp>
        <p:nvSpPr>
          <p:cNvPr id="5" name="Date Placeholder 4"/>
          <p:cNvSpPr>
            <a:spLocks noGrp="1"/>
          </p:cNvSpPr>
          <p:nvPr>
            <p:ph type="dt" sz="half" idx="10"/>
          </p:nvPr>
        </p:nvSpPr>
        <p:spPr/>
        <p:txBody>
          <a:bodyPr/>
          <a:lstStyle/>
          <a:p>
            <a:pPr>
              <a:defRPr/>
            </a:pPr>
            <a:r>
              <a:rPr lang="en-US" dirty="0" smtClean="0"/>
              <a:t>November 2011</a:t>
            </a:r>
            <a:endParaRPr lang="en-US" dirty="0"/>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26</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77823</TotalTime>
  <Words>1543</Words>
  <Application>Microsoft Office PowerPoint</Application>
  <PresentationFormat>On-screen Show (4:3)</PresentationFormat>
  <Paragraphs>309</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Agenda for Monday Nov 7th, 16:00 – 18:00</vt:lpstr>
      <vt:lpstr>Notes for Monday Nov 7th, 16:00 – 18:00</vt:lpstr>
      <vt:lpstr>Review from September</vt:lpstr>
      <vt:lpstr>September Minutes</vt:lpstr>
      <vt:lpstr>Review of Conference Calls</vt:lpstr>
      <vt:lpstr>Editor Report</vt:lpstr>
      <vt:lpstr>Timeline for Conditional Approval</vt:lpstr>
      <vt:lpstr>Motion 63</vt:lpstr>
      <vt:lpstr>Motion 64</vt:lpstr>
      <vt:lpstr>Slide 23</vt:lpstr>
      <vt:lpstr>Motion on Report to EC on Conditional Approval to go to Sponsor Ballot</vt:lpstr>
      <vt:lpstr>Goals for January</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2512</cp:revision>
  <cp:lastPrinted>1998-02-10T13:28:06Z</cp:lastPrinted>
  <dcterms:created xsi:type="dcterms:W3CDTF">2007-04-17T18:10:23Z</dcterms:created>
  <dcterms:modified xsi:type="dcterms:W3CDTF">2011-11-07T21:57:24Z</dcterms:modified>
</cp:coreProperties>
</file>