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98" r:id="rId4"/>
    <p:sldId id="292" r:id="rId5"/>
    <p:sldId id="300" r:id="rId6"/>
    <p:sldId id="295" r:id="rId7"/>
    <p:sldId id="299" r:id="rId8"/>
    <p:sldId id="273" r:id="rId9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0735" autoAdjust="0"/>
  </p:normalViewPr>
  <p:slideViewPr>
    <p:cSldViewPr snapToObjects="1">
      <p:cViewPr varScale="1">
        <p:scale>
          <a:sx n="118" d="100"/>
          <a:sy n="118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322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802.11-11/1436r0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094780"/>
              </p:ext>
            </p:extLst>
          </p:nvPr>
        </p:nvGraphicFramePr>
        <p:xfrm>
          <a:off x="609600" y="2362200"/>
          <a:ext cx="7924800" cy="405384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1 613 2871948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Yunbo Li </a:t>
                      </a: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F1,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Industrial Base,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Bantian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Longgang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Shenzhen 518129, China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+86 15013596057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liyunbo@huawei.com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Edward Au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+1 773 782 6875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Edward.au@huawei.com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Phil Barber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Co., Ltd.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1700 Alma Rd, Ste 500</a:t>
                      </a:r>
                    </a:p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Plano, Texas 75075 USA</a:t>
                      </a:r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+1 972-365-6314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pbarber@huawei.com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Junghoon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Suh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1 613 2871315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Junghoon.suh@huawei.com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   Ping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Fang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Huawei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Technologies Co., Ltd.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Bldg 7, Vision Software Park, Road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Gaoxin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Sourth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9,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Nanshan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District, Shenzhen, Guangdong, China, 518057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+86 755 36835101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ping.fang@huawei.com </a:t>
                      </a:r>
                      <a:endParaRPr lang="en-CA" sz="1200" u="none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Security Requirements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2011-11-1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This proposal provides the security requirements of the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which entail a number of desired properties to satisfy the performance target of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MS PGothic" pitchFamily="34" charset="-128"/>
              </a:rPr>
              <a:t>Desired Security Properties for </a:t>
            </a:r>
            <a:r>
              <a:rPr lang="en-US" altLang="zh-CN" dirty="0" err="1" smtClean="0">
                <a:ea typeface="MS PGothic" pitchFamily="34" charset="-128"/>
              </a:rPr>
              <a:t>TGai</a:t>
            </a:r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1E2ED013-35E0-445D-A7F6-DB686EE511F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28175"/>
          </a:xfrm>
        </p:spPr>
        <p:txBody>
          <a:bodyPr/>
          <a:lstStyle/>
          <a:p>
            <a:r>
              <a:rPr lang="en-US" altLang="zh-CN" sz="1800" dirty="0" smtClean="0"/>
              <a:t>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demonstrate efficiency in terms of:</a:t>
            </a:r>
          </a:p>
          <a:p>
            <a:pPr lvl="1"/>
            <a:r>
              <a:rPr lang="en-US" altLang="zh-CN" sz="1400" dirty="0" smtClean="0"/>
              <a:t> Less round of message exchange in key agreement</a:t>
            </a:r>
          </a:p>
          <a:p>
            <a:pPr lvl="1"/>
            <a:r>
              <a:rPr lang="en-US" altLang="zh-CN" sz="1400" dirty="0" smtClean="0"/>
              <a:t> Less power consumption </a:t>
            </a:r>
          </a:p>
          <a:p>
            <a:pPr lvl="1"/>
            <a:r>
              <a:rPr lang="en-US" altLang="zh-CN" sz="1400" dirty="0" smtClean="0"/>
              <a:t> Less computation complexity</a:t>
            </a:r>
          </a:p>
          <a:p>
            <a:pPr lvl="1"/>
            <a:r>
              <a:rPr lang="en-US" altLang="zh-CN" sz="1400" dirty="0" smtClean="0"/>
              <a:t> Possibility of pre-computation</a:t>
            </a:r>
          </a:p>
          <a:p>
            <a:r>
              <a:rPr lang="en-US" altLang="zh-CN" sz="1800" dirty="0" smtClean="0"/>
              <a:t>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follow the security properties of RSNA</a:t>
            </a:r>
          </a:p>
          <a:p>
            <a:r>
              <a:rPr lang="en-US" altLang="zh-CN" sz="1800" dirty="0" smtClean="0"/>
              <a:t>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achieve the Perfect Forward Secrecy (PFS) at full authentication state</a:t>
            </a:r>
          </a:p>
          <a:p>
            <a:pPr lvl="1"/>
            <a:r>
              <a:rPr lang="en-US" altLang="zh-CN" sz="1400" dirty="0" smtClean="0"/>
              <a:t>    Compromise a single derived session key suite can only permit access to the data protected by this session key, no compromise in the previous data communication session.</a:t>
            </a:r>
          </a:p>
          <a:p>
            <a:r>
              <a:rPr lang="en-US" altLang="zh-CN" sz="2000" dirty="0" smtClean="0"/>
              <a:t>The security system of </a:t>
            </a:r>
            <a:r>
              <a:rPr lang="en-US" altLang="zh-CN" sz="2000" dirty="0" err="1" smtClean="0"/>
              <a:t>TGai</a:t>
            </a:r>
            <a:r>
              <a:rPr lang="en-US" altLang="zh-CN" sz="2000" dirty="0" smtClean="0"/>
              <a:t> shall achieve the Known-key security which means if some session keys are compromised, future sessions should still be protected with future session keys</a:t>
            </a:r>
            <a:endParaRPr lang="zh-CN" altLang="en-US" sz="2000" dirty="0" smtClean="0"/>
          </a:p>
          <a:p>
            <a:pPr>
              <a:buNone/>
            </a:pPr>
            <a:endParaRPr lang="en-US" altLang="zh-CN" sz="1800" dirty="0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Security Properties for </a:t>
            </a:r>
            <a:r>
              <a:rPr lang="en-US" dirty="0" err="1" smtClean="0"/>
              <a:t>TGai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allow reduced PFS or weak PFS at the Fast Authentication and Fast-association state (State 4 as referred to Page 6)</a:t>
            </a:r>
          </a:p>
          <a:p>
            <a:pPr lvl="1"/>
            <a:r>
              <a:rPr lang="en-US" altLang="zh-CN" sz="1400" dirty="0" smtClean="0"/>
              <a:t> In order to achieve the target of fast initial link setup with less round of key agreement, the security system at the Fast-Authentication Fast Association state may tolerate some sacrificed Perfect Forward Secrecy (PFS) which allows some key materials to be re-used in some message exchange (TBD)</a:t>
            </a:r>
            <a:endParaRPr lang="en-US" altLang="zh-CN" sz="1800" dirty="0" smtClean="0"/>
          </a:p>
          <a:p>
            <a:r>
              <a:rPr lang="en-US" altLang="zh-CN" sz="1800" dirty="0" smtClean="0"/>
              <a:t>  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provide the assurance of Impersonation key compromise, including the following potential attacks:</a:t>
            </a:r>
          </a:p>
          <a:p>
            <a:pPr lvl="1"/>
            <a:r>
              <a:rPr lang="en-US" altLang="zh-CN" sz="1400" dirty="0" smtClean="0"/>
              <a:t> MAC address spoofing (Countermeasures are required)</a:t>
            </a:r>
          </a:p>
          <a:p>
            <a:pPr lvl="1"/>
            <a:r>
              <a:rPr lang="en-US" altLang="zh-CN" sz="1400" dirty="0" smtClean="0"/>
              <a:t> Key deleting/injecting (MAC is required)</a:t>
            </a:r>
          </a:p>
          <a:p>
            <a:pPr lvl="1"/>
            <a:r>
              <a:rPr lang="en-US" altLang="zh-CN" sz="1400" dirty="0" err="1" smtClean="0"/>
              <a:t>Unkown</a:t>
            </a:r>
            <a:r>
              <a:rPr lang="en-US" altLang="zh-CN" sz="1400" dirty="0" smtClean="0"/>
              <a:t> Key Sharing (Mutual authentication is required)</a:t>
            </a:r>
          </a:p>
          <a:p>
            <a:r>
              <a:rPr lang="en-US" altLang="zh-CN" sz="1800" dirty="0" smtClean="0"/>
              <a:t>  The security system of </a:t>
            </a:r>
            <a:r>
              <a:rPr lang="en-US" altLang="zh-CN" sz="1800" dirty="0" err="1" smtClean="0"/>
              <a:t>TGai</a:t>
            </a:r>
            <a:r>
              <a:rPr lang="en-US" altLang="zh-CN" sz="1800" dirty="0" smtClean="0"/>
              <a:t> shall provide sufficient capacity to handle simultaneous fast association/authentication request/response</a:t>
            </a:r>
          </a:p>
          <a:p>
            <a:pPr lvl="1">
              <a:buNone/>
            </a:pPr>
            <a:endParaRPr lang="en-US" altLang="zh-CN" sz="1400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Modified Security State Machine</a:t>
            </a:r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1E2ED013-35E0-445D-A7F6-DB686EE511F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45980" y="1969610"/>
            <a:ext cx="1344175" cy="806505"/>
            <a:chOff x="1345980" y="1969610"/>
            <a:chExt cx="1344175" cy="806505"/>
          </a:xfrm>
        </p:grpSpPr>
        <p:sp>
          <p:nvSpPr>
            <p:cNvPr id="11" name="TextBox 10"/>
            <p:cNvSpPr txBox="1"/>
            <p:nvPr/>
          </p:nvSpPr>
          <p:spPr>
            <a:xfrm>
              <a:off x="1651356" y="1969610"/>
              <a:ext cx="10278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1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Unauthenticated</a:t>
              </a:r>
            </a:p>
            <a:p>
              <a:r>
                <a:rPr lang="en-US" sz="1000" dirty="0" smtClean="0"/>
                <a:t>Unassociated</a:t>
              </a:r>
              <a:endParaRPr lang="en-CA" sz="1000" dirty="0" smtClean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45980" y="3198570"/>
            <a:ext cx="1344175" cy="806505"/>
            <a:chOff x="1345980" y="1969610"/>
            <a:chExt cx="1344175" cy="806505"/>
          </a:xfrm>
        </p:grpSpPr>
        <p:sp>
          <p:nvSpPr>
            <p:cNvPr id="15" name="TextBox 14"/>
            <p:cNvSpPr txBox="1"/>
            <p:nvPr/>
          </p:nvSpPr>
          <p:spPr>
            <a:xfrm>
              <a:off x="1651356" y="1969610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2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Authenticated</a:t>
              </a:r>
            </a:p>
            <a:p>
              <a:r>
                <a:rPr lang="en-US" sz="1000" dirty="0" smtClean="0"/>
                <a:t>Unassociated</a:t>
              </a:r>
              <a:endParaRPr lang="en-CA" sz="1000" dirty="0" smtClean="0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45980" y="4389125"/>
            <a:ext cx="1344175" cy="806505"/>
            <a:chOff x="1345980" y="1969610"/>
            <a:chExt cx="1344175" cy="806505"/>
          </a:xfrm>
        </p:grpSpPr>
        <p:sp>
          <p:nvSpPr>
            <p:cNvPr id="18" name="TextBox 17"/>
            <p:cNvSpPr txBox="1"/>
            <p:nvPr/>
          </p:nvSpPr>
          <p:spPr>
            <a:xfrm>
              <a:off x="1651356" y="1969610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3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Authenticated</a:t>
              </a:r>
            </a:p>
            <a:p>
              <a:r>
                <a:rPr lang="en-US" sz="1000" dirty="0" smtClean="0"/>
                <a:t>Associated</a:t>
              </a:r>
              <a:endParaRPr lang="en-CA" sz="1000" dirty="0" smtClean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>
            <a:off x="1806840" y="2776115"/>
            <a:ext cx="0" cy="422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806840" y="4005075"/>
            <a:ext cx="0" cy="384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2229295" y="2776115"/>
            <a:ext cx="0" cy="422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29295" y="4005075"/>
            <a:ext cx="0" cy="384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873940" y="2573267"/>
            <a:ext cx="477430" cy="2128206"/>
          </a:xfrm>
          <a:custGeom>
            <a:avLst/>
            <a:gdLst>
              <a:gd name="connsiteX0" fmla="*/ 428878 w 477430"/>
              <a:gd name="connsiteY0" fmla="*/ 2128206 h 2128206"/>
              <a:gd name="connsiteX1" fmla="*/ 137564 w 477430"/>
              <a:gd name="connsiteY1" fmla="*/ 1416106 h 2128206"/>
              <a:gd name="connsiteX2" fmla="*/ 56644 w 477430"/>
              <a:gd name="connsiteY2" fmla="*/ 882032 h 2128206"/>
              <a:gd name="connsiteX3" fmla="*/ 477430 w 477430"/>
              <a:gd name="connsiteY3" fmla="*/ 0 h 212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430" h="2128206">
                <a:moveTo>
                  <a:pt x="428878" y="2128206"/>
                </a:moveTo>
                <a:cubicBezTo>
                  <a:pt x="314240" y="1876004"/>
                  <a:pt x="199603" y="1623802"/>
                  <a:pt x="137564" y="1416106"/>
                </a:cubicBezTo>
                <a:cubicBezTo>
                  <a:pt x="75525" y="1208410"/>
                  <a:pt x="0" y="1118050"/>
                  <a:pt x="56644" y="882032"/>
                </a:cubicBezTo>
                <a:cubicBezTo>
                  <a:pt x="113288" y="646014"/>
                  <a:pt x="295359" y="323007"/>
                  <a:pt x="47743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0325" y="3429402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US" sz="800" dirty="0" smtClean="0"/>
          </a:p>
          <a:p>
            <a:r>
              <a:rPr lang="en-US" sz="800" dirty="0" smtClean="0"/>
              <a:t>Notification</a:t>
            </a:r>
            <a:endParaRPr lang="en-CA" sz="8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229295" y="2776115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US" sz="800" dirty="0" smtClean="0"/>
          </a:p>
          <a:p>
            <a:r>
              <a:rPr lang="en-US" sz="800" dirty="0" smtClean="0"/>
              <a:t>Notification</a:t>
            </a:r>
            <a:endParaRPr lang="en-CA" sz="8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2229295" y="4005075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Deassociation</a:t>
            </a:r>
            <a:endParaRPr lang="en-US" sz="900" dirty="0" smtClean="0"/>
          </a:p>
          <a:p>
            <a:r>
              <a:rPr lang="en-US" sz="900" dirty="0" smtClean="0"/>
              <a:t>Notification</a:t>
            </a:r>
            <a:endParaRPr lang="en-CA" sz="900" dirty="0" smtClean="0"/>
          </a:p>
        </p:txBody>
      </p:sp>
      <p:sp>
        <p:nvSpPr>
          <p:cNvPr id="42" name="Arc 41"/>
          <p:cNvSpPr/>
          <p:nvPr/>
        </p:nvSpPr>
        <p:spPr bwMode="auto">
          <a:xfrm>
            <a:off x="2478928" y="1969610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Arc 43"/>
          <p:cNvSpPr/>
          <p:nvPr/>
        </p:nvSpPr>
        <p:spPr bwMode="auto">
          <a:xfrm>
            <a:off x="2490909" y="3250375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Arc 46"/>
          <p:cNvSpPr/>
          <p:nvPr/>
        </p:nvSpPr>
        <p:spPr bwMode="auto">
          <a:xfrm>
            <a:off x="2478928" y="4389125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5665" y="3972809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Successful</a:t>
            </a:r>
          </a:p>
          <a:p>
            <a:r>
              <a:rPr lang="en-US" sz="900" dirty="0" smtClean="0"/>
              <a:t>Association  or </a:t>
            </a:r>
            <a:r>
              <a:rPr lang="en-US" sz="900" dirty="0" err="1" smtClean="0"/>
              <a:t>Reassociation</a:t>
            </a:r>
            <a:endParaRPr lang="en-CA" sz="900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685800" y="5618085"/>
            <a:ext cx="2538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Today’s 802.11 security state machine</a:t>
            </a:r>
            <a:endParaRPr lang="en-CA" dirty="0" smtClean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3995925" y="1969610"/>
            <a:ext cx="0" cy="3418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5378505" y="2046420"/>
            <a:ext cx="1344175" cy="806505"/>
            <a:chOff x="1345980" y="1969610"/>
            <a:chExt cx="1344175" cy="806505"/>
          </a:xfrm>
        </p:grpSpPr>
        <p:sp>
          <p:nvSpPr>
            <p:cNvPr id="78" name="TextBox 77"/>
            <p:cNvSpPr txBox="1"/>
            <p:nvPr/>
          </p:nvSpPr>
          <p:spPr>
            <a:xfrm>
              <a:off x="1651356" y="1969610"/>
              <a:ext cx="10278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1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Unauthenticated</a:t>
              </a:r>
            </a:p>
            <a:p>
              <a:r>
                <a:rPr lang="en-US" sz="1000" dirty="0" smtClean="0"/>
                <a:t>Unassociated</a:t>
              </a:r>
              <a:endParaRPr lang="en-CA" sz="1000" dirty="0" smtClean="0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378505" y="3275380"/>
            <a:ext cx="1344175" cy="806505"/>
            <a:chOff x="1345980" y="1969610"/>
            <a:chExt cx="1344175" cy="806505"/>
          </a:xfrm>
        </p:grpSpPr>
        <p:sp>
          <p:nvSpPr>
            <p:cNvPr id="81" name="TextBox 80"/>
            <p:cNvSpPr txBox="1"/>
            <p:nvPr/>
          </p:nvSpPr>
          <p:spPr>
            <a:xfrm>
              <a:off x="1651356" y="1969610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2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Authenticated</a:t>
              </a:r>
            </a:p>
            <a:p>
              <a:r>
                <a:rPr lang="en-US" sz="1000" dirty="0" smtClean="0"/>
                <a:t>Unassociated</a:t>
              </a:r>
              <a:endParaRPr lang="en-CA" sz="1000" dirty="0" smtClean="0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378505" y="4465935"/>
            <a:ext cx="1344175" cy="806505"/>
            <a:chOff x="1345980" y="1969610"/>
            <a:chExt cx="1344175" cy="806505"/>
          </a:xfrm>
        </p:grpSpPr>
        <p:sp>
          <p:nvSpPr>
            <p:cNvPr id="84" name="TextBox 83"/>
            <p:cNvSpPr txBox="1"/>
            <p:nvPr/>
          </p:nvSpPr>
          <p:spPr>
            <a:xfrm>
              <a:off x="1651356" y="1969610"/>
              <a:ext cx="9060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3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Authenticated</a:t>
              </a:r>
            </a:p>
            <a:p>
              <a:r>
                <a:rPr lang="en-US" sz="1000" dirty="0" smtClean="0"/>
                <a:t>Associated</a:t>
              </a:r>
              <a:endParaRPr lang="en-CA" sz="1000" dirty="0" smtClean="0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 bwMode="auto">
          <a:xfrm>
            <a:off x="5839365" y="2852925"/>
            <a:ext cx="0" cy="422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5839365" y="4081885"/>
            <a:ext cx="0" cy="384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6261820" y="2852925"/>
            <a:ext cx="0" cy="422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6261820" y="4081885"/>
            <a:ext cx="0" cy="384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0" name="Freeform 89"/>
          <p:cNvSpPr/>
          <p:nvPr/>
        </p:nvSpPr>
        <p:spPr bwMode="auto">
          <a:xfrm>
            <a:off x="4906465" y="2650077"/>
            <a:ext cx="477430" cy="2128206"/>
          </a:xfrm>
          <a:custGeom>
            <a:avLst/>
            <a:gdLst>
              <a:gd name="connsiteX0" fmla="*/ 428878 w 477430"/>
              <a:gd name="connsiteY0" fmla="*/ 2128206 h 2128206"/>
              <a:gd name="connsiteX1" fmla="*/ 137564 w 477430"/>
              <a:gd name="connsiteY1" fmla="*/ 1416106 h 2128206"/>
              <a:gd name="connsiteX2" fmla="*/ 56644 w 477430"/>
              <a:gd name="connsiteY2" fmla="*/ 882032 h 2128206"/>
              <a:gd name="connsiteX3" fmla="*/ 477430 w 477430"/>
              <a:gd name="connsiteY3" fmla="*/ 0 h 212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430" h="2128206">
                <a:moveTo>
                  <a:pt x="428878" y="2128206"/>
                </a:moveTo>
                <a:cubicBezTo>
                  <a:pt x="314240" y="1876004"/>
                  <a:pt x="199603" y="1623802"/>
                  <a:pt x="137564" y="1416106"/>
                </a:cubicBezTo>
                <a:cubicBezTo>
                  <a:pt x="75525" y="1208410"/>
                  <a:pt x="0" y="1118050"/>
                  <a:pt x="56644" y="882032"/>
                </a:cubicBezTo>
                <a:cubicBezTo>
                  <a:pt x="113288" y="646014"/>
                  <a:pt x="295359" y="323007"/>
                  <a:pt x="47743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142850" y="3506212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US" sz="800" dirty="0" smtClean="0"/>
          </a:p>
          <a:p>
            <a:r>
              <a:rPr lang="en-US" sz="800" dirty="0" smtClean="0"/>
              <a:t>Notification</a:t>
            </a:r>
            <a:endParaRPr lang="en-CA" sz="8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6280892" y="2852925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US" sz="800" dirty="0" smtClean="0"/>
          </a:p>
          <a:p>
            <a:r>
              <a:rPr lang="en-US" sz="800" dirty="0" smtClean="0"/>
              <a:t>Notification</a:t>
            </a:r>
            <a:endParaRPr lang="en-CA" sz="8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6295586" y="4019793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Deassociation</a:t>
            </a:r>
            <a:endParaRPr lang="en-US" sz="900" dirty="0" smtClean="0"/>
          </a:p>
          <a:p>
            <a:r>
              <a:rPr lang="en-US" sz="900" dirty="0" smtClean="0"/>
              <a:t>Notification</a:t>
            </a:r>
            <a:endParaRPr lang="en-CA" sz="900" dirty="0" smtClean="0"/>
          </a:p>
        </p:txBody>
      </p:sp>
      <p:sp>
        <p:nvSpPr>
          <p:cNvPr id="94" name="Arc 93"/>
          <p:cNvSpPr/>
          <p:nvPr/>
        </p:nvSpPr>
        <p:spPr bwMode="auto">
          <a:xfrm>
            <a:off x="6511453" y="2046420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Arc 95"/>
          <p:cNvSpPr/>
          <p:nvPr/>
        </p:nvSpPr>
        <p:spPr bwMode="auto">
          <a:xfrm>
            <a:off x="6523434" y="3327185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8" name="Arc 97"/>
          <p:cNvSpPr/>
          <p:nvPr/>
        </p:nvSpPr>
        <p:spPr bwMode="auto">
          <a:xfrm>
            <a:off x="6511453" y="4465935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08190" y="4049619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Successful</a:t>
            </a:r>
          </a:p>
          <a:p>
            <a:r>
              <a:rPr lang="en-US" sz="900" dirty="0" smtClean="0"/>
              <a:t>Association  or </a:t>
            </a:r>
            <a:r>
              <a:rPr lang="en-US" sz="900" dirty="0" err="1" smtClean="0"/>
              <a:t>Reassociation</a:t>
            </a:r>
            <a:endParaRPr lang="en-CA" sz="900" dirty="0" smtClean="0"/>
          </a:p>
        </p:txBody>
      </p:sp>
      <p:grpSp>
        <p:nvGrpSpPr>
          <p:cNvPr id="101" name="Group 100"/>
          <p:cNvGrpSpPr/>
          <p:nvPr/>
        </p:nvGrpSpPr>
        <p:grpSpPr>
          <a:xfrm>
            <a:off x="7298755" y="2622897"/>
            <a:ext cx="1344175" cy="806505"/>
            <a:chOff x="1345980" y="1969610"/>
            <a:chExt cx="1344175" cy="806505"/>
          </a:xfrm>
        </p:grpSpPr>
        <p:sp>
          <p:nvSpPr>
            <p:cNvPr id="102" name="TextBox 101"/>
            <p:cNvSpPr txBox="1"/>
            <p:nvPr/>
          </p:nvSpPr>
          <p:spPr>
            <a:xfrm>
              <a:off x="1538878" y="1969610"/>
              <a:ext cx="1151277" cy="70788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State 4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Fast Authenticated</a:t>
              </a:r>
            </a:p>
            <a:p>
              <a:r>
                <a:rPr lang="en-US" sz="1000" dirty="0" smtClean="0"/>
                <a:t>Fast Associated</a:t>
              </a:r>
              <a:endParaRPr lang="en-CA" sz="1000" dirty="0" smtClean="0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1345980" y="1969610"/>
              <a:ext cx="1344175" cy="80650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04" name="Arc 103"/>
          <p:cNvSpPr/>
          <p:nvPr/>
        </p:nvSpPr>
        <p:spPr bwMode="auto">
          <a:xfrm>
            <a:off x="8443684" y="2674702"/>
            <a:ext cx="422454" cy="345645"/>
          </a:xfrm>
          <a:prstGeom prst="arc">
            <a:avLst>
              <a:gd name="adj1" fmla="val 13480361"/>
              <a:gd name="adj2" fmla="val 504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4708190" y="4197100"/>
            <a:ext cx="2590565" cy="142098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6711726" y="2622897"/>
            <a:ext cx="587029" cy="230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6837895" y="2392065"/>
            <a:ext cx="653758" cy="2826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3" name="Straight Arrow Connector 112"/>
          <p:cNvCxnSpPr>
            <a:stCxn id="103" idx="3"/>
          </p:cNvCxnSpPr>
          <p:nvPr/>
        </p:nvCxnSpPr>
        <p:spPr bwMode="auto">
          <a:xfrm flipH="1">
            <a:off x="6933907" y="3311292"/>
            <a:ext cx="561698" cy="11546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154421" y="5341086"/>
            <a:ext cx="168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authenticated  State</a:t>
            </a:r>
            <a:endParaRPr lang="en-CA" dirty="0" smtClean="0"/>
          </a:p>
        </p:txBody>
      </p:sp>
      <p:sp>
        <p:nvSpPr>
          <p:cNvPr id="115" name="Rectangle 114"/>
          <p:cNvSpPr/>
          <p:nvPr/>
        </p:nvSpPr>
        <p:spPr bwMode="auto">
          <a:xfrm>
            <a:off x="6837895" y="2309853"/>
            <a:ext cx="2048256" cy="20322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74671" y="3920101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 authenticated  State</a:t>
            </a:r>
            <a:endParaRPr lang="en-CA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7298755" y="3613934"/>
            <a:ext cx="17812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Time or Message forced transition</a:t>
            </a:r>
            <a:endParaRPr lang="en-CA" sz="900" i="1" dirty="0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5026425" y="5770485"/>
            <a:ext cx="2126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802.11ai security state machine</a:t>
            </a:r>
            <a:endParaRPr lang="en-CA" dirty="0" smtClean="0"/>
          </a:p>
        </p:txBody>
      </p:sp>
      <p:cxnSp>
        <p:nvCxnSpPr>
          <p:cNvPr id="127" name="Straight Arrow Connector 126"/>
          <p:cNvCxnSpPr/>
          <p:nvPr/>
        </p:nvCxnSpPr>
        <p:spPr bwMode="auto">
          <a:xfrm flipV="1">
            <a:off x="7074671" y="3429402"/>
            <a:ext cx="646539" cy="1497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901382" y="1969610"/>
            <a:ext cx="7713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 Frame</a:t>
            </a:r>
            <a:endParaRPr lang="en-CA" sz="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913363" y="3311292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1,2  Frame</a:t>
            </a:r>
            <a:endParaRPr lang="en-CA" sz="800" dirty="0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2913363" y="4465935"/>
            <a:ext cx="1031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1,2 &amp; 3 Frame</a:t>
            </a:r>
            <a:endParaRPr lang="en-CA" sz="800" dirty="0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6381668" y="1861888"/>
            <a:ext cx="7713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 Frame</a:t>
            </a:r>
            <a:endParaRPr lang="en-CA" sz="800" dirty="0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6381668" y="3142653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1,2  Frame</a:t>
            </a:r>
            <a:endParaRPr lang="en-CA" sz="800" dirty="0" smtClean="0"/>
          </a:p>
        </p:txBody>
      </p:sp>
      <p:sp>
        <p:nvSpPr>
          <p:cNvPr id="133" name="TextBox 132"/>
          <p:cNvSpPr txBox="1"/>
          <p:nvPr/>
        </p:nvSpPr>
        <p:spPr>
          <a:xfrm>
            <a:off x="6648941" y="4519326"/>
            <a:ext cx="1031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1,2 &amp; 3 Frame</a:t>
            </a:r>
            <a:endParaRPr lang="en-CA" sz="8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7942674" y="2465545"/>
            <a:ext cx="1031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Class 1,2 &amp; 3 Frame</a:t>
            </a:r>
            <a:endParaRPr lang="en-CA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4 Properties (</a:t>
            </a:r>
            <a:r>
              <a:rPr lang="en-US" dirty="0" err="1" smtClean="0"/>
              <a:t>Mc’Donald</a:t>
            </a:r>
            <a:r>
              <a:rPr lang="en-US" dirty="0" smtClean="0"/>
              <a:t> </a:t>
            </a:r>
            <a:r>
              <a:rPr lang="en-US" dirty="0" smtClean="0"/>
              <a:t>State)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at State 4, it allows Class 1,2 and 3 frames to be transmitted</a:t>
            </a:r>
          </a:p>
          <a:p>
            <a:r>
              <a:rPr lang="en-US" dirty="0" smtClean="0"/>
              <a:t> Device at State 4, it will be upon elapsed timer or special messages to be forced into state 3 or state 1</a:t>
            </a:r>
          </a:p>
          <a:p>
            <a:r>
              <a:rPr lang="en-US" dirty="0" smtClean="0"/>
              <a:t>At State 4, it will maintain that FAST Security Association (FSA) with key materials for both Device and AP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12103</TotalTime>
  <Words>866</Words>
  <Application>Microsoft Office PowerPoint</Application>
  <PresentationFormat>On-screen Show (4:3)</PresentationFormat>
  <Paragraphs>172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Security Requirements for TGai</vt:lpstr>
      <vt:lpstr>Abstract</vt:lpstr>
      <vt:lpstr>Conformance w/ TGai PAR &amp; 5C </vt:lpstr>
      <vt:lpstr>Desired Security Properties for TGai</vt:lpstr>
      <vt:lpstr>Desired Security Properties for TGai</vt:lpstr>
      <vt:lpstr>Modified Security State Machine</vt:lpstr>
      <vt:lpstr>State 4 Properties (Mc’Donald State)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.</cp:lastModifiedBy>
  <cp:revision>547</cp:revision>
  <cp:lastPrinted>1998-02-10T13:28:06Z</cp:lastPrinted>
  <dcterms:created xsi:type="dcterms:W3CDTF">2011-07-17T04:42:17Z</dcterms:created>
  <dcterms:modified xsi:type="dcterms:W3CDTF">2011-11-04T19:45:05Z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(3)wNTGhu03XMAyz5qSqfq+SfVedh0XvJXRxfPiWn8zelLFaeWWHro7nCNpcsxWFFeuvd/zdUpT
6I+92Dynz6ssrFt0X6iGhnmUz8yJeK3aJux39Q+IQPL1VBT1IvRJ6rMOYoxdmZhBoovv1Dvi
CkOIAYcil8ppVBjKxio2cAL4CMf8+ICIDfD6zJ9y3Z3Eu9zBKjuXnQdWYK7CP9hNhuzgHVsS
cg6j6hL14Y0v3QVsXKfGr</vt:lpwstr>
  </property>
  <property fmtid="{D5CDD505-2E9C-101B-9397-08002B2CF9AE}" pid="3" name="_ms_pID_7253431">
    <vt:lpwstr>yGwrBi7LK9nLbq69CmACUYqOd53fjOCNKx5vSAStYeSmVLux/aA
csjxoinMYxfMRQgacJVSF98fUVW2HBd+Ok8Sz7i9lx2om4/Lic1jabglKpUGVZyvezOdkVwX
EZ4TjMDgbQCONsQLVgpe7EgyrvnSVPNt2pgS35P943p/gNiN2vM58OxjQkoU1T+qG0NH8Aeq
4t9Qi+hTRVASlmyjIfKiI/rAR2fUuFVoCRyd+fT9zc</vt:lpwstr>
  </property>
  <property fmtid="{D5CDD505-2E9C-101B-9397-08002B2CF9AE}" pid="4" name="_ms_pID_7253432">
    <vt:lpwstr>6YtZzBY+4enH8K4tBJMhrNTqFH3IdZ
6gJYdUeUXZrFM04OWzRdHxRmpe6J5qcpj7uzo1m+OqwVxeaMwDo=</vt:lpwstr>
  </property>
  <property fmtid="{D5CDD505-2E9C-101B-9397-08002B2CF9AE}" pid="5" name="sflag">
    <vt:lpwstr>1320331972</vt:lpwstr>
  </property>
</Properties>
</file>