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87" r:id="rId4"/>
    <p:sldId id="266" r:id="rId5"/>
    <p:sldId id="271" r:id="rId6"/>
    <p:sldId id="272" r:id="rId7"/>
    <p:sldId id="273" r:id="rId8"/>
    <p:sldId id="274" r:id="rId9"/>
    <p:sldId id="275" r:id="rId10"/>
    <p:sldId id="276" r:id="rId11"/>
    <p:sldId id="279" r:id="rId12"/>
    <p:sldId id="280" r:id="rId13"/>
    <p:sldId id="277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9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802.11-11/1429r1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1CE38B7-B2D0-4925-89B2-101F001670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419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802.11-11/1429r1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7029E9E-C850-4EE4-9DD2-1104794B5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97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802.11-11/1429r1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33B0227-AF0E-4A5D-97DB-68E30C69FD1A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802.11-11/1429r1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D2D16FE-DA1F-43D5-A776-818767BD3BA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72F326F-C66F-4511-8519-86689124C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D4A49A7-D8BD-4441-8CBB-266123A66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41F6E0-71BC-4E79-A61A-34E42E3CD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72067" y="6475413"/>
            <a:ext cx="18718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AAFD5F-0A9C-460F-9F10-D93DE8525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5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1B6657-16B7-4061-8D09-3119E4DB9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323EF09-04F5-4EF7-B8DA-ABF2C2986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A53B4DD-4834-4D53-BE53-926C55481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5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BC888BA-C68D-4334-B043-DAFEF307B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1EA3FF-A27E-45AC-B8DE-0971E03DC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0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E7A5405-17DA-44B1-8519-E05F5FC08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9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DA4FBD0-1B32-4077-9978-328C20189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889F57DE-50D3-4361-93EA-548B3B884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802.11-11/1429r1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B06AC6-1231-42CE-B81C-66394A9E78D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Protocol for FILS Authentication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2012-01-09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613703"/>
              </p:ext>
            </p:extLst>
          </p:nvPr>
        </p:nvGraphicFramePr>
        <p:xfrm>
          <a:off x="511175" y="2279650"/>
          <a:ext cx="8121650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Document" r:id="rId4" imgW="8267030" imgH="3292110" progId="Word.Document.8">
                  <p:embed/>
                </p:oleObj>
              </mc:Choice>
              <mc:Fallback>
                <p:oleObj name="Document" r:id="rId4" imgW="8267030" imgH="32921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Putting FILS Authentication Using a TTP </a:t>
            </a:r>
            <a:r>
              <a:rPr lang="en-US" dirty="0"/>
              <a:t>I</a:t>
            </a:r>
            <a:r>
              <a:rPr lang="en-US" dirty="0" smtClean="0"/>
              <a:t>nto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114800"/>
          </a:xfrm>
        </p:spPr>
        <p:txBody>
          <a:bodyPr/>
          <a:lstStyle/>
          <a:p>
            <a:r>
              <a:rPr lang="en-US" dirty="0" smtClean="0"/>
              <a:t>Authenticated </a:t>
            </a:r>
            <a:r>
              <a:rPr lang="en-US" dirty="0" err="1" smtClean="0"/>
              <a:t>Diffie</a:t>
            </a:r>
            <a:r>
              <a:rPr lang="en-US" dirty="0" smtClean="0"/>
              <a:t>-Hellman between Alice and Bob is four messages– two for the interaction with Trent, and two to prove possession of the resulting shared secret.</a:t>
            </a:r>
          </a:p>
          <a:p>
            <a:pPr lvl="1"/>
            <a:r>
              <a:rPr lang="en-US" dirty="0" smtClean="0"/>
              <a:t>Use 802.11 authentication frames for first two</a:t>
            </a:r>
          </a:p>
          <a:p>
            <a:pPr lvl="1"/>
            <a:r>
              <a:rPr lang="en-US" dirty="0" smtClean="0"/>
              <a:t>Use 802.11 association frames for second two</a:t>
            </a:r>
          </a:p>
          <a:p>
            <a:r>
              <a:rPr lang="en-US" dirty="0" smtClean="0"/>
              <a:t>Fits in nicely with 802.11 state machine</a:t>
            </a:r>
          </a:p>
          <a:p>
            <a:pPr lvl="1"/>
            <a:r>
              <a:rPr lang="en-US" dirty="0" smtClean="0"/>
              <a:t>Discovery is through Beacons and Probe responses</a:t>
            </a:r>
          </a:p>
          <a:p>
            <a:pPr lvl="1"/>
            <a:r>
              <a:rPr lang="en-US" dirty="0" smtClean="0"/>
              <a:t>State 0 to State 1 transition is using authentication frames</a:t>
            </a:r>
          </a:p>
          <a:p>
            <a:pPr lvl="1"/>
            <a:r>
              <a:rPr lang="en-US" dirty="0" smtClean="0"/>
              <a:t>State 1 to State 2 transition is using association frames</a:t>
            </a:r>
          </a:p>
          <a:p>
            <a:pPr lvl="1"/>
            <a:r>
              <a:rPr lang="en-US" dirty="0" smtClean="0"/>
              <a:t>STA could associate with multiple APs while associated with another</a:t>
            </a:r>
          </a:p>
          <a:p>
            <a:r>
              <a:rPr lang="en-US" dirty="0" smtClean="0"/>
              <a:t>Can put other things, like DHCP Request/Response, into 802.11 Association Request/Response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4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Using a TTP Into 802.11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62400" y="1831768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5438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7" idx="2"/>
          </p:cNvCxnSpPr>
          <p:nvPr/>
        </p:nvCxnSpPr>
        <p:spPr bwMode="auto">
          <a:xfrm>
            <a:off x="1371600" y="2359231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587834" y="2365168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8153400" y="2359230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1371600" y="2667000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77176" y="2669875"/>
            <a:ext cx="2132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beacon/probe response</a:t>
            </a:r>
            <a:endParaRPr lang="en-US" b="1" i="1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371600" y="3362833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931432" y="3384604"/>
            <a:ext cx="21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request</a:t>
            </a:r>
            <a:endParaRPr lang="en-US" b="1" i="1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572000" y="3733800"/>
            <a:ext cx="35655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4572000" y="4347852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1387434" y="4648200"/>
            <a:ext cx="3200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952501" y="4648200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response</a:t>
            </a:r>
            <a:endParaRPr lang="en-US" b="1" i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418811" y="5290457"/>
            <a:ext cx="3200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026810" y="5272644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request</a:t>
            </a:r>
            <a:endParaRPr lang="en-US" b="1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1371600" y="5943600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1952501" y="5946569"/>
            <a:ext cx="2002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response</a:t>
            </a:r>
            <a:endParaRPr lang="en-US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34824" y="3733800"/>
            <a:ext cx="2219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FILS-TTP authentication request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34825" y="4372994"/>
            <a:ext cx="2312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FILS-TTP authentication response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84023" y="3085834"/>
            <a:ext cx="1791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STAid</a:t>
            </a:r>
            <a:r>
              <a:rPr lang="en-US" dirty="0" smtClean="0"/>
              <a:t>, </a:t>
            </a:r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sta-ttp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41993" y="2365168"/>
            <a:ext cx="96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TTPid</a:t>
            </a:r>
            <a:r>
              <a:rPr lang="en-US" dirty="0" smtClean="0"/>
              <a:t>, </a:t>
            </a:r>
            <a:r>
              <a:rPr lang="en-US" dirty="0" err="1" smtClean="0"/>
              <a:t>APid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34824" y="3362833"/>
            <a:ext cx="168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APid</a:t>
            </a:r>
            <a:r>
              <a:rPr lang="en-US" dirty="0" smtClean="0"/>
              <a:t>, </a:t>
            </a:r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ap-ttp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31192" y="4064915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ap-ttp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65438" y="4341914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ess</a:t>
            </a:r>
            <a:r>
              <a:rPr lang="en-US" dirty="0" smtClean="0"/>
              <a:t>, {blob}</a:t>
            </a:r>
            <a:r>
              <a:rPr lang="en-US" dirty="0" err="1" smtClean="0"/>
              <a:t>sta-ttp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31432" y="5013458"/>
            <a:ext cx="2313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sess</a:t>
            </a:r>
            <a:r>
              <a:rPr lang="en-US" dirty="0" smtClean="0"/>
              <a:t> | MAC-STA | MAC-AP)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06386" y="5666601"/>
            <a:ext cx="2316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sess</a:t>
            </a:r>
            <a:r>
              <a:rPr lang="en-US" dirty="0" smtClean="0"/>
              <a:t> | MAC-AP | MAC-STA)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63406" y="1913802"/>
            <a:ext cx="6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STA</a:t>
            </a:r>
            <a:endParaRPr lang="en-US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11017" y="191380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AP</a:t>
            </a:r>
            <a:endParaRPr lang="en-US" sz="1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845206" y="19138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TTP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7860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Using a TTP Into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114800"/>
          </a:xfrm>
        </p:spPr>
        <p:txBody>
          <a:bodyPr/>
          <a:lstStyle/>
          <a:p>
            <a:r>
              <a:rPr lang="en-US" dirty="0"/>
              <a:t>Fast!</a:t>
            </a:r>
          </a:p>
          <a:p>
            <a:pPr lvl="1"/>
            <a:r>
              <a:rPr lang="en-US" dirty="0"/>
              <a:t>Only operations using asymmetric cryptography </a:t>
            </a:r>
            <a:r>
              <a:rPr lang="en-US" dirty="0" err="1"/>
              <a:t>invole</a:t>
            </a:r>
            <a:r>
              <a:rPr lang="en-US" dirty="0"/>
              <a:t> the </a:t>
            </a:r>
            <a:r>
              <a:rPr lang="en-US" dirty="0" err="1"/>
              <a:t>Diffie</a:t>
            </a:r>
            <a:r>
              <a:rPr lang="en-US" dirty="0"/>
              <a:t>-Hellman key </a:t>
            </a:r>
            <a:r>
              <a:rPr lang="en-US" dirty="0" smtClean="0"/>
              <a:t>exchange</a:t>
            </a:r>
          </a:p>
          <a:p>
            <a:pPr lvl="1"/>
            <a:r>
              <a:rPr lang="en-US" dirty="0" smtClean="0"/>
              <a:t>PFS is optional!</a:t>
            </a:r>
            <a:endParaRPr lang="en-US" dirty="0" smtClean="0"/>
          </a:p>
          <a:p>
            <a:pPr lvl="1"/>
            <a:r>
              <a:rPr lang="en-US" dirty="0" smtClean="0"/>
              <a:t>The TTP does not do any computationally intensive action!</a:t>
            </a: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state-of-the-art crypto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RFC 5297 for </a:t>
            </a:r>
            <a:r>
              <a:rPr lang="en-US" dirty="0" smtClean="0"/>
              <a:t>wrapping/unwrapping of blobs</a:t>
            </a:r>
            <a:endParaRPr lang="en-US" dirty="0"/>
          </a:p>
          <a:p>
            <a:pPr lvl="1"/>
            <a:r>
              <a:rPr lang="en-US" dirty="0"/>
              <a:t>Use RFC 5869-style “extract-the-expand” </a:t>
            </a:r>
            <a:r>
              <a:rPr lang="en-US" dirty="0" smtClean="0"/>
              <a:t>KDF</a:t>
            </a:r>
          </a:p>
          <a:p>
            <a:pPr lvl="1"/>
            <a:r>
              <a:rPr lang="en-US" dirty="0" smtClean="0"/>
              <a:t>Works with elliptic curve as well as finite field </a:t>
            </a:r>
            <a:r>
              <a:rPr lang="en-US" dirty="0" smtClean="0"/>
              <a:t>cryptography</a:t>
            </a:r>
          </a:p>
          <a:p>
            <a:r>
              <a:rPr lang="en-US" dirty="0" smtClean="0"/>
              <a:t>Communication </a:t>
            </a:r>
            <a:r>
              <a:rPr lang="en-US" dirty="0"/>
              <a:t>with Trent: </a:t>
            </a:r>
            <a:endParaRPr lang="en-US" dirty="0" smtClean="0"/>
          </a:p>
          <a:p>
            <a:pPr lvl="1"/>
            <a:r>
              <a:rPr lang="en-US" dirty="0" smtClean="0"/>
              <a:t>Use existing infrastructure: RADIUS or DIAMETER.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FILS Authentication Using a TTP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Forward Secrecy: </a:t>
            </a:r>
            <a:r>
              <a:rPr lang="en-US" dirty="0" smtClean="0"/>
              <a:t>Yes, optionally</a:t>
            </a:r>
            <a:endParaRPr lang="en-US" dirty="0" smtClean="0"/>
          </a:p>
          <a:p>
            <a:r>
              <a:rPr lang="en-US" dirty="0" smtClean="0"/>
              <a:t>Mutual Authentication: Yes</a:t>
            </a:r>
          </a:p>
          <a:p>
            <a:r>
              <a:rPr lang="en-US" dirty="0" smtClean="0"/>
              <a:t>Key Generation: Yes</a:t>
            </a:r>
          </a:p>
          <a:p>
            <a:r>
              <a:rPr lang="en-US" dirty="0" smtClean="0"/>
              <a:t>Identity Protection: No</a:t>
            </a:r>
          </a:p>
          <a:p>
            <a:r>
              <a:rPr lang="en-US" dirty="0" smtClean="0"/>
              <a:t>Protection against DDOS attacks: No</a:t>
            </a:r>
          </a:p>
          <a:p>
            <a:r>
              <a:rPr lang="en-US" dirty="0" smtClean="0"/>
              <a:t>Crypto-agility: Yes</a:t>
            </a:r>
          </a:p>
          <a:p>
            <a:r>
              <a:rPr lang="en-US" dirty="0" smtClean="0"/>
              <a:t>Negotiation of crypto capabilities: Yes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72F326F-C66F-4511-8519-86689124C3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C4E887-5A27-4AA0-A120-12508D3ED354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9E587BF-6EB1-4705-8A1F-96DE20F3D429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describes a proposed FILS authentication protocol.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with </a:t>
            </a:r>
            <a:r>
              <a:rPr lang="en-US" dirty="0" err="1" smtClean="0"/>
              <a:t>TGai</a:t>
            </a:r>
            <a:r>
              <a:rPr lang="en-US" dirty="0" smtClean="0"/>
              <a:t> PAR &amp; 5C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564846"/>
              </p:ext>
            </p:extLst>
          </p:nvPr>
        </p:nvGraphicFramePr>
        <p:xfrm>
          <a:off x="457200" y="1828801"/>
          <a:ext cx="8305800" cy="4831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0058"/>
                <a:gridCol w="2605742"/>
              </a:tblGrid>
              <a:tr h="441959">
                <a:tc>
                  <a:txBody>
                    <a:bodyPr/>
                    <a:lstStyle/>
                    <a:p>
                      <a:r>
                        <a:rPr lang="en-US" dirty="0" smtClean="0"/>
                        <a:t>Conformance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/>
                </a:tc>
              </a:tr>
              <a:tr h="88803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degrade</a:t>
                      </a:r>
                      <a:r>
                        <a:rPr lang="en-US" baseline="0" dirty="0" smtClean="0"/>
                        <a:t> the security offered by Robust Security Network Association (RSNA) already defined in 802.11?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55212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change the MAC SAP interface?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1621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require or introduce</a:t>
                      </a:r>
                      <a:r>
                        <a:rPr lang="en-US" baseline="0" dirty="0" smtClean="0"/>
                        <a:t> a change to the 802.1 architecture?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1621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introduce a change in the channel access mechanism?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55212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introduce a change in</a:t>
                      </a:r>
                      <a:r>
                        <a:rPr lang="en-US" baseline="0" dirty="0" smtClean="0"/>
                        <a:t> the PHY?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420848">
                <a:tc>
                  <a:txBody>
                    <a:bodyPr/>
                    <a:lstStyle/>
                    <a:p>
                      <a:r>
                        <a:rPr lang="en-US" dirty="0" smtClean="0"/>
                        <a:t>Which of the following link set-up phases is addressed by the proposal? (1) AP Discovery (2) Network</a:t>
                      </a:r>
                      <a:r>
                        <a:rPr lang="en-US" baseline="0" dirty="0" smtClean="0"/>
                        <a:t> Discovery (3) Link (Re-)establishment, exchange of security related messages (4) Higher layer aspects, e.g. IP address assignment.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1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Otway-Rees: Authentication with a TTP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000" dirty="0" smtClean="0"/>
              <a:t>Classic 3-party protocol</a:t>
            </a:r>
          </a:p>
          <a:p>
            <a:r>
              <a:rPr lang="en-US" sz="2000" dirty="0" smtClean="0"/>
              <a:t>Players: </a:t>
            </a:r>
          </a:p>
          <a:p>
            <a:pPr lvl="1"/>
            <a:r>
              <a:rPr lang="en-US" sz="1800" dirty="0" smtClean="0"/>
              <a:t>Alice, a client/peer with identity A</a:t>
            </a:r>
          </a:p>
          <a:p>
            <a:pPr lvl="1"/>
            <a:r>
              <a:rPr lang="en-US" sz="1800" dirty="0" smtClean="0"/>
              <a:t>Bob, a server/peer with identity B</a:t>
            </a:r>
          </a:p>
          <a:p>
            <a:pPr lvl="1"/>
            <a:r>
              <a:rPr lang="en-US" sz="1800" dirty="0" smtClean="0"/>
              <a:t>Trent, the trusted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with identity T</a:t>
            </a:r>
          </a:p>
          <a:p>
            <a:r>
              <a:rPr lang="en-US" sz="2000" dirty="0" smtClean="0"/>
              <a:t>Assumptions:</a:t>
            </a:r>
          </a:p>
          <a:p>
            <a:pPr lvl="1"/>
            <a:r>
              <a:rPr lang="en-US" sz="1800" dirty="0" smtClean="0"/>
              <a:t>Alice shares a key with Trent, K</a:t>
            </a:r>
            <a:r>
              <a:rPr lang="en-US" sz="1800" baseline="-25000" dirty="0" smtClean="0"/>
              <a:t>at</a:t>
            </a:r>
          </a:p>
          <a:p>
            <a:pPr lvl="1"/>
            <a:r>
              <a:rPr lang="en-US" sz="1800" dirty="0" smtClean="0"/>
              <a:t>Bob shares a key with Trent, 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bt</a:t>
            </a:r>
            <a:endParaRPr lang="en-US" sz="1800" baseline="-25000" dirty="0"/>
          </a:p>
          <a:p>
            <a:r>
              <a:rPr lang="en-US" sz="2000" dirty="0" smtClean="0"/>
              <a:t>Notation:</a:t>
            </a:r>
          </a:p>
          <a:p>
            <a:pPr lvl="1"/>
            <a:r>
              <a:rPr lang="en-US" sz="1800" dirty="0" smtClean="0"/>
              <a:t>{X}y is wrapping message X with key y</a:t>
            </a:r>
          </a:p>
          <a:p>
            <a:pPr lvl="1"/>
            <a:r>
              <a:rPr lang="en-US" sz="1800" dirty="0" err="1" smtClean="0"/>
              <a:t>g</a:t>
            </a:r>
            <a:r>
              <a:rPr lang="en-US" sz="1800" baseline="30000" dirty="0" err="1" smtClean="0"/>
              <a:t>x</a:t>
            </a:r>
            <a:r>
              <a:rPr lang="en-US" sz="1800" dirty="0" smtClean="0"/>
              <a:t> is a </a:t>
            </a:r>
            <a:r>
              <a:rPr lang="en-US" sz="1800" dirty="0" err="1" smtClean="0"/>
              <a:t>Diffie</a:t>
            </a:r>
            <a:r>
              <a:rPr lang="en-US" sz="1800" dirty="0" smtClean="0"/>
              <a:t>-Hellman exponential, generator g raised to power x</a:t>
            </a:r>
          </a:p>
          <a:p>
            <a:pPr lvl="1"/>
            <a:r>
              <a:rPr lang="en-US" sz="1800" dirty="0" err="1" smtClean="0"/>
              <a:t>Nx</a:t>
            </a:r>
            <a:r>
              <a:rPr lang="en-US" sz="1800" dirty="0" smtClean="0"/>
              <a:t> is a nonce, a random number, contributed by party x</a:t>
            </a:r>
          </a:p>
          <a:p>
            <a:pPr lvl="1"/>
            <a:r>
              <a:rPr lang="en-US" sz="1800" dirty="0" err="1"/>
              <a:t>s</a:t>
            </a:r>
            <a:r>
              <a:rPr lang="en-US" sz="1800" dirty="0" err="1" smtClean="0"/>
              <a:t>ess</a:t>
            </a:r>
            <a:r>
              <a:rPr lang="en-US" sz="1800" dirty="0" smtClean="0"/>
              <a:t> is a session identifier</a:t>
            </a:r>
          </a:p>
          <a:p>
            <a:pPr lvl="1"/>
            <a:r>
              <a:rPr lang="en-US" sz="1800" dirty="0" smtClean="0"/>
              <a:t>X </a:t>
            </a:r>
            <a:r>
              <a:rPr lang="en-US" sz="1800" dirty="0" smtClean="0">
                <a:sym typeface="Wingdings" pitchFamily="2" charset="2"/>
              </a:rPr>
              <a:t> Y means X sends to Y</a:t>
            </a:r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BE9C924-05F9-472D-A117-5F039FDA37F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“Otway-Rees” with Key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 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{Na, 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} 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 T:  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>
                <a:sym typeface="Wingdings" pitchFamily="2" charset="2"/>
              </a:rPr>
              <a:t>, {</a:t>
            </a:r>
            <a:r>
              <a:rPr lang="en-US" sz="2000" dirty="0" err="1">
                <a:sym typeface="Wingdings" pitchFamily="2" charset="2"/>
              </a:rPr>
              <a:t>Nb</a:t>
            </a:r>
            <a:r>
              <a:rPr lang="en-US" sz="2000" dirty="0">
                <a:sym typeface="Wingdings" pitchFamily="2" charset="2"/>
              </a:rPr>
              <a:t>, 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smtClean="0">
                <a:sym typeface="Wingdings" pitchFamily="2" charset="2"/>
              </a:rPr>
              <a:t>{Na, 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} </a:t>
            </a:r>
            <a:r>
              <a:rPr lang="en-US" sz="2000" dirty="0" smtClean="0">
                <a:sym typeface="Wingdings" pitchFamily="2" charset="2"/>
              </a:rPr>
              <a:t>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  <a:r>
              <a:rPr lang="en-US" sz="2000" dirty="0" smtClean="0">
                <a:sym typeface="Wingdings" pitchFamily="2" charset="2"/>
              </a:rPr>
              <a:t>}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bt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 T: 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smtClean="0">
                <a:sym typeface="Wingdings" pitchFamily="2" charset="2"/>
              </a:rPr>
              <a:t>Na, </a:t>
            </a:r>
            <a:r>
              <a:rPr lang="en-US" sz="2000" dirty="0" err="1" smtClean="0">
                <a:sym typeface="Wingdings" pitchFamily="2" charset="2"/>
              </a:rPr>
              <a:t>Kab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>
                <a:sym typeface="Wingdings" pitchFamily="2" charset="2"/>
              </a:rPr>
              <a:t>{Na,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  <a:r>
              <a:rPr lang="en-US" sz="2000" dirty="0" smtClean="0">
                <a:sym typeface="Wingdings" pitchFamily="2" charset="2"/>
              </a:rPr>
              <a:t>}</a:t>
            </a:r>
            <a:r>
              <a:rPr lang="en-US" sz="2000" dirty="0" err="1" smtClean="0">
                <a:sym typeface="Wingdings" pitchFamily="2" charset="2"/>
              </a:rPr>
              <a:t>Kbt</a:t>
            </a: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 B: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{Na,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2000" baseline="-25000" dirty="0" smtClean="0"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</a:rPr>
              <a:t>K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ab</a:t>
            </a:r>
            <a:r>
              <a:rPr lang="en-US" sz="1800" baseline="-25000" dirty="0" smtClean="0">
                <a:solidFill>
                  <a:srgbClr val="000000"/>
                </a:solidFill>
              </a:rPr>
              <a:t>-mac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| PMK = KDF(Na | </a:t>
            </a:r>
            <a:r>
              <a:rPr lang="en-US" sz="1800" dirty="0" err="1">
                <a:solidFill>
                  <a:srgbClr val="000000"/>
                </a:solidFill>
              </a:rPr>
              <a:t>Nb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K</a:t>
            </a:r>
            <a:r>
              <a:rPr lang="en-US" sz="1800" baseline="-25000" dirty="0" err="1" smtClean="0">
                <a:sym typeface="Wingdings" pitchFamily="2" charset="2"/>
              </a:rPr>
              <a:t>ab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 B: HMAC(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sym typeface="Wingdings" pitchFamily="2" charset="2"/>
              </a:rPr>
              <a:t>ab</a:t>
            </a:r>
            <a:r>
              <a:rPr lang="en-US" sz="2000" baseline="-25000" dirty="0">
                <a:solidFill>
                  <a:srgbClr val="000000"/>
                </a:solidFill>
                <a:sym typeface="Wingdings" pitchFamily="2" charset="2"/>
              </a:rPr>
              <a:t>-mac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, 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sess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 | MAC-A | MAC-B)</a:t>
            </a:r>
          </a:p>
          <a:p>
            <a:pPr marL="0" lvl="0" indent="0">
              <a:buNone/>
            </a:pPr>
            <a:endParaRPr lang="en-US" sz="1400" dirty="0">
              <a:solidFill>
                <a:srgbClr val="000000"/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B  A: HMAC(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K</a:t>
            </a:r>
            <a:r>
              <a:rPr lang="en-US" sz="2000" baseline="-25000" dirty="0" err="1">
                <a:solidFill>
                  <a:srgbClr val="000000"/>
                </a:solidFill>
                <a:sym typeface="Wingdings" pitchFamily="2" charset="2"/>
              </a:rPr>
              <a:t>ab</a:t>
            </a:r>
            <a:r>
              <a:rPr lang="en-US" sz="2000" baseline="-25000" dirty="0">
                <a:solidFill>
                  <a:srgbClr val="000000"/>
                </a:solidFill>
                <a:sym typeface="Wingdings" pitchFamily="2" charset="2"/>
              </a:rPr>
              <a:t>-mac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, </a:t>
            </a:r>
            <a:r>
              <a:rPr lang="en-US" sz="2000" dirty="0" err="1">
                <a:solidFill>
                  <a:srgbClr val="000000"/>
                </a:solidFill>
                <a:sym typeface="Wingdings" pitchFamily="2" charset="2"/>
              </a:rPr>
              <a:t>sess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 | MAC-B | MAC-A) </a:t>
            </a:r>
          </a:p>
          <a:p>
            <a:pPr marL="0" lvl="0" indent="0">
              <a:buNone/>
            </a:pPr>
            <a:endParaRPr lang="en-US" sz="900" dirty="0">
              <a:solidFill>
                <a:srgbClr val="000000"/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 	 </a:t>
            </a:r>
            <a:r>
              <a:rPr lang="en-US" sz="1800" dirty="0" err="1">
                <a:solidFill>
                  <a:srgbClr val="000000"/>
                </a:solidFill>
                <a:sym typeface="Wingdings" pitchFamily="2" charset="2"/>
              </a:rPr>
              <a:t>K</a:t>
            </a:r>
            <a:r>
              <a:rPr lang="en-US" sz="1800" baseline="-25000" dirty="0" err="1">
                <a:solidFill>
                  <a:srgbClr val="000000"/>
                </a:solidFill>
                <a:sym typeface="Wingdings" pitchFamily="2" charset="2"/>
              </a:rPr>
              <a:t>ab-ccm</a:t>
            </a:r>
            <a:r>
              <a:rPr lang="en-US" sz="1800" dirty="0">
                <a:solidFill>
                  <a:srgbClr val="000000"/>
                </a:solidFill>
                <a:sym typeface="Wingdings" pitchFamily="2" charset="2"/>
              </a:rPr>
              <a:t> = KDF(PMK, </a:t>
            </a:r>
            <a:r>
              <a:rPr lang="en-US" sz="1800" dirty="0" err="1">
                <a:solidFill>
                  <a:srgbClr val="000000"/>
                </a:solidFill>
                <a:sym typeface="Wingdings" pitchFamily="2" charset="2"/>
              </a:rPr>
              <a:t>sess</a:t>
            </a:r>
            <a:r>
              <a:rPr lang="en-US" sz="1800" dirty="0">
                <a:solidFill>
                  <a:srgbClr val="000000"/>
                </a:solidFill>
                <a:sym typeface="Wingdings" pitchFamily="2" charset="2"/>
              </a:rPr>
              <a:t>, min(MACS), max(MACS))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aseline="-250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3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“Otway-Rees” with Key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343400"/>
          </a:xfrm>
        </p:spPr>
        <p:txBody>
          <a:bodyPr/>
          <a:lstStyle/>
          <a:p>
            <a:r>
              <a:rPr lang="en-US" dirty="0" err="1" smtClean="0"/>
              <a:t>Nonces</a:t>
            </a:r>
            <a:r>
              <a:rPr lang="en-US" dirty="0" smtClean="0"/>
              <a:t> provide a proof of “</a:t>
            </a:r>
            <a:r>
              <a:rPr lang="en-US" dirty="0" err="1" smtClean="0"/>
              <a:t>liveness</a:t>
            </a:r>
            <a:r>
              <a:rPr lang="en-US" dirty="0" smtClean="0"/>
              <a:t>” to the resulting shared </a:t>
            </a:r>
            <a:r>
              <a:rPr lang="en-US" dirty="0" smtClean="0"/>
              <a:t>key</a:t>
            </a:r>
          </a:p>
          <a:p>
            <a:r>
              <a:rPr lang="en-US" dirty="0" smtClean="0"/>
              <a:t>Embedding Alice’s messages in Bob’s thwarts certain cut-and-paste attacks</a:t>
            </a:r>
          </a:p>
          <a:p>
            <a:r>
              <a:rPr lang="en-US" dirty="0" smtClean="0"/>
              <a:t>Final two messages provide proof-of-possession </a:t>
            </a:r>
            <a:r>
              <a:rPr lang="en-US" dirty="0" err="1">
                <a:sym typeface="Wingdings" pitchFamily="2" charset="2"/>
              </a:rPr>
              <a:t>K</a:t>
            </a:r>
            <a:r>
              <a:rPr lang="en-US" baseline="-25000" dirty="0" err="1">
                <a:sym typeface="Wingdings" pitchFamily="2" charset="2"/>
              </a:rPr>
              <a:t>ab</a:t>
            </a:r>
            <a:endParaRPr lang="en-US" dirty="0" smtClean="0"/>
          </a:p>
          <a:p>
            <a:r>
              <a:rPr lang="en-US" dirty="0" smtClean="0"/>
              <a:t>Trent</a:t>
            </a:r>
            <a:r>
              <a:rPr lang="en-US" dirty="0" smtClean="0"/>
              <a:t>, the trusted third party, is a key distributor</a:t>
            </a:r>
          </a:p>
          <a:p>
            <a:pPr lvl="1"/>
            <a:r>
              <a:rPr lang="en-US" dirty="0" smtClean="0"/>
              <a:t>Someone else besides Alice and Bob know their secret</a:t>
            </a:r>
          </a:p>
          <a:p>
            <a:pPr lvl="1"/>
            <a:r>
              <a:rPr lang="en-US" dirty="0" smtClean="0"/>
              <a:t>Trent is solely responsible for creating the </a:t>
            </a:r>
            <a:r>
              <a:rPr lang="en-US" dirty="0" smtClean="0"/>
              <a:t>secret</a:t>
            </a:r>
          </a:p>
          <a:p>
            <a:r>
              <a:rPr lang="en-US" dirty="0" smtClean="0"/>
              <a:t>If either Alice’s or Bob’s long-term secret is compromised, then all past sessions can be exposed</a:t>
            </a:r>
          </a:p>
          <a:p>
            <a:pPr lvl="1"/>
            <a:r>
              <a:rPr lang="en-US" dirty="0" smtClean="0"/>
              <a:t>Lacks Perfect Forward Secrecy (PFS)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3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</a:t>
            </a:r>
            <a:r>
              <a:rPr lang="en-US" dirty="0" smtClean="0"/>
              <a:t>Using a </a:t>
            </a:r>
            <a:r>
              <a:rPr lang="en-US" dirty="0" smtClean="0"/>
              <a:t>TTP– Adding 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Diffie</a:t>
            </a:r>
            <a:r>
              <a:rPr lang="en-US" dirty="0" smtClean="0"/>
              <a:t>-Hellman exchange to </a:t>
            </a:r>
            <a:r>
              <a:rPr lang="en-US" dirty="0" smtClean="0"/>
              <a:t>derive a unique session key</a:t>
            </a:r>
          </a:p>
          <a:p>
            <a:r>
              <a:rPr lang="en-US" dirty="0" smtClean="0"/>
              <a:t>Use Trent to authenticate the exchange, not be a key </a:t>
            </a:r>
            <a:r>
              <a:rPr lang="en-US" dirty="0" smtClean="0"/>
              <a:t>distributor</a:t>
            </a:r>
          </a:p>
          <a:p>
            <a:r>
              <a:rPr lang="en-US" dirty="0" err="1" smtClean="0"/>
              <a:t>Diffie</a:t>
            </a:r>
            <a:r>
              <a:rPr lang="en-US" dirty="0" smtClean="0"/>
              <a:t>-Hellman exchange provides Perfect Forward Secrecy– if Alice’s or Bob’s long term secret is compromised, past sessions remain confidential and secure.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lang="en-US" dirty="0" smtClean="0"/>
              <a:t>Authentication </a:t>
            </a:r>
            <a:r>
              <a:rPr lang="en-US" dirty="0" smtClean="0"/>
              <a:t>Using a </a:t>
            </a:r>
            <a:r>
              <a:rPr lang="en-US" dirty="0" smtClean="0"/>
              <a:t>TTP– Adding 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Na,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} 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 T: 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>
                <a:sym typeface="Wingdings" pitchFamily="2" charset="2"/>
              </a:rPr>
              <a:t>,</a:t>
            </a:r>
            <a:r>
              <a:rPr lang="en-US" sz="2000" dirty="0" smtClean="0">
                <a:sym typeface="Wingdings" pitchFamily="2" charset="2"/>
              </a:rPr>
              <a:t>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  <a:r>
              <a:rPr lang="en-US" sz="2000" dirty="0" smtClean="0">
                <a:sym typeface="Wingdings" pitchFamily="2" charset="2"/>
              </a:rPr>
              <a:t>}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bt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 T: 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 </a:t>
            </a:r>
            <a:r>
              <a:rPr lang="en-US" sz="2000" dirty="0">
                <a:sym typeface="Wingdings" pitchFamily="2" charset="2"/>
              </a:rPr>
              <a:t>}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>
                <a:sym typeface="Wingdings" pitchFamily="2" charset="2"/>
              </a:rPr>
              <a:t>b</a:t>
            </a:r>
            <a:r>
              <a:rPr lang="en-US" sz="2000" baseline="-25000" dirty="0" err="1" smtClean="0">
                <a:sym typeface="Wingdings" pitchFamily="2" charset="2"/>
              </a:rPr>
              <a:t>t</a:t>
            </a:r>
            <a:r>
              <a:rPr lang="en-US" sz="2000" dirty="0" smtClean="0">
                <a:sym typeface="Wingdings" pitchFamily="2" charset="2"/>
              </a:rPr>
              <a:t>, 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 B: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1800" dirty="0" smtClean="0"/>
              <a:t>                                                (</a:t>
            </a:r>
            <a:r>
              <a:rPr lang="en-US" sz="1800" dirty="0" err="1" smtClean="0"/>
              <a:t>g</a:t>
            </a:r>
            <a:r>
              <a:rPr lang="en-US" sz="1800" baseline="30000" dirty="0" err="1" smtClean="0"/>
              <a:t>b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= g</a:t>
            </a:r>
            <a:r>
              <a:rPr lang="en-US" sz="1800" baseline="30000" dirty="0" smtClean="0"/>
              <a:t>ab</a:t>
            </a:r>
            <a:r>
              <a:rPr lang="en-US" sz="1800" dirty="0" smtClean="0"/>
              <a:t> = (</a:t>
            </a:r>
            <a:r>
              <a:rPr lang="en-US" sz="1800" dirty="0" err="1" smtClean="0"/>
              <a:t>g</a:t>
            </a:r>
            <a:r>
              <a:rPr lang="en-US" sz="1800" baseline="30000" dirty="0" err="1" smtClean="0"/>
              <a:t>b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a</a:t>
            </a:r>
          </a:p>
          <a:p>
            <a:pPr marL="0" indent="0">
              <a:buNone/>
            </a:pPr>
            <a:r>
              <a:rPr lang="en-US" sz="1800" dirty="0" smtClean="0"/>
              <a:t>                                    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ab</a:t>
            </a:r>
            <a:r>
              <a:rPr lang="en-US" sz="1800" baseline="-25000" dirty="0" smtClean="0"/>
              <a:t>-mac</a:t>
            </a:r>
            <a:r>
              <a:rPr lang="en-US" sz="1800" dirty="0" smtClean="0"/>
              <a:t> | PMK = KDF(Na | </a:t>
            </a:r>
            <a:r>
              <a:rPr lang="en-US" sz="1800" dirty="0" err="1" smtClean="0"/>
              <a:t>Nb</a:t>
            </a:r>
            <a:r>
              <a:rPr lang="en-US" sz="1800" dirty="0" smtClean="0"/>
              <a:t>, g</a:t>
            </a:r>
            <a:r>
              <a:rPr lang="en-US" sz="1800" baseline="30000" dirty="0" smtClean="0"/>
              <a:t>ab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HMAC(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 | MAC-A | MAC-B)</a:t>
            </a: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 A: HMAC(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 | MAC-B | MAC-A) </a:t>
            </a:r>
          </a:p>
          <a:p>
            <a:pPr marL="0" indent="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 	 </a:t>
            </a:r>
            <a:r>
              <a:rPr lang="en-US" sz="1800" dirty="0" err="1" smtClean="0">
                <a:sym typeface="Wingdings" pitchFamily="2" charset="2"/>
              </a:rPr>
              <a:t>K</a:t>
            </a:r>
            <a:r>
              <a:rPr lang="en-US" sz="1800" baseline="-25000" dirty="0" err="1" smtClean="0">
                <a:sym typeface="Wingdings" pitchFamily="2" charset="2"/>
              </a:rPr>
              <a:t>ab-ccm</a:t>
            </a:r>
            <a:r>
              <a:rPr lang="en-US" sz="1800" dirty="0" smtClean="0">
                <a:sym typeface="Wingdings" pitchFamily="2" charset="2"/>
              </a:rPr>
              <a:t> = KDF(PMK, </a:t>
            </a:r>
            <a:r>
              <a:rPr lang="en-US" sz="1800" dirty="0" err="1" smtClean="0">
                <a:sym typeface="Wingdings" pitchFamily="2" charset="2"/>
              </a:rPr>
              <a:t>sess</a:t>
            </a:r>
            <a:r>
              <a:rPr lang="en-US" sz="1800" dirty="0" smtClean="0">
                <a:sym typeface="Wingdings" pitchFamily="2" charset="2"/>
              </a:rPr>
              <a:t>, min(MACS), max(MACS))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4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lang="en-US" dirty="0" smtClean="0"/>
              <a:t>Authentication </a:t>
            </a:r>
            <a:r>
              <a:rPr lang="en-US" dirty="0" smtClean="0"/>
              <a:t>Using a </a:t>
            </a:r>
            <a:r>
              <a:rPr lang="en-US" dirty="0" smtClean="0"/>
              <a:t>TTP– Adding 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exponentials in wrapped content provide the “</a:t>
            </a:r>
            <a:r>
              <a:rPr lang="en-US" dirty="0" err="1" smtClean="0"/>
              <a:t>liveness</a:t>
            </a:r>
            <a:r>
              <a:rPr lang="en-US" dirty="0" smtClean="0"/>
              <a:t>” proof to the exchange</a:t>
            </a:r>
          </a:p>
          <a:p>
            <a:r>
              <a:rPr lang="en-US" dirty="0" smtClean="0"/>
              <a:t>Embedding messages from/for Alice into Bob’s messages helps thwart cut-and-paste attacks</a:t>
            </a:r>
          </a:p>
          <a:p>
            <a:r>
              <a:rPr lang="en-US" dirty="0" smtClean="0"/>
              <a:t>Alice knows Bob created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b</a:t>
            </a:r>
            <a:r>
              <a:rPr lang="en-US" dirty="0" smtClean="0"/>
              <a:t> and Bob knows Alice created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a</a:t>
            </a:r>
            <a:r>
              <a:rPr lang="en-US" dirty="0" smtClean="0"/>
              <a:t> (because Trent said so), and they both know that the only entities that can know g</a:t>
            </a:r>
            <a:r>
              <a:rPr lang="en-US" baseline="30000" dirty="0" smtClean="0"/>
              <a:t>ab</a:t>
            </a:r>
            <a:r>
              <a:rPr lang="en-US" dirty="0" smtClean="0"/>
              <a:t> are themselves</a:t>
            </a:r>
          </a:p>
          <a:p>
            <a:r>
              <a:rPr lang="en-US" dirty="0" smtClean="0"/>
              <a:t>Final two messages provide proof-of-possession of g</a:t>
            </a:r>
            <a:r>
              <a:rPr lang="en-US" baseline="30000" dirty="0" smtClean="0"/>
              <a:t>ab </a:t>
            </a:r>
            <a:endParaRPr lang="en-US" dirty="0" smtClean="0"/>
          </a:p>
          <a:p>
            <a:r>
              <a:rPr lang="en-US" dirty="0" smtClean="0"/>
              <a:t>Generation of a CCMP (GCMP!) key for initial use and a PMK for subsequent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83614"/>
      </p:ext>
    </p:extLst>
  </p:cSld>
  <p:clrMapOvr>
    <a:masterClrMapping/>
  </p:clrMapOvr>
</p:sld>
</file>

<file path=ppt/theme/theme1.xml><?xml version="1.0" encoding="utf-8"?>
<a:theme xmlns:a="http://schemas.openxmlformats.org/drawingml/2006/main" name="ttp-authentic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ttp-authentication</Template>
  <TotalTime>17610</TotalTime>
  <Words>1154</Words>
  <Application>Microsoft Office PowerPoint</Application>
  <PresentationFormat>On-screen Show (4:3)</PresentationFormat>
  <Paragraphs>185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ttp-authentication</vt:lpstr>
      <vt:lpstr>Document</vt:lpstr>
      <vt:lpstr>A Protocol for FILS Authentication</vt:lpstr>
      <vt:lpstr>Abstract</vt:lpstr>
      <vt:lpstr>Conformance with TGai PAR &amp; 5C</vt:lpstr>
      <vt:lpstr>Otway-Rees: Authentication with a TTP</vt:lpstr>
      <vt:lpstr>“Otway-Rees” with Key Confirmation</vt:lpstr>
      <vt:lpstr>“Otway-Rees” with Key Confirmation</vt:lpstr>
      <vt:lpstr>Authentication Using a TTP– Adding PFS</vt:lpstr>
      <vt:lpstr>Authentication Using a TTP– Adding PFS</vt:lpstr>
      <vt:lpstr>Authentication Using a TTP– Adding PFS</vt:lpstr>
      <vt:lpstr>Putting FILS Authentication Using a TTP Into 802.11</vt:lpstr>
      <vt:lpstr>Putting FILS Authentication Using a TTP Into 802.11</vt:lpstr>
      <vt:lpstr>Putting FILS Authentication Using a TTP Into 802.11</vt:lpstr>
      <vt:lpstr>Properties of FILS Authentication Using a TTP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Authentication</dc:title>
  <dc:creator>Dan Harkins</dc:creator>
  <cp:lastModifiedBy>Dan Harkins</cp:lastModifiedBy>
  <cp:revision>32</cp:revision>
  <cp:lastPrinted>1998-02-10T13:28:06Z</cp:lastPrinted>
  <dcterms:created xsi:type="dcterms:W3CDTF">2011-10-27T18:25:29Z</dcterms:created>
  <dcterms:modified xsi:type="dcterms:W3CDTF">2012-01-12T18:24:10Z</dcterms:modified>
</cp:coreProperties>
</file>