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57" r:id="rId3"/>
    <p:sldId id="266" r:id="rId4"/>
    <p:sldId id="271" r:id="rId5"/>
    <p:sldId id="272" r:id="rId6"/>
    <p:sldId id="273" r:id="rId7"/>
    <p:sldId id="274" r:id="rId8"/>
    <p:sldId id="275" r:id="rId9"/>
    <p:sldId id="276" r:id="rId10"/>
    <p:sldId id="279" r:id="rId11"/>
    <p:sldId id="280" r:id="rId12"/>
    <p:sldId id="277" r:id="rId13"/>
    <p:sldId id="282" r:id="rId14"/>
    <p:sldId id="283" r:id="rId15"/>
    <p:sldId id="284" r:id="rId16"/>
    <p:sldId id="286" r:id="rId17"/>
    <p:sldId id="288" r:id="rId18"/>
    <p:sldId id="290" r:id="rId19"/>
    <p:sldId id="289" r:id="rId20"/>
    <p:sldId id="285" r:id="rId21"/>
    <p:sldId id="287" r:id="rId22"/>
    <p:sldId id="270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802.11-11/1429r0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1CE38B7-B2D0-4925-89B2-101F001670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419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802.11-11/1429r0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7029E9E-C850-4EE4-9DD2-1104794B5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97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802.11-11/1429r0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33B0227-AF0E-4A5D-97DB-68E30C69FD1A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802.11-11/1429r0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D2D16FE-DA1F-43D5-A776-818767BD3BA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72F326F-C66F-4511-8519-86689124C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D4A49A7-D8BD-4441-8CBB-266123A66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E41F6E0-71BC-4E79-A61A-34E42E3CD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72067" y="6475413"/>
            <a:ext cx="18718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AAFD5F-0A9C-460F-9F10-D93DE8525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5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71B6657-16B7-4061-8D09-3119E4DB98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323EF09-04F5-4EF7-B8DA-ABF2C2986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A53B4DD-4834-4D53-BE53-926C55481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5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BC888BA-C68D-4334-B043-DAFEF307B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A1EA3FF-A27E-45AC-B8DE-0971E03DCA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0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E7A5405-17DA-44B1-8519-E05F5FC08E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9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DA4FBD0-1B32-4077-9978-328C20189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889F57DE-50D3-4361-93EA-548B3B884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802.11-11/1429r0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7B06AC6-1231-42CE-B81C-66394A9E78D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Protocol for FILS Authentication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2011-11-01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613703"/>
              </p:ext>
            </p:extLst>
          </p:nvPr>
        </p:nvGraphicFramePr>
        <p:xfrm>
          <a:off x="511175" y="2279650"/>
          <a:ext cx="8121650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Document" r:id="rId4" imgW="8267030" imgH="3292110" progId="Word.Document.8">
                  <p:embed/>
                </p:oleObj>
              </mc:Choice>
              <mc:Fallback>
                <p:oleObj name="Document" r:id="rId4" imgW="8267030" imgH="32921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FILS Authentication </a:t>
            </a:r>
            <a:r>
              <a:rPr lang="en-US" dirty="0" smtClean="0"/>
              <a:t>Using a TTP Into </a:t>
            </a:r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1825831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62400" y="1831768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543800" y="1825831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7" idx="2"/>
          </p:cNvCxnSpPr>
          <p:nvPr/>
        </p:nvCxnSpPr>
        <p:spPr bwMode="auto">
          <a:xfrm>
            <a:off x="1371600" y="2359231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4587834" y="2365168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8153400" y="2359230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1371600" y="2667000"/>
            <a:ext cx="32162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877176" y="2669875"/>
            <a:ext cx="2132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beacon/probe response</a:t>
            </a:r>
            <a:endParaRPr lang="en-US" b="1" i="1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371600" y="3362833"/>
            <a:ext cx="32162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931432" y="3384604"/>
            <a:ext cx="2148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request</a:t>
            </a:r>
            <a:endParaRPr lang="en-US" b="1" i="1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572000" y="3733800"/>
            <a:ext cx="35655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4572000" y="4347852"/>
            <a:ext cx="3581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1387434" y="4648200"/>
            <a:ext cx="3200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952501" y="4648200"/>
            <a:ext cx="2233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response</a:t>
            </a:r>
            <a:endParaRPr lang="en-US" b="1" i="1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418811" y="5290457"/>
            <a:ext cx="3200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026810" y="5272644"/>
            <a:ext cx="1917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request</a:t>
            </a:r>
            <a:endParaRPr lang="en-US" b="1" i="1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>
            <a:off x="1371600" y="5943600"/>
            <a:ext cx="32162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1952501" y="5946569"/>
            <a:ext cx="2002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response</a:t>
            </a:r>
            <a:endParaRPr lang="en-US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34824" y="3733800"/>
            <a:ext cx="2219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FILS-TTP authentication request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34825" y="4372994"/>
            <a:ext cx="2312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FILS-TTP authentication response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084023" y="3085834"/>
            <a:ext cx="1791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STAid</a:t>
            </a:r>
            <a:r>
              <a:rPr lang="en-US" dirty="0" smtClean="0"/>
              <a:t>, </a:t>
            </a:r>
            <a:r>
              <a:rPr lang="en-US" dirty="0" err="1" smtClean="0"/>
              <a:t>sess</a:t>
            </a:r>
            <a:r>
              <a:rPr lang="en-US" dirty="0" smtClean="0"/>
              <a:t>, {blob}</a:t>
            </a:r>
            <a:r>
              <a:rPr lang="en-US" dirty="0" err="1" smtClean="0"/>
              <a:t>sta-ttp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41993" y="2365168"/>
            <a:ext cx="963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TTPid</a:t>
            </a:r>
            <a:r>
              <a:rPr lang="en-US" dirty="0" smtClean="0"/>
              <a:t>, </a:t>
            </a:r>
            <a:r>
              <a:rPr lang="en-US" dirty="0" err="1" smtClean="0"/>
              <a:t>APid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34824" y="3362833"/>
            <a:ext cx="168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APid</a:t>
            </a:r>
            <a:r>
              <a:rPr lang="en-US" dirty="0" smtClean="0"/>
              <a:t>, </a:t>
            </a:r>
            <a:r>
              <a:rPr lang="en-US" dirty="0" err="1" smtClean="0"/>
              <a:t>sess</a:t>
            </a:r>
            <a:r>
              <a:rPr lang="en-US" dirty="0" smtClean="0"/>
              <a:t>, {blob}</a:t>
            </a:r>
            <a:r>
              <a:rPr lang="en-US" dirty="0" err="1" smtClean="0"/>
              <a:t>ap-ttp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31192" y="4064915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sess</a:t>
            </a:r>
            <a:r>
              <a:rPr lang="en-US" dirty="0" smtClean="0"/>
              <a:t>, {blob}</a:t>
            </a:r>
            <a:r>
              <a:rPr lang="en-US" dirty="0" err="1" smtClean="0"/>
              <a:t>ap-ttp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65438" y="4341914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ess</a:t>
            </a:r>
            <a:r>
              <a:rPr lang="en-US" dirty="0" smtClean="0"/>
              <a:t>, {blob}</a:t>
            </a:r>
            <a:r>
              <a:rPr lang="en-US" dirty="0" err="1" smtClean="0"/>
              <a:t>sta-ttp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931432" y="5013458"/>
            <a:ext cx="2313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H(K, </a:t>
            </a:r>
            <a:r>
              <a:rPr lang="en-US" dirty="0" err="1" smtClean="0"/>
              <a:t>sess</a:t>
            </a:r>
            <a:r>
              <a:rPr lang="en-US" dirty="0" smtClean="0"/>
              <a:t> | MAC-STA | MAC-AP)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906386" y="5666601"/>
            <a:ext cx="2316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H(K, </a:t>
            </a:r>
            <a:r>
              <a:rPr lang="en-US" dirty="0" err="1" smtClean="0"/>
              <a:t>sess</a:t>
            </a:r>
            <a:r>
              <a:rPr lang="en-US" dirty="0" smtClean="0"/>
              <a:t> | MAC-AP | MAC-STA)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63406" y="1913802"/>
            <a:ext cx="61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STA</a:t>
            </a:r>
            <a:endParaRPr lang="en-US" sz="1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11017" y="191380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AP</a:t>
            </a:r>
            <a:endParaRPr lang="en-US" sz="1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845206" y="191380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TTP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7860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FILS Authentication </a:t>
            </a:r>
            <a:r>
              <a:rPr lang="en-US" dirty="0" smtClean="0"/>
              <a:t>Using a TTP Into </a:t>
            </a:r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114800"/>
          </a:xfrm>
        </p:spPr>
        <p:txBody>
          <a:bodyPr/>
          <a:lstStyle/>
          <a:p>
            <a:r>
              <a:rPr lang="en-US" dirty="0"/>
              <a:t>Fast!</a:t>
            </a:r>
          </a:p>
          <a:p>
            <a:pPr lvl="1"/>
            <a:r>
              <a:rPr lang="en-US" dirty="0"/>
              <a:t>Only operations using asymmetric cryptography </a:t>
            </a:r>
            <a:r>
              <a:rPr lang="en-US" dirty="0" err="1"/>
              <a:t>invole</a:t>
            </a:r>
            <a:r>
              <a:rPr lang="en-US" dirty="0"/>
              <a:t> the </a:t>
            </a:r>
            <a:r>
              <a:rPr lang="en-US" dirty="0" err="1"/>
              <a:t>Diffie</a:t>
            </a:r>
            <a:r>
              <a:rPr lang="en-US" dirty="0"/>
              <a:t>-Hellman key </a:t>
            </a:r>
            <a:r>
              <a:rPr lang="en-US" dirty="0" smtClean="0"/>
              <a:t>exchange</a:t>
            </a:r>
          </a:p>
          <a:p>
            <a:pPr lvl="1"/>
            <a:r>
              <a:rPr lang="en-US" dirty="0" smtClean="0"/>
              <a:t>The TTP does not do any computationally intensive </a:t>
            </a:r>
            <a:r>
              <a:rPr lang="en-US" dirty="0" smtClean="0"/>
              <a:t>action!</a:t>
            </a:r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se state-of-the-art crypto 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RFC 5297 for </a:t>
            </a:r>
            <a:r>
              <a:rPr lang="en-US" dirty="0" smtClean="0"/>
              <a:t>wrapping/unwrapping of blobs</a:t>
            </a:r>
            <a:endParaRPr lang="en-US" dirty="0"/>
          </a:p>
          <a:p>
            <a:pPr lvl="1"/>
            <a:r>
              <a:rPr lang="en-US" dirty="0"/>
              <a:t>Use RFC 5869-style “extract-the-expand” </a:t>
            </a:r>
            <a:r>
              <a:rPr lang="en-US" dirty="0" smtClean="0"/>
              <a:t>KDF</a:t>
            </a:r>
          </a:p>
          <a:p>
            <a:pPr lvl="1"/>
            <a:r>
              <a:rPr lang="en-US" dirty="0" smtClean="0"/>
              <a:t>Works with elliptic curve as well as finite field cryptography</a:t>
            </a:r>
            <a:endParaRPr lang="en-US" dirty="0"/>
          </a:p>
          <a:p>
            <a:r>
              <a:rPr lang="en-US" dirty="0"/>
              <a:t>Communication with Trent: </a:t>
            </a:r>
            <a:endParaRPr lang="en-US" dirty="0" smtClean="0"/>
          </a:p>
          <a:p>
            <a:pPr lvl="1"/>
            <a:r>
              <a:rPr lang="en-US" dirty="0" smtClean="0"/>
              <a:t>SME: this is the way 11r punted the R0-R1-AP communication issue</a:t>
            </a:r>
          </a:p>
          <a:p>
            <a:pPr lvl="1"/>
            <a:r>
              <a:rPr lang="en-US" dirty="0" smtClean="0"/>
              <a:t>ERP: could craft this </a:t>
            </a:r>
            <a:r>
              <a:rPr lang="en-US" dirty="0" err="1" smtClean="0"/>
              <a:t>req</a:t>
            </a:r>
            <a:r>
              <a:rPr lang="en-US" dirty="0" smtClean="0"/>
              <a:t>/</a:t>
            </a:r>
            <a:r>
              <a:rPr lang="en-US" dirty="0" err="1" smtClean="0"/>
              <a:t>resp</a:t>
            </a:r>
            <a:r>
              <a:rPr lang="en-US" dirty="0" smtClean="0"/>
              <a:t> into an EAP/Initiate-</a:t>
            </a:r>
            <a:r>
              <a:rPr lang="en-US" dirty="0" err="1" smtClean="0"/>
              <a:t>Reauth</a:t>
            </a:r>
            <a:r>
              <a:rPr lang="en-US" dirty="0" smtClean="0"/>
              <a:t> and EAP/Finish-</a:t>
            </a:r>
            <a:r>
              <a:rPr lang="en-US" dirty="0" err="1" smtClean="0"/>
              <a:t>Reauth</a:t>
            </a:r>
            <a:r>
              <a:rPr lang="en-US" dirty="0" smtClean="0"/>
              <a:t>, will work with RADIUS and Diameter (!)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other IETF</a:t>
            </a:r>
            <a:r>
              <a:rPr lang="en-US" dirty="0" smtClean="0"/>
              <a:t>?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20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FILS </a:t>
            </a:r>
            <a:r>
              <a:rPr lang="en-US" dirty="0" smtClean="0"/>
              <a:t>Authentication Using a TTP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Forward Secrecy: Yes</a:t>
            </a:r>
          </a:p>
          <a:p>
            <a:r>
              <a:rPr lang="en-US" dirty="0" smtClean="0"/>
              <a:t>Mutual Authentication: Yes</a:t>
            </a:r>
          </a:p>
          <a:p>
            <a:r>
              <a:rPr lang="en-US" dirty="0" smtClean="0"/>
              <a:t>Key Generation: Yes</a:t>
            </a:r>
          </a:p>
          <a:p>
            <a:r>
              <a:rPr lang="en-US" dirty="0" smtClean="0"/>
              <a:t>Identity Protection: No</a:t>
            </a:r>
          </a:p>
          <a:p>
            <a:r>
              <a:rPr lang="en-US" dirty="0" smtClean="0"/>
              <a:t>Protection against DDOS attacks: No</a:t>
            </a:r>
          </a:p>
          <a:p>
            <a:r>
              <a:rPr lang="en-US" dirty="0" smtClean="0"/>
              <a:t>Crypto-agility: Yes</a:t>
            </a:r>
          </a:p>
          <a:p>
            <a:r>
              <a:rPr lang="en-US" dirty="0" smtClean="0"/>
              <a:t>Negotiation of crypto capabilities: Yes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72F326F-C66F-4511-8519-86689124C3B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88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dirty="0" smtClean="0"/>
              <a:t>FILS </a:t>
            </a:r>
            <a:r>
              <a:rPr lang="en-US" dirty="0" smtClean="0"/>
              <a:t>Authentication</a:t>
            </a:r>
            <a:r>
              <a:rPr lang="en-US" dirty="0" smtClean="0"/>
              <a:t>, </a:t>
            </a:r>
            <a:r>
              <a:rPr lang="en-US" dirty="0" smtClean="0"/>
              <a:t>without Online </a:t>
            </a:r>
            <a:r>
              <a:rPr lang="en-US" dirty="0" smtClean="0"/>
              <a:t>Third</a:t>
            </a:r>
            <a:r>
              <a:rPr lang="en-US" dirty="0" smtClean="0"/>
              <a:t> </a:t>
            </a:r>
            <a:r>
              <a:rPr lang="en-US" dirty="0" smtClean="0"/>
              <a:t>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Ephemeral </a:t>
            </a:r>
            <a:r>
              <a:rPr lang="en-US" dirty="0" err="1" smtClean="0"/>
              <a:t>Diffie</a:t>
            </a:r>
            <a:r>
              <a:rPr lang="en-US" dirty="0" smtClean="0"/>
              <a:t>-Hellmann to derive a unique session key</a:t>
            </a:r>
          </a:p>
          <a:p>
            <a:r>
              <a:rPr lang="en-US" dirty="0" smtClean="0"/>
              <a:t>Uses Signatures to Authenticate Exchanged DH-exponents</a:t>
            </a:r>
          </a:p>
          <a:p>
            <a:r>
              <a:rPr lang="en-US" dirty="0" smtClean="0"/>
              <a:t>Uses Message Authentication Code to provide key confirmation and complete exchange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lang="en-US" dirty="0" smtClean="0"/>
              <a:t>FILS Authentication Without a Third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3200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Protocol Flows:</a:t>
            </a:r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>
                <a:sym typeface="Wingdings" pitchFamily="2" charset="2"/>
              </a:rPr>
              <a:t> B: </a:t>
            </a:r>
            <a:r>
              <a:rPr lang="en-US" sz="2000" dirty="0" smtClean="0">
                <a:sym typeface="Wingdings" pitchFamily="2" charset="2"/>
              </a:rPr>
              <a:t>Na, </a:t>
            </a:r>
            <a:r>
              <a:rPr lang="en-US" sz="2000" dirty="0" err="1" smtClean="0">
                <a:sym typeface="Wingdings" pitchFamily="2" charset="2"/>
              </a:rPr>
              <a:t>xG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Cert</a:t>
            </a:r>
            <a:r>
              <a:rPr lang="en-US" sz="2000" baseline="-25000" dirty="0" err="1" smtClean="0">
                <a:sym typeface="Wingdings" pitchFamily="2" charset="2"/>
              </a:rPr>
              <a:t>CA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aG</a:t>
            </a:r>
            <a:r>
              <a:rPr lang="en-US" sz="2000" dirty="0" smtClean="0">
                <a:sym typeface="Wingdings" pitchFamily="2" charset="2"/>
              </a:rPr>
              <a:t>),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sess</a:t>
            </a: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A </a:t>
            </a:r>
            <a:r>
              <a:rPr lang="en-US" sz="2000" dirty="0" smtClean="0">
                <a:sym typeface="Symbol"/>
              </a:rPr>
              <a:t></a:t>
            </a:r>
            <a:r>
              <a:rPr lang="en-US" sz="2000" dirty="0" smtClean="0">
                <a:sym typeface="Wingdings" pitchFamily="2" charset="2"/>
              </a:rPr>
              <a:t> B: 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yG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Cert</a:t>
            </a:r>
            <a:r>
              <a:rPr lang="en-US" sz="2000" baseline="-25000" dirty="0" err="1" smtClean="0">
                <a:sym typeface="Wingdings" pitchFamily="2" charset="2"/>
              </a:rPr>
              <a:t>CA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bG</a:t>
            </a:r>
            <a:r>
              <a:rPr lang="en-US" sz="2000" dirty="0" smtClean="0">
                <a:sym typeface="Wingdings" pitchFamily="2" charset="2"/>
              </a:rPr>
              <a:t>),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sess</a:t>
            </a: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	 K </a:t>
            </a:r>
            <a:r>
              <a:rPr lang="en-US" sz="2000" dirty="0">
                <a:sym typeface="Wingdings" pitchFamily="2" charset="2"/>
              </a:rPr>
              <a:t>= h (</a:t>
            </a:r>
            <a:r>
              <a:rPr lang="en-US" sz="2000" dirty="0" err="1">
                <a:sym typeface="Wingdings" pitchFamily="2" charset="2"/>
              </a:rPr>
              <a:t>xy</a:t>
            </a:r>
            <a:r>
              <a:rPr lang="en-US" sz="2000" dirty="0">
                <a:sym typeface="Wingdings" pitchFamily="2" charset="2"/>
              </a:rPr>
              <a:t>)G = (</a:t>
            </a:r>
            <a:r>
              <a:rPr lang="en-US" sz="2000" dirty="0" err="1">
                <a:sym typeface="Wingdings" pitchFamily="2" charset="2"/>
              </a:rPr>
              <a:t>hx</a:t>
            </a:r>
            <a:r>
              <a:rPr lang="en-US" sz="2000" dirty="0">
                <a:sym typeface="Wingdings" pitchFamily="2" charset="2"/>
              </a:rPr>
              <a:t>)Y = (</a:t>
            </a:r>
            <a:r>
              <a:rPr lang="en-US" sz="2000" dirty="0" err="1">
                <a:sym typeface="Wingdings" pitchFamily="2" charset="2"/>
              </a:rPr>
              <a:t>hy</a:t>
            </a:r>
            <a:r>
              <a:rPr lang="en-US" sz="2000" dirty="0">
                <a:sym typeface="Wingdings" pitchFamily="2" charset="2"/>
              </a:rPr>
              <a:t>)X, where X:=xG, Y:=yG </a:t>
            </a: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/>
              <a:t> </a:t>
            </a:r>
            <a:r>
              <a:rPr lang="en-US" sz="2000" dirty="0" err="1"/>
              <a:t>K</a:t>
            </a:r>
            <a:r>
              <a:rPr lang="en-US" sz="2000" baseline="-25000" dirty="0" err="1"/>
              <a:t>ab</a:t>
            </a:r>
            <a:r>
              <a:rPr lang="en-US" sz="2000" baseline="-25000" dirty="0"/>
              <a:t>-mac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| PMK = </a:t>
            </a:r>
            <a:r>
              <a:rPr lang="en-US" sz="2000" dirty="0" err="1" smtClean="0">
                <a:sym typeface="Wingdings" pitchFamily="2" charset="2"/>
              </a:rPr>
              <a:t>kdf</a:t>
            </a:r>
            <a:r>
              <a:rPr lang="en-US" sz="2000" dirty="0" smtClean="0">
                <a:sym typeface="Wingdings" pitchFamily="2" charset="2"/>
              </a:rPr>
              <a:t>(Na | 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K |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|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B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| </a:t>
            </a:r>
            <a:r>
              <a:rPr lang="en-US" sz="2000" dirty="0" err="1">
                <a:sym typeface="Wingdings" pitchFamily="2" charset="2"/>
              </a:rPr>
              <a:t>Id</a:t>
            </a:r>
            <a:r>
              <a:rPr lang="en-US" sz="2000" baseline="-25000" dirty="0" err="1">
                <a:sym typeface="Wingdings" pitchFamily="2" charset="2"/>
              </a:rPr>
              <a:t>sess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A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>
                <a:sym typeface="Wingdings" pitchFamily="2" charset="2"/>
              </a:rPr>
              <a:t> B: </a:t>
            </a:r>
            <a:r>
              <a:rPr lang="en-US" sz="2000" dirty="0" err="1" smtClean="0">
                <a:sym typeface="Wingdings" pitchFamily="2" charset="2"/>
              </a:rPr>
              <a:t>MAC</a:t>
            </a:r>
            <a:r>
              <a:rPr lang="en-US" sz="2000" baseline="-25000" dirty="0" err="1" smtClean="0">
                <a:sym typeface="Wingdings" pitchFamily="2" charset="2"/>
              </a:rPr>
              <a:t>kab</a:t>
            </a:r>
            <a:r>
              <a:rPr lang="en-US" sz="2000" baseline="-25000" dirty="0" smtClean="0">
                <a:sym typeface="Wingdings" pitchFamily="2" charset="2"/>
              </a:rPr>
              <a:t>-mac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flow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), </a:t>
            </a:r>
            <a:r>
              <a:rPr lang="en-US" sz="2000" dirty="0" err="1" smtClean="0">
                <a:sym typeface="Wingdings" pitchFamily="2" charset="2"/>
              </a:rPr>
              <a:t>Sig</a:t>
            </a:r>
            <a:r>
              <a:rPr lang="en-US" sz="2000" baseline="-25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yG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xG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sess</a:t>
            </a:r>
            <a:r>
              <a:rPr lang="en-US" sz="2000" b="0" dirty="0" smtClean="0">
                <a:sym typeface="Wingdings" pitchFamily="2" charset="2"/>
              </a:rPr>
              <a:t>)</a:t>
            </a: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A </a:t>
            </a:r>
            <a:r>
              <a:rPr lang="en-US" sz="2000" dirty="0" smtClean="0">
                <a:sym typeface="Symbol"/>
              </a:rPr>
              <a:t></a:t>
            </a:r>
            <a:r>
              <a:rPr lang="en-US" sz="2000" dirty="0" smtClean="0">
                <a:sym typeface="Wingdings" pitchFamily="2" charset="2"/>
              </a:rPr>
              <a:t> B: </a:t>
            </a:r>
            <a:r>
              <a:rPr lang="en-US" sz="2000" dirty="0" err="1" smtClean="0">
                <a:sym typeface="Wingdings" pitchFamily="2" charset="2"/>
              </a:rPr>
              <a:t>MAC</a:t>
            </a:r>
            <a:r>
              <a:rPr lang="en-US" sz="2000" baseline="-25000" dirty="0" err="1" smtClean="0">
                <a:sym typeface="Wingdings" pitchFamily="2" charset="2"/>
              </a:rPr>
              <a:t>kab</a:t>
            </a:r>
            <a:r>
              <a:rPr lang="en-US" sz="2000" baseline="-25000" dirty="0" smtClean="0">
                <a:sym typeface="Wingdings" pitchFamily="2" charset="2"/>
              </a:rPr>
              <a:t>-mac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flow</a:t>
            </a:r>
            <a:r>
              <a:rPr lang="en-US" sz="2000" baseline="-25000" dirty="0" err="1" smtClean="0">
                <a:sym typeface="Wingdings" pitchFamily="2" charset="2"/>
              </a:rPr>
              <a:t>BA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), </a:t>
            </a:r>
            <a:r>
              <a:rPr lang="en-US" sz="2000" dirty="0" err="1" smtClean="0">
                <a:sym typeface="Wingdings" pitchFamily="2" charset="2"/>
              </a:rPr>
              <a:t>Sig</a:t>
            </a:r>
            <a:r>
              <a:rPr lang="en-US" sz="2000" baseline="-25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xG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yG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sess</a:t>
            </a:r>
            <a:r>
              <a:rPr lang="en-US" sz="2000" b="0" dirty="0" smtClean="0">
                <a:sym typeface="Wingdings" pitchFamily="2" charset="2"/>
              </a:rPr>
              <a:t>)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>
                <a:sym typeface="Wingdings" pitchFamily="2" charset="2"/>
              </a:rPr>
              <a:t>	 </a:t>
            </a:r>
            <a:r>
              <a:rPr lang="en-US" sz="2000" dirty="0" err="1">
                <a:sym typeface="Wingdings" pitchFamily="2" charset="2"/>
              </a:rPr>
              <a:t>K</a:t>
            </a:r>
            <a:r>
              <a:rPr lang="en-US" sz="2000" baseline="-25000" dirty="0" err="1">
                <a:sym typeface="Wingdings" pitchFamily="2" charset="2"/>
              </a:rPr>
              <a:t>ab-ccm</a:t>
            </a:r>
            <a:r>
              <a:rPr lang="en-US" sz="2000" dirty="0">
                <a:sym typeface="Wingdings" pitchFamily="2" charset="2"/>
              </a:rPr>
              <a:t> = KDF(PMK, </a:t>
            </a:r>
            <a:r>
              <a:rPr lang="en-US" sz="2000" dirty="0" err="1" smtClean="0">
                <a:sym typeface="Wingdings" pitchFamily="2" charset="2"/>
              </a:rPr>
              <a:t>Id</a:t>
            </a:r>
            <a:r>
              <a:rPr lang="en-US" sz="2000" baseline="-25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>
                <a:sym typeface="Wingdings" pitchFamily="2" charset="2"/>
              </a:rPr>
              <a:t>min(MACS), max(MACS))</a:t>
            </a:r>
            <a:endParaRPr lang="en-US" sz="2000" dirty="0"/>
          </a:p>
          <a:p>
            <a:pPr marL="457200" indent="-457200">
              <a:buNone/>
            </a:pPr>
            <a:endParaRPr lang="en-US" sz="8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US" sz="1800" dirty="0" smtClean="0">
                <a:sym typeface="Wingdings" pitchFamily="2" charset="2"/>
              </a:rPr>
              <a:t>Cryptographic </a:t>
            </a:r>
            <a:r>
              <a:rPr lang="en-US" sz="1800" dirty="0" smtClean="0">
                <a:sym typeface="Wingdings" pitchFamily="2" charset="2"/>
              </a:rPr>
              <a:t>Schemes:</a:t>
            </a:r>
          </a:p>
          <a:p>
            <a:pPr marL="457200" indent="-457200">
              <a:buAutoNum type="arabicParenBoth"/>
            </a:pPr>
            <a:r>
              <a:rPr lang="en-US" sz="1800" dirty="0" smtClean="0">
                <a:sym typeface="Wingdings" pitchFamily="2" charset="2"/>
              </a:rPr>
              <a:t>Ephemeral </a:t>
            </a:r>
            <a:r>
              <a:rPr lang="en-US" sz="1800" dirty="0" err="1" smtClean="0">
                <a:sym typeface="Wingdings" pitchFamily="2" charset="2"/>
              </a:rPr>
              <a:t>Diffie</a:t>
            </a:r>
            <a:r>
              <a:rPr lang="en-US" sz="1800" dirty="0" smtClean="0">
                <a:sym typeface="Wingdings" pitchFamily="2" charset="2"/>
              </a:rPr>
              <a:t>-Hellmann CDH(1,1): NIST SP 800-56a</a:t>
            </a:r>
          </a:p>
          <a:p>
            <a:pPr marL="457200" indent="-457200">
              <a:buAutoNum type="arabicParenBoth"/>
            </a:pPr>
            <a:r>
              <a:rPr lang="en-US" sz="1800" dirty="0" smtClean="0">
                <a:sym typeface="Wingdings" pitchFamily="2" charset="2"/>
              </a:rPr>
              <a:t>Signature Scheme ECDSA: FIPS 186-2</a:t>
            </a:r>
          </a:p>
          <a:p>
            <a:pPr marL="457200" indent="-457200">
              <a:buAutoNum type="arabicParenBoth"/>
            </a:pPr>
            <a:r>
              <a:rPr lang="en-US" sz="1800" dirty="0" smtClean="0">
                <a:sym typeface="Wingdings" pitchFamily="2" charset="2"/>
              </a:rPr>
              <a:t>Key Derivation: Draft NIST SP 800-56C</a:t>
            </a:r>
          </a:p>
          <a:p>
            <a:pPr marL="457200" indent="-457200">
              <a:buAutoNum type="arabicParenBoth"/>
            </a:pPr>
            <a:r>
              <a:rPr lang="en-US" sz="1800" dirty="0" smtClean="0">
                <a:sym typeface="Wingdings" pitchFamily="2" charset="2"/>
              </a:rPr>
              <a:t>Curve</a:t>
            </a:r>
            <a:r>
              <a:rPr lang="en-US" sz="1800" dirty="0" smtClean="0">
                <a:sym typeface="Wingdings" pitchFamily="2" charset="2"/>
              </a:rPr>
              <a:t>: P-256 h=1 (FIPS 186-2); SHA-256 (FIPS 180-2)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FILS Authentication </a:t>
            </a:r>
            <a:r>
              <a:rPr lang="en-US" dirty="0" smtClean="0"/>
              <a:t>Without a Third Party Into </a:t>
            </a:r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1825831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648200" y="1828800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543800" y="1825831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7" idx="2"/>
          </p:cNvCxnSpPr>
          <p:nvPr/>
        </p:nvCxnSpPr>
        <p:spPr bwMode="auto">
          <a:xfrm>
            <a:off x="1371600" y="2359231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5257800" y="2362200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8153400" y="2359230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1371600" y="26670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877176" y="2669875"/>
            <a:ext cx="2132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beacon/probe response</a:t>
            </a:r>
            <a:endParaRPr lang="en-US" b="1" i="1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371600" y="3352800"/>
            <a:ext cx="3886200" cy="100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931432" y="3384604"/>
            <a:ext cx="2148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request</a:t>
            </a:r>
            <a:endParaRPr lang="en-US" b="1" i="1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5257800" y="4343400"/>
            <a:ext cx="2895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1387434" y="4648200"/>
            <a:ext cx="38703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952501" y="4648200"/>
            <a:ext cx="2233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response</a:t>
            </a:r>
            <a:endParaRPr lang="en-US" b="1" i="1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371600" y="52578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026810" y="5272644"/>
            <a:ext cx="1917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request</a:t>
            </a:r>
            <a:endParaRPr lang="en-US" b="1" i="1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>
            <a:off x="1371600" y="59436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1952501" y="5946569"/>
            <a:ext cx="2002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response</a:t>
            </a:r>
            <a:endParaRPr lang="en-US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084023" y="3085834"/>
            <a:ext cx="1865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ym typeface="Wingdings" pitchFamily="2" charset="2"/>
              </a:rPr>
              <a:t>xG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Cert</a:t>
            </a:r>
            <a:r>
              <a:rPr lang="en-US" baseline="-25000" dirty="0" err="1" smtClean="0">
                <a:sym typeface="Wingdings" pitchFamily="2" charset="2"/>
              </a:rPr>
              <a:t>CA</a:t>
            </a:r>
            <a:r>
              <a:rPr lang="en-US" dirty="0" smtClean="0">
                <a:sym typeface="Wingdings" pitchFamily="2" charset="2"/>
              </a:rPr>
              <a:t>(STA, </a:t>
            </a:r>
            <a:r>
              <a:rPr lang="en-US" dirty="0" err="1" smtClean="0">
                <a:sym typeface="Wingdings" pitchFamily="2" charset="2"/>
              </a:rPr>
              <a:t>aG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Id</a:t>
            </a:r>
            <a:r>
              <a:rPr lang="en-US" baseline="-25000" dirty="0" err="1" smtClean="0">
                <a:sym typeface="Wingdings" pitchFamily="2" charset="2"/>
              </a:rPr>
              <a:t>sess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65438" y="4341914"/>
            <a:ext cx="1773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Cert</a:t>
            </a:r>
            <a:r>
              <a:rPr lang="en-US" baseline="-25000" dirty="0" err="1" smtClean="0">
                <a:sym typeface="Wingdings" pitchFamily="2" charset="2"/>
              </a:rPr>
              <a:t>CA</a:t>
            </a:r>
            <a:r>
              <a:rPr lang="en-US" dirty="0" smtClean="0">
                <a:sym typeface="Wingdings" pitchFamily="2" charset="2"/>
              </a:rPr>
              <a:t>(AP, </a:t>
            </a:r>
            <a:r>
              <a:rPr lang="en-US" dirty="0" err="1" smtClean="0">
                <a:sym typeface="Wingdings" pitchFamily="2" charset="2"/>
              </a:rPr>
              <a:t>bG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Id</a:t>
            </a:r>
            <a:r>
              <a:rPr lang="en-US" baseline="-25000" dirty="0" err="1" smtClean="0">
                <a:sym typeface="Wingdings" pitchFamily="2" charset="2"/>
              </a:rPr>
              <a:t>sess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63406" y="1913802"/>
            <a:ext cx="61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STA</a:t>
            </a:r>
            <a:endParaRPr lang="en-US" sz="1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029200" y="19050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AP</a:t>
            </a:r>
            <a:endParaRPr lang="en-US" sz="1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845206" y="191380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TTP</a:t>
            </a:r>
            <a:endParaRPr lang="en-US" sz="1800" b="1" dirty="0"/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5867400" y="3429000"/>
            <a:ext cx="137160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5867400" y="3505200"/>
            <a:ext cx="1371600" cy="1676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48"/>
          <p:cNvSpPr/>
          <p:nvPr/>
        </p:nvSpPr>
        <p:spPr>
          <a:xfrm>
            <a:off x="1447800" y="4953000"/>
            <a:ext cx="3551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ym typeface="Wingdings" pitchFamily="2" charset="2"/>
              </a:rPr>
              <a:t>MAC</a:t>
            </a:r>
            <a:r>
              <a:rPr lang="en-US" baseline="-25000" dirty="0" err="1" smtClean="0">
                <a:sym typeface="Wingdings" pitchFamily="2" charset="2"/>
              </a:rPr>
              <a:t>ka</a:t>
            </a:r>
            <a:r>
              <a:rPr lang="en-US" dirty="0" smtClean="0">
                <a:sym typeface="Wingdings" pitchFamily="2" charset="2"/>
              </a:rPr>
              <a:t>(#3, STA, AP), </a:t>
            </a:r>
            <a:r>
              <a:rPr lang="en-US" dirty="0" err="1" smtClean="0">
                <a:sym typeface="Wingdings" pitchFamily="2" charset="2"/>
              </a:rPr>
              <a:t>Sig</a:t>
            </a:r>
            <a:r>
              <a:rPr lang="en-US" baseline="-25000" dirty="0" err="1" smtClean="0">
                <a:sym typeface="Wingdings" pitchFamily="2" charset="2"/>
              </a:rPr>
              <a:t>STA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xG</a:t>
            </a:r>
            <a:r>
              <a:rPr lang="en-US" dirty="0" smtClean="0">
                <a:sym typeface="Wingdings" pitchFamily="2" charset="2"/>
              </a:rPr>
              <a:t>, STA, AP, </a:t>
            </a:r>
            <a:r>
              <a:rPr lang="en-US" dirty="0" err="1" smtClean="0">
                <a:sym typeface="Wingdings" pitchFamily="2" charset="2"/>
              </a:rPr>
              <a:t>Id</a:t>
            </a:r>
            <a:r>
              <a:rPr lang="en-US" baseline="-25000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CA" dirty="0"/>
          </a:p>
        </p:txBody>
      </p:sp>
      <p:sp>
        <p:nvSpPr>
          <p:cNvPr id="54" name="Rectangle 53"/>
          <p:cNvSpPr/>
          <p:nvPr/>
        </p:nvSpPr>
        <p:spPr>
          <a:xfrm>
            <a:off x="1447800" y="5638800"/>
            <a:ext cx="3480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ym typeface="Wingdings" pitchFamily="2" charset="2"/>
              </a:rPr>
              <a:t>MAC</a:t>
            </a:r>
            <a:r>
              <a:rPr lang="en-US" baseline="-25000" dirty="0" err="1" smtClean="0">
                <a:sym typeface="Wingdings" pitchFamily="2" charset="2"/>
              </a:rPr>
              <a:t>ka</a:t>
            </a:r>
            <a:r>
              <a:rPr lang="en-US" dirty="0" smtClean="0">
                <a:sym typeface="Wingdings" pitchFamily="2" charset="2"/>
              </a:rPr>
              <a:t>(#4, AP, STA), </a:t>
            </a:r>
            <a:r>
              <a:rPr lang="en-US" dirty="0" err="1" smtClean="0">
                <a:sym typeface="Wingdings" pitchFamily="2" charset="2"/>
              </a:rPr>
              <a:t>Sig</a:t>
            </a:r>
            <a:r>
              <a:rPr lang="en-US" baseline="-25000" dirty="0" err="1" smtClean="0">
                <a:sym typeface="Wingdings" pitchFamily="2" charset="2"/>
              </a:rPr>
              <a:t>AP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xG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, AP, STA, </a:t>
            </a:r>
            <a:r>
              <a:rPr lang="en-US" dirty="0" err="1" smtClean="0">
                <a:sym typeface="Wingdings" pitchFamily="2" charset="2"/>
              </a:rPr>
              <a:t>Id</a:t>
            </a:r>
            <a:r>
              <a:rPr lang="en-US" baseline="-25000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CA" dirty="0"/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5638800" y="2590800"/>
            <a:ext cx="3124200" cy="838200"/>
          </a:xfrm>
          <a:prstGeom prst="wedgeRoundRectCallout">
            <a:avLst>
              <a:gd name="adj1" fmla="val -99515"/>
              <a:gd name="adj2" fmla="val -13196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91200" y="2590800"/>
            <a:ext cx="298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Possible to include AP key contribution in </a:t>
            </a:r>
          </a:p>
          <a:p>
            <a:r>
              <a:rPr lang="en-CA" dirty="0" smtClean="0"/>
              <a:t>Beacon/probe, at cost of loosing perfect </a:t>
            </a:r>
          </a:p>
          <a:p>
            <a:r>
              <a:rPr lang="en-CA" dirty="0" smtClean="0"/>
              <a:t>Forward secrecy; but does slim down #flows </a:t>
            </a:r>
          </a:p>
        </p:txBody>
      </p:sp>
    </p:spTree>
    <p:extLst>
      <p:ext uri="{BB962C8B-B14F-4D97-AF65-F5344CB8AC3E}">
        <p14:creationId xmlns:p14="http://schemas.microsoft.com/office/powerpoint/2010/main" val="39602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FILS </a:t>
            </a:r>
            <a:r>
              <a:rPr lang="en-US" dirty="0" smtClean="0"/>
              <a:t>Authentication Without a Third Party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Forward Secrecy: Yes</a:t>
            </a:r>
          </a:p>
          <a:p>
            <a:r>
              <a:rPr lang="en-US" dirty="0" smtClean="0"/>
              <a:t>Mutual Authentication: Yes</a:t>
            </a:r>
          </a:p>
          <a:p>
            <a:r>
              <a:rPr lang="en-US" dirty="0" smtClean="0"/>
              <a:t>Key Generation: Yes</a:t>
            </a:r>
          </a:p>
          <a:p>
            <a:r>
              <a:rPr lang="en-US" dirty="0" smtClean="0"/>
              <a:t>Identity Protection: No</a:t>
            </a:r>
          </a:p>
          <a:p>
            <a:r>
              <a:rPr lang="en-US" dirty="0" smtClean="0"/>
              <a:t>Protection against DDOS attacks: No, but not a threat if ECC implemented with some hardware support</a:t>
            </a:r>
          </a:p>
          <a:p>
            <a:r>
              <a:rPr lang="en-US" dirty="0" smtClean="0"/>
              <a:t>Crypto-agility: </a:t>
            </a:r>
            <a:r>
              <a:rPr lang="en-US" dirty="0" smtClean="0"/>
              <a:t>Yes</a:t>
            </a:r>
            <a:endParaRPr lang="en-US" dirty="0" smtClean="0"/>
          </a:p>
          <a:p>
            <a:r>
              <a:rPr lang="en-US" dirty="0" smtClean="0"/>
              <a:t>Negotiation of crypto capabilities: Possible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72F326F-C66F-4511-8519-86689124C3B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Authentication Using a Simple Password (</a:t>
            </a:r>
            <a:r>
              <a:rPr lang="en-US" dirty="0" err="1" smtClean="0"/>
              <a:t>ala</a:t>
            </a:r>
            <a:r>
              <a:rPr lang="en-US" dirty="0" smtClean="0"/>
              <a:t> SAE)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ym typeface="Wingdings" pitchFamily="2" charset="2"/>
              </a:rPr>
              <a:t> B</a:t>
            </a:r>
            <a:r>
              <a:rPr lang="en-US" dirty="0" smtClean="0">
                <a:sym typeface="Wingdings" pitchFamily="2" charset="2"/>
              </a:rPr>
              <a:t>: Na, </a:t>
            </a:r>
            <a:r>
              <a:rPr lang="en-US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scalar</a:t>
            </a:r>
            <a:r>
              <a:rPr lang="en-US" baseline="-25000" dirty="0" err="1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element</a:t>
            </a:r>
            <a:r>
              <a:rPr lang="en-US" baseline="-25000" dirty="0" err="1" smtClean="0">
                <a:sym typeface="Wingdings" pitchFamily="2" charset="2"/>
              </a:rPr>
              <a:t>a</a:t>
            </a:r>
            <a:endParaRPr lang="en-US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smtClean="0">
                <a:sym typeface="Wingdings" pitchFamily="2" charset="2"/>
              </a:rPr>
              <a:t>B: </a:t>
            </a:r>
            <a:r>
              <a:rPr lang="en-US" dirty="0" err="1" smtClean="0">
                <a:sym typeface="Wingdings" pitchFamily="2" charset="2"/>
              </a:rPr>
              <a:t>Nb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scalar</a:t>
            </a:r>
            <a:r>
              <a:rPr lang="en-US" baseline="-25000" dirty="0" err="1" smtClean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element</a:t>
            </a:r>
            <a:r>
              <a:rPr lang="en-US" baseline="-25000" dirty="0" err="1" smtClean="0">
                <a:sym typeface="Wingdings" pitchFamily="2" charset="2"/>
              </a:rPr>
              <a:t>b</a:t>
            </a:r>
            <a:endParaRPr lang="en-US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      </a:t>
            </a:r>
            <a:r>
              <a:rPr lang="en-US" sz="1800" dirty="0" smtClean="0"/>
              <a:t>  (</a:t>
            </a:r>
            <a:r>
              <a:rPr lang="en-US" sz="1800" dirty="0" err="1" smtClean="0"/>
              <a:t>PWE</a:t>
            </a:r>
            <a:r>
              <a:rPr lang="en-US" sz="1800" baseline="30000" dirty="0" err="1" smtClean="0"/>
              <a:t>scalarb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* </a:t>
            </a:r>
            <a:r>
              <a:rPr lang="en-US" sz="1800" dirty="0" err="1" smtClean="0"/>
              <a:t>element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)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en-US" sz="1800" dirty="0"/>
              <a:t>= K</a:t>
            </a:r>
            <a:r>
              <a:rPr lang="en-US" sz="1800" dirty="0" smtClean="0"/>
              <a:t> </a:t>
            </a:r>
            <a:r>
              <a:rPr lang="en-US" sz="1800" dirty="0"/>
              <a:t>= (</a:t>
            </a:r>
            <a:r>
              <a:rPr lang="en-US" sz="1800" dirty="0" err="1" smtClean="0"/>
              <a:t>PWE</a:t>
            </a:r>
            <a:r>
              <a:rPr lang="en-US" sz="1800" baseline="30000" dirty="0" err="1" smtClean="0"/>
              <a:t>scalara</a:t>
            </a:r>
            <a:r>
              <a:rPr lang="en-US" sz="1800" baseline="30000" dirty="0" smtClean="0"/>
              <a:t> </a:t>
            </a:r>
            <a:r>
              <a:rPr lang="en-US" sz="1800" dirty="0"/>
              <a:t>* </a:t>
            </a:r>
            <a:r>
              <a:rPr lang="en-US" sz="1800" dirty="0" err="1" smtClean="0"/>
              <a:t>element</a:t>
            </a:r>
            <a:r>
              <a:rPr lang="en-US" sz="1800" baseline="-25000" dirty="0" err="1" smtClean="0"/>
              <a:t>a</a:t>
            </a:r>
            <a:r>
              <a:rPr lang="en-US" sz="1800" dirty="0" smtClean="0"/>
              <a:t>)</a:t>
            </a:r>
            <a:r>
              <a:rPr lang="en-US" sz="1800" baseline="30000" dirty="0"/>
              <a:t>b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K</a:t>
            </a:r>
            <a:r>
              <a:rPr lang="en-US" sz="1800" baseline="-25000" dirty="0" err="1" smtClean="0"/>
              <a:t>ab</a:t>
            </a:r>
            <a:r>
              <a:rPr lang="en-US" sz="1800" baseline="-25000" dirty="0" smtClean="0"/>
              <a:t>-mac</a:t>
            </a:r>
            <a:r>
              <a:rPr lang="en-US" sz="1800" dirty="0" smtClean="0"/>
              <a:t> </a:t>
            </a:r>
            <a:r>
              <a:rPr lang="en-US" sz="1800" dirty="0"/>
              <a:t>| PMK = KDF(Na | </a:t>
            </a:r>
            <a:r>
              <a:rPr lang="en-US" sz="1800" dirty="0" err="1"/>
              <a:t>Nb</a:t>
            </a:r>
            <a:r>
              <a:rPr lang="en-US" sz="1800" dirty="0"/>
              <a:t>, </a:t>
            </a:r>
            <a:r>
              <a:rPr lang="en-US" sz="1800" dirty="0" smtClean="0"/>
              <a:t>K)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ym typeface="Wingdings" pitchFamily="2" charset="2"/>
              </a:rPr>
              <a:t> B: HMAC(</a:t>
            </a:r>
            <a:r>
              <a:rPr lang="en-US" dirty="0" err="1">
                <a:sym typeface="Wingdings" pitchFamily="2" charset="2"/>
              </a:rPr>
              <a:t>K</a:t>
            </a:r>
            <a:r>
              <a:rPr lang="en-US" baseline="-25000" dirty="0" err="1">
                <a:sym typeface="Wingdings" pitchFamily="2" charset="2"/>
              </a:rPr>
              <a:t>ab</a:t>
            </a:r>
            <a:r>
              <a:rPr lang="en-US" baseline="-25000" dirty="0">
                <a:sym typeface="Wingdings" pitchFamily="2" charset="2"/>
              </a:rPr>
              <a:t>-mac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sess</a:t>
            </a:r>
            <a:r>
              <a:rPr lang="en-US" dirty="0">
                <a:sym typeface="Wingdings" pitchFamily="2" charset="2"/>
              </a:rPr>
              <a:t> | </a:t>
            </a:r>
            <a:r>
              <a:rPr lang="en-US" dirty="0" err="1">
                <a:sym typeface="Wingdings" pitchFamily="2" charset="2"/>
              </a:rPr>
              <a:t>scalar</a:t>
            </a:r>
            <a:r>
              <a:rPr lang="en-US" baseline="-25000" dirty="0" err="1">
                <a:sym typeface="Wingdings" pitchFamily="2" charset="2"/>
              </a:rPr>
              <a:t>a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| </a:t>
            </a:r>
            <a:r>
              <a:rPr lang="en-US" dirty="0" err="1" smtClean="0">
                <a:sym typeface="Wingdings" pitchFamily="2" charset="2"/>
              </a:rPr>
              <a:t>scalar</a:t>
            </a:r>
            <a:r>
              <a:rPr lang="en-US" baseline="-25000" dirty="0" err="1" smtClean="0">
                <a:sym typeface="Wingdings" pitchFamily="2" charset="2"/>
              </a:rPr>
              <a:t>b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| 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     MAC-A </a:t>
            </a:r>
            <a:r>
              <a:rPr lang="en-US" dirty="0">
                <a:sym typeface="Wingdings" pitchFamily="2" charset="2"/>
              </a:rPr>
              <a:t>| MAC-B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B  A: HMAC(</a:t>
            </a:r>
            <a:r>
              <a:rPr lang="en-US" dirty="0" err="1">
                <a:sym typeface="Wingdings" pitchFamily="2" charset="2"/>
              </a:rPr>
              <a:t>K</a:t>
            </a:r>
            <a:r>
              <a:rPr lang="en-US" baseline="-25000" dirty="0" err="1">
                <a:sym typeface="Wingdings" pitchFamily="2" charset="2"/>
              </a:rPr>
              <a:t>ab</a:t>
            </a:r>
            <a:r>
              <a:rPr lang="en-US" baseline="-25000" dirty="0">
                <a:sym typeface="Wingdings" pitchFamily="2" charset="2"/>
              </a:rPr>
              <a:t>-mac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sess</a:t>
            </a:r>
            <a:r>
              <a:rPr lang="en-US" dirty="0">
                <a:sym typeface="Wingdings" pitchFamily="2" charset="2"/>
              </a:rPr>
              <a:t> | </a:t>
            </a:r>
            <a:r>
              <a:rPr lang="en-US" dirty="0" err="1" smtClean="0">
                <a:sym typeface="Wingdings" pitchFamily="2" charset="2"/>
              </a:rPr>
              <a:t>scalar</a:t>
            </a:r>
            <a:r>
              <a:rPr lang="en-US" baseline="-25000" dirty="0" err="1" smtClean="0">
                <a:sym typeface="Wingdings" pitchFamily="2" charset="2"/>
              </a:rPr>
              <a:t>b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| </a:t>
            </a:r>
            <a:r>
              <a:rPr lang="en-US" dirty="0" err="1" smtClean="0">
                <a:sym typeface="Wingdings" pitchFamily="2" charset="2"/>
              </a:rPr>
              <a:t>scalar</a:t>
            </a:r>
            <a:r>
              <a:rPr lang="en-US" baseline="-25000" dirty="0" err="1" smtClean="0">
                <a:sym typeface="Wingdings" pitchFamily="2" charset="2"/>
              </a:rPr>
              <a:t>a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| 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     MAC-B </a:t>
            </a:r>
            <a:r>
              <a:rPr lang="en-US" dirty="0">
                <a:sym typeface="Wingdings" pitchFamily="2" charset="2"/>
              </a:rPr>
              <a:t>| MAC-A) </a:t>
            </a:r>
            <a:endParaRPr lang="en-US" sz="1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itchFamily="2" charset="2"/>
              </a:rPr>
              <a:t> 	 </a:t>
            </a:r>
            <a:r>
              <a:rPr lang="en-US" sz="1800" dirty="0" err="1">
                <a:sym typeface="Wingdings" pitchFamily="2" charset="2"/>
              </a:rPr>
              <a:t>K</a:t>
            </a:r>
            <a:r>
              <a:rPr lang="en-US" sz="1800" baseline="-25000" dirty="0" err="1">
                <a:sym typeface="Wingdings" pitchFamily="2" charset="2"/>
              </a:rPr>
              <a:t>ab-ccm</a:t>
            </a:r>
            <a:r>
              <a:rPr lang="en-US" sz="1800" dirty="0">
                <a:sym typeface="Wingdings" pitchFamily="2" charset="2"/>
              </a:rPr>
              <a:t> = KDF(PMK, </a:t>
            </a:r>
            <a:r>
              <a:rPr lang="en-US" sz="1800" dirty="0" err="1">
                <a:sym typeface="Wingdings" pitchFamily="2" charset="2"/>
              </a:rPr>
              <a:t>sess</a:t>
            </a:r>
            <a:r>
              <a:rPr lang="en-US" sz="1800" dirty="0">
                <a:sym typeface="Wingdings" pitchFamily="2" charset="2"/>
              </a:rPr>
              <a:t>, 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dirty="0" err="1" smtClean="0">
                <a:sym typeface="Wingdings" pitchFamily="2" charset="2"/>
              </a:rPr>
              <a:t>scalar</a:t>
            </a:r>
            <a:r>
              <a:rPr lang="en-US" sz="1800" baseline="-25000" dirty="0" err="1" smtClean="0">
                <a:sym typeface="Wingdings" pitchFamily="2" charset="2"/>
              </a:rPr>
              <a:t>a</a:t>
            </a:r>
            <a:r>
              <a:rPr lang="en-US" sz="1800" baseline="-250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+ </a:t>
            </a:r>
            <a:r>
              <a:rPr lang="en-US" sz="1800" dirty="0" err="1" smtClean="0">
                <a:sym typeface="Wingdings" pitchFamily="2" charset="2"/>
              </a:rPr>
              <a:t>scalar</a:t>
            </a:r>
            <a:r>
              <a:rPr lang="en-US" sz="1800" baseline="-25000" dirty="0" err="1" smtClean="0">
                <a:sym typeface="Wingdings" pitchFamily="2" charset="2"/>
              </a:rPr>
              <a:t>b</a:t>
            </a:r>
            <a:r>
              <a:rPr lang="en-US" sz="1800" dirty="0" smtClean="0">
                <a:sym typeface="Wingdings" pitchFamily="2" charset="2"/>
              </a:rPr>
              <a:t>) |</a:t>
            </a:r>
          </a:p>
          <a:p>
            <a:pPr marL="0" indent="0">
              <a:buNone/>
            </a:pPr>
            <a:r>
              <a:rPr lang="en-US" sz="1800" dirty="0">
                <a:sym typeface="Wingdings" pitchFamily="2" charset="2"/>
              </a:rPr>
              <a:t>		</a:t>
            </a:r>
            <a:r>
              <a:rPr lang="en-US" sz="1800" dirty="0" smtClean="0">
                <a:sym typeface="Wingdings" pitchFamily="2" charset="2"/>
              </a:rPr>
              <a:t>           min(MACS</a:t>
            </a:r>
            <a:r>
              <a:rPr lang="en-US" sz="1800" dirty="0">
                <a:sym typeface="Wingdings" pitchFamily="2" charset="2"/>
              </a:rPr>
              <a:t>), </a:t>
            </a:r>
            <a:r>
              <a:rPr lang="en-US" sz="1800" dirty="0" smtClean="0">
                <a:sym typeface="Wingdings" pitchFamily="2" charset="2"/>
              </a:rPr>
              <a:t>max(MACS</a:t>
            </a:r>
            <a:r>
              <a:rPr lang="en-US" sz="1800" dirty="0">
                <a:sym typeface="Wingdings" pitchFamily="2" charset="2"/>
              </a:rPr>
              <a:t>))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1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FILS Authentication </a:t>
            </a:r>
            <a:r>
              <a:rPr lang="en-US" dirty="0" smtClean="0"/>
              <a:t>Using a Simple Password</a:t>
            </a:r>
            <a:r>
              <a:rPr lang="en-US" dirty="0" smtClean="0"/>
              <a:t> Into </a:t>
            </a:r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2262469" y="1822860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148669" y="1825829"/>
            <a:ext cx="12192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7" idx="2"/>
          </p:cNvCxnSpPr>
          <p:nvPr/>
        </p:nvCxnSpPr>
        <p:spPr bwMode="auto">
          <a:xfrm>
            <a:off x="2872069" y="2356260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6758269" y="2359229"/>
            <a:ext cx="0" cy="3965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872069" y="2664029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377645" y="2666904"/>
            <a:ext cx="2132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beacon/probe response</a:t>
            </a:r>
            <a:endParaRPr lang="en-US" b="1" i="1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872069" y="3349829"/>
            <a:ext cx="3886200" cy="100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431901" y="3381633"/>
            <a:ext cx="2148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request</a:t>
            </a:r>
            <a:endParaRPr lang="en-US" b="1" i="1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2887903" y="4116463"/>
            <a:ext cx="38703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3452970" y="4116463"/>
            <a:ext cx="2233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authentication  response</a:t>
            </a:r>
            <a:endParaRPr lang="en-US" b="1" i="1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872069" y="4726063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3527279" y="4740907"/>
            <a:ext cx="1917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request</a:t>
            </a:r>
            <a:endParaRPr lang="en-US" b="1" i="1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>
            <a:off x="2872069" y="5411863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3452970" y="5414832"/>
            <a:ext cx="2002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802.11 association  response</a:t>
            </a:r>
            <a:endParaRPr lang="en-US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84492" y="3082863"/>
            <a:ext cx="1880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Na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scalar</a:t>
            </a:r>
            <a:r>
              <a:rPr lang="en-US" baseline="-25000" dirty="0" err="1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element</a:t>
            </a:r>
            <a:r>
              <a:rPr lang="en-US" baseline="-25000" dirty="0" err="1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Id</a:t>
            </a:r>
            <a:r>
              <a:rPr lang="en-US" baseline="-25000" dirty="0" err="1" smtClean="0">
                <a:sym typeface="Wingdings" pitchFamily="2" charset="2"/>
              </a:rPr>
              <a:t>sess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63875" y="1910831"/>
            <a:ext cx="61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STA</a:t>
            </a:r>
            <a:endParaRPr lang="en-US" sz="1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529669" y="190202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AP</a:t>
            </a:r>
            <a:endParaRPr lang="en-US" sz="1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629300" y="3813147"/>
            <a:ext cx="1850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ym typeface="Wingdings" pitchFamily="2" charset="2"/>
              </a:rPr>
              <a:t>Nb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scalar</a:t>
            </a:r>
            <a:r>
              <a:rPr lang="en-US" baseline="-25000" dirty="0" err="1" smtClean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element</a:t>
            </a:r>
            <a:r>
              <a:rPr lang="en-US" baseline="-25000" dirty="0" err="1" smtClean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Id</a:t>
            </a:r>
            <a:r>
              <a:rPr lang="en-US" baseline="-25000" dirty="0" err="1" smtClean="0">
                <a:sym typeface="Wingdings" pitchFamily="2" charset="2"/>
              </a:rPr>
              <a:t>sess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412863" y="4449064"/>
            <a:ext cx="2441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H(K,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sess</a:t>
            </a:r>
            <a:r>
              <a:rPr lang="en-US" dirty="0" smtClean="0"/>
              <a:t> </a:t>
            </a:r>
            <a:r>
              <a:rPr lang="en-US" dirty="0" smtClean="0"/>
              <a:t>| MAC-STA | MAC-AP)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481669" y="5134864"/>
            <a:ext cx="2368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H(K,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sess</a:t>
            </a:r>
            <a:r>
              <a:rPr lang="en-US" dirty="0" smtClean="0"/>
              <a:t> </a:t>
            </a:r>
            <a:r>
              <a:rPr lang="en-US" dirty="0" smtClean="0"/>
              <a:t>| </a:t>
            </a:r>
            <a:r>
              <a:rPr lang="en-US" dirty="0" smtClean="0"/>
              <a:t>MAC-AP|  MAC-STA)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FILS </a:t>
            </a:r>
            <a:r>
              <a:rPr lang="en-US" dirty="0" smtClean="0"/>
              <a:t>Authentication Using a Simple Password (</a:t>
            </a:r>
            <a:r>
              <a:rPr lang="en-US" dirty="0" err="1" smtClean="0"/>
              <a:t>ala</a:t>
            </a:r>
            <a:r>
              <a:rPr lang="en-US" dirty="0" smtClean="0"/>
              <a:t> SAE)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Forward Secrecy: Yes</a:t>
            </a:r>
          </a:p>
          <a:p>
            <a:r>
              <a:rPr lang="en-US" dirty="0" smtClean="0"/>
              <a:t>Mutual Authentication: Yes</a:t>
            </a:r>
          </a:p>
          <a:p>
            <a:r>
              <a:rPr lang="en-US" dirty="0" smtClean="0"/>
              <a:t>Key Generation: Yes</a:t>
            </a:r>
          </a:p>
          <a:p>
            <a:r>
              <a:rPr lang="en-US" dirty="0" smtClean="0"/>
              <a:t>Identity Protection: No</a:t>
            </a:r>
          </a:p>
          <a:p>
            <a:r>
              <a:rPr lang="en-US" dirty="0" smtClean="0"/>
              <a:t>Protection against DDOS attacks: </a:t>
            </a:r>
            <a:r>
              <a:rPr lang="en-US" dirty="0" smtClean="0"/>
              <a:t>No</a:t>
            </a:r>
            <a:endParaRPr lang="en-US" dirty="0" smtClean="0"/>
          </a:p>
          <a:p>
            <a:r>
              <a:rPr lang="en-US" dirty="0" smtClean="0"/>
              <a:t>Crypto-agility: </a:t>
            </a:r>
            <a:r>
              <a:rPr lang="en-US" dirty="0" smtClean="0"/>
              <a:t>Yes</a:t>
            </a:r>
            <a:endParaRPr lang="en-US" dirty="0" smtClean="0"/>
          </a:p>
          <a:p>
            <a:r>
              <a:rPr lang="en-US" dirty="0" smtClean="0"/>
              <a:t>Negotiation of crypto capabilities: </a:t>
            </a:r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72F326F-C66F-4511-8519-86689124C3B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9E587BF-6EB1-4705-8A1F-96DE20F3D429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describes a proposed FILS authentication protocol.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Message Exchange supports many options</a:t>
            </a:r>
          </a:p>
          <a:p>
            <a:pPr lvl="1"/>
            <a:r>
              <a:rPr lang="en-US" dirty="0" smtClean="0"/>
              <a:t>Authentication using symmetric keys and a trusted third party</a:t>
            </a:r>
          </a:p>
          <a:p>
            <a:pPr lvl="1"/>
            <a:r>
              <a:rPr lang="en-US" dirty="0" smtClean="0"/>
              <a:t>Authentication using certificates without a trusted third party</a:t>
            </a:r>
          </a:p>
          <a:p>
            <a:pPr lvl="1"/>
            <a:r>
              <a:rPr lang="en-US" dirty="0" smtClean="0"/>
              <a:t>Authentication using passwords without a trusted third party</a:t>
            </a:r>
          </a:p>
          <a:p>
            <a:r>
              <a:rPr lang="en-US" dirty="0" smtClean="0"/>
              <a:t>Many desirable security properties</a:t>
            </a:r>
          </a:p>
          <a:p>
            <a:pPr lvl="1"/>
            <a:r>
              <a:rPr lang="en-US" dirty="0" smtClean="0"/>
              <a:t>Mutual authentication</a:t>
            </a:r>
          </a:p>
          <a:p>
            <a:pPr lvl="1"/>
            <a:r>
              <a:rPr lang="en-US" dirty="0" smtClean="0"/>
              <a:t>Perfect Forward Secrecy</a:t>
            </a:r>
          </a:p>
          <a:p>
            <a:pPr lvl="1"/>
            <a:r>
              <a:rPr lang="en-US" dirty="0" smtClean="0"/>
              <a:t>Key Generation</a:t>
            </a:r>
          </a:p>
          <a:p>
            <a:pPr lvl="1"/>
            <a:r>
              <a:rPr lang="en-US" dirty="0" smtClean="0"/>
              <a:t>Crypto-agility</a:t>
            </a:r>
          </a:p>
          <a:p>
            <a:r>
              <a:rPr lang="en-US" dirty="0" smtClean="0"/>
              <a:t>Use state-of-the-art cryptography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50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with </a:t>
            </a:r>
            <a:r>
              <a:rPr lang="en-US" dirty="0" err="1" smtClean="0"/>
              <a:t>TGai</a:t>
            </a:r>
            <a:r>
              <a:rPr lang="en-US" dirty="0" smtClean="0"/>
              <a:t> PAR &amp; 5C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564846"/>
              </p:ext>
            </p:extLst>
          </p:nvPr>
        </p:nvGraphicFramePr>
        <p:xfrm>
          <a:off x="457200" y="1828801"/>
          <a:ext cx="8305800" cy="4831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0058"/>
                <a:gridCol w="2605742"/>
              </a:tblGrid>
              <a:tr h="441959">
                <a:tc>
                  <a:txBody>
                    <a:bodyPr/>
                    <a:lstStyle/>
                    <a:p>
                      <a:r>
                        <a:rPr lang="en-US" dirty="0" smtClean="0"/>
                        <a:t>Conformance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endParaRPr lang="en-US" dirty="0"/>
                    </a:p>
                  </a:txBody>
                  <a:tcPr/>
                </a:tc>
              </a:tr>
              <a:tr h="88803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degrade</a:t>
                      </a:r>
                      <a:r>
                        <a:rPr lang="en-US" baseline="0" dirty="0" smtClean="0"/>
                        <a:t> the security offered by Robust Security Network Association (RSNA) already defined in 802.11?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55212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change the MAC SAP interface?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21621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require or introduce</a:t>
                      </a:r>
                      <a:r>
                        <a:rPr lang="en-US" baseline="0" dirty="0" smtClean="0"/>
                        <a:t> a change to the 802.1 architecture?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21621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introduce a change in the channel access mechanism?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55212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proposal introduce a change in</a:t>
                      </a:r>
                      <a:r>
                        <a:rPr lang="en-US" baseline="0" dirty="0" smtClean="0"/>
                        <a:t> the PHY?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420848">
                <a:tc>
                  <a:txBody>
                    <a:bodyPr/>
                    <a:lstStyle/>
                    <a:p>
                      <a:r>
                        <a:rPr lang="en-US" dirty="0" smtClean="0"/>
                        <a:t>Which of the following link set-up phases is addressed by the proposal? (1) AP Discovery (2) Network</a:t>
                      </a:r>
                      <a:r>
                        <a:rPr lang="en-US" baseline="0" dirty="0" smtClean="0"/>
                        <a:t> Discovery (3) Link (Re-)establishment, exchange of security related messages (4) Higher layer aspects, e.g. IP address assignment.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1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C4E887-5A27-4AA0-A120-12508D3ED354}" type="slidenum">
              <a:rPr lang="en-US"/>
              <a:pPr/>
              <a:t>22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Otway-Rees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000" dirty="0" smtClean="0"/>
              <a:t>Classic 3-party protocol</a:t>
            </a:r>
          </a:p>
          <a:p>
            <a:r>
              <a:rPr lang="en-US" sz="2000" dirty="0" smtClean="0"/>
              <a:t>Players: </a:t>
            </a:r>
          </a:p>
          <a:p>
            <a:pPr lvl="1"/>
            <a:r>
              <a:rPr lang="en-US" sz="1800" dirty="0" smtClean="0"/>
              <a:t>Alice, a client/peer with identity A</a:t>
            </a:r>
          </a:p>
          <a:p>
            <a:pPr lvl="1"/>
            <a:r>
              <a:rPr lang="en-US" sz="1800" dirty="0" smtClean="0"/>
              <a:t>Bob, a server/peer with identity B</a:t>
            </a:r>
          </a:p>
          <a:p>
            <a:pPr lvl="1"/>
            <a:r>
              <a:rPr lang="en-US" sz="1800" dirty="0" smtClean="0"/>
              <a:t>Trent, the trusted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with identity T</a:t>
            </a:r>
          </a:p>
          <a:p>
            <a:r>
              <a:rPr lang="en-US" sz="2000" dirty="0" smtClean="0"/>
              <a:t>Assumptions:</a:t>
            </a:r>
          </a:p>
          <a:p>
            <a:pPr lvl="1"/>
            <a:r>
              <a:rPr lang="en-US" sz="1800" dirty="0" smtClean="0"/>
              <a:t>Alice shares a key with Trent, K</a:t>
            </a:r>
            <a:r>
              <a:rPr lang="en-US" sz="1800" baseline="-25000" dirty="0" smtClean="0"/>
              <a:t>at</a:t>
            </a:r>
          </a:p>
          <a:p>
            <a:pPr lvl="1"/>
            <a:r>
              <a:rPr lang="en-US" sz="1800" dirty="0" smtClean="0"/>
              <a:t>Bob shares a key with Trent, </a:t>
            </a:r>
            <a:r>
              <a:rPr lang="en-US" sz="1800" dirty="0" err="1" smtClean="0"/>
              <a:t>K</a:t>
            </a:r>
            <a:r>
              <a:rPr lang="en-US" sz="1800" baseline="-25000" dirty="0" err="1" smtClean="0"/>
              <a:t>bt</a:t>
            </a:r>
            <a:endParaRPr lang="en-US" sz="1800" baseline="-25000" dirty="0"/>
          </a:p>
          <a:p>
            <a:r>
              <a:rPr lang="en-US" sz="2000" dirty="0" smtClean="0"/>
              <a:t>Notation:</a:t>
            </a:r>
          </a:p>
          <a:p>
            <a:pPr lvl="1"/>
            <a:r>
              <a:rPr lang="en-US" sz="1800" dirty="0" smtClean="0"/>
              <a:t>{X}y is wrapping message X with key y</a:t>
            </a:r>
          </a:p>
          <a:p>
            <a:pPr lvl="1"/>
            <a:r>
              <a:rPr lang="en-US" sz="1800" dirty="0" err="1" smtClean="0"/>
              <a:t>g</a:t>
            </a:r>
            <a:r>
              <a:rPr lang="en-US" sz="1800" baseline="30000" dirty="0" err="1" smtClean="0"/>
              <a:t>x</a:t>
            </a:r>
            <a:r>
              <a:rPr lang="en-US" sz="1800" dirty="0" smtClean="0"/>
              <a:t> is a </a:t>
            </a:r>
            <a:r>
              <a:rPr lang="en-US" sz="1800" dirty="0" err="1" smtClean="0"/>
              <a:t>Diffie</a:t>
            </a:r>
            <a:r>
              <a:rPr lang="en-US" sz="1800" dirty="0" smtClean="0"/>
              <a:t>-Hellman exponential, generator g raised to power x</a:t>
            </a:r>
          </a:p>
          <a:p>
            <a:pPr lvl="1"/>
            <a:r>
              <a:rPr lang="en-US" sz="1800" dirty="0" err="1" smtClean="0"/>
              <a:t>Nx</a:t>
            </a:r>
            <a:r>
              <a:rPr lang="en-US" sz="1800" dirty="0" smtClean="0"/>
              <a:t> is a nonce, a random number, contributed by party x</a:t>
            </a:r>
          </a:p>
          <a:p>
            <a:pPr lvl="1"/>
            <a:r>
              <a:rPr lang="en-US" sz="1800" dirty="0" err="1"/>
              <a:t>s</a:t>
            </a:r>
            <a:r>
              <a:rPr lang="en-US" sz="1800" dirty="0" err="1" smtClean="0"/>
              <a:t>ess</a:t>
            </a:r>
            <a:r>
              <a:rPr lang="en-US" sz="1800" dirty="0" smtClean="0"/>
              <a:t> is a session identifier</a:t>
            </a:r>
          </a:p>
          <a:p>
            <a:pPr lvl="1"/>
            <a:r>
              <a:rPr lang="en-US" sz="1800" dirty="0" smtClean="0"/>
              <a:t>X </a:t>
            </a:r>
            <a:r>
              <a:rPr lang="en-US" sz="1800" dirty="0" smtClean="0">
                <a:sym typeface="Wingdings" pitchFamily="2" charset="2"/>
              </a:rPr>
              <a:t> Y means X sends to Y</a:t>
            </a:r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BE9C924-05F9-472D-A117-5F039FDA37F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Otway-Rees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ym typeface="Wingdings" pitchFamily="2" charset="2"/>
              </a:rPr>
              <a:t> B:  A, B, </a:t>
            </a:r>
            <a:r>
              <a:rPr lang="en-US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, {Na, A, B, </a:t>
            </a:r>
            <a:r>
              <a:rPr lang="en-US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} K</a:t>
            </a:r>
            <a:r>
              <a:rPr lang="en-US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B  T:  B, A, </a:t>
            </a:r>
            <a:r>
              <a:rPr lang="en-US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, {Na, A, B, </a:t>
            </a:r>
            <a:r>
              <a:rPr lang="en-US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} K</a:t>
            </a:r>
            <a:r>
              <a:rPr lang="en-US" baseline="-25000" dirty="0" smtClean="0">
                <a:sym typeface="Wingdings" pitchFamily="2" charset="2"/>
              </a:rPr>
              <a:t>at</a:t>
            </a:r>
            <a:r>
              <a:rPr lang="en-US" dirty="0" smtClean="0">
                <a:sym typeface="Wingdings" pitchFamily="2" charset="2"/>
              </a:rPr>
              <a:t>, {</a:t>
            </a:r>
            <a:r>
              <a:rPr lang="en-US" dirty="0" err="1" smtClean="0">
                <a:sym typeface="Wingdings" pitchFamily="2" charset="2"/>
              </a:rPr>
              <a:t>Nb</a:t>
            </a:r>
            <a:r>
              <a:rPr lang="en-US" dirty="0" smtClean="0">
                <a:sym typeface="Wingdings" pitchFamily="2" charset="2"/>
              </a:rPr>
              <a:t>, B, A, </a:t>
            </a:r>
            <a:r>
              <a:rPr lang="en-US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}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baseline="-25000" dirty="0" err="1" smtClean="0">
                <a:sym typeface="Wingdings" pitchFamily="2" charset="2"/>
              </a:rPr>
              <a:t>bt</a:t>
            </a:r>
            <a:endParaRPr lang="en-US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B  T:  </a:t>
            </a:r>
            <a:r>
              <a:rPr lang="en-US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, {Na,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baseline="-25000" dirty="0" err="1" smtClean="0">
                <a:sym typeface="Wingdings" pitchFamily="2" charset="2"/>
              </a:rPr>
              <a:t>ab</a:t>
            </a:r>
            <a:r>
              <a:rPr lang="en-US" dirty="0" smtClean="0">
                <a:sym typeface="Wingdings" pitchFamily="2" charset="2"/>
              </a:rPr>
              <a:t>}K</a:t>
            </a:r>
            <a:r>
              <a:rPr lang="en-US" baseline="-25000" dirty="0" smtClean="0">
                <a:sym typeface="Wingdings" pitchFamily="2" charset="2"/>
              </a:rPr>
              <a:t>at</a:t>
            </a:r>
            <a:r>
              <a:rPr lang="en-US" dirty="0" smtClean="0">
                <a:sym typeface="Wingdings" pitchFamily="2" charset="2"/>
              </a:rPr>
              <a:t>, {</a:t>
            </a:r>
            <a:r>
              <a:rPr lang="en-US" dirty="0" err="1" smtClean="0">
                <a:sym typeface="Wingdings" pitchFamily="2" charset="2"/>
              </a:rPr>
              <a:t>Nb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baseline="-25000" dirty="0" err="1" smtClean="0">
                <a:sym typeface="Wingdings" pitchFamily="2" charset="2"/>
              </a:rPr>
              <a:t>ab</a:t>
            </a:r>
            <a:r>
              <a:rPr lang="en-US" dirty="0" smtClean="0">
                <a:sym typeface="Wingdings" pitchFamily="2" charset="2"/>
              </a:rPr>
              <a:t>}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baseline="-25000" dirty="0" err="1" smtClean="0">
                <a:sym typeface="Wingdings" pitchFamily="2" charset="2"/>
              </a:rPr>
              <a:t>bt</a:t>
            </a:r>
            <a:endParaRPr lang="en-US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  B: </a:t>
            </a:r>
            <a:r>
              <a:rPr lang="en-US" dirty="0" err="1" smtClean="0">
                <a:sym typeface="Wingdings" pitchFamily="2" charset="2"/>
              </a:rPr>
              <a:t>sess</a:t>
            </a:r>
            <a:r>
              <a:rPr lang="en-US" dirty="0" smtClean="0">
                <a:sym typeface="Wingdings" pitchFamily="2" charset="2"/>
              </a:rPr>
              <a:t>, {Na,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baseline="-25000" dirty="0" err="1" smtClean="0">
                <a:sym typeface="Wingdings" pitchFamily="2" charset="2"/>
              </a:rPr>
              <a:t>ab</a:t>
            </a:r>
            <a:r>
              <a:rPr lang="en-US" dirty="0" smtClean="0">
                <a:sym typeface="Wingdings" pitchFamily="2" charset="2"/>
              </a:rPr>
              <a:t>}K</a:t>
            </a:r>
            <a:r>
              <a:rPr lang="en-US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Now Alice and Bob share a secret </a:t>
            </a:r>
            <a:r>
              <a:rPr lang="en-US" dirty="0">
                <a:sym typeface="Wingdings" pitchFamily="2" charset="2"/>
              </a:rPr>
              <a:t>key, </a:t>
            </a:r>
            <a:r>
              <a:rPr lang="en-US" dirty="0" err="1">
                <a:sym typeface="Wingdings" pitchFamily="2" charset="2"/>
              </a:rPr>
              <a:t>K</a:t>
            </a:r>
            <a:r>
              <a:rPr lang="en-US" baseline="-25000" dirty="0" err="1">
                <a:sym typeface="Wingdings" pitchFamily="2" charset="2"/>
              </a:rPr>
              <a:t>ab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and a session identifier, sess.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3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Otway-Rees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err="1" smtClean="0"/>
              <a:t>Nonces</a:t>
            </a:r>
            <a:r>
              <a:rPr lang="en-US" dirty="0" smtClean="0"/>
              <a:t> provide a proof of “</a:t>
            </a:r>
            <a:r>
              <a:rPr lang="en-US" dirty="0" err="1" smtClean="0"/>
              <a:t>liveness</a:t>
            </a:r>
            <a:r>
              <a:rPr lang="en-US" dirty="0" smtClean="0"/>
              <a:t>” to the resulting shared key</a:t>
            </a:r>
          </a:p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err="1" smtClean="0"/>
              <a:t>sess</a:t>
            </a:r>
            <a:r>
              <a:rPr lang="en-US" dirty="0" smtClean="0"/>
              <a:t> is reused a cut-and-paste attack could result in one party thinking protocol finished successfully and the other thinking it failed– not a good result</a:t>
            </a:r>
          </a:p>
          <a:p>
            <a:r>
              <a:rPr lang="en-US" dirty="0" smtClean="0"/>
              <a:t>Trent, the trusted third party, is a key distributor</a:t>
            </a:r>
          </a:p>
          <a:p>
            <a:pPr lvl="1"/>
            <a:r>
              <a:rPr lang="en-US" dirty="0" smtClean="0"/>
              <a:t>Someone else besides Alice and Bob know their secret</a:t>
            </a:r>
          </a:p>
          <a:p>
            <a:pPr lvl="1"/>
            <a:r>
              <a:rPr lang="en-US" dirty="0" smtClean="0"/>
              <a:t>Trent is solely responsible for creating the secret</a:t>
            </a:r>
          </a:p>
          <a:p>
            <a:r>
              <a:rPr lang="en-US" dirty="0" smtClean="0"/>
              <a:t>Alice and Bob really haven’t authenticated each other!</a:t>
            </a:r>
          </a:p>
          <a:p>
            <a:pPr lvl="1"/>
            <a:r>
              <a:rPr lang="en-US" dirty="0" smtClean="0"/>
              <a:t>They share a key with the other party but have not proven to each other that the other party knows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We could add an Otway-Rees-like exchange, but….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3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Authentication Using a 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Diffie</a:t>
            </a:r>
            <a:r>
              <a:rPr lang="en-US" dirty="0" smtClean="0"/>
              <a:t>-Hellman to derive a unique session key</a:t>
            </a:r>
          </a:p>
          <a:p>
            <a:r>
              <a:rPr lang="en-US" dirty="0" smtClean="0"/>
              <a:t>Use Trent to authenticate the exchange, not be a key distributor</a:t>
            </a:r>
          </a:p>
          <a:p>
            <a:r>
              <a:rPr lang="en-US" dirty="0" smtClean="0"/>
              <a:t>Add a proof-of-possession upon completion of the exchange</a:t>
            </a:r>
          </a:p>
          <a:p>
            <a:r>
              <a:rPr lang="en-US" dirty="0" smtClean="0"/>
              <a:t>Embed Alice’s message for/from Trent inside Bob’s to mitigate cut-and-paste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lang="en-US" dirty="0" smtClean="0"/>
              <a:t>FILS Authentication Using a 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Wingdings" pitchFamily="2" charset="2"/>
              </a:rPr>
              <a:t> B: 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Na,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} 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 T: 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>
                <a:sym typeface="Wingdings" pitchFamily="2" charset="2"/>
              </a:rPr>
              <a:t>,</a:t>
            </a:r>
            <a:r>
              <a:rPr lang="en-US" sz="2000" dirty="0" smtClean="0">
                <a:sym typeface="Wingdings" pitchFamily="2" charset="2"/>
              </a:rPr>
              <a:t>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  <a:r>
              <a:rPr lang="en-US" sz="2000" dirty="0" smtClean="0">
                <a:sym typeface="Wingdings" pitchFamily="2" charset="2"/>
              </a:rPr>
              <a:t>} 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bt</a:t>
            </a:r>
            <a:endParaRPr lang="en-US" sz="2000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 T: 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{B, A,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 </a:t>
            </a:r>
            <a:r>
              <a:rPr lang="en-US" sz="2000" dirty="0">
                <a:sym typeface="Wingdings" pitchFamily="2" charset="2"/>
              </a:rPr>
              <a:t>}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>
                <a:sym typeface="Wingdings" pitchFamily="2" charset="2"/>
              </a:rPr>
              <a:t>b</a:t>
            </a:r>
            <a:r>
              <a:rPr lang="en-US" sz="2000" baseline="-25000" dirty="0" err="1" smtClean="0">
                <a:sym typeface="Wingdings" pitchFamily="2" charset="2"/>
              </a:rPr>
              <a:t>t</a:t>
            </a:r>
            <a:r>
              <a:rPr lang="en-US" sz="2000" dirty="0" smtClean="0">
                <a:sym typeface="Wingdings" pitchFamily="2" charset="2"/>
              </a:rPr>
              <a:t>, </a:t>
            </a:r>
            <a:endParaRPr lang="en-US" sz="2000" baseline="-25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A  B: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Nb</a:t>
            </a:r>
            <a:r>
              <a:rPr lang="en-US" sz="2000" dirty="0" smtClean="0">
                <a:sym typeface="Wingdings" pitchFamily="2" charset="2"/>
              </a:rPr>
              <a:t>, {A, B,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g</a:t>
            </a:r>
            <a:r>
              <a:rPr lang="en-US" sz="2000" baseline="30000" dirty="0" err="1" smtClean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}K</a:t>
            </a:r>
            <a:r>
              <a:rPr lang="en-US" sz="2000" baseline="-25000" dirty="0" smtClean="0">
                <a:sym typeface="Wingdings" pitchFamily="2" charset="2"/>
              </a:rPr>
              <a:t>at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1800" dirty="0" smtClean="0"/>
              <a:t>                                                (</a:t>
            </a:r>
            <a:r>
              <a:rPr lang="en-US" sz="1800" dirty="0" err="1" smtClean="0"/>
              <a:t>g</a:t>
            </a:r>
            <a:r>
              <a:rPr lang="en-US" sz="1800" baseline="30000" dirty="0" err="1" smtClean="0"/>
              <a:t>b</a:t>
            </a:r>
            <a:r>
              <a:rPr lang="en-US" sz="1800" dirty="0" smtClean="0"/>
              <a:t>)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= g</a:t>
            </a:r>
            <a:r>
              <a:rPr lang="en-US" sz="1800" baseline="30000" dirty="0" smtClean="0"/>
              <a:t>ab</a:t>
            </a:r>
            <a:r>
              <a:rPr lang="en-US" sz="1800" dirty="0" smtClean="0"/>
              <a:t> = (</a:t>
            </a:r>
            <a:r>
              <a:rPr lang="en-US" sz="1800" dirty="0" err="1" smtClean="0"/>
              <a:t>g</a:t>
            </a:r>
            <a:r>
              <a:rPr lang="en-US" sz="1800" baseline="30000" dirty="0" err="1" smtClean="0"/>
              <a:t>b</a:t>
            </a:r>
            <a:r>
              <a:rPr lang="en-US" sz="1800" dirty="0" smtClean="0"/>
              <a:t>)</a:t>
            </a:r>
            <a:r>
              <a:rPr lang="en-US" sz="1800" baseline="30000" dirty="0" smtClean="0"/>
              <a:t>a</a:t>
            </a:r>
          </a:p>
          <a:p>
            <a:pPr marL="0" indent="0">
              <a:buNone/>
            </a:pPr>
            <a:r>
              <a:rPr lang="en-US" sz="1800" dirty="0" smtClean="0"/>
              <a:t>                                    </a:t>
            </a:r>
            <a:r>
              <a:rPr lang="en-US" sz="1800" dirty="0" err="1" smtClean="0"/>
              <a:t>K</a:t>
            </a:r>
            <a:r>
              <a:rPr lang="en-US" sz="1800" baseline="-25000" dirty="0" err="1" smtClean="0"/>
              <a:t>ab</a:t>
            </a:r>
            <a:r>
              <a:rPr lang="en-US" sz="1800" baseline="-25000" dirty="0" smtClean="0"/>
              <a:t>-mac</a:t>
            </a:r>
            <a:r>
              <a:rPr lang="en-US" sz="1800" dirty="0" smtClean="0"/>
              <a:t> </a:t>
            </a:r>
            <a:r>
              <a:rPr lang="en-US" sz="1800" dirty="0" smtClean="0"/>
              <a:t>| PMK = KDF(Na | </a:t>
            </a:r>
            <a:r>
              <a:rPr lang="en-US" sz="1800" dirty="0" err="1" smtClean="0"/>
              <a:t>Nb</a:t>
            </a:r>
            <a:r>
              <a:rPr lang="en-US" sz="1800" dirty="0" smtClean="0"/>
              <a:t>, g</a:t>
            </a:r>
            <a:r>
              <a:rPr lang="en-US" sz="1800" baseline="30000" dirty="0" smtClean="0"/>
              <a:t>ab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Wingdings" pitchFamily="2" charset="2"/>
              </a:rPr>
              <a:t> B: HMAC(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baseline="-25000" dirty="0" smtClean="0">
                <a:sym typeface="Wingdings" pitchFamily="2" charset="2"/>
              </a:rPr>
              <a:t>-mac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 | MAC-A | MAC-B)</a:t>
            </a:r>
          </a:p>
          <a:p>
            <a:pPr marL="0" indent="0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B  A: HMAC(</a:t>
            </a:r>
            <a:r>
              <a:rPr lang="en-US" sz="2000" dirty="0" err="1" smtClean="0">
                <a:sym typeface="Wingdings" pitchFamily="2" charset="2"/>
              </a:rPr>
              <a:t>K</a:t>
            </a:r>
            <a:r>
              <a:rPr lang="en-US" sz="2000" baseline="-25000" dirty="0" err="1" smtClean="0">
                <a:sym typeface="Wingdings" pitchFamily="2" charset="2"/>
              </a:rPr>
              <a:t>ab</a:t>
            </a:r>
            <a:r>
              <a:rPr lang="en-US" sz="2000" baseline="-25000" dirty="0" smtClean="0">
                <a:sym typeface="Wingdings" pitchFamily="2" charset="2"/>
              </a:rPr>
              <a:t>-mac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sess</a:t>
            </a:r>
            <a:r>
              <a:rPr lang="en-US" sz="2000" dirty="0" smtClean="0">
                <a:sym typeface="Wingdings" pitchFamily="2" charset="2"/>
              </a:rPr>
              <a:t> | MAC-B | MAC-A) </a:t>
            </a: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9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 	 </a:t>
            </a:r>
            <a:r>
              <a:rPr lang="en-US" sz="1800" dirty="0" err="1" smtClean="0">
                <a:sym typeface="Wingdings" pitchFamily="2" charset="2"/>
              </a:rPr>
              <a:t>K</a:t>
            </a:r>
            <a:r>
              <a:rPr lang="en-US" sz="1800" baseline="-25000" dirty="0" err="1" smtClean="0">
                <a:sym typeface="Wingdings" pitchFamily="2" charset="2"/>
              </a:rPr>
              <a:t>ab-ccm</a:t>
            </a:r>
            <a:r>
              <a:rPr lang="en-US" sz="1800" dirty="0" smtClean="0">
                <a:sym typeface="Wingdings" pitchFamily="2" charset="2"/>
              </a:rPr>
              <a:t> = KDF(PMK, </a:t>
            </a:r>
            <a:r>
              <a:rPr lang="en-US" sz="1800" dirty="0" err="1" smtClean="0">
                <a:sym typeface="Wingdings" pitchFamily="2" charset="2"/>
              </a:rPr>
              <a:t>sess</a:t>
            </a:r>
            <a:r>
              <a:rPr lang="en-US" sz="1800" dirty="0" smtClean="0">
                <a:sym typeface="Wingdings" pitchFamily="2" charset="2"/>
              </a:rPr>
              <a:t>, min(MACS), max(MACS))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4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lang="en-US" dirty="0" smtClean="0"/>
              <a:t>FILS Authentication Using a 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exponentials in wrapped content provide the “</a:t>
            </a:r>
            <a:r>
              <a:rPr lang="en-US" dirty="0" err="1" smtClean="0"/>
              <a:t>liveness</a:t>
            </a:r>
            <a:r>
              <a:rPr lang="en-US" dirty="0" smtClean="0"/>
              <a:t>” proof to the exchange</a:t>
            </a:r>
          </a:p>
          <a:p>
            <a:r>
              <a:rPr lang="en-US" dirty="0" smtClean="0"/>
              <a:t>Embedding messages from/for Alice into Bob’s messages helps thwart cut-and-paste attacks</a:t>
            </a:r>
          </a:p>
          <a:p>
            <a:r>
              <a:rPr lang="en-US" dirty="0" smtClean="0"/>
              <a:t>Alice knows Bob created </a:t>
            </a:r>
            <a:r>
              <a:rPr lang="en-US" dirty="0" err="1" smtClean="0"/>
              <a:t>g</a:t>
            </a:r>
            <a:r>
              <a:rPr lang="en-US" baseline="30000" dirty="0" err="1" smtClean="0"/>
              <a:t>b</a:t>
            </a:r>
            <a:r>
              <a:rPr lang="en-US" dirty="0" smtClean="0"/>
              <a:t> and Bob knows Alice created </a:t>
            </a:r>
            <a:r>
              <a:rPr lang="en-US" dirty="0" err="1" smtClean="0"/>
              <a:t>g</a:t>
            </a:r>
            <a:r>
              <a:rPr lang="en-US" baseline="30000" dirty="0" err="1" smtClean="0"/>
              <a:t>a</a:t>
            </a:r>
            <a:r>
              <a:rPr lang="en-US" dirty="0" smtClean="0"/>
              <a:t> (because Trent said so), and they both know that the only entities that can know g</a:t>
            </a:r>
            <a:r>
              <a:rPr lang="en-US" baseline="30000" dirty="0" smtClean="0"/>
              <a:t>ab</a:t>
            </a:r>
            <a:r>
              <a:rPr lang="en-US" dirty="0" smtClean="0"/>
              <a:t> are themselves</a:t>
            </a:r>
          </a:p>
          <a:p>
            <a:r>
              <a:rPr lang="en-US" dirty="0" smtClean="0"/>
              <a:t>Final two messages provide proof-of-possession of g</a:t>
            </a:r>
            <a:r>
              <a:rPr lang="en-US" baseline="30000" dirty="0" smtClean="0"/>
              <a:t>ab </a:t>
            </a:r>
            <a:endParaRPr lang="en-US" dirty="0" smtClean="0"/>
          </a:p>
          <a:p>
            <a:r>
              <a:rPr lang="en-US" dirty="0" smtClean="0"/>
              <a:t>Generation of a CCMP (GCMP!) key for initial use and a PMK for subsequent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8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Putting </a:t>
            </a:r>
            <a:r>
              <a:rPr lang="en-US" dirty="0" smtClean="0"/>
              <a:t>FILS Authentication Using a TTP </a:t>
            </a:r>
            <a:r>
              <a:rPr lang="en-US" dirty="0"/>
              <a:t>I</a:t>
            </a:r>
            <a:r>
              <a:rPr lang="en-US" dirty="0" smtClean="0"/>
              <a:t>nto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114800"/>
          </a:xfrm>
        </p:spPr>
        <p:txBody>
          <a:bodyPr/>
          <a:lstStyle/>
          <a:p>
            <a:r>
              <a:rPr lang="en-US" dirty="0" smtClean="0"/>
              <a:t>Authenticated </a:t>
            </a:r>
            <a:r>
              <a:rPr lang="en-US" dirty="0" err="1" smtClean="0"/>
              <a:t>Diffie</a:t>
            </a:r>
            <a:r>
              <a:rPr lang="en-US" dirty="0" smtClean="0"/>
              <a:t>-Hellman between Alice and Bob is four messages– two for the interaction with Trent, and two to prove possession of the resulting shared secret.</a:t>
            </a:r>
          </a:p>
          <a:p>
            <a:pPr lvl="1"/>
            <a:r>
              <a:rPr lang="en-US" dirty="0" smtClean="0"/>
              <a:t>Use 802.11 authentication frames for first two</a:t>
            </a:r>
          </a:p>
          <a:p>
            <a:pPr lvl="1"/>
            <a:r>
              <a:rPr lang="en-US" dirty="0" smtClean="0"/>
              <a:t>Use 802.11 association frames for second two</a:t>
            </a:r>
          </a:p>
          <a:p>
            <a:r>
              <a:rPr lang="en-US" dirty="0" smtClean="0"/>
              <a:t>Fits in nicely with 802.11 state machine</a:t>
            </a:r>
          </a:p>
          <a:p>
            <a:pPr lvl="1"/>
            <a:r>
              <a:rPr lang="en-US" dirty="0" smtClean="0"/>
              <a:t>Discovery is through Beacons and Probe responses</a:t>
            </a:r>
          </a:p>
          <a:p>
            <a:pPr lvl="1"/>
            <a:r>
              <a:rPr lang="en-US" dirty="0" smtClean="0"/>
              <a:t>State 0 to State 1 transition is using authentication frames</a:t>
            </a:r>
          </a:p>
          <a:p>
            <a:pPr lvl="1"/>
            <a:r>
              <a:rPr lang="en-US" dirty="0" smtClean="0"/>
              <a:t>State 1 to State 2 transition is using association frames</a:t>
            </a:r>
          </a:p>
          <a:p>
            <a:pPr lvl="1"/>
            <a:r>
              <a:rPr lang="en-US" dirty="0" smtClean="0"/>
              <a:t>STA could associate with multiple APs while associated with another</a:t>
            </a:r>
          </a:p>
          <a:p>
            <a:r>
              <a:rPr lang="en-US" dirty="0" smtClean="0"/>
              <a:t>Can put other things, like DHCP Request/Response, into 802.11 Association Request/Response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AAFD5F-0A9C-460F-9F10-D93DE85251B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42044"/>
      </p:ext>
    </p:extLst>
  </p:cSld>
  <p:clrMapOvr>
    <a:masterClrMapping/>
  </p:clrMapOvr>
</p:sld>
</file>

<file path=ppt/theme/theme1.xml><?xml version="1.0" encoding="utf-8"?>
<a:theme xmlns:a="http://schemas.openxmlformats.org/drawingml/2006/main" name="ttp-authentic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ttp-authentication</Template>
  <TotalTime>13465</TotalTime>
  <Words>1642</Words>
  <Application>Microsoft Office PowerPoint</Application>
  <PresentationFormat>On-screen Show (4:3)</PresentationFormat>
  <Paragraphs>285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ttp-authentication</vt:lpstr>
      <vt:lpstr>Microsoft Word 97 - 2003 Document</vt:lpstr>
      <vt:lpstr>A Protocol for FILS Authentication</vt:lpstr>
      <vt:lpstr>Abstract</vt:lpstr>
      <vt:lpstr>Background: Otway-Rees</vt:lpstr>
      <vt:lpstr>Background: Otway-Rees</vt:lpstr>
      <vt:lpstr>Background: Otway-Rees</vt:lpstr>
      <vt:lpstr>FILS Authentication Using a TTP</vt:lpstr>
      <vt:lpstr>FILS Authentication Using a TTP</vt:lpstr>
      <vt:lpstr>FILS Authentication Using a TTP</vt:lpstr>
      <vt:lpstr>Putting FILS Authentication Using a TTP Into 802.11</vt:lpstr>
      <vt:lpstr>Putting FILS Authentication Using a TTP Into 802.11</vt:lpstr>
      <vt:lpstr>Putting FILS Authentication Using a TTP Into 802.11</vt:lpstr>
      <vt:lpstr>Properties of FILS Authentication Using a TTP </vt:lpstr>
      <vt:lpstr>FILS Authentication, without Online Third Party</vt:lpstr>
      <vt:lpstr>FILS Authentication Without a Third Party</vt:lpstr>
      <vt:lpstr>Putting FILS Authentication Without a Third Party Into 802.11</vt:lpstr>
      <vt:lpstr>Properties of FILS Authentication Without a Third Party</vt:lpstr>
      <vt:lpstr>FILS Authentication Using a Simple Password (ala SAE)</vt:lpstr>
      <vt:lpstr>Putting FILS Authentication Using a Simple Password Into 802.11</vt:lpstr>
      <vt:lpstr>Properties of FILS Authentication Using a Simple Password (ala SAE)</vt:lpstr>
      <vt:lpstr>FILS Authentication</vt:lpstr>
      <vt:lpstr>Conformance with TGai PAR &amp; 5C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Authentication</dc:title>
  <dc:creator>Dan Harkins</dc:creator>
  <cp:lastModifiedBy>Dan Harkins</cp:lastModifiedBy>
  <cp:revision>26</cp:revision>
  <cp:lastPrinted>1998-02-10T13:28:06Z</cp:lastPrinted>
  <dcterms:created xsi:type="dcterms:W3CDTF">2011-10-27T18:25:29Z</dcterms:created>
  <dcterms:modified xsi:type="dcterms:W3CDTF">2011-11-06T03:16:54Z</dcterms:modified>
</cp:coreProperties>
</file>