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69" r:id="rId2"/>
    <p:sldId id="345" r:id="rId3"/>
    <p:sldId id="303" r:id="rId4"/>
    <p:sldId id="357" r:id="rId5"/>
    <p:sldId id="358" r:id="rId6"/>
    <p:sldId id="361" r:id="rId7"/>
    <p:sldId id="362" r:id="rId8"/>
    <p:sldId id="302" r:id="rId9"/>
    <p:sldId id="321" r:id="rId10"/>
    <p:sldId id="301" r:id="rId11"/>
    <p:sldId id="329" r:id="rId12"/>
    <p:sldId id="309" r:id="rId13"/>
    <p:sldId id="311" r:id="rId14"/>
    <p:sldId id="334" r:id="rId15"/>
    <p:sldId id="333" r:id="rId16"/>
    <p:sldId id="347" r:id="rId17"/>
    <p:sldId id="348" r:id="rId18"/>
    <p:sldId id="335" r:id="rId19"/>
    <p:sldId id="336" r:id="rId20"/>
    <p:sldId id="306" r:id="rId21"/>
    <p:sldId id="337" r:id="rId22"/>
    <p:sldId id="338" r:id="rId23"/>
    <p:sldId id="339" r:id="rId24"/>
    <p:sldId id="340" r:id="rId25"/>
    <p:sldId id="341" r:id="rId26"/>
    <p:sldId id="342" r:id="rId27"/>
    <p:sldId id="365" r:id="rId28"/>
    <p:sldId id="364" r:id="rId29"/>
    <p:sldId id="363" r:id="rId30"/>
    <p:sldId id="372" r:id="rId31"/>
    <p:sldId id="373" r:id="rId32"/>
    <p:sldId id="375" r:id="rId33"/>
    <p:sldId id="376" r:id="rId34"/>
    <p:sldId id="374" r:id="rId35"/>
    <p:sldId id="360" r:id="rId36"/>
    <p:sldId id="359" r:id="rId37"/>
    <p:sldId id="328" r:id="rId38"/>
    <p:sldId id="322" r:id="rId39"/>
    <p:sldId id="323" r:id="rId40"/>
    <p:sldId id="324" r:id="rId41"/>
    <p:sldId id="325" r:id="rId42"/>
    <p:sldId id="326" r:id="rId43"/>
    <p:sldId id="327" r:id="rId44"/>
    <p:sldId id="366" r:id="rId45"/>
    <p:sldId id="368" r:id="rId46"/>
    <p:sldId id="369" r:id="rId47"/>
    <p:sldId id="370" r:id="rId48"/>
    <p:sldId id="371" r:id="rId4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4" y="45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notesViewPr>
    <p:cSldViewPr>
      <p:cViewPr varScale="1">
        <p:scale>
          <a:sx n="56" d="100"/>
          <a:sy n="56" d="100"/>
        </p:scale>
        <p:origin x="-2598" y="-78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1863" y="112306"/>
            <a:ext cx="216944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802.11-1408-r0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47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073AB97F-EDE9-43B7-A471-C4B9461621DC}" type="slidenum">
              <a:rPr lang="en-US"/>
              <a:pPr/>
              <a:t>48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38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39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40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41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42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43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3D6FC1D3-2441-42EA-8DC5-AAF0855EEC86}" type="slidenum">
              <a:rPr lang="en-US"/>
              <a:pPr/>
              <a:t>45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4FC12AFA-4DB2-46C4-8D07-C2D3BCAA20ED}" type="slidenum">
              <a:rPr lang="en-US"/>
              <a:pPr/>
              <a:t>46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60103" y="332601"/>
            <a:ext cx="2385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11-11-1408r08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Some Notes and Thoughts on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> Security Properties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2012-01-16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1727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723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Carlaw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Avenue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 M4K 3K8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4154" name="Group 112"/>
          <p:cNvGrpSpPr>
            <a:grpSpLocks/>
          </p:cNvGrpSpPr>
          <p:nvPr/>
        </p:nvGrpSpPr>
        <p:grpSpPr bwMode="auto">
          <a:xfrm>
            <a:off x="762042" y="1524001"/>
            <a:ext cx="457284" cy="304395"/>
            <a:chOff x="3733800" y="990600"/>
            <a:chExt cx="457200" cy="304800"/>
          </a:xfrm>
        </p:grpSpPr>
        <p:sp>
          <p:nvSpPr>
            <p:cNvPr id="4161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2" name="Text Box 8"/>
            <p:cNvSpPr txBox="1">
              <a:spLocks noChangeArrowheads="1"/>
            </p:cNvSpPr>
            <p:nvPr/>
          </p:nvSpPr>
          <p:spPr bwMode="auto">
            <a:xfrm>
              <a:off x="3801270" y="990600"/>
              <a:ext cx="2952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4155" name="Group 113"/>
          <p:cNvGrpSpPr>
            <a:grpSpLocks/>
          </p:cNvGrpSpPr>
          <p:nvPr/>
        </p:nvGrpSpPr>
        <p:grpSpPr bwMode="auto">
          <a:xfrm>
            <a:off x="2591177" y="1524001"/>
            <a:ext cx="457284" cy="304395"/>
            <a:chOff x="5562600" y="990600"/>
            <a:chExt cx="457200" cy="304800"/>
          </a:xfrm>
        </p:grpSpPr>
        <p:sp>
          <p:nvSpPr>
            <p:cNvPr id="4159" name="Rectangle 11"/>
            <p:cNvSpPr>
              <a:spLocks noChangeArrowheads="1"/>
            </p:cNvSpPr>
            <p:nvPr/>
          </p:nvSpPr>
          <p:spPr bwMode="auto">
            <a:xfrm>
              <a:off x="55626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0" name="Text Box 12"/>
            <p:cNvSpPr txBox="1">
              <a:spLocks noChangeArrowheads="1"/>
            </p:cNvSpPr>
            <p:nvPr/>
          </p:nvSpPr>
          <p:spPr bwMode="auto">
            <a:xfrm>
              <a:off x="5634078" y="990600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/>
                <a:t>B</a:t>
              </a:r>
            </a:p>
          </p:txBody>
        </p:sp>
      </p:grpSp>
      <p:cxnSp>
        <p:nvCxnSpPr>
          <p:cNvPr id="4156" name="Straight Connector 115"/>
          <p:cNvCxnSpPr>
            <a:cxnSpLocks noChangeShapeType="1"/>
          </p:cNvCxnSpPr>
          <p:nvPr/>
        </p:nvCxnSpPr>
        <p:spPr bwMode="auto">
          <a:xfrm>
            <a:off x="1295540" y="1676198"/>
            <a:ext cx="121942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157" name="TextBox 140"/>
          <p:cNvSpPr txBox="1">
            <a:spLocks noChangeArrowheads="1"/>
          </p:cNvSpPr>
          <p:nvPr/>
        </p:nvSpPr>
        <p:spPr bwMode="auto">
          <a:xfrm>
            <a:off x="533400" y="1828396"/>
            <a:ext cx="8755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A</a:t>
            </a:r>
            <a:r>
              <a:rPr lang="en-CA" dirty="0"/>
              <a:t>,</a:t>
            </a:r>
            <a:r>
              <a:rPr lang="en-CA" i="1" dirty="0"/>
              <a:t> B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i="1" dirty="0"/>
          </a:p>
        </p:txBody>
      </p:sp>
      <p:sp>
        <p:nvSpPr>
          <p:cNvPr id="4158" name="TextBox 147"/>
          <p:cNvSpPr txBox="1">
            <a:spLocks noChangeArrowheads="1"/>
          </p:cNvSpPr>
          <p:nvPr/>
        </p:nvSpPr>
        <p:spPr bwMode="auto">
          <a:xfrm>
            <a:off x="2362535" y="1828395"/>
            <a:ext cx="872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B</a:t>
            </a:r>
            <a:r>
              <a:rPr lang="en-CA" dirty="0"/>
              <a:t>,</a:t>
            </a:r>
            <a:r>
              <a:rPr lang="en-CA" i="1" dirty="0"/>
              <a:t> A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dirty="0"/>
          </a:p>
        </p:txBody>
      </p: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16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dirty="0" smtClean="0">
                <a:latin typeface="Times New Roman" pitchFamily="18" charset="0"/>
              </a:rPr>
              <a:t>)</a:t>
            </a:r>
            <a:r>
              <a:rPr kumimoji="0" lang="en-CA" sz="1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Credentials)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</a:t>
            </a:r>
            <a:r>
              <a:rPr lang="en-US" sz="2400" b="1" dirty="0" smtClean="0"/>
              <a:t>Architecture</a:t>
            </a:r>
            <a:endParaRPr lang="en-US" sz="2400" b="1" dirty="0" smtClean="0"/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(a) Pre-shared key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(a) Cert, same CA 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 bwMode="auto">
          <a:xfrm>
            <a:off x="12954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5757" y="533400"/>
            <a:ext cx="820904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</a:t>
            </a:r>
            <a:r>
              <a:rPr lang="en-US" sz="2400" b="1" dirty="0" smtClean="0"/>
              <a:t>Architecture</a:t>
            </a:r>
            <a:endParaRPr lang="en-US" sz="2400" b="1" dirty="0" smtClean="0"/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242341" y="1219200"/>
            <a:ext cx="6817155" cy="1900237"/>
            <a:chOff x="242341" y="1219200"/>
            <a:chExt cx="6817155" cy="1900237"/>
          </a:xfrm>
        </p:grpSpPr>
        <p:sp>
          <p:nvSpPr>
            <p:cNvPr id="189" name="TextBox 188"/>
            <p:cNvSpPr txBox="1"/>
            <p:nvPr/>
          </p:nvSpPr>
          <p:spPr>
            <a:xfrm>
              <a:off x="5791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Distribution</a:t>
              </a:r>
              <a:endParaRPr lang="en-CA" dirty="0"/>
            </a:p>
          </p:txBody>
        </p:sp>
        <p:sp>
          <p:nvSpPr>
            <p:cNvPr id="34" name="Left Brace 33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Left Brace 34"/>
            <p:cNvSpPr/>
            <p:nvPr/>
          </p:nvSpPr>
          <p:spPr bwMode="auto">
            <a:xfrm>
              <a:off x="1524000" y="25860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1524000" y="1219200"/>
              <a:ext cx="4233864" cy="1900237"/>
              <a:chOff x="5029200" y="914400"/>
              <a:chExt cx="4233864" cy="1900237"/>
            </a:xfrm>
          </p:grpSpPr>
          <p:sp>
            <p:nvSpPr>
              <p:cNvPr id="122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sp>
            <p:nvSpPr>
              <p:cNvPr id="125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grpSp>
            <p:nvGrpSpPr>
              <p:cNvPr id="126" name="Group 5"/>
              <p:cNvGrpSpPr>
                <a:grpSpLocks/>
              </p:cNvGrpSpPr>
              <p:nvPr/>
            </p:nvGrpSpPr>
            <p:grpSpPr bwMode="auto">
              <a:xfrm>
                <a:off x="5029200" y="985837"/>
                <a:ext cx="457200" cy="304800"/>
                <a:chOff x="816" y="912"/>
                <a:chExt cx="288" cy="192"/>
              </a:xfrm>
            </p:grpSpPr>
            <p:sp>
              <p:nvSpPr>
                <p:cNvPr id="156" name="Rectangle 6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A</a:t>
                  </a:r>
                </a:p>
              </p:txBody>
            </p:sp>
          </p:grpSp>
          <p:sp>
            <p:nvSpPr>
              <p:cNvPr id="127" name="Line 8"/>
              <p:cNvSpPr>
                <a:spLocks noChangeShapeType="1"/>
              </p:cNvSpPr>
              <p:nvPr/>
            </p:nvSpPr>
            <p:spPr bwMode="auto">
              <a:xfrm>
                <a:off x="52578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28" name="Group 9"/>
              <p:cNvGrpSpPr>
                <a:grpSpLocks/>
              </p:cNvGrpSpPr>
              <p:nvPr/>
            </p:nvGrpSpPr>
            <p:grpSpPr bwMode="auto">
              <a:xfrm>
                <a:off x="6858000" y="985837"/>
                <a:ext cx="457200" cy="304800"/>
                <a:chOff x="816" y="912"/>
                <a:chExt cx="288" cy="192"/>
              </a:xfrm>
            </p:grpSpPr>
            <p:sp>
              <p:nvSpPr>
                <p:cNvPr id="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B</a:t>
                  </a:r>
                </a:p>
              </p:txBody>
            </p:sp>
          </p:grpSp>
          <p:sp>
            <p:nvSpPr>
              <p:cNvPr id="129" name="Line 12"/>
              <p:cNvSpPr>
                <a:spLocks noChangeShapeType="1"/>
              </p:cNvSpPr>
              <p:nvPr/>
            </p:nvSpPr>
            <p:spPr bwMode="auto">
              <a:xfrm>
                <a:off x="70866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3"/>
              <p:cNvSpPr>
                <a:spLocks noChangeShapeType="1"/>
              </p:cNvSpPr>
              <p:nvPr/>
            </p:nvSpPr>
            <p:spPr bwMode="auto">
              <a:xfrm>
                <a:off x="5257800" y="1595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H="1">
                <a:off x="5257800" y="2052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>
                <a:off x="5257800" y="2433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Text Box 16"/>
              <p:cNvSpPr txBox="1">
                <a:spLocks noChangeArrowheads="1"/>
              </p:cNvSpPr>
              <p:nvPr/>
            </p:nvSpPr>
            <p:spPr bwMode="auto">
              <a:xfrm>
                <a:off x="5257800" y="1327150"/>
                <a:ext cx="19050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4" name="Rectangle 17"/>
              <p:cNvSpPr>
                <a:spLocks noChangeArrowheads="1"/>
              </p:cNvSpPr>
              <p:nvPr/>
            </p:nvSpPr>
            <p:spPr bwMode="auto">
              <a:xfrm>
                <a:off x="5334000" y="1747837"/>
                <a:ext cx="1752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dirty="0" smtClean="0"/>
                  <a:t>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endParaRPr lang="en-US" i="1" dirty="0"/>
              </a:p>
            </p:txBody>
          </p:sp>
          <p:sp>
            <p:nvSpPr>
              <p:cNvPr id="135" name="Line 18"/>
              <p:cNvSpPr>
                <a:spLocks noChangeShapeType="1"/>
              </p:cNvSpPr>
              <p:nvPr/>
            </p:nvSpPr>
            <p:spPr bwMode="auto">
              <a:xfrm>
                <a:off x="5257800" y="2814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Text Box 19"/>
              <p:cNvSpPr txBox="1">
                <a:spLocks noChangeArrowheads="1"/>
              </p:cNvSpPr>
              <p:nvPr/>
            </p:nvSpPr>
            <p:spPr bwMode="auto">
              <a:xfrm>
                <a:off x="5334000" y="2128837"/>
                <a:ext cx="15859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5410200" y="2509837"/>
                <a:ext cx="145415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grpSp>
            <p:nvGrpSpPr>
              <p:cNvPr id="138" name="Group 9"/>
              <p:cNvGrpSpPr>
                <a:grpSpLocks/>
              </p:cNvGrpSpPr>
              <p:nvPr/>
            </p:nvGrpSpPr>
            <p:grpSpPr bwMode="auto">
              <a:xfrm>
                <a:off x="8686801" y="985837"/>
                <a:ext cx="576263" cy="304800"/>
                <a:chOff x="816" y="912"/>
                <a:chExt cx="363" cy="192"/>
              </a:xfrm>
            </p:grpSpPr>
            <p:sp>
              <p:nvSpPr>
                <p:cNvPr id="152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i="1" dirty="0" smtClean="0"/>
                    <a:t>KDC</a:t>
                  </a:r>
                  <a:endParaRPr lang="en-US" i="1" dirty="0"/>
                </a:p>
              </p:txBody>
            </p:sp>
          </p:grpSp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>
                <a:off x="89154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Text Box 16"/>
              <p:cNvSpPr txBox="1">
                <a:spLocks noChangeArrowheads="1"/>
              </p:cNvSpPr>
              <p:nvPr/>
            </p:nvSpPr>
            <p:spPr bwMode="auto">
              <a:xfrm>
                <a:off x="7086600" y="1366837"/>
                <a:ext cx="1905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X, </a:t>
                </a:r>
                <a:r>
                  <a:rPr lang="en-US" dirty="0" smtClean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</a:p>
            </p:txBody>
          </p:sp>
          <p:sp>
            <p:nvSpPr>
              <p:cNvPr id="141" name="Line 15"/>
              <p:cNvSpPr>
                <a:spLocks noChangeShapeType="1"/>
              </p:cNvSpPr>
              <p:nvPr/>
            </p:nvSpPr>
            <p:spPr bwMode="auto">
              <a:xfrm>
                <a:off x="7086600" y="1671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15"/>
              <p:cNvSpPr>
                <a:spLocks noChangeShapeType="1"/>
              </p:cNvSpPr>
              <p:nvPr/>
            </p:nvSpPr>
            <p:spPr bwMode="auto">
              <a:xfrm>
                <a:off x="7086600" y="1976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7010400" y="1671637"/>
                <a:ext cx="1981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 smtClean="0"/>
                  <a:t>Wrapped keys 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r>
                  <a:rPr lang="en-US" dirty="0" smtClean="0"/>
                  <a:t> ,[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BT</a:t>
                </a:r>
                <a:endParaRPr lang="en-US" i="1" dirty="0" smtClean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0" name="Right Brace 189"/>
            <p:cNvSpPr/>
            <p:nvPr/>
          </p:nvSpPr>
          <p:spPr bwMode="auto">
            <a:xfrm>
              <a:off x="55626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</a:t>
            </a:r>
            <a:r>
              <a:rPr lang="en-US" sz="2400" b="1" dirty="0" smtClean="0"/>
              <a:t>Mappings </a:t>
            </a:r>
            <a:r>
              <a:rPr lang="en-US" sz="2400" b="1" dirty="0" smtClean="0"/>
              <a:t>Key Establishment to </a:t>
            </a:r>
            <a:r>
              <a:rPr lang="en-US" sz="2400" b="1" dirty="0" smtClean="0"/>
              <a:t>802.11 </a:t>
            </a:r>
            <a:r>
              <a:rPr lang="en-US" sz="2400" b="1" dirty="0" smtClean="0"/>
              <a:t>Architecture</a:t>
            </a:r>
            <a:endParaRPr lang="en-US" sz="2400" b="1" dirty="0" smtClean="0"/>
          </a:p>
          <a:p>
            <a:pPr algn="r"/>
            <a:r>
              <a:rPr lang="en-US" sz="2400" b="1" i="1" dirty="0" smtClean="0"/>
              <a:t>With only </a:t>
            </a:r>
            <a:r>
              <a:rPr lang="en-US" sz="2400" b="1" i="1" dirty="0" smtClean="0"/>
              <a:t>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>Party </a:t>
            </a:r>
            <a:r>
              <a:rPr lang="en-US" sz="2400" b="1" i="1" dirty="0" smtClean="0"/>
              <a:t>Authorization, DHCP IP Address Assignment</a:t>
            </a:r>
            <a:endParaRPr lang="en-US" sz="2400" b="1" i="1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12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3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7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14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53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uthorization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Authorization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{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7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79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81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91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97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Authorization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1813" y="533400"/>
            <a:ext cx="893693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 </a:t>
            </a:r>
            <a:r>
              <a:rPr lang="en-US" sz="2400" b="1" dirty="0" smtClean="0"/>
              <a:t>Key Establishment </a:t>
            </a:r>
            <a:r>
              <a:rPr lang="en-US" sz="2400" b="1" dirty="0" smtClean="0"/>
              <a:t>to </a:t>
            </a:r>
            <a:r>
              <a:rPr lang="en-US" sz="2400" b="1" dirty="0" smtClean="0"/>
              <a:t>802.11 </a:t>
            </a:r>
            <a:r>
              <a:rPr lang="en-US" sz="2400" b="1" dirty="0" smtClean="0"/>
              <a:t>Architecture</a:t>
            </a:r>
            <a:endParaRPr lang="en-US" sz="2400" b="1" dirty="0" smtClean="0"/>
          </a:p>
          <a:p>
            <a:pPr algn="r"/>
            <a:r>
              <a:rPr lang="en-US" sz="2400" b="1" i="1" dirty="0" smtClean="0"/>
              <a:t>With </a:t>
            </a:r>
            <a:r>
              <a:rPr lang="en-US" sz="2400" b="1" i="1" dirty="0" smtClean="0"/>
              <a:t>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>Party </a:t>
            </a:r>
            <a:r>
              <a:rPr lang="en-US" sz="2400" b="1" i="1" dirty="0" smtClean="0"/>
              <a:t>Authentication and DHCP IP Address Assignment</a:t>
            </a:r>
            <a:endParaRPr lang="en-US" sz="2400" b="1" i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" y="1447800"/>
            <a:ext cx="8915400" cy="4724402"/>
            <a:chOff x="228600" y="1219199"/>
            <a:chExt cx="8915400" cy="4724402"/>
          </a:xfrm>
        </p:grpSpPr>
        <p:grpSp>
          <p:nvGrpSpPr>
            <p:cNvPr id="93" name="Group 91"/>
            <p:cNvGrpSpPr/>
            <p:nvPr/>
          </p:nvGrpSpPr>
          <p:grpSpPr>
            <a:xfrm>
              <a:off x="1524000" y="1219199"/>
              <a:ext cx="5529263" cy="2286001"/>
              <a:chOff x="152400" y="990600"/>
              <a:chExt cx="5529263" cy="2286001"/>
            </a:xfrm>
          </p:grpSpPr>
          <p:grpSp>
            <p:nvGrpSpPr>
              <p:cNvPr id="225" name="Group 157"/>
              <p:cNvGrpSpPr/>
              <p:nvPr/>
            </p:nvGrpSpPr>
            <p:grpSpPr>
              <a:xfrm>
                <a:off x="152400" y="990600"/>
                <a:ext cx="4233864" cy="2286001"/>
                <a:chOff x="5029200" y="914400"/>
                <a:chExt cx="4233864" cy="2286001"/>
              </a:xfrm>
            </p:grpSpPr>
            <p:sp>
              <p:nvSpPr>
                <p:cNvPr id="2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23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37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238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239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240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1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3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45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, </a:t>
                  </a:r>
                  <a:r>
                    <a:rPr lang="en-US" dirty="0" smtClean="0"/>
                    <a:t>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endParaRPr lang="en-US" i="1" dirty="0"/>
                </a:p>
              </p:txBody>
            </p:sp>
            <p:sp>
              <p:nvSpPr>
                <p:cNvPr id="246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248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249" name="Group 9"/>
                <p:cNvGrpSpPr>
                  <a:grpSpLocks/>
                </p:cNvGrpSpPr>
                <p:nvPr/>
              </p:nvGrpSpPr>
              <p:grpSpPr bwMode="auto">
                <a:xfrm>
                  <a:off x="8686801" y="985837"/>
                  <a:ext cx="576263" cy="304800"/>
                  <a:chOff x="816" y="912"/>
                  <a:chExt cx="363" cy="192"/>
                </a:xfrm>
              </p:grpSpPr>
              <p:sp>
                <p:nvSpPr>
                  <p:cNvPr id="25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250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52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3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Wrapped keys</a:t>
                  </a:r>
                  <a:r>
                    <a:rPr lang="en-US" dirty="0" smtClean="0"/>
                    <a:t> 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r>
                    <a:rPr lang="en-US" dirty="0" smtClean="0"/>
                    <a:t>,[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BT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26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233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23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227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29" name="Line 15"/>
              <p:cNvSpPr>
                <a:spLocks noChangeShapeType="1"/>
              </p:cNvSpPr>
              <p:nvPr/>
            </p:nvSpPr>
            <p:spPr bwMode="auto">
              <a:xfrm>
                <a:off x="2219325" y="2466975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0" name="Line 15"/>
              <p:cNvSpPr>
                <a:spLocks noChangeShapeType="1"/>
              </p:cNvSpPr>
              <p:nvPr/>
            </p:nvSpPr>
            <p:spPr bwMode="auto">
              <a:xfrm>
                <a:off x="2213043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825737" y="2133600"/>
              <a:ext cx="23182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Authorization </a:t>
              </a:r>
              <a:r>
                <a:rPr lang="en-US" dirty="0" smtClean="0">
                  <a:solidFill>
                    <a:srgbClr val="C00000"/>
                  </a:solidFill>
                </a:rPr>
                <a:t>{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dirty="0" smtClean="0">
                  <a:solidFill>
                    <a:srgbClr val="C00000"/>
                  </a:solidFill>
                </a:rPr>
                <a:t>,</a:t>
              </a:r>
              <a:r>
                <a:rPr lang="en-US" i="1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95" name="Left Brace 94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Left Brace 95"/>
            <p:cNvSpPr/>
            <p:nvPr/>
          </p:nvSpPr>
          <p:spPr bwMode="auto">
            <a:xfrm>
              <a:off x="1533525" y="26860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28600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34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00" name="Right Brace 99"/>
            <p:cNvSpPr/>
            <p:nvPr/>
          </p:nvSpPr>
          <p:spPr bwMode="auto">
            <a:xfrm>
              <a:off x="67818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 bwMode="auto">
            <a:xfrm>
              <a:off x="6781800" y="27432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34200" y="28194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  <p:grpSp>
          <p:nvGrpSpPr>
            <p:cNvPr id="103" name="Group 104"/>
            <p:cNvGrpSpPr/>
            <p:nvPr/>
          </p:nvGrpSpPr>
          <p:grpSpPr>
            <a:xfrm>
              <a:off x="1524000" y="3657600"/>
              <a:ext cx="5529263" cy="2286001"/>
              <a:chOff x="152400" y="990600"/>
              <a:chExt cx="5529263" cy="2286001"/>
            </a:xfrm>
          </p:grpSpPr>
          <p:grpSp>
            <p:nvGrpSpPr>
              <p:cNvPr id="113" name="Group 157"/>
              <p:cNvGrpSpPr/>
              <p:nvPr/>
            </p:nvGrpSpPr>
            <p:grpSpPr>
              <a:xfrm>
                <a:off x="152400" y="990600"/>
                <a:ext cx="4114800" cy="2286001"/>
                <a:chOff x="5029200" y="914400"/>
                <a:chExt cx="4114800" cy="2286001"/>
              </a:xfrm>
            </p:grpSpPr>
            <p:sp>
              <p:nvSpPr>
                <p:cNvPr id="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12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25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3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26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5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37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7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79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/>
                </a:p>
              </p:txBody>
            </p:sp>
            <p:sp>
              <p:nvSpPr>
                <p:cNvPr id="181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7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213" name="Group 9"/>
                <p:cNvGrpSpPr>
                  <a:grpSpLocks/>
                </p:cNvGrpSpPr>
                <p:nvPr/>
              </p:nvGrpSpPr>
              <p:grpSpPr bwMode="auto">
                <a:xfrm>
                  <a:off x="86868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214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8288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Request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16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>
                  <a:off x="7077075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114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121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7" name="Line 15"/>
              <p:cNvSpPr>
                <a:spLocks noChangeShapeType="1"/>
              </p:cNvSpPr>
              <p:nvPr/>
            </p:nvSpPr>
            <p:spPr bwMode="auto">
              <a:xfrm>
                <a:off x="2200275" y="2457450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2203518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6793420" y="4572000"/>
              <a:ext cx="23505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Authorization {</a:t>
              </a:r>
              <a:r>
                <a:rPr lang="en-US" i="1" dirty="0" smtClean="0">
                  <a:solidFill>
                    <a:srgbClr val="0070C0"/>
                  </a:solidFill>
                </a:rPr>
                <a:t>STA,AP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105" name="Left Brace 104"/>
            <p:cNvSpPr/>
            <p:nvPr/>
          </p:nvSpPr>
          <p:spPr bwMode="auto">
            <a:xfrm>
              <a:off x="1524000" y="43386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Left Brace 105"/>
            <p:cNvSpPr/>
            <p:nvPr/>
          </p:nvSpPr>
          <p:spPr bwMode="auto">
            <a:xfrm>
              <a:off x="1533525" y="51244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2341" y="44196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8600" y="51816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934200" y="44196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10" name="Right Brace 109"/>
            <p:cNvSpPr/>
            <p:nvPr/>
          </p:nvSpPr>
          <p:spPr bwMode="auto">
            <a:xfrm>
              <a:off x="6781800" y="43434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1" name="Right Brace 110"/>
            <p:cNvSpPr/>
            <p:nvPr/>
          </p:nvSpPr>
          <p:spPr bwMode="auto">
            <a:xfrm>
              <a:off x="6781800" y="51816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34200" y="52578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34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553200" y="3276600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884425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Schemes: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</a:t>
            </a:r>
            <a:r>
              <a:rPr lang="en-GB" sz="1600" dirty="0" smtClean="0"/>
              <a:t>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</a:t>
            </a:r>
            <a:r>
              <a:rPr lang="en-GB" sz="1600" dirty="0" smtClean="0"/>
              <a:t>authorization/ (&amp; DHCP)</a:t>
            </a:r>
            <a:endParaRPr lang="en-GB" sz="1600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36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 and </a:t>
            </a:r>
            <a:r>
              <a:rPr lang="en-CA" dirty="0" smtClean="0">
                <a:latin typeface="Times New Roman" pitchFamily="18" charset="0"/>
              </a:rPr>
              <a:t>precluding unilateral key control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37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38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39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40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41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42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43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-25400" y="939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/>
              <a:t>Ease </a:t>
            </a:r>
            <a:r>
              <a:rPr lang="en-US" sz="2000" b="1" dirty="0"/>
              <a:t>of use</a:t>
            </a:r>
            <a:r>
              <a:rPr lang="en-US" sz="2000" dirty="0"/>
              <a:t>. </a:t>
            </a:r>
            <a:r>
              <a:rPr lang="en-US" sz="2000" b="0" dirty="0"/>
              <a:t>Trust lifecycle management appears the</a:t>
            </a:r>
            <a:r>
              <a:rPr lang="en-US" sz="2000" b="0" i="1" dirty="0"/>
              <a:t> same </a:t>
            </a:r>
            <a:r>
              <a:rPr lang="en-US" sz="2000" b="0" dirty="0"/>
              <a:t>as that of an unsecured network and relies on</a:t>
            </a:r>
            <a:endParaRPr lang="en-US" sz="2000" b="0" i="1" dirty="0">
              <a:sym typeface="Symbol" pitchFamily="18" charset="2"/>
            </a:endParaRP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identification of devices (e.g., reading off a label of physical module);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management of device roles (e.g., adding these to, resp. removing these</a:t>
            </a:r>
          </a:p>
          <a:p>
            <a:pPr algn="l" eaLnBrk="0" hangingPunct="0"/>
            <a:r>
              <a:rPr lang="en-US" sz="2000" b="0" dirty="0"/>
              <a:t>  </a:t>
            </a:r>
            <a:r>
              <a:rPr lang="en-US" sz="2000" b="0" dirty="0" smtClean="0"/>
              <a:t> from </a:t>
            </a:r>
            <a:r>
              <a:rPr lang="en-US" sz="2000" b="0" dirty="0"/>
              <a:t>a white list, e.g., via a workstation GUI).</a:t>
            </a:r>
          </a:p>
          <a:p>
            <a:pPr algn="l" eaLnBrk="0" hangingPunct="0"/>
            <a:r>
              <a:rPr lang="en-US" sz="2000" b="0" dirty="0"/>
              <a:t>Thus, trust lifecycle management relies completely on handling of </a:t>
            </a:r>
            <a:r>
              <a:rPr lang="en-US" sz="2000" b="0" i="1" dirty="0"/>
              <a:t>public</a:t>
            </a:r>
            <a:r>
              <a:rPr lang="en-US" sz="2000" b="0" dirty="0"/>
              <a:t> information.</a:t>
            </a:r>
          </a:p>
          <a:p>
            <a:pPr algn="l" eaLnBrk="0" hangingPunct="0"/>
            <a:endParaRPr lang="en-US" sz="2000" b="0" dirty="0"/>
          </a:p>
          <a:p>
            <a:pPr algn="l" eaLnBrk="0" hangingPunct="0"/>
            <a:r>
              <a:rPr lang="en-US" sz="2000" b="1" dirty="0"/>
              <a:t>Flexibility</a:t>
            </a:r>
            <a:r>
              <a:rPr lang="en-US" sz="2000" dirty="0"/>
              <a:t>. </a:t>
            </a:r>
            <a:r>
              <a:rPr lang="en-US" sz="2000" b="0" dirty="0"/>
              <a:t>Virtually no restrictions </a:t>
            </a:r>
            <a:r>
              <a:rPr lang="en-US" sz="2000" b="0" dirty="0" err="1"/>
              <a:t>w.r.t</a:t>
            </a:r>
            <a:r>
              <a:rPr lang="en-US" sz="2000" b="0" dirty="0"/>
              <a:t>. support for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mix-and-match </a:t>
            </a:r>
            <a:r>
              <a:rPr lang="en-US" sz="2000" b="0" dirty="0"/>
              <a:t>of devices from different vendors;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network topology (merging or partitioning of networks, device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 </a:t>
            </a:r>
            <a:r>
              <a:rPr lang="en-US" sz="2000" b="0" dirty="0" smtClean="0"/>
              <a:t>replacement </a:t>
            </a:r>
            <a:r>
              <a:rPr lang="en-US" sz="2000" b="0" dirty="0"/>
              <a:t>or addition, addition of pre-assembled subsystem); 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device roles (e.g., smooth hand-over of system manager, security </a:t>
            </a:r>
            <a:r>
              <a:rPr lang="en-US" sz="2000" b="0" dirty="0" smtClean="0"/>
              <a:t>manager</a:t>
            </a:r>
          </a:p>
          <a:p>
            <a:pPr algn="l" eaLnBrk="0" hangingPunct="0"/>
            <a:r>
              <a:rPr lang="en-US" sz="2000" dirty="0" smtClean="0"/>
              <a:t>   </a:t>
            </a:r>
            <a:r>
              <a:rPr lang="en-US" sz="2000" b="0" dirty="0" smtClean="0"/>
              <a:t> roles</a:t>
            </a:r>
            <a:r>
              <a:rPr lang="en-US" sz="2000" b="0" dirty="0"/>
              <a:t>, via ‘soft reboot’);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back-up </a:t>
            </a:r>
            <a:r>
              <a:rPr lang="en-US" sz="2000" b="0" dirty="0"/>
              <a:t>and failure recovery (since management fully relies on </a:t>
            </a:r>
            <a:r>
              <a:rPr lang="en-US" sz="2000" b="0" i="1" dirty="0"/>
              <a:t>public</a:t>
            </a:r>
            <a:r>
              <a:rPr lang="en-US" sz="2000" b="0" dirty="0"/>
              <a:t> information).</a:t>
            </a:r>
            <a:endParaRPr lang="en-US" sz="2000" b="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(1)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7000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-12700" y="977523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sz="2000" b="1" dirty="0" smtClean="0"/>
              <a:t>Minimizes </a:t>
            </a:r>
            <a:r>
              <a:rPr lang="en-US" sz="2000" b="1" dirty="0"/>
              <a:t>trust dependencies</a:t>
            </a:r>
            <a:r>
              <a:rPr lang="en-US" sz="2000" dirty="0"/>
              <a:t>. </a:t>
            </a:r>
            <a:r>
              <a:rPr lang="en-US" sz="2000" b="0" dirty="0"/>
              <a:t>Since secret information is never disclosed,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Greatly reduced reliance on trustworthy personnel; 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Virtually no training requirements for operational personnel;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 removal of trust dependencies between different entities in value chain</a:t>
            </a:r>
          </a:p>
          <a:p>
            <a:pPr algn="l" eaLnBrk="0" hangingPunct="0"/>
            <a:r>
              <a:rPr lang="en-US" sz="2000" b="0" dirty="0"/>
              <a:t>   (whether OEM, vendor, system integrator, installer, or user).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Ease of security </a:t>
            </a:r>
            <a:r>
              <a:rPr lang="en-US" sz="2000" b="0" dirty="0" err="1" smtClean="0"/>
              <a:t>auditability</a:t>
            </a:r>
            <a:r>
              <a:rPr lang="en-US" sz="2000" b="0" dirty="0"/>
              <a:t>.</a:t>
            </a:r>
          </a:p>
          <a:p>
            <a:pPr algn="l" eaLnBrk="0" hangingPunct="0"/>
            <a:endParaRPr lang="en-US" sz="2000" b="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Support for flexible deployment and business models</a:t>
            </a:r>
            <a:r>
              <a:rPr lang="en-US" sz="2000" dirty="0"/>
              <a:t>. </a:t>
            </a:r>
            <a:r>
              <a:rPr lang="en-US" sz="2000" b="0" dirty="0"/>
              <a:t>Due to the fact that no secret information is ever disclosed during a device’s or network’s lifecycle, 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Enforcement of standards compliance</a:t>
            </a:r>
            <a:r>
              <a:rPr lang="en-US" sz="2000" dirty="0"/>
              <a:t>. </a:t>
            </a:r>
            <a:r>
              <a:rPr lang="en-US" sz="2000" b="0" dirty="0"/>
              <a:t> Enforced by only issuing a certificate to devices from vendors that passed conformance testing.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</a:t>
            </a:r>
            <a:r>
              <a:rPr lang="en-US" sz="2000" dirty="0"/>
              <a:t>.</a:t>
            </a:r>
            <a:r>
              <a:rPr lang="en-US" sz="2000" b="0" dirty="0"/>
              <a:t> A configuration tool may be used, but is not strictly necessary for trust enforcement.</a:t>
            </a:r>
            <a:endParaRPr lang="en-US" sz="2000" dirty="0"/>
          </a:p>
          <a:p>
            <a:pPr algn="l" eaLnBrk="0" hangingPunct="0"/>
            <a:endParaRPr lang="en-US" sz="2000" b="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(2)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5638800"/>
            <a:ext cx="9144000" cy="529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1400" b="0" i="1" dirty="0"/>
              <a:t>Source:</a:t>
            </a:r>
            <a:r>
              <a:rPr lang="en-US" sz="1400" b="0" dirty="0"/>
              <a:t> D. </a:t>
            </a:r>
            <a:r>
              <a:rPr lang="en-US" sz="1400" b="0" dirty="0" err="1"/>
              <a:t>Balfanz</a:t>
            </a:r>
            <a:r>
              <a:rPr lang="en-US" sz="1400" b="0" dirty="0"/>
              <a:t>, G. </a:t>
            </a:r>
            <a:r>
              <a:rPr lang="en-US" sz="1400" b="0" dirty="0" err="1"/>
              <a:t>Durfee</a:t>
            </a:r>
            <a:r>
              <a:rPr lang="en-US" sz="1400" b="0" dirty="0"/>
              <a:t>, R.E. </a:t>
            </a:r>
            <a:r>
              <a:rPr lang="en-US" sz="1400" b="0" dirty="0" err="1"/>
              <a:t>Grinter</a:t>
            </a:r>
            <a:r>
              <a:rPr lang="en-US" sz="1400" b="0" dirty="0"/>
              <a:t>, D.K. </a:t>
            </a:r>
            <a:r>
              <a:rPr lang="en-US" sz="1400" b="0" dirty="0" err="1"/>
              <a:t>Smetters</a:t>
            </a:r>
            <a:r>
              <a:rPr lang="en-US" sz="1400" b="0" dirty="0"/>
              <a:t>, P. Stewart, “Network-in-a-Box: How to Set Up a Secure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400" b="0" dirty="0"/>
              <a:t>Wireless Network in under a Minute,” in </a:t>
            </a:r>
            <a:r>
              <a:rPr lang="en-US" sz="1400" b="0" i="1" dirty="0"/>
              <a:t>Proceedings of the 13</a:t>
            </a:r>
            <a:r>
              <a:rPr lang="en-US" sz="1400" b="0" i="1" baseline="30000" dirty="0"/>
              <a:t>th</a:t>
            </a:r>
            <a:r>
              <a:rPr lang="en-US" sz="1400" b="0" i="1" dirty="0"/>
              <a:t> USENIX Security Symposium</a:t>
            </a:r>
            <a:r>
              <a:rPr lang="en-US" sz="1400" b="0" dirty="0"/>
              <a:t>, August 9-13, 2004.</a:t>
            </a:r>
            <a:r>
              <a:rPr lang="en-US" sz="1800" b="0" dirty="0"/>
              <a:t> </a:t>
            </a:r>
          </a:p>
        </p:txBody>
      </p:sp>
      <p:pic>
        <p:nvPicPr>
          <p:cNvPr id="31748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858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/>
              <a:t>On Security and Usability …</a:t>
            </a:r>
            <a:endParaRPr lang="en-US" b="1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990600"/>
            <a:ext cx="6340475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0" i="1" dirty="0" smtClean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2000" b="0" i="1" dirty="0" smtClean="0"/>
            </a:br>
            <a:r>
              <a:rPr lang="en-US" sz="2000" b="0" i="1" dirty="0" smtClean="0"/>
              <a:t>is completely wrong.”</a:t>
            </a:r>
          </a:p>
          <a:p>
            <a:pPr algn="l" eaLnBrk="0" hangingPunct="0"/>
            <a:r>
              <a:rPr lang="en-US" sz="2000" b="0" dirty="0" smtClean="0">
                <a:sym typeface="Symbol" pitchFamily="18" charset="2"/>
              </a:rPr>
              <a:t>           </a:t>
            </a:r>
            <a:r>
              <a:rPr lang="en-US" sz="2000" b="0" dirty="0">
                <a:sym typeface="Symbol" pitchFamily="18" charset="2"/>
              </a:rPr>
              <a:t> Lorrie Faith </a:t>
            </a:r>
            <a:r>
              <a:rPr lang="en-US" sz="2000" b="0" dirty="0" err="1">
                <a:sym typeface="Symbol" pitchFamily="18" charset="2"/>
              </a:rPr>
              <a:t>Cranor</a:t>
            </a:r>
            <a:r>
              <a:rPr lang="en-US" sz="2000" b="0" dirty="0">
                <a:sym typeface="Symbol" pitchFamily="18" charset="2"/>
              </a:rPr>
              <a:t>, Carnegie Mellon University</a:t>
            </a:r>
          </a:p>
          <a:p>
            <a:pPr algn="l" eaLnBrk="0" hangingPunct="0"/>
            <a:endParaRPr lang="en-US" sz="2000" b="0" dirty="0">
              <a:sym typeface="Symbol" pitchFamily="18" charset="2"/>
            </a:endParaRP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Public-key technology can make trust lifecycle management</a:t>
            </a: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intuitive and hidden from the user. 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</a:t>
            </a:r>
            <a:r>
              <a:rPr lang="en-US" altLang="ja-JP" dirty="0" smtClean="0"/>
              <a:t>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3996</TotalTime>
  <Words>9102</Words>
  <Application>Microsoft Office PowerPoint</Application>
  <PresentationFormat>On-screen Show (4:3)</PresentationFormat>
  <Paragraphs>1328</Paragraphs>
  <Slides>48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802-11-Submission</vt:lpstr>
      <vt:lpstr>IEEE 802.11 TGai  Some Notes and Thoughts on TGai Security Properties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432</cp:revision>
  <cp:lastPrinted>1998-02-10T13:28:06Z</cp:lastPrinted>
  <dcterms:created xsi:type="dcterms:W3CDTF">2011-10-10T06:18:28Z</dcterms:created>
  <dcterms:modified xsi:type="dcterms:W3CDTF">2012-01-17T20:18:35Z</dcterms:modified>
</cp:coreProperties>
</file>