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85" r:id="rId3"/>
    <p:sldId id="307" r:id="rId4"/>
    <p:sldId id="308" r:id="rId5"/>
    <p:sldId id="306" r:id="rId6"/>
    <p:sldId id="309" r:id="rId7"/>
    <p:sldId id="311" r:id="rId8"/>
    <p:sldId id="302" r:id="rId9"/>
    <p:sldId id="310" r:id="rId10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50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019455" y="84795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526" y="84795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4336" y="8670168"/>
            <a:ext cx="2246834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2019455" y="84795"/>
            <a:ext cx="4391715" cy="215444"/>
          </a:xfrm>
        </p:spPr>
        <p:txBody>
          <a:bodyPr/>
          <a:lstStyle/>
          <a:p>
            <a:r>
              <a:rPr lang="en-US" smtClean="0"/>
              <a:t>doc.: IEEE 802.11-09/1234r0doc.: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7526" y="84795"/>
            <a:ext cx="1916871" cy="215444"/>
          </a:xfrm>
        </p:spPr>
        <p:txBody>
          <a:bodyPr/>
          <a:lstStyle/>
          <a:p>
            <a:fld id="{225029A0-B148-4017-8EF9-00F7FC1C617B}" type="datetime1">
              <a:rPr lang="en-US" smtClean="0"/>
              <a:pPr/>
              <a:t>9/21/2011</a:t>
            </a:fld>
            <a:r>
              <a:rPr lang="en-US" smtClean="0"/>
              <a:t>November 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4336" y="8670168"/>
            <a:ext cx="2246834" cy="184666"/>
          </a:xfrm>
        </p:spPr>
        <p:txBody>
          <a:bodyPr/>
          <a:lstStyle/>
          <a:p>
            <a:pPr lvl="4"/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97177" y="8670168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40D6B13-8646-42AE-AE5F-75F7278B0F1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802.11-11/1329r0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Motions and Strawpoll on Channelization for 11ah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2011-9-21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32119161"/>
              </p:ext>
            </p:extLst>
          </p:nvPr>
        </p:nvGraphicFramePr>
        <p:xfrm>
          <a:off x="503238" y="2270125"/>
          <a:ext cx="8047037" cy="2470150"/>
        </p:xfrm>
        <a:graphic>
          <a:graphicData uri="http://schemas.openxmlformats.org/presentationml/2006/ole">
            <p:oleObj spid="_x0000_s2096" name="Document" r:id="rId4" imgW="8250056" imgH="2548013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T</a:t>
            </a:r>
            <a:r>
              <a:rPr lang="en-US" sz="2000" dirty="0" smtClean="0"/>
              <a:t>his </a:t>
            </a:r>
            <a:r>
              <a:rPr lang="en-US" sz="2000" dirty="0" smtClean="0"/>
              <a:t>document we </a:t>
            </a:r>
            <a:r>
              <a:rPr lang="en-US" sz="2000" dirty="0" smtClean="0"/>
              <a:t>includes the text for Motions and Strawpolls regarding </a:t>
            </a:r>
            <a:r>
              <a:rPr lang="en-US" sz="2000" dirty="0" smtClean="0"/>
              <a:t>transmission channelization </a:t>
            </a:r>
            <a:r>
              <a:rPr lang="en-US" sz="2000" dirty="0" smtClean="0"/>
              <a:t>for </a:t>
            </a:r>
            <a:r>
              <a:rPr lang="en-US" sz="2000" dirty="0" smtClean="0"/>
              <a:t>802.11ah</a:t>
            </a:r>
            <a:endParaRPr lang="en-US" sz="1600" dirty="0" smtClean="0"/>
          </a:p>
          <a:p>
            <a:pPr lvl="1"/>
            <a:r>
              <a:rPr lang="en-US" sz="1800" dirty="0" smtClean="0"/>
              <a:t>Channelization refers to the process of breaking down the available spectrum in different regions into ‘channels’</a:t>
            </a:r>
          </a:p>
          <a:p>
            <a:pPr lvl="2"/>
            <a:r>
              <a:rPr lang="en-US" sz="1600" dirty="0" smtClean="0"/>
              <a:t>Mainly impacts sections analogous to Annex J of </a:t>
            </a:r>
            <a:r>
              <a:rPr lang="en-US" sz="1600" dirty="0" smtClean="0"/>
              <a:t>Std-802.11-2007</a:t>
            </a:r>
          </a:p>
          <a:p>
            <a:pPr lvl="2"/>
            <a:endParaRPr lang="en-US" sz="1600" dirty="0" smtClean="0"/>
          </a:p>
          <a:p>
            <a:r>
              <a:rPr lang="en-US" sz="1800" dirty="0" smtClean="0"/>
              <a:t>This document is a follow up to </a:t>
            </a:r>
            <a:r>
              <a:rPr lang="en-US" sz="1800" dirty="0" smtClean="0"/>
              <a:t>documents: </a:t>
            </a:r>
          </a:p>
          <a:p>
            <a:pPr lvl="1"/>
            <a:r>
              <a:rPr lang="en-US" sz="1400" dirty="0" smtClean="0"/>
              <a:t>11/1238r0 </a:t>
            </a:r>
            <a:r>
              <a:rPr lang="en-US" sz="1400" dirty="0" smtClean="0"/>
              <a:t>‘Channelization and Bandwidth Modes for </a:t>
            </a:r>
            <a:r>
              <a:rPr lang="en-US" sz="1400" dirty="0" smtClean="0"/>
              <a:t>802.11ah’</a:t>
            </a:r>
          </a:p>
          <a:p>
            <a:pPr lvl="1"/>
            <a:r>
              <a:rPr lang="en-US" sz="1400" dirty="0" smtClean="0"/>
              <a:t>11/1269r3 ‘Potential Channelization for 802.11ah’</a:t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800" dirty="0" smtClean="0"/>
              <a:t>This document references:</a:t>
            </a:r>
          </a:p>
          <a:p>
            <a:pPr lvl="1"/>
            <a:r>
              <a:rPr lang="en-US" sz="1400" dirty="0" smtClean="0"/>
              <a:t>11/1318r0 ‘Japanese Channelization for 11ah’</a:t>
            </a:r>
          </a:p>
          <a:p>
            <a:pPr lvl="1"/>
            <a:r>
              <a:rPr lang="en-US" sz="1400" dirty="0" smtClean="0"/>
              <a:t>11/1320r0 ’11ah Channelization of China’</a:t>
            </a:r>
            <a:endParaRPr lang="en-US" sz="1400" dirty="0" smtClean="0"/>
          </a:p>
          <a:p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Motion 1:  </a:t>
            </a:r>
            <a:r>
              <a:rPr lang="en-US" dirty="0" smtClean="0"/>
              <a:t>C</a:t>
            </a:r>
            <a:r>
              <a:rPr lang="en-US" dirty="0" smtClean="0"/>
              <a:t>hannelization for </a:t>
            </a:r>
            <a:br>
              <a:rPr lang="en-US" dirty="0" smtClean="0"/>
            </a:br>
            <a:r>
              <a:rPr lang="en-US" dirty="0" smtClean="0"/>
              <a:t>South Korea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Motion: Adopt into the Spec Framework the following text and graphic regarding channelization </a:t>
            </a:r>
            <a:r>
              <a:rPr lang="en-US" dirty="0" smtClean="0"/>
              <a:t>f</a:t>
            </a:r>
            <a:r>
              <a:rPr lang="en-US" dirty="0" smtClean="0"/>
              <a:t>or South Korea: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Yes, No, Abstain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3352800" y="2771001"/>
            <a:ext cx="3223511" cy="2639199"/>
            <a:chOff x="3352800" y="2771001"/>
            <a:chExt cx="3223511" cy="2639199"/>
          </a:xfrm>
        </p:grpSpPr>
        <p:sp>
          <p:nvSpPr>
            <p:cNvPr id="25" name="Trapezoid 24"/>
            <p:cNvSpPr/>
            <p:nvPr/>
          </p:nvSpPr>
          <p:spPr bwMode="auto">
            <a:xfrm>
              <a:off x="4191000" y="3533001"/>
              <a:ext cx="2286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rapezoid 25"/>
            <p:cNvSpPr/>
            <p:nvPr/>
          </p:nvSpPr>
          <p:spPr bwMode="auto">
            <a:xfrm>
              <a:off x="4419600" y="3533001"/>
              <a:ext cx="2286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rapezoid 26"/>
            <p:cNvSpPr/>
            <p:nvPr/>
          </p:nvSpPr>
          <p:spPr bwMode="auto">
            <a:xfrm>
              <a:off x="4648200" y="3533001"/>
              <a:ext cx="2286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rapezoid 27"/>
            <p:cNvSpPr/>
            <p:nvPr/>
          </p:nvSpPr>
          <p:spPr bwMode="auto">
            <a:xfrm>
              <a:off x="4876800" y="3533001"/>
              <a:ext cx="2286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Trapezoid 28"/>
            <p:cNvSpPr/>
            <p:nvPr/>
          </p:nvSpPr>
          <p:spPr bwMode="auto">
            <a:xfrm>
              <a:off x="5105400" y="3533001"/>
              <a:ext cx="2286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Trapezoid 29"/>
            <p:cNvSpPr/>
            <p:nvPr/>
          </p:nvSpPr>
          <p:spPr bwMode="auto">
            <a:xfrm>
              <a:off x="4191000" y="3990201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 rot="5400000">
              <a:off x="3393134" y="4106734"/>
              <a:ext cx="159573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TextBox 31"/>
            <p:cNvSpPr txBox="1"/>
            <p:nvPr/>
          </p:nvSpPr>
          <p:spPr>
            <a:xfrm>
              <a:off x="3886200" y="2771001"/>
              <a:ext cx="5533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917</a:t>
              </a:r>
              <a:br>
                <a:rPr lang="en-US" sz="14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MHz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 rot="5400000">
              <a:off x="4800601" y="4066401"/>
              <a:ext cx="1524002" cy="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/>
            <p:cNvSpPr txBox="1"/>
            <p:nvPr/>
          </p:nvSpPr>
          <p:spPr>
            <a:xfrm>
              <a:off x="5334000" y="2771001"/>
              <a:ext cx="5533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923</a:t>
              </a:r>
              <a:br>
                <a:rPr lang="en-US" sz="14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MHz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498926" y="3609201"/>
              <a:ext cx="6896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 MHz</a:t>
              </a:r>
              <a:endParaRPr lang="en-US" sz="1400" dirty="0"/>
            </a:p>
          </p:txBody>
        </p:sp>
        <p:sp>
          <p:nvSpPr>
            <p:cNvPr id="36" name="Trapezoid 35"/>
            <p:cNvSpPr/>
            <p:nvPr/>
          </p:nvSpPr>
          <p:spPr bwMode="auto">
            <a:xfrm>
              <a:off x="4648200" y="3990201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05200" y="4063424"/>
              <a:ext cx="6896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 MHz</a:t>
              </a:r>
              <a:endParaRPr lang="en-US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52800" y="5133201"/>
              <a:ext cx="32235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Assumes  </a:t>
              </a:r>
              <a:r>
                <a:rPr lang="en-US" dirty="0" smtClean="0"/>
                <a:t>500 KHz , 923 – 923.5 as guard band</a:t>
              </a:r>
              <a:endParaRPr lang="en-US" dirty="0"/>
            </a:p>
          </p:txBody>
        </p:sp>
        <p:sp>
          <p:nvSpPr>
            <p:cNvPr id="39" name="Trapezoid 38"/>
            <p:cNvSpPr/>
            <p:nvPr/>
          </p:nvSpPr>
          <p:spPr bwMode="auto">
            <a:xfrm>
              <a:off x="5334000" y="3533001"/>
              <a:ext cx="2286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Trapezoid 39"/>
            <p:cNvSpPr/>
            <p:nvPr/>
          </p:nvSpPr>
          <p:spPr bwMode="auto">
            <a:xfrm>
              <a:off x="5105400" y="3990201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505200" y="4520624"/>
              <a:ext cx="6896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 MHz</a:t>
              </a:r>
              <a:endParaRPr lang="en-US" sz="1400" dirty="0"/>
            </a:p>
          </p:txBody>
        </p:sp>
        <p:sp>
          <p:nvSpPr>
            <p:cNvPr id="42" name="Trapezoid 41"/>
            <p:cNvSpPr/>
            <p:nvPr/>
          </p:nvSpPr>
          <p:spPr bwMode="auto">
            <a:xfrm>
              <a:off x="4648200" y="4523601"/>
              <a:ext cx="9144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Motion 2:  </a:t>
            </a:r>
            <a:r>
              <a:rPr lang="en-US" dirty="0" smtClean="0"/>
              <a:t>C</a:t>
            </a:r>
            <a:r>
              <a:rPr lang="en-US" dirty="0" smtClean="0"/>
              <a:t>hannelization for </a:t>
            </a:r>
            <a:br>
              <a:rPr lang="en-US" dirty="0" smtClean="0"/>
            </a:br>
            <a:r>
              <a:rPr lang="en-US" dirty="0" smtClean="0"/>
              <a:t>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Motion: Adopt into the Spec Framework the following text and graphic regarding channelization </a:t>
            </a:r>
            <a:r>
              <a:rPr lang="en-US" dirty="0" smtClean="0"/>
              <a:t>f</a:t>
            </a:r>
            <a:r>
              <a:rPr lang="en-US" dirty="0" smtClean="0"/>
              <a:t>or Europe: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Yes, No, Abstain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1373393" y="2895600"/>
            <a:ext cx="3274807" cy="2181999"/>
            <a:chOff x="1297193" y="2514600"/>
            <a:chExt cx="3274807" cy="2181999"/>
          </a:xfrm>
        </p:grpSpPr>
        <p:sp>
          <p:nvSpPr>
            <p:cNvPr id="44" name="Trapezoid 43"/>
            <p:cNvSpPr/>
            <p:nvPr/>
          </p:nvSpPr>
          <p:spPr bwMode="auto">
            <a:xfrm>
              <a:off x="2057400" y="3276600"/>
              <a:ext cx="2286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Trapezoid 44"/>
            <p:cNvSpPr/>
            <p:nvPr/>
          </p:nvSpPr>
          <p:spPr bwMode="auto">
            <a:xfrm>
              <a:off x="2286000" y="3276600"/>
              <a:ext cx="2286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Trapezoid 45"/>
            <p:cNvSpPr/>
            <p:nvPr/>
          </p:nvSpPr>
          <p:spPr bwMode="auto">
            <a:xfrm>
              <a:off x="2514600" y="3276600"/>
              <a:ext cx="2286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Trapezoid 46"/>
            <p:cNvSpPr/>
            <p:nvPr/>
          </p:nvSpPr>
          <p:spPr bwMode="auto">
            <a:xfrm>
              <a:off x="2743200" y="3276600"/>
              <a:ext cx="2286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Trapezoid 47"/>
            <p:cNvSpPr/>
            <p:nvPr/>
          </p:nvSpPr>
          <p:spPr bwMode="auto">
            <a:xfrm>
              <a:off x="2971800" y="3276600"/>
              <a:ext cx="2286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Trapezoid 48"/>
            <p:cNvSpPr/>
            <p:nvPr/>
          </p:nvSpPr>
          <p:spPr bwMode="auto">
            <a:xfrm>
              <a:off x="2057400" y="3733800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 bwMode="auto">
            <a:xfrm rot="5400000">
              <a:off x="1488134" y="3621731"/>
              <a:ext cx="1138536" cy="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" name="TextBox 50"/>
            <p:cNvSpPr txBox="1"/>
            <p:nvPr/>
          </p:nvSpPr>
          <p:spPr>
            <a:xfrm>
              <a:off x="1752600" y="2514600"/>
              <a:ext cx="5533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863</a:t>
              </a:r>
              <a:br>
                <a:rPr lang="en-US" sz="14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MHz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rot="5400000">
              <a:off x="2667004" y="3581401"/>
              <a:ext cx="106680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2971800" y="2514600"/>
              <a:ext cx="5533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868</a:t>
              </a:r>
              <a:br>
                <a:rPr lang="en-US" sz="14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MHz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365326" y="3352800"/>
              <a:ext cx="6896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 MHz</a:t>
              </a:r>
              <a:endParaRPr lang="en-US" sz="1400" dirty="0"/>
            </a:p>
          </p:txBody>
        </p:sp>
        <p:sp>
          <p:nvSpPr>
            <p:cNvPr id="55" name="Trapezoid 54"/>
            <p:cNvSpPr/>
            <p:nvPr/>
          </p:nvSpPr>
          <p:spPr bwMode="auto">
            <a:xfrm>
              <a:off x="2514600" y="3733800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371600" y="3807023"/>
              <a:ext cx="6896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 MHz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297193" y="4419600"/>
              <a:ext cx="32748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* Assumes  600 KHz , 868 - 868.6  as guard band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3: Channelization for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 into the Spec Framework the channelization proposal contained in slide 3 of document 11/1318r0 for Japan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4: Channelization for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 into the Spec Framework the channelization proposal contained in slide 4 of document 11/1320r0 for China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Strawpoll 1:  </a:t>
            </a:r>
            <a:r>
              <a:rPr lang="en-US" dirty="0" smtClean="0"/>
              <a:t>C</a:t>
            </a:r>
            <a:r>
              <a:rPr lang="en-US" dirty="0" smtClean="0"/>
              <a:t>hannelization for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Strawpoll: Do you agree with the following channelization for the US: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Yes, No, Abstain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438400"/>
            <a:ext cx="5748681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Back Up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Straight Arrow Connector 115"/>
          <p:cNvCxnSpPr/>
          <p:nvPr/>
        </p:nvCxnSpPr>
        <p:spPr bwMode="auto">
          <a:xfrm>
            <a:off x="6205251" y="4061460"/>
            <a:ext cx="2057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458200" cy="1066800"/>
          </a:xfrm>
        </p:spPr>
        <p:txBody>
          <a:bodyPr/>
          <a:lstStyle/>
          <a:p>
            <a:r>
              <a:rPr lang="en-US" sz="2800" dirty="0" smtClean="0"/>
              <a:t>Context: Sub 1GHz Spectrum Availability in Key Geographies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DA6D6A0-D746-48AC-B164-8E84BD9E1F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99502" y="2352050"/>
            <a:ext cx="1219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840230" y="2809250"/>
            <a:ext cx="4536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4337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490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642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794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947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99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52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404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32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185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861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014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66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18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471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23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776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928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556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709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080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233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385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538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690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842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40230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902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7955030" y="2809250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928 MHz</a:t>
            </a:r>
            <a:endParaRPr lang="en-US" sz="1100" dirty="0"/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5435974" y="3647450"/>
            <a:ext cx="29359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63145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4669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6193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7717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9241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0765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28902" y="3342650"/>
            <a:ext cx="762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46840" y="36474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917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7076502" y="364745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923.5</a:t>
            </a:r>
            <a:endParaRPr lang="en-US" sz="1100" dirty="0"/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>
            <a:off x="5133402" y="3533150"/>
            <a:ext cx="205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61621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145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4669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10800000">
            <a:off x="5942681" y="4486528"/>
            <a:ext cx="2590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8260939" y="4474592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929.7</a:t>
            </a:r>
            <a:endParaRPr lang="en-US" sz="1100" dirty="0"/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447102" y="2809250"/>
            <a:ext cx="182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6" name="Rectangle 55"/>
          <p:cNvSpPr/>
          <p:nvPr/>
        </p:nvSpPr>
        <p:spPr bwMode="auto">
          <a:xfrm>
            <a:off x="5995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519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9043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0567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2091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3615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0902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779</a:t>
            </a:r>
            <a:endParaRPr lang="en-US" sz="1100" dirty="0"/>
          </a:p>
        </p:txBody>
      </p:sp>
      <p:sp>
        <p:nvSpPr>
          <p:cNvPr id="63" name="TextBox 62"/>
          <p:cNvSpPr txBox="1"/>
          <p:nvPr/>
        </p:nvSpPr>
        <p:spPr>
          <a:xfrm>
            <a:off x="1666302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787</a:t>
            </a:r>
            <a:endParaRPr lang="en-US" sz="11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15139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6663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rot="5400000" flipH="1" flipV="1">
            <a:off x="3030299" y="2146316"/>
            <a:ext cx="0" cy="13258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25959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7483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9007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30531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2055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357964" y="2504450"/>
            <a:ext cx="762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52102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863</a:t>
            </a:r>
            <a:endParaRPr lang="en-US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3266502" y="280925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868.6</a:t>
            </a:r>
            <a:endParaRPr lang="en-US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904302" y="2199650"/>
            <a:ext cx="580608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8 MHz</a:t>
            </a:r>
            <a:endParaRPr lang="en-US" sz="1100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2595964" y="2352050"/>
            <a:ext cx="838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2682262" y="2199650"/>
            <a:ext cx="68640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 smtClean="0"/>
              <a:t>5.6 MHz</a:t>
            </a:r>
            <a:endParaRPr lang="en-US" sz="1050" dirty="0"/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4037600" y="2352050"/>
            <a:ext cx="3962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5669030" y="2199650"/>
            <a:ext cx="65114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26 MHz</a:t>
            </a:r>
            <a:endParaRPr lang="en-US" sz="1100" dirty="0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6274174" y="3190250"/>
            <a:ext cx="1066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6502774" y="3037850"/>
            <a:ext cx="68640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6.5 MHz</a:t>
            </a:r>
            <a:endParaRPr lang="en-US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599502" y="2885450"/>
            <a:ext cx="13837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China</a:t>
            </a:r>
          </a:p>
          <a:p>
            <a:pPr algn="ctr"/>
            <a:r>
              <a:rPr lang="en-US" sz="1100" dirty="0" smtClean="0"/>
              <a:t>(max </a:t>
            </a:r>
            <a:r>
              <a:rPr lang="en-US" sz="1100" dirty="0" err="1" smtClean="0"/>
              <a:t>erp</a:t>
            </a:r>
            <a:r>
              <a:rPr lang="en-US" sz="1100" dirty="0" smtClean="0"/>
              <a:t> &lt;= 10 </a:t>
            </a:r>
            <a:r>
              <a:rPr lang="en-US" sz="1100" dirty="0" err="1" smtClean="0"/>
              <a:t>mW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2824564" y="2885450"/>
            <a:ext cx="373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EU</a:t>
            </a:r>
          </a:p>
          <a:p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5247702" y="2842260"/>
            <a:ext cx="138531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US (max </a:t>
            </a:r>
            <a:r>
              <a:rPr lang="en-US" sz="1100" dirty="0" err="1" smtClean="0"/>
              <a:t>erp</a:t>
            </a:r>
            <a:r>
              <a:rPr lang="en-US" sz="1100" dirty="0" smtClean="0"/>
              <a:t> &lt;=1 W)</a:t>
            </a:r>
            <a:endParaRPr lang="en-US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5588374" y="3495050"/>
            <a:ext cx="52931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Korea</a:t>
            </a:r>
            <a:endParaRPr lang="en-US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5552502" y="4333250"/>
            <a:ext cx="505267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Japan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75447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6971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78495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154318" y="4180850"/>
            <a:ext cx="141383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0019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73923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2399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 rot="5400000" flipH="1" flipV="1">
            <a:off x="7724004" y="3925366"/>
            <a:ext cx="0" cy="11205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7" name="Rectangle 96"/>
          <p:cNvSpPr/>
          <p:nvPr/>
        </p:nvSpPr>
        <p:spPr bwMode="auto">
          <a:xfrm>
            <a:off x="66193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67717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9241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70765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342991" y="4798144"/>
            <a:ext cx="129234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/>
              <a:t>(Max BW = 1MHz) </a:t>
            </a:r>
            <a:endParaRPr lang="en-US" sz="1050" dirty="0"/>
          </a:p>
        </p:txBody>
      </p:sp>
      <p:graphicFrame>
        <p:nvGraphicFramePr>
          <p:cNvPr id="105" name="Table 104"/>
          <p:cNvGraphicFramePr>
            <a:graphicFrameLocks noGrp="1"/>
          </p:cNvGraphicFramePr>
          <p:nvPr/>
        </p:nvGraphicFramePr>
        <p:xfrm>
          <a:off x="599502" y="3604260"/>
          <a:ext cx="3276600" cy="218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2590800"/>
              </a:tblGrid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Region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Tx</a:t>
                      </a:r>
                      <a:r>
                        <a:rPr lang="en-US" sz="1000" dirty="0" smtClean="0"/>
                        <a:t> power regulations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</a:t>
                      </a:r>
                      <a:r>
                        <a:rPr lang="en-US" sz="1000" dirty="0" err="1" smtClean="0"/>
                        <a:t>e.r.p</a:t>
                      </a:r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&lt;= 1 W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EU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</a:t>
                      </a:r>
                      <a:r>
                        <a:rPr lang="en-US" sz="1000" dirty="0" err="1" smtClean="0"/>
                        <a:t>erp</a:t>
                      </a:r>
                      <a:r>
                        <a:rPr lang="en-US" sz="1000" dirty="0" smtClean="0"/>
                        <a:t> &lt;=14 </a:t>
                      </a:r>
                      <a:r>
                        <a:rPr lang="en-US" sz="1000" dirty="0" err="1" smtClean="0"/>
                        <a:t>dBm</a:t>
                      </a:r>
                      <a:endParaRPr lang="en-US" sz="1000" dirty="0" smtClean="0"/>
                    </a:p>
                    <a:p>
                      <a:r>
                        <a:rPr lang="en-US" sz="1000" dirty="0" smtClean="0"/>
                        <a:t>PSD &lt;= -4.5 </a:t>
                      </a:r>
                      <a:r>
                        <a:rPr lang="en-US" sz="1000" dirty="0" err="1" smtClean="0"/>
                        <a:t>dBm</a:t>
                      </a:r>
                      <a:r>
                        <a:rPr lang="en-US" sz="1000" dirty="0" smtClean="0"/>
                        <a:t>/100KHz (863~868.6MHz)</a:t>
                      </a:r>
                    </a:p>
                    <a:p>
                      <a:r>
                        <a:rPr lang="en-US" sz="1000" dirty="0" smtClean="0"/>
                        <a:t>PSD &lt;= 6.2 </a:t>
                      </a:r>
                      <a:r>
                        <a:rPr lang="en-US" sz="1000" dirty="0" err="1" smtClean="0"/>
                        <a:t>dBm</a:t>
                      </a:r>
                      <a:r>
                        <a:rPr lang="en-US" sz="1000" dirty="0" smtClean="0"/>
                        <a:t>/100KHz (865~868MHz)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Korea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 </a:t>
                      </a:r>
                      <a:r>
                        <a:rPr lang="en-US" sz="1000" dirty="0" err="1" smtClean="0"/>
                        <a:t>mW</a:t>
                      </a:r>
                      <a:r>
                        <a:rPr lang="en-US" sz="1000" dirty="0" smtClean="0"/>
                        <a:t> or 10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mW</a:t>
                      </a:r>
                      <a:r>
                        <a:rPr lang="en-US" sz="1000" baseline="0" dirty="0" smtClean="0"/>
                        <a:t> (920.6~923.5MHz and six 200 KHz channels below 920.6 MHz)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China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</a:t>
                      </a:r>
                      <a:r>
                        <a:rPr lang="en-US" sz="1000" dirty="0" err="1" smtClean="0"/>
                        <a:t>e.r.p</a:t>
                      </a:r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&lt;= 10 </a:t>
                      </a:r>
                      <a:r>
                        <a:rPr lang="en-US" sz="1000" baseline="0" dirty="0" err="1" smtClean="0"/>
                        <a:t>mW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Japan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1mW , 20 </a:t>
                      </a:r>
                      <a:r>
                        <a:rPr lang="en-US" sz="1000" dirty="0" err="1" smtClean="0"/>
                        <a:t>mW</a:t>
                      </a:r>
                      <a:r>
                        <a:rPr lang="en-US" sz="1000" dirty="0" smtClean="0"/>
                        <a:t> or 250 </a:t>
                      </a:r>
                      <a:r>
                        <a:rPr lang="en-US" sz="1000" dirty="0" err="1" smtClean="0"/>
                        <a:t>mW</a:t>
                      </a:r>
                      <a:r>
                        <a:rPr lang="en-US" sz="1000" dirty="0" smtClean="0"/>
                        <a:t> (915.9~929.7MHz)</a:t>
                      </a:r>
                    </a:p>
                    <a:p>
                      <a:r>
                        <a:rPr lang="en-US" sz="1000" dirty="0" smtClean="0"/>
                        <a:t>Max BW &lt;= 1 MHz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6" name="TextBox 105"/>
          <p:cNvSpPr txBox="1"/>
          <p:nvPr/>
        </p:nvSpPr>
        <p:spPr>
          <a:xfrm>
            <a:off x="5781102" y="451866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915.9</a:t>
            </a:r>
            <a:endParaRPr lang="en-US" sz="1100" dirty="0"/>
          </a:p>
        </p:txBody>
      </p:sp>
      <p:cxnSp>
        <p:nvCxnSpPr>
          <p:cNvPr id="107" name="Straight Connector 106"/>
          <p:cNvCxnSpPr/>
          <p:nvPr/>
        </p:nvCxnSpPr>
        <p:spPr bwMode="auto">
          <a:xfrm rot="5400000">
            <a:off x="6962202" y="3642360"/>
            <a:ext cx="205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7305102" y="4561850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928 MHz</a:t>
            </a:r>
            <a:endParaRPr lang="en-US" sz="1100" dirty="0"/>
          </a:p>
        </p:txBody>
      </p:sp>
      <p:sp>
        <p:nvSpPr>
          <p:cNvPr id="102" name="Rectangle 101"/>
          <p:cNvSpPr/>
          <p:nvPr/>
        </p:nvSpPr>
        <p:spPr bwMode="auto">
          <a:xfrm>
            <a:off x="599502" y="2505328"/>
            <a:ext cx="1219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2591719" y="2504409"/>
            <a:ext cx="838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4028502" y="2504409"/>
            <a:ext cx="3962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325519" y="3342609"/>
            <a:ext cx="990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173119" y="4180809"/>
            <a:ext cx="2133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771702" y="3909060"/>
            <a:ext cx="756938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13.8 MHz</a:t>
            </a:r>
            <a:endParaRPr lang="en-US" sz="1100" dirty="0"/>
          </a:p>
        </p:txBody>
      </p:sp>
      <p:sp>
        <p:nvSpPr>
          <p:cNvPr id="1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4037</TotalTime>
  <Words>573</Words>
  <Application>Microsoft Office PowerPoint</Application>
  <PresentationFormat>On-screen Show (4:3)</PresentationFormat>
  <Paragraphs>172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place presentation subject title text here]</vt:lpstr>
      <vt:lpstr>Document</vt:lpstr>
      <vt:lpstr>Motions and Strawpoll on Channelization for 11ah </vt:lpstr>
      <vt:lpstr>Abstract</vt:lpstr>
      <vt:lpstr>Motion 1:  Channelization for  South Korea</vt:lpstr>
      <vt:lpstr>Motion 2:  Channelization for  Europe</vt:lpstr>
      <vt:lpstr>Motion 3: Channelization for Japan</vt:lpstr>
      <vt:lpstr>Motion 4: Channelization for China</vt:lpstr>
      <vt:lpstr>Strawpoll 1:  Channelization for US</vt:lpstr>
      <vt:lpstr>Slide 8</vt:lpstr>
      <vt:lpstr>Context: Sub 1GHz Spectrum Availability in Key Geographies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De Vegt, Rolf</cp:lastModifiedBy>
  <cp:revision>105</cp:revision>
  <cp:lastPrinted>2010-12-20T20:45:24Z</cp:lastPrinted>
  <dcterms:created xsi:type="dcterms:W3CDTF">2010-12-20T20:39:38Z</dcterms:created>
  <dcterms:modified xsi:type="dcterms:W3CDTF">2011-09-22T00:45:56Z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-2098638592</vt:i4>
  </property>
  <property fmtid="{D5CDD505-2E9C-101B-9397-08002B2CF9AE}" pid="3" name="_NewReviewCycle">
    <vt:lpwstr/>
  </property>
  <property fmtid="{D5CDD505-2E9C-101B-9397-08002B2CF9AE}" pid="4" name="_EmailSubject">
    <vt:lpwstr>Presentation on spec framework text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  <property fmtid="{D5CDD505-2E9C-101B-9397-08002B2CF9AE}" pid="7" name="_PreviousAdHocReviewCycleID">
    <vt:i4>-192187639</vt:i4>
  </property>
</Properties>
</file>