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73" r:id="rId5"/>
    <p:sldId id="266" r:id="rId6"/>
    <p:sldId id="274" r:id="rId7"/>
    <p:sldId id="277" r:id="rId8"/>
    <p:sldId id="27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1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ghosh\Documents\work_at_nokia\wenla_simulator\indoor_models\ah\thpt_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val>
            <c:numRef>
              <c:f>Sheet1!$A$1:$A$2</c:f>
              <c:numCache>
                <c:formatCode>General</c:formatCode>
                <c:ptCount val="2"/>
                <c:pt idx="0">
                  <c:v>0.82210000000000005</c:v>
                </c:pt>
                <c:pt idx="1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096256"/>
        <c:axId val="162097792"/>
      </c:barChart>
      <c:catAx>
        <c:axId val="162096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62097792"/>
        <c:crosses val="autoZero"/>
        <c:auto val="1"/>
        <c:lblAlgn val="ctr"/>
        <c:lblOffset val="100"/>
        <c:noMultiLvlLbl val="0"/>
      </c:catAx>
      <c:valAx>
        <c:axId val="162097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2096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 descr="Company Confidential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>
              <a:solidFill>
                <a:srgbClr val="99CC33"/>
              </a:solidFill>
              <a:latin typeface="nokia pure text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 descr="Company Confidential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 i="0" u="none" baseline="0">
              <a:solidFill>
                <a:srgbClr val="99CC33"/>
              </a:solidFill>
              <a:latin typeface="nokia pure text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 i="0" u="none" baseline="0">
              <a:solidFill>
                <a:srgbClr val="99CC33"/>
              </a:solidFill>
              <a:latin typeface="nokia pure tex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 i="0" u="none" baseline="0">
              <a:solidFill>
                <a:srgbClr val="99CC33"/>
              </a:solidFill>
              <a:latin typeface="nokia pure text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791200" y="240268"/>
            <a:ext cx="27432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effectLst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11-11/1327r1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3810000" y="6645169"/>
            <a:ext cx="17526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11-10/xxxxr0</a:t>
            </a:r>
          </a:p>
        </p:txBody>
      </p:sp>
      <p:sp>
        <p:nvSpPr>
          <p:cNvPr id="2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 i="0" u="none" baseline="0">
              <a:solidFill>
                <a:srgbClr val="99CC33"/>
              </a:solidFill>
              <a:latin typeface="nokia pure tex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 i="0" u="none" baseline="0">
              <a:solidFill>
                <a:srgbClr val="99CC33"/>
              </a:solidFill>
              <a:latin typeface="nokia pure text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Performance </a:t>
            </a:r>
            <a:r>
              <a:rPr lang="en-US" sz="2800" dirty="0"/>
              <a:t>Evaluation of </a:t>
            </a:r>
            <a:r>
              <a:rPr lang="en-US" sz="2800" dirty="0" smtClean="0"/>
              <a:t>802.11ah Network with Multi-floor Indoor Propagation Models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2011-09-22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198070"/>
              </p:ext>
            </p:extLst>
          </p:nvPr>
        </p:nvGraphicFramePr>
        <p:xfrm>
          <a:off x="517525" y="2425700"/>
          <a:ext cx="7910513" cy="288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Document" r:id="rId4" imgW="8258040" imgH="3024262" progId="Word.Document.8">
                  <p:embed/>
                </p:oleObj>
              </mc:Choice>
              <mc:Fallback>
                <p:oleObj name="Document" r:id="rId4" imgW="8258040" imgH="3024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25700"/>
                        <a:ext cx="7910513" cy="288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tx1"/>
                </a:solidFill>
              </a:rPr>
              <a:t>Study the Performance of IEEE </a:t>
            </a:r>
            <a:r>
              <a:rPr lang="en-US" dirty="0" smtClean="0">
                <a:solidFill>
                  <a:schemeClr val="tx1"/>
                </a:solidFill>
              </a:rPr>
              <a:t>802.11ah Network due </a:t>
            </a:r>
            <a:r>
              <a:rPr lang="en-US" dirty="0">
                <a:solidFill>
                  <a:schemeClr val="tx1"/>
                </a:solidFill>
              </a:rPr>
              <a:t>to Floor Attenuation in Indoor Scenarios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7" name="Cube 6"/>
          <p:cNvSpPr/>
          <p:nvPr/>
        </p:nvSpPr>
        <p:spPr>
          <a:xfrm>
            <a:off x="1371600" y="3596640"/>
            <a:ext cx="1066800" cy="1066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371600" y="2819400"/>
            <a:ext cx="1066800" cy="1066800"/>
          </a:xfrm>
          <a:prstGeom prst="cub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1371600" y="2057400"/>
            <a:ext cx="1066800" cy="1066800"/>
          </a:xfrm>
          <a:prstGeom prst="cub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4495800" y="4271554"/>
            <a:ext cx="1066800" cy="1066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5257800" y="4271554"/>
            <a:ext cx="1066800" cy="1066800"/>
          </a:xfrm>
          <a:prstGeom prst="cub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3" name="Cube 12"/>
          <p:cNvSpPr/>
          <p:nvPr/>
        </p:nvSpPr>
        <p:spPr>
          <a:xfrm>
            <a:off x="6096000" y="4267200"/>
            <a:ext cx="1066800" cy="1066800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95800" y="5551714"/>
            <a:ext cx="762000" cy="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0" y="5562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267200" y="4561114"/>
            <a:ext cx="0" cy="79901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1400" y="47244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5m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71600" y="4870269"/>
            <a:ext cx="762000" cy="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47800" y="4953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143000" y="3910846"/>
            <a:ext cx="0" cy="79901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" y="40386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5m</a:t>
            </a:r>
            <a:r>
              <a:rPr lang="en-US" dirty="0" smtClean="0"/>
              <a:t>m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98" y="4235973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02501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274" y="2667000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10887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10887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158" y="4910887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121" y="2573748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50763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62" y="4142721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61114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250" y="4302723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113" y="4811477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2895600" y="1947208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4 floors with corresponding FAFs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1 AP and 1 connected STA per room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Compare cumulative uplink throughput when APs and STAs are on same floor and on different floors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38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Parameters</a:t>
            </a:r>
            <a:endParaRPr lang="en-GB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589033"/>
              </p:ext>
            </p:extLst>
          </p:nvPr>
        </p:nvGraphicFramePr>
        <p:xfrm>
          <a:off x="990600" y="1828800"/>
          <a:ext cx="7128792" cy="4450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64396"/>
                <a:gridCol w="35643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Channel Bandwidth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b="0" dirty="0" smtClean="0"/>
                        <a:t>20MHz</a:t>
                      </a:r>
                      <a:endParaRPr lang="zh-CN" alt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Rate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100kbps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TX Power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30dBm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Antenna</a:t>
                      </a:r>
                      <a:r>
                        <a:rPr lang="en-US" altLang="zh-CN" sz="1800" baseline="0" dirty="0" smtClean="0"/>
                        <a:t> Gains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3dB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Max Communication Range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solidFill>
                            <a:sysClr val="windowText" lastClr="000000"/>
                          </a:solidFill>
                        </a:rPr>
                        <a:t>-82dBm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FAF (dB)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0,</a:t>
                      </a:r>
                      <a:r>
                        <a:rPr kumimoji="1" lang="en-US" altLang="ja-JP" sz="1800" baseline="0" dirty="0" smtClean="0">
                          <a:solidFill>
                            <a:sysClr val="windowText" lastClr="000000"/>
                          </a:solidFill>
                        </a:rPr>
                        <a:t> 12.9, 18.7, 24.4, 27.7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Packet Size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1500 Bytes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DIFS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34µs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SIFS 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16µs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Slot Time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9µs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CWmin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15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 smtClean="0">
                          <a:solidFill>
                            <a:sysClr val="windowText" lastClr="000000"/>
                          </a:solidFill>
                        </a:rPr>
                        <a:t>CWmax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1023</a:t>
                      </a:r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0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9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 for Uplink Data Transmissions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126123" y="3107323"/>
            <a:ext cx="2895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Aggregate Throughput Ratio </a:t>
            </a:r>
            <a:endParaRPr lang="en-US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3533504" y="1905000"/>
            <a:ext cx="4010296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Break point distance </a:t>
            </a:r>
            <a:r>
              <a:rPr lang="en-US" sz="2000" baseline="0" dirty="0" smtClean="0">
                <a:solidFill>
                  <a:schemeClr val="tx1"/>
                </a:solidFill>
              </a:rPr>
              <a:t>= </a:t>
            </a:r>
            <a:r>
              <a:rPr lang="en-US" sz="2000" dirty="0" smtClean="0">
                <a:solidFill>
                  <a:schemeClr val="tx1"/>
                </a:solidFill>
              </a:rPr>
              <a:t>5 </a:t>
            </a:r>
            <a:r>
              <a:rPr lang="en-US" sz="2000" baseline="0" dirty="0" smtClean="0">
                <a:solidFill>
                  <a:schemeClr val="tx1"/>
                </a:solidFill>
              </a:rPr>
              <a:t>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94920" y="4623679"/>
            <a:ext cx="14194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1</a:t>
            </a:r>
            <a:r>
              <a:rPr lang="en-US" dirty="0" smtClean="0">
                <a:solidFill>
                  <a:schemeClr val="tx1"/>
                </a:solidFill>
              </a:rPr>
              <a:t> Floor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13456" y="4616112"/>
            <a:ext cx="14194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3 Floors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043758"/>
              </p:ext>
            </p:extLst>
          </p:nvPr>
        </p:nvGraphicFramePr>
        <p:xfrm>
          <a:off x="2743200" y="202881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148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Floor </a:t>
            </a:r>
            <a:r>
              <a:rPr lang="en-US" dirty="0"/>
              <a:t>attenuation has a significant impact on aggregate throughput of 802.11ah </a:t>
            </a:r>
            <a:r>
              <a:rPr lang="en-US" dirty="0" smtClean="0"/>
              <a:t>network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Multi-floor attenuation must be considered for  indoor 802.11ah networks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90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[1] Ron </a:t>
            </a:r>
            <a:r>
              <a:rPr lang="en-US" sz="2000" dirty="0"/>
              <a:t>Porat et. al., “</a:t>
            </a:r>
            <a:r>
              <a:rPr lang="en-US" sz="2000" dirty="0" err="1"/>
              <a:t>TGah</a:t>
            </a:r>
            <a:r>
              <a:rPr lang="en-US" sz="2000" dirty="0"/>
              <a:t> channel model – proposed text,” </a:t>
            </a:r>
            <a:r>
              <a:rPr lang="en-US" sz="2000" dirty="0" smtClean="0"/>
              <a:t>11-11/0968r1.</a:t>
            </a:r>
            <a:endParaRPr lang="en-US" sz="2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404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1258</TotalTime>
  <Words>256</Words>
  <Application>Microsoft Office PowerPoint</Application>
  <PresentationFormat>On-screen Show (4:3)</PresentationFormat>
  <Paragraphs>81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Microsoft Word 97 - 2003 Document</vt:lpstr>
      <vt:lpstr>Performance Evaluation of 802.11ah Network with Multi-floor Indoor Propagation Models</vt:lpstr>
      <vt:lpstr>Abstract</vt:lpstr>
      <vt:lpstr>Simulation Scenario</vt:lpstr>
      <vt:lpstr>Simulation Parameters</vt:lpstr>
      <vt:lpstr>Preliminary Results for Uplink Data Transmissions</vt:lpstr>
      <vt:lpstr>Conclusion</vt:lpstr>
      <vt:lpstr>Reference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DCF in Environment and Agriculture Applications</dc:title>
  <dc:creator>Jin Zhong-Yi (Nokia-NRC/Berkeley)</dc:creator>
  <cp:lastModifiedBy>chghosh</cp:lastModifiedBy>
  <cp:revision>157</cp:revision>
  <cp:lastPrinted>1601-01-01T00:00:00Z</cp:lastPrinted>
  <dcterms:created xsi:type="dcterms:W3CDTF">2011-09-15T20:53:41Z</dcterms:created>
  <dcterms:modified xsi:type="dcterms:W3CDTF">2011-09-22T02:50:54Z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8de5119d-fb49-4376-bccd-d27400e95d7a</vt:lpwstr>
  </property>
  <property fmtid="{D5CDD505-2E9C-101B-9397-08002B2CF9AE}" pid="3" name="NokiaConfidentiality">
    <vt:lpwstr>Company Confidential</vt:lpwstr>
  </property>
</Properties>
</file>