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3" r:id="rId3"/>
    <p:sldId id="280" r:id="rId4"/>
    <p:sldId id="289" r:id="rId5"/>
    <p:sldId id="291" r:id="rId6"/>
    <p:sldId id="295" r:id="rId7"/>
    <p:sldId id="285" r:id="rId8"/>
    <p:sldId id="286" r:id="rId9"/>
    <p:sldId id="290" r:id="rId10"/>
    <p:sldId id="287" r:id="rId11"/>
    <p:sldId id="293" r:id="rId12"/>
    <p:sldId id="292" r:id="rId13"/>
    <p:sldId id="294" r:id="rId14"/>
    <p:sldId id="279" r:id="rId15"/>
    <p:sldId id="28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78" autoAdjust="0"/>
  </p:normalViewPr>
  <p:slideViewPr>
    <p:cSldViewPr>
      <p:cViewPr>
        <p:scale>
          <a:sx n="60" d="100"/>
          <a:sy n="60" d="100"/>
        </p:scale>
        <p:origin x="-979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71DC46C-B813-4D29-92E6-FB9C66485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43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7663F67-6D43-47CE-9995-555D855A8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1642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9D04116-2F55-45F7-BB4B-67B335FAD71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7663F67-6D43-47CE-9995-555D855A8B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7663F67-6D43-47CE-9995-555D855A8B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7663F67-6D43-47CE-9995-555D855A8B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7663F67-6D43-47CE-9995-555D855A8B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D921D2-670E-491B-8EAE-663BF8F2C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ED2793-2C14-44E2-ADD8-14CA754E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B6C44C-4316-4610-BD8E-E995CA4E7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34566" y="6475413"/>
            <a:ext cx="280935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Teo, Institute for </a:t>
            </a:r>
            <a:r>
              <a:rPr lang="en-US" dirty="0" err="1" smtClean="0"/>
              <a:t>Infocomm</a:t>
            </a:r>
            <a:r>
              <a:rPr lang="en-US" dirty="0" smtClean="0"/>
              <a:t> Research.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EEAB7D-42AD-4D12-92FB-5F42240E4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808FA1-DF17-4532-8BCB-3EC0FA074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CA727B-A238-4E7D-BEFC-91C5B937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260FAD-94B1-4A57-93D8-A8C7BA0D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BCE795-E4A7-4A04-B50B-1BCB602A0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453878-D851-41B2-B09B-873671156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5DA052-E9AF-407F-ABAE-AA67EEDF3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CDF3A0-3343-44A3-B42E-0A933AF48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21128" y="6475413"/>
            <a:ext cx="27227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A12C993-F702-4868-9184-4F4E8DBA9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802.11-11/xxxxr0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Considerations for </a:t>
            </a:r>
            <a:r>
              <a:rPr lang="en-US" dirty="0" smtClean="0"/>
              <a:t>Cellular-Offloading </a:t>
            </a:r>
            <a:r>
              <a:rPr lang="en-US" dirty="0" smtClean="0"/>
              <a:t>Use Case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2011-09-xx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128" y="6475413"/>
            <a:ext cx="272279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2A74A11-DBCA-4836-A5A8-F68F0031409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9850981"/>
              </p:ext>
            </p:extLst>
          </p:nvPr>
        </p:nvGraphicFramePr>
        <p:xfrm>
          <a:off x="1143000" y="2286000"/>
          <a:ext cx="7188200" cy="4330700"/>
        </p:xfrm>
        <a:graphic>
          <a:graphicData uri="http://schemas.openxmlformats.org/presentationml/2006/ole">
            <p:oleObj spid="_x0000_s1094" name="Document" r:id="rId4" imgW="8466181" imgH="51027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600" y="685800"/>
            <a:ext cx="7772400" cy="1066800"/>
          </a:xfrm>
        </p:spPr>
        <p:txBody>
          <a:bodyPr/>
          <a:lstStyle/>
          <a:p>
            <a:r>
              <a:rPr lang="en-US" dirty="0" smtClean="0"/>
              <a:t>Other sub-Use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4566" y="6520934"/>
            <a:ext cx="280935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093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371600" y="4599801"/>
            <a:ext cx="914399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066799" y="4371201"/>
            <a:ext cx="9906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5362" name="Picture 2" descr="C:\Users\AINA-2011\AppData\Local\Microsoft\Windows\Temporary Internet Files\Content.IE5\14O7XVOJ\MC9004414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697537"/>
            <a:ext cx="9144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95399" y="6047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SG" dirty="0"/>
          </a:p>
        </p:txBody>
      </p:sp>
      <p:sp>
        <p:nvSpPr>
          <p:cNvPr id="16" name="TextBox 15"/>
          <p:cNvSpPr txBox="1"/>
          <p:nvPr/>
        </p:nvSpPr>
        <p:spPr>
          <a:xfrm>
            <a:off x="2209799" y="505700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3G UL/DL</a:t>
            </a:r>
            <a:endParaRPr lang="en-SG" dirty="0"/>
          </a:p>
        </p:txBody>
      </p:sp>
      <p:sp>
        <p:nvSpPr>
          <p:cNvPr id="17" name="Right Arrow 16"/>
          <p:cNvSpPr/>
          <p:nvPr/>
        </p:nvSpPr>
        <p:spPr bwMode="auto">
          <a:xfrm>
            <a:off x="3429000" y="4752201"/>
            <a:ext cx="1066800" cy="685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914000"/>
            <a:ext cx="562709" cy="59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 bwMode="auto">
          <a:xfrm flipH="1">
            <a:off x="6324600" y="4295001"/>
            <a:ext cx="160020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791200" y="4218801"/>
            <a:ext cx="6858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19800" y="58952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SG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4980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TGah</a:t>
            </a:r>
            <a:r>
              <a:rPr lang="en-US" dirty="0" smtClean="0"/>
              <a:t> DL</a:t>
            </a:r>
            <a:endParaRPr lang="en-SG" dirty="0"/>
          </a:p>
        </p:txBody>
      </p:sp>
      <p:pic>
        <p:nvPicPr>
          <p:cNvPr id="24" name="Picture 2" descr="C:\Users\AINA-2011\AppData\Local\Microsoft\Windows\Temporary Internet Files\Content.IE5\14O7XVOJ\MC9004414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715000"/>
            <a:ext cx="914400" cy="9144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638800" y="42950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3G UL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1295399" y="353300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3G base station</a:t>
            </a:r>
            <a:endParaRPr lang="en-SG" sz="1600" b="1" dirty="0">
              <a:latin typeface="Calibri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799" y="3533001"/>
            <a:ext cx="562709" cy="59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http://t1.gstatic.com/images?q=tbn:ANd9GcSKx_tEfI_4uM7uy1XTkbFXH9_2ljQQsHg1BVGVRglfqtGLTeDO1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380600"/>
            <a:ext cx="1143000" cy="1143001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8153400" y="3685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802.11ah AP</a:t>
            </a:r>
            <a:endParaRPr lang="en-SG" sz="1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3200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3G base station</a:t>
            </a:r>
            <a:endParaRPr lang="en-SG" sz="1600" b="1" dirty="0">
              <a:latin typeface="Calibri" pitchFamily="34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505200"/>
            <a:ext cx="562709" cy="59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685800"/>
            <a:ext cx="4800600" cy="231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Oval 32"/>
          <p:cNvSpPr/>
          <p:nvPr/>
        </p:nvSpPr>
        <p:spPr bwMode="auto">
          <a:xfrm>
            <a:off x="7239000" y="2286000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/>
          <p:cNvCxnSpPr>
            <a:stCxn id="33" idx="4"/>
            <a:endCxn id="38" idx="0"/>
          </p:cNvCxnSpPr>
          <p:nvPr/>
        </p:nvCxnSpPr>
        <p:spPr bwMode="auto">
          <a:xfrm flipH="1">
            <a:off x="6210300" y="2667000"/>
            <a:ext cx="13716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705600" y="4495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88%</a:t>
            </a:r>
            <a:endParaRPr lang="en-SG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15000" y="3810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12%</a:t>
            </a:r>
            <a:endParaRPr lang="en-SG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33" idx="4"/>
          </p:cNvCxnSpPr>
          <p:nvPr/>
        </p:nvCxnSpPr>
        <p:spPr bwMode="auto">
          <a:xfrm flipH="1">
            <a:off x="7086600" y="2667000"/>
            <a:ext cx="495300" cy="1752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modification to cellular networks </a:t>
            </a:r>
            <a:r>
              <a:rPr lang="en-US" dirty="0" err="1" smtClean="0"/>
              <a:t>signalling</a:t>
            </a:r>
            <a:r>
              <a:rPr lang="en-US" dirty="0" smtClean="0"/>
              <a:t> required </a:t>
            </a:r>
          </a:p>
          <a:p>
            <a:r>
              <a:rPr lang="en-US" dirty="0" smtClean="0"/>
              <a:t>Traffic routing done at IP layer </a:t>
            </a:r>
          </a:p>
          <a:p>
            <a:r>
              <a:rPr lang="en-US" dirty="0" smtClean="0"/>
              <a:t>Only enhancement of UL signaling for </a:t>
            </a:r>
            <a:r>
              <a:rPr lang="en-US" dirty="0" err="1" smtClean="0"/>
              <a:t>TGah</a:t>
            </a:r>
            <a:r>
              <a:rPr lang="en-US" dirty="0" smtClean="0"/>
              <a:t> DL traffic required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Joseph Teo, Institute for Infocomm Research.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sub-Use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295400" y="3276600"/>
            <a:ext cx="914399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990599" y="3048000"/>
            <a:ext cx="9906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5362" name="Picture 2" descr="C:\Users\AINA-2011\AppData\Local\Microsoft\Windows\Temporary Internet Files\Content.IE5\14O7XVOJ\MC9004414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02137"/>
            <a:ext cx="9144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219199" y="4724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SG" dirty="0"/>
          </a:p>
        </p:txBody>
      </p:sp>
      <p:sp>
        <p:nvSpPr>
          <p:cNvPr id="16" name="TextBox 15"/>
          <p:cNvSpPr txBox="1"/>
          <p:nvPr/>
        </p:nvSpPr>
        <p:spPr>
          <a:xfrm>
            <a:off x="2133599" y="3733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3G UL/DL</a:t>
            </a:r>
            <a:endParaRPr lang="en-SG" dirty="0"/>
          </a:p>
        </p:txBody>
      </p:sp>
      <p:sp>
        <p:nvSpPr>
          <p:cNvPr id="17" name="Right Arrow 16"/>
          <p:cNvSpPr/>
          <p:nvPr/>
        </p:nvSpPr>
        <p:spPr bwMode="auto">
          <a:xfrm>
            <a:off x="3352800" y="3429000"/>
            <a:ext cx="1066800" cy="685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6324600" y="2971800"/>
            <a:ext cx="762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715000" y="2895600"/>
            <a:ext cx="6858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943600" y="4572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SG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3048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TGah</a:t>
            </a:r>
            <a:r>
              <a:rPr lang="en-US" dirty="0" smtClean="0"/>
              <a:t> (UL</a:t>
            </a:r>
            <a:r>
              <a:rPr lang="en-SG" dirty="0" smtClean="0"/>
              <a:t> Traffic </a:t>
            </a:r>
          </a:p>
          <a:p>
            <a:r>
              <a:rPr lang="en-SG" dirty="0" smtClean="0"/>
              <a:t>&amp; </a:t>
            </a:r>
            <a:r>
              <a:rPr lang="en-SG" dirty="0" err="1" smtClean="0"/>
              <a:t>TGg</a:t>
            </a:r>
            <a:r>
              <a:rPr lang="en-SG" dirty="0" smtClean="0"/>
              <a:t>/n DL signalling) </a:t>
            </a:r>
            <a:endParaRPr lang="en-US" dirty="0" smtClean="0"/>
          </a:p>
        </p:txBody>
      </p:sp>
      <p:pic>
        <p:nvPicPr>
          <p:cNvPr id="24" name="Picture 2" descr="C:\Users\AINA-2011\AppData\Local\Microsoft\Windows\Temporary Internet Files\Content.IE5\14O7XVOJ\MC9004414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419600"/>
            <a:ext cx="914400" cy="9144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7086600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11g/n DL</a:t>
            </a:r>
            <a:endParaRPr lang="en-SG" dirty="0"/>
          </a:p>
        </p:txBody>
      </p:sp>
      <p:sp>
        <p:nvSpPr>
          <p:cNvPr id="26" name="TextBox 25"/>
          <p:cNvSpPr txBox="1"/>
          <p:nvPr/>
        </p:nvSpPr>
        <p:spPr>
          <a:xfrm>
            <a:off x="1219199" y="2209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3G base station</a:t>
            </a:r>
            <a:endParaRPr lang="en-SG" sz="1600" b="1" dirty="0">
              <a:latin typeface="Calibri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599" y="2209800"/>
            <a:ext cx="562709" cy="59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 descr="http://t1.gstatic.com/images?q=tbn:ANd9GcSKx_tEfI_4uM7uy1XTkbFXH9_2ljQQsHg1BVGVRglfqtGLTeDO1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676400"/>
            <a:ext cx="1143000" cy="1143001"/>
          </a:xfrm>
          <a:prstGeom prst="rect">
            <a:avLst/>
          </a:prstGeom>
          <a:noFill/>
        </p:spPr>
      </p:pic>
      <p:pic>
        <p:nvPicPr>
          <p:cNvPr id="32" name="Picture 4" descr="http://t1.gstatic.com/images?q=tbn:ANd9GcSKx_tEfI_4uM7uy1XTkbFXH9_2ljQQsHg1BVGVRglfqtGLTeDO1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752600"/>
            <a:ext cx="1143000" cy="1143001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74676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802.11g/n AP</a:t>
            </a:r>
            <a:endParaRPr lang="en-SG" sz="1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1600" y="1981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802.11ah AP</a:t>
            </a:r>
            <a:endParaRPr lang="en-SG" sz="1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2200" y="1524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Co-located APs</a:t>
            </a:r>
            <a:endParaRPr lang="en-SG" sz="1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UL/DL Traffic routing done at IP layer </a:t>
            </a:r>
          </a:p>
          <a:p>
            <a:r>
              <a:rPr lang="en-US" dirty="0" err="1" smtClean="0"/>
              <a:t>TGah</a:t>
            </a:r>
            <a:r>
              <a:rPr lang="en-US" dirty="0" smtClean="0"/>
              <a:t> bands maybe be BW limited and we can benefit from still using the 2.4GHz band for offloading  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TGah</a:t>
            </a:r>
            <a:r>
              <a:rPr lang="en-US" dirty="0" smtClean="0"/>
              <a:t> for </a:t>
            </a:r>
            <a:r>
              <a:rPr lang="en-US" dirty="0" err="1" smtClean="0"/>
              <a:t>TGg</a:t>
            </a:r>
            <a:r>
              <a:rPr lang="en-US" dirty="0" smtClean="0"/>
              <a:t>/n signaling design required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Joseph Teo, Institute for Infocomm Research.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Current use case of the Cellular offloading should consider concurrent operation of multiple bearers and clever use of </a:t>
            </a:r>
            <a:r>
              <a:rPr lang="en-US" dirty="0" err="1" smtClean="0"/>
              <a:t>TGah</a:t>
            </a:r>
            <a:r>
              <a:rPr lang="en-US" dirty="0" smtClean="0"/>
              <a:t> for enhanced performance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1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[1] </a:t>
            </a:r>
            <a:r>
              <a:rPr lang="en-GB" sz="2000" dirty="0"/>
              <a:t>Rolf de Vegt, “</a:t>
            </a:r>
            <a:r>
              <a:rPr lang="en-US" sz="2000" dirty="0"/>
              <a:t>Potential Compromise for 802.11ah Use Case Document,” 11-11/457r0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[2] </a:t>
            </a:r>
            <a:r>
              <a:rPr lang="en-US" sz="2000" dirty="0" err="1" smtClean="0"/>
              <a:t>Novarum</a:t>
            </a:r>
            <a:r>
              <a:rPr lang="en-US" sz="2000" dirty="0" smtClean="0"/>
              <a:t> Inc. Report, 2010 “Guidelines for Successful Large Scale Outdoor Wi-Fi Networks”</a:t>
            </a:r>
          </a:p>
          <a:p>
            <a:pPr marL="0" indent="0">
              <a:buNone/>
            </a:pPr>
            <a:r>
              <a:rPr lang="en-US" sz="2000" dirty="0" smtClean="0"/>
              <a:t>[3] Plum Consulting, June 2011 “Economic study of the benefits from use of 1452-1492 MHz for a supplemental mobile downlink for enhanced multimedia and broadband services”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6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provides some consideration for the use case </a:t>
            </a:r>
            <a:r>
              <a:rPr lang="en-US" smtClean="0"/>
              <a:t>of Cellular </a:t>
            </a:r>
            <a:r>
              <a:rPr lang="en-US" dirty="0" smtClean="0"/>
              <a:t>offloading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3b: 802.11ah </a:t>
            </a:r>
            <a:r>
              <a:rPr lang="en-US" altLang="ja-JP" dirty="0" smtClean="0"/>
              <a:t>Outdoor Wi-Fi </a:t>
            </a:r>
            <a:br>
              <a:rPr lang="en-US" altLang="ja-JP" dirty="0" smtClean="0"/>
            </a:br>
            <a:r>
              <a:rPr lang="en-US" altLang="ja-JP" dirty="0" smtClean="0"/>
              <a:t>for cellular traffic offloading</a:t>
            </a:r>
            <a:r>
              <a:rPr lang="en-US" dirty="0" smtClean="0"/>
              <a:t> Use Case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191000"/>
          </a:xfrm>
        </p:spPr>
        <p:txBody>
          <a:bodyPr/>
          <a:lstStyle/>
          <a:p>
            <a:pPr algn="just"/>
            <a:r>
              <a:rPr lang="en-US" altLang="ja-JP" dirty="0" smtClean="0"/>
              <a:t>Traffic offloading by 802.11 WLAN is considered as good solution of mobile traffic explosion</a:t>
            </a:r>
          </a:p>
          <a:p>
            <a:pPr algn="just"/>
            <a:r>
              <a:rPr lang="en-US" altLang="ja-JP" dirty="0" smtClean="0"/>
              <a:t>However, current 802.11(a, g, n, ac) WLAN have short coverage and assume indoor environment</a:t>
            </a:r>
          </a:p>
          <a:p>
            <a:pPr algn="just"/>
            <a:r>
              <a:rPr lang="en-US" altLang="ja-JP" dirty="0" err="1" smtClean="0"/>
              <a:t>TGah</a:t>
            </a:r>
            <a:r>
              <a:rPr lang="en-US" altLang="ja-JP" dirty="0" smtClean="0"/>
              <a:t> has large coverage (~1km), so it can be used for mobile traffic offloading in outdoor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Uplink/Downlink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Reference: </a:t>
            </a:r>
            <a:r>
              <a:rPr lang="en-US" dirty="0" err="1" smtClean="0">
                <a:solidFill>
                  <a:srgbClr val="FF0000"/>
                </a:solidFill>
              </a:rPr>
              <a:t>Novarum</a:t>
            </a:r>
            <a:r>
              <a:rPr lang="en-US" dirty="0" smtClean="0">
                <a:solidFill>
                  <a:srgbClr val="FF0000"/>
                </a:solidFill>
              </a:rPr>
              <a:t> Inc. Report, 2010 “Guidelines for Successful Large Scale Outdoor Wi-Fi Networks”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“</a:t>
            </a:r>
            <a:r>
              <a:rPr lang="en-US" sz="1800" dirty="0" err="1" smtClean="0"/>
              <a:t>smartphones</a:t>
            </a:r>
            <a:r>
              <a:rPr lang="en-US" sz="1800" dirty="0" smtClean="0"/>
              <a:t> have much more limited coverage and performance due to their lower transmitter power and minimal antennas</a:t>
            </a:r>
            <a:r>
              <a:rPr lang="en-US" sz="1800" dirty="0" smtClean="0"/>
              <a:t>”</a:t>
            </a:r>
          </a:p>
          <a:p>
            <a:r>
              <a:rPr lang="en-US" sz="1800" dirty="0" smtClean="0"/>
              <a:t>Tested 175 wireless networks in 36 North American Cities </a:t>
            </a:r>
          </a:p>
          <a:p>
            <a:r>
              <a:rPr lang="en-US" sz="1800" dirty="0" smtClean="0"/>
              <a:t>Clients:</a:t>
            </a:r>
          </a:p>
          <a:p>
            <a:pPr lvl="1"/>
            <a:r>
              <a:rPr lang="en-US" sz="1400" dirty="0" smtClean="0"/>
              <a:t>11g laptop client 30mW o/p power, high power 11g laptop – 200mW o/p power, 2x2 MIMO 11n client – 30mW o/p power, </a:t>
            </a:r>
            <a:r>
              <a:rPr lang="en-US" sz="1400" dirty="0" err="1" smtClean="0"/>
              <a:t>iPhone</a:t>
            </a:r>
            <a:r>
              <a:rPr lang="en-US" sz="1400" dirty="0" smtClean="0"/>
              <a:t> WIFI – 11g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971800"/>
            <a:ext cx="59420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5562600" y="3733800"/>
            <a:ext cx="6858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343400"/>
            <a:ext cx="6858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 bwMode="auto">
          <a:xfrm flipV="1">
            <a:off x="6248400" y="3657600"/>
            <a:ext cx="1676400" cy="266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stCxn id="9" idx="6"/>
          </p:cNvCxnSpPr>
          <p:nvPr/>
        </p:nvCxnSpPr>
        <p:spPr bwMode="auto">
          <a:xfrm flipV="1">
            <a:off x="6248400" y="3810000"/>
            <a:ext cx="1676400" cy="72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848601" y="34290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Difference could be due to uplink </a:t>
            </a:r>
            <a:r>
              <a:rPr lang="en-US" sz="1400" b="1" dirty="0" err="1" smtClean="0">
                <a:solidFill>
                  <a:srgbClr val="FF0000"/>
                </a:solidFill>
              </a:rPr>
              <a:t>signalling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4953000" y="4724400"/>
            <a:ext cx="21336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5867400" y="46482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81800" y="5410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Mismatch in UL/DL throughput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>
            <a:off x="5638800" y="4267200"/>
            <a:ext cx="533400" cy="381000"/>
          </a:xfrm>
          <a:prstGeom prst="triangle">
            <a:avLst/>
          </a:prstGeom>
          <a:noFill/>
          <a:ln w="349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4648200" y="4267200"/>
            <a:ext cx="533400" cy="381000"/>
          </a:xfrm>
          <a:prstGeom prst="triangle">
            <a:avLst/>
          </a:prstGeom>
          <a:noFill/>
          <a:ln w="349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Based on previous slide,  </a:t>
            </a:r>
            <a:r>
              <a:rPr lang="en-SG" dirty="0" err="1" smtClean="0"/>
              <a:t>TGah</a:t>
            </a:r>
            <a:r>
              <a:rPr lang="en-SG" dirty="0" smtClean="0"/>
              <a:t> should consider carefully design of uplink transmission for more power challenged device like mobile phones</a:t>
            </a:r>
          </a:p>
          <a:p>
            <a:pPr lvl="1"/>
            <a:r>
              <a:rPr lang="en-SG" dirty="0" smtClean="0"/>
              <a:t>Uplink MAC layer DATA transmission (during uplink traffic)</a:t>
            </a:r>
          </a:p>
          <a:p>
            <a:pPr lvl="1"/>
            <a:r>
              <a:rPr lang="en-SG" dirty="0" smtClean="0"/>
              <a:t>Uplink signalling, e.g. CTS/ACK  (during downlink traffic)</a:t>
            </a:r>
          </a:p>
          <a:p>
            <a:r>
              <a:rPr lang="en-SG" dirty="0" smtClean="0"/>
              <a:t>Unlike cellular networks, each 802.11 downlink MAC data transmission requires uplink signalling (e.g. CTS/ACK)</a:t>
            </a:r>
          </a:p>
          <a:p>
            <a:r>
              <a:rPr lang="en-SG" dirty="0" smtClean="0"/>
              <a:t>Even if we provide a long range downlink, uplink range will be shorter in power challenged devices </a:t>
            </a:r>
          </a:p>
          <a:p>
            <a:pPr lvl="1"/>
            <a:r>
              <a:rPr lang="en-SG" dirty="0" smtClean="0"/>
              <a:t>especially when there’s a mismatch in output power between BS and STA  </a:t>
            </a:r>
          </a:p>
          <a:p>
            <a:endParaRPr lang="en-SG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example (</a:t>
            </a:r>
            <a:r>
              <a:rPr lang="en-US" dirty="0" err="1" smtClean="0"/>
              <a:t>handphones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Joseph Teo, Institute for Infocomm Research.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25625" t="29974" r="27500"/>
          <a:stretch>
            <a:fillRect/>
          </a:stretch>
        </p:blipFill>
        <p:spPr bwMode="auto">
          <a:xfrm>
            <a:off x="1828800" y="1676400"/>
            <a:ext cx="5334000" cy="481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5562600" y="4724400"/>
            <a:ext cx="6858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29000" y="4724400"/>
            <a:ext cx="685800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962400" y="3733800"/>
            <a:ext cx="3810000" cy="952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6248400" y="3810000"/>
            <a:ext cx="1676400" cy="72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848601" y="34290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Difference in UL and DL power budget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524000" y="3276600"/>
            <a:ext cx="9906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295400" y="3048000"/>
            <a:ext cx="9906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524000" y="2209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3G base station</a:t>
            </a:r>
            <a:endParaRPr lang="en-SG" sz="1600" b="1" dirty="0">
              <a:latin typeface="Calibri" pitchFamily="34" charset="0"/>
            </a:endParaRPr>
          </a:p>
        </p:txBody>
      </p:sp>
      <p:pic>
        <p:nvPicPr>
          <p:cNvPr id="15362" name="Picture 2" descr="C:\Users\AINA-2011\AppData\Local\Microsoft\Windows\Temporary Internet Files\Content.IE5\14O7XVOJ\MC9004414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1" y="4402137"/>
            <a:ext cx="9144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24000" y="4724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STA</a:t>
            </a:r>
            <a:endParaRPr lang="en-SG" sz="1600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733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3G UL/DL</a:t>
            </a:r>
            <a:endParaRPr lang="en-SG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09800"/>
            <a:ext cx="562709" cy="59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 bwMode="auto">
          <a:xfrm flipH="1">
            <a:off x="6019800" y="3124200"/>
            <a:ext cx="91440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715000" y="2895600"/>
            <a:ext cx="9906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858000" y="3581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TGah</a:t>
            </a:r>
            <a:r>
              <a:rPr lang="en-US" dirty="0" smtClean="0"/>
              <a:t> UL/DL</a:t>
            </a:r>
            <a:endParaRPr lang="en-SG" dirty="0"/>
          </a:p>
        </p:txBody>
      </p:sp>
      <p:pic>
        <p:nvPicPr>
          <p:cNvPr id="24" name="Picture 2" descr="C:\Users\AINA-2011\AppData\Local\Microsoft\Windows\Temporary Internet Files\Content.IE5\14O7XVOJ\MC90044145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419600"/>
            <a:ext cx="914400" cy="914400"/>
          </a:xfrm>
          <a:prstGeom prst="rect">
            <a:avLst/>
          </a:prstGeom>
          <a:noFill/>
        </p:spPr>
      </p:pic>
      <p:sp>
        <p:nvSpPr>
          <p:cNvPr id="27" name="Left-Right Arrow 26"/>
          <p:cNvSpPr/>
          <p:nvPr/>
        </p:nvSpPr>
        <p:spPr bwMode="auto">
          <a:xfrm>
            <a:off x="3733800" y="3505200"/>
            <a:ext cx="1295400" cy="304800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9800" y="4724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STA</a:t>
            </a:r>
            <a:endParaRPr lang="en-SG" sz="1600" b="1" dirty="0">
              <a:latin typeface="Calibri" pitchFamily="34" charset="0"/>
            </a:endParaRPr>
          </a:p>
        </p:txBody>
      </p:sp>
      <p:pic>
        <p:nvPicPr>
          <p:cNvPr id="21508" name="Picture 4" descr="http://t1.gstatic.com/images?q=tbn:ANd9GcSKx_tEfI_4uM7uy1XTkbFXH9_2ljQQsHg1BVGVRglfqtGLTeDO1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1905000"/>
            <a:ext cx="1143000" cy="114300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391400" y="2209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802.11 AP</a:t>
            </a:r>
            <a:endParaRPr lang="en-SG" sz="16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191000"/>
          </a:xfrm>
        </p:spPr>
        <p:txBody>
          <a:bodyPr/>
          <a:lstStyle/>
          <a:p>
            <a:r>
              <a:rPr lang="en-US" dirty="0" smtClean="0"/>
              <a:t>3G coverage is good &amp; longer than 11ah and can be used as a candidate uplink transmission</a:t>
            </a:r>
          </a:p>
          <a:p>
            <a:r>
              <a:rPr lang="en-US" dirty="0" smtClean="0"/>
              <a:t>We should not exclude the case where more than 1 connection are up (</a:t>
            </a:r>
            <a:r>
              <a:rPr lang="en-US" dirty="0" err="1" smtClean="0"/>
              <a:t>e.g</a:t>
            </a:r>
            <a:r>
              <a:rPr lang="en-US" dirty="0" smtClean="0"/>
              <a:t> Cellular and 802.11ah operating simultaneously) </a:t>
            </a:r>
          </a:p>
          <a:p>
            <a:pPr algn="just"/>
            <a:endParaRPr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EEAB7D-42AD-4D12-92FB-5F42240E45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Traffic Asymmetry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Reference: Plum Consulting, June 2011 “Economic study of the benefits from use of 1452-1492 MHz for a supplemental mobile downlink for enhanced multimedia and broadband services”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128" y="6520934"/>
            <a:ext cx="272279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Joseph Teo Chee Ming et al, I2R Singapore.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0934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5CEEAB7D-42AD-4D12-92FB-5F42240E459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642" y="2971800"/>
            <a:ext cx="4088558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048000"/>
            <a:ext cx="4800600" cy="246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28155</TotalTime>
  <Words>831</Words>
  <Application>Microsoft Office PowerPoint</Application>
  <PresentationFormat>On-screen Show (4:3)</PresentationFormat>
  <Paragraphs>153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Office Word 97 - 2003 Document</vt:lpstr>
      <vt:lpstr>Considerations for Cellular-Offloading Use Case</vt:lpstr>
      <vt:lpstr>Abstract</vt:lpstr>
      <vt:lpstr>Use Case 3b: 802.11ah Outdoor Wi-Fi  for cellular traffic offloading Use Case [1]</vt:lpstr>
      <vt:lpstr>802.11 Uplink/Downlink Performance</vt:lpstr>
      <vt:lpstr>Observation</vt:lpstr>
      <vt:lpstr>Link budget example (handphones)</vt:lpstr>
      <vt:lpstr>Current Use Case</vt:lpstr>
      <vt:lpstr>Observations</vt:lpstr>
      <vt:lpstr>Traffic Asymmetry</vt:lpstr>
      <vt:lpstr>Other sub-Use Case</vt:lpstr>
      <vt:lpstr>Observation</vt:lpstr>
      <vt:lpstr>Other sub-Use Case</vt:lpstr>
      <vt:lpstr>Observation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Joseph Teo Chee Ming</dc:creator>
  <cp:lastModifiedBy>AINA-2011</cp:lastModifiedBy>
  <cp:revision>835</cp:revision>
  <cp:lastPrinted>1998-02-10T13:28:06Z</cp:lastPrinted>
  <dcterms:created xsi:type="dcterms:W3CDTF">2007-05-21T21:00:37Z</dcterms:created>
  <dcterms:modified xsi:type="dcterms:W3CDTF">2011-09-21T04:22:27Z</dcterms:modified>
</cp:coreProperties>
</file>