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85" r:id="rId3"/>
    <p:sldId id="286" r:id="rId4"/>
    <p:sldId id="305" r:id="rId5"/>
    <p:sldId id="299" r:id="rId6"/>
    <p:sldId id="300" r:id="rId7"/>
    <p:sldId id="297" r:id="rId8"/>
    <p:sldId id="301" r:id="rId9"/>
    <p:sldId id="302" r:id="rId10"/>
    <p:sldId id="303" r:id="rId11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506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E83DFF3-A98C-4F1F-9345-F515E3B6EACF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019455" y="84795"/>
            <a:ext cx="4391715" cy="215444"/>
          </a:xfrm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526" y="84795"/>
            <a:ext cx="1198983" cy="215444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4336" y="8670168"/>
            <a:ext cx="2246834" cy="184666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2019455" y="84795"/>
            <a:ext cx="4391715" cy="215444"/>
          </a:xfrm>
        </p:spPr>
        <p:txBody>
          <a:bodyPr/>
          <a:lstStyle/>
          <a:p>
            <a:r>
              <a:rPr lang="en-US" smtClean="0"/>
              <a:t>doc.: IEEE 802.11-09/1234r0doc.: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7526" y="84795"/>
            <a:ext cx="1916871" cy="215444"/>
          </a:xfrm>
        </p:spPr>
        <p:txBody>
          <a:bodyPr/>
          <a:lstStyle/>
          <a:p>
            <a:fld id="{225029A0-B148-4017-8EF9-00F7FC1C617B}" type="datetime1">
              <a:rPr lang="en-US" smtClean="0"/>
              <a:pPr/>
              <a:t>9/19/2011</a:t>
            </a:fld>
            <a:r>
              <a:rPr lang="en-US" smtClean="0"/>
              <a:t>November 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4336" y="8670168"/>
            <a:ext cx="2246834" cy="184666"/>
          </a:xfrm>
        </p:spPr>
        <p:txBody>
          <a:bodyPr/>
          <a:lstStyle/>
          <a:p>
            <a:pPr lvl="4"/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97177" y="8670168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40D6B13-8646-42AE-AE5F-75F7278B0F1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942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99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46387A-9800-472A-A1C9-0F0AB587F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908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091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39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27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54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802.11-11/1296r2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Potential Channelization for </a:t>
            </a:r>
            <a:r>
              <a:rPr lang="en-US" dirty="0" smtClean="0"/>
              <a:t>802.11ah 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2011-9-18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32119161"/>
              </p:ext>
            </p:extLst>
          </p:nvPr>
        </p:nvGraphicFramePr>
        <p:xfrm>
          <a:off x="503238" y="2270125"/>
          <a:ext cx="8047037" cy="2470150"/>
        </p:xfrm>
        <a:graphic>
          <a:graphicData uri="http://schemas.openxmlformats.org/presentationml/2006/ole">
            <p:oleObj spid="_x0000_s2096" name="Document" r:id="rId4" imgW="8250056" imgH="2548013" progId="Word.Document.8">
              <p:embed/>
            </p:oleObj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Prospective Spec </a:t>
            </a:r>
            <a:r>
              <a:rPr lang="en-US" dirty="0" smtClean="0"/>
              <a:t>Framework Text Regarding Bandwidth Modes: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 draft specification shall include support for 1 MHz, 2 MHz,  4 MHz,  8 MHz, and 16 MHz PHY transmissions. </a:t>
            </a:r>
          </a:p>
          <a:p>
            <a:r>
              <a:rPr lang="en-US" i="1" dirty="0" smtClean="0"/>
              <a:t>An 802.11ah STA shall support reception of 1 MHz and 2 MHz PHY transmissions.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pPr eaLnBrk="1" hangingPunct="1"/>
            <a:r>
              <a:rPr lang="en-US" sz="2000" dirty="0" smtClean="0"/>
              <a:t>In this document we </a:t>
            </a:r>
            <a:r>
              <a:rPr lang="en-US" sz="2000" dirty="0" smtClean="0"/>
              <a:t>introduce</a:t>
            </a:r>
            <a:r>
              <a:rPr lang="en-US" sz="2000" dirty="0" smtClean="0"/>
              <a:t> an initial proposal </a:t>
            </a:r>
            <a:r>
              <a:rPr lang="en-US" sz="2000" dirty="0" smtClean="0"/>
              <a:t>for transmission </a:t>
            </a:r>
            <a:r>
              <a:rPr lang="en-US" sz="2000" dirty="0" smtClean="0"/>
              <a:t>channelization </a:t>
            </a:r>
            <a:r>
              <a:rPr lang="en-US" sz="2000" dirty="0" smtClean="0"/>
              <a:t>for </a:t>
            </a:r>
            <a:r>
              <a:rPr lang="en-US" sz="2000" dirty="0" smtClean="0"/>
              <a:t>802.11ah</a:t>
            </a:r>
            <a:endParaRPr lang="en-US" sz="1600" dirty="0" smtClean="0"/>
          </a:p>
          <a:p>
            <a:pPr lvl="1"/>
            <a:r>
              <a:rPr lang="en-US" sz="1800" dirty="0" smtClean="0"/>
              <a:t>Channelization refers to the process of breaking down the available spectrum in different regions into ‘channels’</a:t>
            </a:r>
          </a:p>
          <a:p>
            <a:pPr lvl="2"/>
            <a:r>
              <a:rPr lang="en-US" sz="1600" dirty="0" smtClean="0"/>
              <a:t>Mainly impacts sections analogous to Annex J of </a:t>
            </a:r>
            <a:r>
              <a:rPr lang="en-US" sz="1600" dirty="0" smtClean="0"/>
              <a:t>Std-802.11-2007</a:t>
            </a:r>
          </a:p>
          <a:p>
            <a:pPr lvl="2"/>
            <a:endParaRPr lang="en-US" sz="1600" dirty="0" smtClean="0"/>
          </a:p>
          <a:p>
            <a:r>
              <a:rPr lang="en-US" sz="1800" dirty="0" smtClean="0"/>
              <a:t>This document is a follow up to document: 11/1238r0 ‘Channelization and Bandwidth Modes for 802.11ah’</a:t>
            </a:r>
          </a:p>
          <a:p>
            <a:endParaRPr lang="en-US" dirty="0" smtClean="0"/>
          </a:p>
          <a:p>
            <a:pPr lvl="2">
              <a:buNone/>
            </a:pPr>
            <a:endParaRPr lang="en-US" sz="1600" b="1" dirty="0" smtClean="0"/>
          </a:p>
          <a:p>
            <a:pPr lvl="1">
              <a:buNone/>
            </a:pPr>
            <a:endParaRPr lang="en-US" sz="1600" dirty="0" smtClean="0"/>
          </a:p>
          <a:p>
            <a:pPr lvl="1" eaLnBrk="1" hangingPunct="1">
              <a:buNone/>
            </a:pPr>
            <a:endParaRPr 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Straight Arrow Connector 115"/>
          <p:cNvCxnSpPr/>
          <p:nvPr/>
        </p:nvCxnSpPr>
        <p:spPr bwMode="auto">
          <a:xfrm>
            <a:off x="6205251" y="4061460"/>
            <a:ext cx="2057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458200" cy="1066800"/>
          </a:xfrm>
        </p:spPr>
        <p:txBody>
          <a:bodyPr/>
          <a:lstStyle/>
          <a:p>
            <a:r>
              <a:rPr lang="en-US" sz="2800" dirty="0" smtClean="0"/>
              <a:t>Context: Sub 1GHz Spectrum Availability in Key Geographies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DA6D6A0-D746-48AC-B164-8E84BD9E1F4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99502" y="2352050"/>
            <a:ext cx="1219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3840230" y="2809250"/>
            <a:ext cx="45361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4337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490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642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794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947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99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252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404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032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185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861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014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66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18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471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623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776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928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556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709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080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233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385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538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690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7842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40230" y="28092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902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7955030" y="2809250"/>
            <a:ext cx="7216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928 MHz</a:t>
            </a:r>
            <a:endParaRPr lang="en-US" sz="1100" dirty="0"/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5435974" y="3647450"/>
            <a:ext cx="29359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63145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4669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6193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7717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9241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0765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28902" y="3342650"/>
            <a:ext cx="762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46840" y="36474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917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7076502" y="3647450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923.5</a:t>
            </a:r>
            <a:endParaRPr lang="en-US" sz="1100" dirty="0"/>
          </a:p>
        </p:txBody>
      </p:sp>
      <p:cxnSp>
        <p:nvCxnSpPr>
          <p:cNvPr id="47" name="Straight Connector 46"/>
          <p:cNvCxnSpPr/>
          <p:nvPr/>
        </p:nvCxnSpPr>
        <p:spPr bwMode="auto">
          <a:xfrm rot="5400000">
            <a:off x="5133402" y="3533150"/>
            <a:ext cx="2057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61621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3145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4669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rot="10800000">
            <a:off x="5942681" y="4486528"/>
            <a:ext cx="2590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8260939" y="4474592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929.7</a:t>
            </a:r>
            <a:endParaRPr lang="en-US" sz="1100" dirty="0"/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447102" y="2809250"/>
            <a:ext cx="182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6" name="Rectangle 55"/>
          <p:cNvSpPr/>
          <p:nvPr/>
        </p:nvSpPr>
        <p:spPr bwMode="auto">
          <a:xfrm>
            <a:off x="5995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519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9043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0567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2091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3615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70902" y="28092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779</a:t>
            </a:r>
            <a:endParaRPr lang="en-US" sz="1100" dirty="0"/>
          </a:p>
        </p:txBody>
      </p:sp>
      <p:sp>
        <p:nvSpPr>
          <p:cNvPr id="63" name="TextBox 62"/>
          <p:cNvSpPr txBox="1"/>
          <p:nvPr/>
        </p:nvSpPr>
        <p:spPr>
          <a:xfrm>
            <a:off x="1666302" y="28092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787</a:t>
            </a:r>
            <a:endParaRPr lang="en-US" sz="1100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15139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6663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 rot="5400000" flipH="1" flipV="1">
            <a:off x="3030299" y="2146316"/>
            <a:ext cx="0" cy="13258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25959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27483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29007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30531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2055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357964" y="2504450"/>
            <a:ext cx="762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352102" y="28092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863</a:t>
            </a:r>
            <a:endParaRPr lang="en-US" sz="1100" dirty="0"/>
          </a:p>
        </p:txBody>
      </p:sp>
      <p:sp>
        <p:nvSpPr>
          <p:cNvPr id="74" name="TextBox 73"/>
          <p:cNvSpPr txBox="1"/>
          <p:nvPr/>
        </p:nvSpPr>
        <p:spPr>
          <a:xfrm>
            <a:off x="3266502" y="2809250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868.6</a:t>
            </a:r>
            <a:endParaRPr lang="en-US" sz="1100" dirty="0"/>
          </a:p>
        </p:txBody>
      </p:sp>
      <p:sp>
        <p:nvSpPr>
          <p:cNvPr id="75" name="TextBox 74"/>
          <p:cNvSpPr txBox="1"/>
          <p:nvPr/>
        </p:nvSpPr>
        <p:spPr>
          <a:xfrm>
            <a:off x="904302" y="2199650"/>
            <a:ext cx="580608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8 MHz</a:t>
            </a:r>
            <a:endParaRPr lang="en-US" sz="1100" dirty="0"/>
          </a:p>
        </p:txBody>
      </p:sp>
      <p:cxnSp>
        <p:nvCxnSpPr>
          <p:cNvPr id="76" name="Straight Arrow Connector 75"/>
          <p:cNvCxnSpPr/>
          <p:nvPr/>
        </p:nvCxnSpPr>
        <p:spPr bwMode="auto">
          <a:xfrm>
            <a:off x="2595964" y="2352050"/>
            <a:ext cx="838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2682262" y="2199650"/>
            <a:ext cx="686406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dirty="0" smtClean="0"/>
              <a:t>5.6 MHz</a:t>
            </a:r>
            <a:endParaRPr lang="en-US" sz="1050" dirty="0"/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4037600" y="2352050"/>
            <a:ext cx="3962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5669030" y="2199650"/>
            <a:ext cx="65114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26 MHz</a:t>
            </a:r>
            <a:endParaRPr lang="en-US" sz="1100" dirty="0"/>
          </a:p>
        </p:txBody>
      </p:sp>
      <p:cxnSp>
        <p:nvCxnSpPr>
          <p:cNvPr id="80" name="Straight Arrow Connector 79"/>
          <p:cNvCxnSpPr/>
          <p:nvPr/>
        </p:nvCxnSpPr>
        <p:spPr bwMode="auto">
          <a:xfrm>
            <a:off x="6274174" y="3190250"/>
            <a:ext cx="1066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6502774" y="3037850"/>
            <a:ext cx="686406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6.5 MHz</a:t>
            </a:r>
            <a:endParaRPr lang="en-US" sz="1100" dirty="0"/>
          </a:p>
        </p:txBody>
      </p:sp>
      <p:sp>
        <p:nvSpPr>
          <p:cNvPr id="82" name="TextBox 81"/>
          <p:cNvSpPr txBox="1"/>
          <p:nvPr/>
        </p:nvSpPr>
        <p:spPr>
          <a:xfrm>
            <a:off x="599502" y="2885450"/>
            <a:ext cx="13837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China</a:t>
            </a:r>
          </a:p>
          <a:p>
            <a:pPr algn="ctr"/>
            <a:r>
              <a:rPr lang="en-US" sz="1100" dirty="0" smtClean="0"/>
              <a:t>(max </a:t>
            </a:r>
            <a:r>
              <a:rPr lang="en-US" sz="1100" dirty="0" err="1" smtClean="0"/>
              <a:t>erp</a:t>
            </a:r>
            <a:r>
              <a:rPr lang="en-US" sz="1100" dirty="0" smtClean="0"/>
              <a:t> &lt;= 10 </a:t>
            </a:r>
            <a:r>
              <a:rPr lang="en-US" sz="1100" dirty="0" err="1" smtClean="0"/>
              <a:t>mW</a:t>
            </a:r>
            <a:r>
              <a:rPr lang="en-US" sz="1100" dirty="0" smtClean="0"/>
              <a:t>)</a:t>
            </a:r>
            <a:endParaRPr lang="en-US" sz="1100" dirty="0"/>
          </a:p>
        </p:txBody>
      </p:sp>
      <p:sp>
        <p:nvSpPr>
          <p:cNvPr id="83" name="TextBox 82"/>
          <p:cNvSpPr txBox="1"/>
          <p:nvPr/>
        </p:nvSpPr>
        <p:spPr>
          <a:xfrm>
            <a:off x="2824564" y="2885450"/>
            <a:ext cx="3738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EU</a:t>
            </a:r>
          </a:p>
          <a:p>
            <a:endParaRPr lang="en-US" sz="1100" dirty="0"/>
          </a:p>
        </p:txBody>
      </p:sp>
      <p:sp>
        <p:nvSpPr>
          <p:cNvPr id="84" name="TextBox 83"/>
          <p:cNvSpPr txBox="1"/>
          <p:nvPr/>
        </p:nvSpPr>
        <p:spPr>
          <a:xfrm>
            <a:off x="5247702" y="2842260"/>
            <a:ext cx="1385316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US (max </a:t>
            </a:r>
            <a:r>
              <a:rPr lang="en-US" sz="1100" dirty="0" err="1" smtClean="0"/>
              <a:t>erp</a:t>
            </a:r>
            <a:r>
              <a:rPr lang="en-US" sz="1100" dirty="0" smtClean="0"/>
              <a:t> &lt;=1 W)</a:t>
            </a:r>
            <a:endParaRPr lang="en-US" sz="1100" dirty="0"/>
          </a:p>
        </p:txBody>
      </p:sp>
      <p:sp>
        <p:nvSpPr>
          <p:cNvPr id="85" name="TextBox 84"/>
          <p:cNvSpPr txBox="1"/>
          <p:nvPr/>
        </p:nvSpPr>
        <p:spPr>
          <a:xfrm>
            <a:off x="5588374" y="3495050"/>
            <a:ext cx="529312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Korea</a:t>
            </a:r>
            <a:endParaRPr lang="en-US" sz="1100" dirty="0"/>
          </a:p>
        </p:txBody>
      </p:sp>
      <p:sp>
        <p:nvSpPr>
          <p:cNvPr id="86" name="TextBox 85"/>
          <p:cNvSpPr txBox="1"/>
          <p:nvPr/>
        </p:nvSpPr>
        <p:spPr>
          <a:xfrm>
            <a:off x="5552502" y="4333250"/>
            <a:ext cx="505267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Japan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75447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6971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78495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8154318" y="4180850"/>
            <a:ext cx="141383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80019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73923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2399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 rot="5400000" flipH="1" flipV="1">
            <a:off x="7724004" y="3925366"/>
            <a:ext cx="0" cy="11205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7" name="Rectangle 96"/>
          <p:cNvSpPr/>
          <p:nvPr/>
        </p:nvSpPr>
        <p:spPr bwMode="auto">
          <a:xfrm>
            <a:off x="66193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67717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69241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70765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342991" y="4798144"/>
            <a:ext cx="129234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/>
              <a:t>(Max BW = 1MHz) </a:t>
            </a:r>
            <a:endParaRPr lang="en-US" sz="1050" dirty="0"/>
          </a:p>
        </p:txBody>
      </p:sp>
      <p:graphicFrame>
        <p:nvGraphicFramePr>
          <p:cNvPr id="105" name="Table 104"/>
          <p:cNvGraphicFramePr>
            <a:graphicFrameLocks noGrp="1"/>
          </p:cNvGraphicFramePr>
          <p:nvPr/>
        </p:nvGraphicFramePr>
        <p:xfrm>
          <a:off x="599502" y="3604260"/>
          <a:ext cx="3276600" cy="2186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2590800"/>
              </a:tblGrid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Region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Tx</a:t>
                      </a:r>
                      <a:r>
                        <a:rPr lang="en-US" sz="1000" dirty="0" smtClean="0"/>
                        <a:t> power regulations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US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Max </a:t>
                      </a:r>
                      <a:r>
                        <a:rPr lang="en-US" sz="1000" dirty="0" err="1" smtClean="0"/>
                        <a:t>e.r.p</a:t>
                      </a:r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&lt;= 1 W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EU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max </a:t>
                      </a:r>
                      <a:r>
                        <a:rPr lang="en-US" sz="1000" dirty="0" err="1" smtClean="0"/>
                        <a:t>erp</a:t>
                      </a:r>
                      <a:r>
                        <a:rPr lang="en-US" sz="1000" dirty="0" smtClean="0"/>
                        <a:t> &lt;=14 </a:t>
                      </a:r>
                      <a:r>
                        <a:rPr lang="en-US" sz="1000" dirty="0" err="1" smtClean="0"/>
                        <a:t>dBm</a:t>
                      </a:r>
                      <a:endParaRPr lang="en-US" sz="1000" dirty="0" smtClean="0"/>
                    </a:p>
                    <a:p>
                      <a:r>
                        <a:rPr lang="en-US" sz="1000" dirty="0" smtClean="0"/>
                        <a:t>PSD &lt;= -4.5 </a:t>
                      </a:r>
                      <a:r>
                        <a:rPr lang="en-US" sz="1000" dirty="0" err="1" smtClean="0"/>
                        <a:t>dBm</a:t>
                      </a:r>
                      <a:r>
                        <a:rPr lang="en-US" sz="1000" dirty="0" smtClean="0"/>
                        <a:t>/100KHz (863~868.6MHz)</a:t>
                      </a:r>
                    </a:p>
                    <a:p>
                      <a:r>
                        <a:rPr lang="en-US" sz="1000" dirty="0" smtClean="0"/>
                        <a:t>PSD &lt;= 6.2 </a:t>
                      </a:r>
                      <a:r>
                        <a:rPr lang="en-US" sz="1000" dirty="0" err="1" smtClean="0"/>
                        <a:t>dBm</a:t>
                      </a:r>
                      <a:r>
                        <a:rPr lang="en-US" sz="1000" dirty="0" smtClean="0"/>
                        <a:t>/100KHz (865~868MHz)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Korea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 </a:t>
                      </a:r>
                      <a:r>
                        <a:rPr lang="en-US" sz="1000" dirty="0" err="1" smtClean="0"/>
                        <a:t>mW</a:t>
                      </a:r>
                      <a:r>
                        <a:rPr lang="en-US" sz="1000" dirty="0" smtClean="0"/>
                        <a:t> or 10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mW</a:t>
                      </a:r>
                      <a:r>
                        <a:rPr lang="en-US" sz="1000" baseline="0" dirty="0" smtClean="0"/>
                        <a:t> (920.6~923.5MHz and six 200 KHz channels below 920.6 MHz)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China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Max </a:t>
                      </a:r>
                      <a:r>
                        <a:rPr lang="en-US" sz="1000" dirty="0" err="1" smtClean="0"/>
                        <a:t>e.r.p</a:t>
                      </a:r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&lt;= 10 </a:t>
                      </a:r>
                      <a:r>
                        <a:rPr lang="en-US" sz="1000" baseline="0" dirty="0" err="1" smtClean="0"/>
                        <a:t>mW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Japan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1mW , 20 </a:t>
                      </a:r>
                      <a:r>
                        <a:rPr lang="en-US" sz="1000" dirty="0" err="1" smtClean="0"/>
                        <a:t>mW</a:t>
                      </a:r>
                      <a:r>
                        <a:rPr lang="en-US" sz="1000" dirty="0" smtClean="0"/>
                        <a:t> or 250 </a:t>
                      </a:r>
                      <a:r>
                        <a:rPr lang="en-US" sz="1000" dirty="0" err="1" smtClean="0"/>
                        <a:t>mW</a:t>
                      </a:r>
                      <a:r>
                        <a:rPr lang="en-US" sz="1000" dirty="0" smtClean="0"/>
                        <a:t> (915.9~929.7MHz)</a:t>
                      </a:r>
                    </a:p>
                    <a:p>
                      <a:r>
                        <a:rPr lang="en-US" sz="1000" dirty="0" smtClean="0"/>
                        <a:t>Max BW &lt;= 1 MHz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6" name="TextBox 105"/>
          <p:cNvSpPr txBox="1"/>
          <p:nvPr/>
        </p:nvSpPr>
        <p:spPr>
          <a:xfrm>
            <a:off x="5781102" y="4518660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915.9</a:t>
            </a:r>
            <a:endParaRPr lang="en-US" sz="1100" dirty="0"/>
          </a:p>
        </p:txBody>
      </p:sp>
      <p:cxnSp>
        <p:nvCxnSpPr>
          <p:cNvPr id="107" name="Straight Connector 106"/>
          <p:cNvCxnSpPr/>
          <p:nvPr/>
        </p:nvCxnSpPr>
        <p:spPr bwMode="auto">
          <a:xfrm rot="5400000">
            <a:off x="6962202" y="3642360"/>
            <a:ext cx="2057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7305102" y="4561850"/>
            <a:ext cx="7216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928 MHz</a:t>
            </a:r>
            <a:endParaRPr lang="en-US" sz="1100" dirty="0"/>
          </a:p>
        </p:txBody>
      </p:sp>
      <p:sp>
        <p:nvSpPr>
          <p:cNvPr id="102" name="Rectangle 101"/>
          <p:cNvSpPr/>
          <p:nvPr/>
        </p:nvSpPr>
        <p:spPr bwMode="auto">
          <a:xfrm>
            <a:off x="599502" y="2505328"/>
            <a:ext cx="12192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2591719" y="2504409"/>
            <a:ext cx="8382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4028502" y="2504409"/>
            <a:ext cx="3962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325519" y="3342609"/>
            <a:ext cx="990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173119" y="4180809"/>
            <a:ext cx="2133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771702" y="3909060"/>
            <a:ext cx="756938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13.8 MHz</a:t>
            </a:r>
            <a:endParaRPr lang="en-US" sz="1100" dirty="0"/>
          </a:p>
        </p:txBody>
      </p:sp>
      <p:sp>
        <p:nvSpPr>
          <p:cNvPr id="1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Channelization (902 – 928MHz)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C228C2-48AD-4DF3-BC6A-E76A931B255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  <p:sp>
        <p:nvSpPr>
          <p:cNvPr id="6" name="Trapezoid 5"/>
          <p:cNvSpPr/>
          <p:nvPr/>
        </p:nvSpPr>
        <p:spPr bwMode="auto">
          <a:xfrm>
            <a:off x="20574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rapezoid 7"/>
          <p:cNvSpPr/>
          <p:nvPr/>
        </p:nvSpPr>
        <p:spPr bwMode="auto">
          <a:xfrm>
            <a:off x="25146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rapezoid 10"/>
          <p:cNvSpPr/>
          <p:nvPr/>
        </p:nvSpPr>
        <p:spPr bwMode="auto">
          <a:xfrm>
            <a:off x="29718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rapezoid 12"/>
          <p:cNvSpPr/>
          <p:nvPr/>
        </p:nvSpPr>
        <p:spPr bwMode="auto">
          <a:xfrm>
            <a:off x="34290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rapezoid 13"/>
          <p:cNvSpPr/>
          <p:nvPr/>
        </p:nvSpPr>
        <p:spPr bwMode="auto">
          <a:xfrm>
            <a:off x="20574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rot="5400000">
            <a:off x="840432" y="3659833"/>
            <a:ext cx="2433938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828800" y="19812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902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rot="5400000">
            <a:off x="6743700" y="3771900"/>
            <a:ext cx="2514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7752443" y="19812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928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65326" y="27432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1 MHz</a:t>
            </a:r>
            <a:endParaRPr lang="en-US" sz="1400" i="1" dirty="0"/>
          </a:p>
        </p:txBody>
      </p:sp>
      <p:sp>
        <p:nvSpPr>
          <p:cNvPr id="20" name="Trapezoid 19"/>
          <p:cNvSpPr/>
          <p:nvPr/>
        </p:nvSpPr>
        <p:spPr bwMode="auto">
          <a:xfrm>
            <a:off x="25146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rapezoid 20"/>
          <p:cNvSpPr/>
          <p:nvPr/>
        </p:nvSpPr>
        <p:spPr bwMode="auto">
          <a:xfrm>
            <a:off x="29718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rapezoid 21"/>
          <p:cNvSpPr/>
          <p:nvPr/>
        </p:nvSpPr>
        <p:spPr bwMode="auto">
          <a:xfrm>
            <a:off x="34290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71600" y="31974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 MHz</a:t>
            </a:r>
            <a:endParaRPr lang="en-US" sz="1400" dirty="0"/>
          </a:p>
        </p:txBody>
      </p:sp>
      <p:sp>
        <p:nvSpPr>
          <p:cNvPr id="24" name="Trapezoid 23"/>
          <p:cNvSpPr/>
          <p:nvPr/>
        </p:nvSpPr>
        <p:spPr bwMode="auto">
          <a:xfrm>
            <a:off x="20574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rapezoid 24"/>
          <p:cNvSpPr/>
          <p:nvPr/>
        </p:nvSpPr>
        <p:spPr bwMode="auto">
          <a:xfrm>
            <a:off x="29718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71600" y="36576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 MHz</a:t>
            </a:r>
            <a:endParaRPr lang="en-US" sz="1400" dirty="0"/>
          </a:p>
        </p:txBody>
      </p:sp>
      <p:sp>
        <p:nvSpPr>
          <p:cNvPr id="27" name="Trapezoid 26"/>
          <p:cNvSpPr/>
          <p:nvPr/>
        </p:nvSpPr>
        <p:spPr bwMode="auto">
          <a:xfrm>
            <a:off x="2057400" y="4114800"/>
            <a:ext cx="18288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1600" y="41148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 MHz</a:t>
            </a:r>
            <a:endParaRPr lang="en-US" sz="1400" dirty="0"/>
          </a:p>
        </p:txBody>
      </p:sp>
      <p:sp>
        <p:nvSpPr>
          <p:cNvPr id="32" name="Trapezoid 31"/>
          <p:cNvSpPr/>
          <p:nvPr/>
        </p:nvSpPr>
        <p:spPr bwMode="auto">
          <a:xfrm>
            <a:off x="38862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3"/>
          <p:cNvSpPr/>
          <p:nvPr/>
        </p:nvSpPr>
        <p:spPr bwMode="auto">
          <a:xfrm>
            <a:off x="43434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48006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rapezoid 37"/>
          <p:cNvSpPr/>
          <p:nvPr/>
        </p:nvSpPr>
        <p:spPr bwMode="auto">
          <a:xfrm>
            <a:off x="52578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rapezoid 40"/>
          <p:cNvSpPr/>
          <p:nvPr/>
        </p:nvSpPr>
        <p:spPr bwMode="auto">
          <a:xfrm>
            <a:off x="57150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rapezoid 42"/>
          <p:cNvSpPr/>
          <p:nvPr/>
        </p:nvSpPr>
        <p:spPr bwMode="auto">
          <a:xfrm>
            <a:off x="61722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rapezoid 44"/>
          <p:cNvSpPr/>
          <p:nvPr/>
        </p:nvSpPr>
        <p:spPr bwMode="auto">
          <a:xfrm>
            <a:off x="66294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rapezoid 46"/>
          <p:cNvSpPr/>
          <p:nvPr/>
        </p:nvSpPr>
        <p:spPr bwMode="auto">
          <a:xfrm>
            <a:off x="70866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rapezoid 48"/>
          <p:cNvSpPr/>
          <p:nvPr/>
        </p:nvSpPr>
        <p:spPr bwMode="auto">
          <a:xfrm>
            <a:off x="75438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rapezoid 49"/>
          <p:cNvSpPr/>
          <p:nvPr/>
        </p:nvSpPr>
        <p:spPr bwMode="auto">
          <a:xfrm>
            <a:off x="38862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rapezoid 50"/>
          <p:cNvSpPr/>
          <p:nvPr/>
        </p:nvSpPr>
        <p:spPr bwMode="auto">
          <a:xfrm>
            <a:off x="43434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rapezoid 51"/>
          <p:cNvSpPr/>
          <p:nvPr/>
        </p:nvSpPr>
        <p:spPr bwMode="auto">
          <a:xfrm>
            <a:off x="48006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rapezoid 52"/>
          <p:cNvSpPr/>
          <p:nvPr/>
        </p:nvSpPr>
        <p:spPr bwMode="auto">
          <a:xfrm>
            <a:off x="52578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rapezoid 53"/>
          <p:cNvSpPr/>
          <p:nvPr/>
        </p:nvSpPr>
        <p:spPr bwMode="auto">
          <a:xfrm>
            <a:off x="57150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Trapezoid 54"/>
          <p:cNvSpPr/>
          <p:nvPr/>
        </p:nvSpPr>
        <p:spPr bwMode="auto">
          <a:xfrm>
            <a:off x="61722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rapezoid 55"/>
          <p:cNvSpPr/>
          <p:nvPr/>
        </p:nvSpPr>
        <p:spPr bwMode="auto">
          <a:xfrm>
            <a:off x="66294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rapezoid 56"/>
          <p:cNvSpPr/>
          <p:nvPr/>
        </p:nvSpPr>
        <p:spPr bwMode="auto">
          <a:xfrm>
            <a:off x="70866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rapezoid 57"/>
          <p:cNvSpPr/>
          <p:nvPr/>
        </p:nvSpPr>
        <p:spPr bwMode="auto">
          <a:xfrm>
            <a:off x="75438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rapezoid 58"/>
          <p:cNvSpPr/>
          <p:nvPr/>
        </p:nvSpPr>
        <p:spPr bwMode="auto">
          <a:xfrm>
            <a:off x="38862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rapezoid 59"/>
          <p:cNvSpPr/>
          <p:nvPr/>
        </p:nvSpPr>
        <p:spPr bwMode="auto">
          <a:xfrm>
            <a:off x="48006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rapezoid 60"/>
          <p:cNvSpPr/>
          <p:nvPr/>
        </p:nvSpPr>
        <p:spPr bwMode="auto">
          <a:xfrm>
            <a:off x="57150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rapezoid 61"/>
          <p:cNvSpPr/>
          <p:nvPr/>
        </p:nvSpPr>
        <p:spPr bwMode="auto">
          <a:xfrm>
            <a:off x="66294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Trapezoid 62"/>
          <p:cNvSpPr/>
          <p:nvPr/>
        </p:nvSpPr>
        <p:spPr bwMode="auto">
          <a:xfrm>
            <a:off x="3886200" y="4114800"/>
            <a:ext cx="18288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Trapezoid 63"/>
          <p:cNvSpPr/>
          <p:nvPr/>
        </p:nvSpPr>
        <p:spPr bwMode="auto">
          <a:xfrm>
            <a:off x="5715000" y="4114800"/>
            <a:ext cx="18288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78019" y="4492823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16 MHz</a:t>
            </a:r>
            <a:endParaRPr lang="en-US" sz="1400" dirty="0"/>
          </a:p>
        </p:txBody>
      </p:sp>
      <p:sp>
        <p:nvSpPr>
          <p:cNvPr id="71" name="Trapezoid 70"/>
          <p:cNvSpPr/>
          <p:nvPr/>
        </p:nvSpPr>
        <p:spPr bwMode="auto">
          <a:xfrm>
            <a:off x="2057400" y="4572000"/>
            <a:ext cx="3657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14400" y="5662136"/>
            <a:ext cx="762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Note:</a:t>
            </a:r>
            <a:br>
              <a:rPr lang="en-US" sz="1400" b="1" dirty="0" smtClean="0"/>
            </a:br>
            <a:r>
              <a:rPr lang="en-US" sz="1400" dirty="0" smtClean="0"/>
              <a:t>Devices </a:t>
            </a:r>
            <a:r>
              <a:rPr lang="en-US" sz="1400" dirty="0" smtClean="0"/>
              <a:t>operating in the 1 MHz PHY mode are expected to operate in the lower 1 MHz of each 2 MHz wide channel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Korea  917- 923.5 Channelization (6.5 MHz)*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  <p:sp>
        <p:nvSpPr>
          <p:cNvPr id="33" name="Trapezoid 32"/>
          <p:cNvSpPr/>
          <p:nvPr/>
        </p:nvSpPr>
        <p:spPr bwMode="auto">
          <a:xfrm>
            <a:off x="2057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3"/>
          <p:cNvSpPr/>
          <p:nvPr/>
        </p:nvSpPr>
        <p:spPr bwMode="auto">
          <a:xfrm>
            <a:off x="2286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rapezoid 34"/>
          <p:cNvSpPr/>
          <p:nvPr/>
        </p:nvSpPr>
        <p:spPr bwMode="auto">
          <a:xfrm>
            <a:off x="2514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27432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29718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rapezoid 43"/>
          <p:cNvSpPr/>
          <p:nvPr/>
        </p:nvSpPr>
        <p:spPr bwMode="auto">
          <a:xfrm>
            <a:off x="20574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5400000">
            <a:off x="1259534" y="3850333"/>
            <a:ext cx="159573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>
            <a:off x="17526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917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rot="5400000">
            <a:off x="2667001" y="3810000"/>
            <a:ext cx="1524002" cy="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32004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923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65326" y="33528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MHz</a:t>
            </a:r>
            <a:endParaRPr lang="en-US" sz="1400" dirty="0"/>
          </a:p>
        </p:txBody>
      </p:sp>
      <p:sp>
        <p:nvSpPr>
          <p:cNvPr id="55" name="Trapezoid 54"/>
          <p:cNvSpPr/>
          <p:nvPr/>
        </p:nvSpPr>
        <p:spPr bwMode="auto">
          <a:xfrm>
            <a:off x="25146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71600" y="38070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 MHz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914400" y="6096000"/>
            <a:ext cx="3223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Assumes  500 KHz , 923 – 923.5 as guard band</a:t>
            </a:r>
            <a:endParaRPr lang="en-US" dirty="0"/>
          </a:p>
        </p:txBody>
      </p:sp>
      <p:sp>
        <p:nvSpPr>
          <p:cNvPr id="41" name="Trapezoid 40"/>
          <p:cNvSpPr/>
          <p:nvPr/>
        </p:nvSpPr>
        <p:spPr bwMode="auto">
          <a:xfrm>
            <a:off x="3200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rapezoid 42"/>
          <p:cNvSpPr/>
          <p:nvPr/>
        </p:nvSpPr>
        <p:spPr bwMode="auto">
          <a:xfrm>
            <a:off x="29718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71600" y="42642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 MHz</a:t>
            </a:r>
            <a:endParaRPr lang="en-US" sz="1400" dirty="0"/>
          </a:p>
        </p:txBody>
      </p:sp>
      <p:sp>
        <p:nvSpPr>
          <p:cNvPr id="48" name="Trapezoid 47"/>
          <p:cNvSpPr/>
          <p:nvPr/>
        </p:nvSpPr>
        <p:spPr bwMode="auto">
          <a:xfrm>
            <a:off x="2057400" y="42672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 915.9- 929.7 Channelization </a:t>
            </a:r>
            <a:br>
              <a:rPr lang="en-US" dirty="0" smtClean="0"/>
            </a:br>
            <a:r>
              <a:rPr lang="en-US" dirty="0" smtClean="0"/>
              <a:t>(13.8 MHz)*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  <p:sp>
        <p:nvSpPr>
          <p:cNvPr id="33" name="Trapezoid 32"/>
          <p:cNvSpPr/>
          <p:nvPr/>
        </p:nvSpPr>
        <p:spPr bwMode="auto">
          <a:xfrm>
            <a:off x="2057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3"/>
          <p:cNvSpPr/>
          <p:nvPr/>
        </p:nvSpPr>
        <p:spPr bwMode="auto">
          <a:xfrm>
            <a:off x="2286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rapezoid 34"/>
          <p:cNvSpPr/>
          <p:nvPr/>
        </p:nvSpPr>
        <p:spPr bwMode="auto">
          <a:xfrm>
            <a:off x="2514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27432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29718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rapezoid 43"/>
          <p:cNvSpPr/>
          <p:nvPr/>
        </p:nvSpPr>
        <p:spPr bwMode="auto">
          <a:xfrm>
            <a:off x="20574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5400000">
            <a:off x="1259534" y="3850333"/>
            <a:ext cx="159573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>
            <a:off x="17526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916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rot="5400000">
            <a:off x="4229102" y="3848099"/>
            <a:ext cx="1600201" cy="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48006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929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65326" y="33528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MHz</a:t>
            </a:r>
            <a:endParaRPr lang="en-US" sz="1400" dirty="0"/>
          </a:p>
        </p:txBody>
      </p:sp>
      <p:sp>
        <p:nvSpPr>
          <p:cNvPr id="55" name="Trapezoid 54"/>
          <p:cNvSpPr/>
          <p:nvPr/>
        </p:nvSpPr>
        <p:spPr bwMode="auto">
          <a:xfrm>
            <a:off x="25146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71600" y="38070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2 MHz</a:t>
            </a:r>
            <a:endParaRPr lang="en-US" sz="14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2950695" y="5334000"/>
            <a:ext cx="4821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Assumes  100 KHz , 915.9 – 916 MHz and  – 929 – 929.7 as guard bands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1" name="Trapezoid 40"/>
          <p:cNvSpPr/>
          <p:nvPr/>
        </p:nvSpPr>
        <p:spPr bwMode="auto">
          <a:xfrm>
            <a:off x="3200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rapezoid 42"/>
          <p:cNvSpPr/>
          <p:nvPr/>
        </p:nvSpPr>
        <p:spPr bwMode="auto">
          <a:xfrm>
            <a:off x="29718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71600" y="42642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4 MHz</a:t>
            </a:r>
            <a:endParaRPr lang="en-US" sz="1400" i="1" dirty="0"/>
          </a:p>
        </p:txBody>
      </p:sp>
      <p:sp>
        <p:nvSpPr>
          <p:cNvPr id="48" name="Trapezoid 47"/>
          <p:cNvSpPr/>
          <p:nvPr/>
        </p:nvSpPr>
        <p:spPr bwMode="auto">
          <a:xfrm>
            <a:off x="2057400" y="4267200"/>
            <a:ext cx="9144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rapezoid 23"/>
          <p:cNvSpPr/>
          <p:nvPr/>
        </p:nvSpPr>
        <p:spPr bwMode="auto">
          <a:xfrm>
            <a:off x="3429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rapezoid 24"/>
          <p:cNvSpPr/>
          <p:nvPr/>
        </p:nvSpPr>
        <p:spPr bwMode="auto">
          <a:xfrm>
            <a:off x="3657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rapezoid 25"/>
          <p:cNvSpPr/>
          <p:nvPr/>
        </p:nvSpPr>
        <p:spPr bwMode="auto">
          <a:xfrm>
            <a:off x="38862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rapezoid 26"/>
          <p:cNvSpPr/>
          <p:nvPr/>
        </p:nvSpPr>
        <p:spPr bwMode="auto">
          <a:xfrm>
            <a:off x="41148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rapezoid 27"/>
          <p:cNvSpPr/>
          <p:nvPr/>
        </p:nvSpPr>
        <p:spPr bwMode="auto">
          <a:xfrm>
            <a:off x="4343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rapezoid 28"/>
          <p:cNvSpPr/>
          <p:nvPr/>
        </p:nvSpPr>
        <p:spPr bwMode="auto">
          <a:xfrm>
            <a:off x="4572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rapezoid 29"/>
          <p:cNvSpPr/>
          <p:nvPr/>
        </p:nvSpPr>
        <p:spPr bwMode="auto">
          <a:xfrm>
            <a:off x="4800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rapezoid 30"/>
          <p:cNvSpPr/>
          <p:nvPr/>
        </p:nvSpPr>
        <p:spPr bwMode="auto">
          <a:xfrm>
            <a:off x="34290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rapezoid 37"/>
          <p:cNvSpPr/>
          <p:nvPr/>
        </p:nvSpPr>
        <p:spPr bwMode="auto">
          <a:xfrm>
            <a:off x="38862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rapezoid 38"/>
          <p:cNvSpPr/>
          <p:nvPr/>
        </p:nvSpPr>
        <p:spPr bwMode="auto">
          <a:xfrm>
            <a:off x="43434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rapezoid 39"/>
          <p:cNvSpPr/>
          <p:nvPr/>
        </p:nvSpPr>
        <p:spPr bwMode="auto">
          <a:xfrm>
            <a:off x="2971800" y="4267200"/>
            <a:ext cx="9144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rapezoid 41"/>
          <p:cNvSpPr/>
          <p:nvPr/>
        </p:nvSpPr>
        <p:spPr bwMode="auto">
          <a:xfrm>
            <a:off x="3886200" y="4267200"/>
            <a:ext cx="9144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14400" y="58775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Note:</a:t>
            </a:r>
            <a:br>
              <a:rPr lang="en-US" sz="1400" b="1" dirty="0" smtClean="0"/>
            </a:br>
            <a:r>
              <a:rPr lang="en-US" sz="1400" b="1" dirty="0" smtClean="0"/>
              <a:t> </a:t>
            </a:r>
            <a:r>
              <a:rPr lang="en-US" sz="1400" dirty="0" smtClean="0"/>
              <a:t>Current understanding of the Japan regulations is that there is a 1 MHz max bandwidth limitation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 779- 787 </a:t>
            </a:r>
            <a:r>
              <a:rPr lang="en-US" dirty="0" smtClean="0"/>
              <a:t>Channelization</a:t>
            </a:r>
            <a:br>
              <a:rPr lang="en-US" dirty="0" smtClean="0"/>
            </a:br>
            <a:r>
              <a:rPr lang="en-US" dirty="0" smtClean="0"/>
              <a:t>(8 MHz)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  <p:sp>
        <p:nvSpPr>
          <p:cNvPr id="33" name="Trapezoid 32"/>
          <p:cNvSpPr/>
          <p:nvPr/>
        </p:nvSpPr>
        <p:spPr bwMode="auto">
          <a:xfrm>
            <a:off x="2057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3"/>
          <p:cNvSpPr/>
          <p:nvPr/>
        </p:nvSpPr>
        <p:spPr bwMode="auto">
          <a:xfrm>
            <a:off x="2286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rapezoid 34"/>
          <p:cNvSpPr/>
          <p:nvPr/>
        </p:nvSpPr>
        <p:spPr bwMode="auto">
          <a:xfrm>
            <a:off x="2514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27432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29718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rapezoid 37"/>
          <p:cNvSpPr/>
          <p:nvPr/>
        </p:nvSpPr>
        <p:spPr bwMode="auto">
          <a:xfrm>
            <a:off x="3200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rapezoid 38"/>
          <p:cNvSpPr/>
          <p:nvPr/>
        </p:nvSpPr>
        <p:spPr bwMode="auto">
          <a:xfrm>
            <a:off x="3429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rapezoid 39"/>
          <p:cNvSpPr/>
          <p:nvPr/>
        </p:nvSpPr>
        <p:spPr bwMode="auto">
          <a:xfrm>
            <a:off x="3657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rapezoid 43"/>
          <p:cNvSpPr/>
          <p:nvPr/>
        </p:nvSpPr>
        <p:spPr bwMode="auto">
          <a:xfrm>
            <a:off x="20574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5400000">
            <a:off x="1069033" y="4040832"/>
            <a:ext cx="1976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>
            <a:off x="1828800" y="25908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779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rot="16200000" flipH="1">
            <a:off x="2921694" y="4021436"/>
            <a:ext cx="1972270" cy="432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3690542" y="25908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787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65326" y="33528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MHz</a:t>
            </a:r>
            <a:endParaRPr lang="en-US" sz="1400" dirty="0"/>
          </a:p>
        </p:txBody>
      </p:sp>
      <p:sp>
        <p:nvSpPr>
          <p:cNvPr id="55" name="Trapezoid 54"/>
          <p:cNvSpPr/>
          <p:nvPr/>
        </p:nvSpPr>
        <p:spPr bwMode="auto">
          <a:xfrm>
            <a:off x="25146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rapezoid 55"/>
          <p:cNvSpPr/>
          <p:nvPr/>
        </p:nvSpPr>
        <p:spPr bwMode="auto">
          <a:xfrm>
            <a:off x="29718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rapezoid 56"/>
          <p:cNvSpPr/>
          <p:nvPr/>
        </p:nvSpPr>
        <p:spPr bwMode="auto">
          <a:xfrm>
            <a:off x="34290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71600" y="38070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 MHz</a:t>
            </a:r>
            <a:endParaRPr lang="en-US" sz="1400" dirty="0"/>
          </a:p>
        </p:txBody>
      </p:sp>
      <p:sp>
        <p:nvSpPr>
          <p:cNvPr id="59" name="Trapezoid 58"/>
          <p:cNvSpPr/>
          <p:nvPr/>
        </p:nvSpPr>
        <p:spPr bwMode="auto">
          <a:xfrm>
            <a:off x="2057400" y="42672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rapezoid 59"/>
          <p:cNvSpPr/>
          <p:nvPr/>
        </p:nvSpPr>
        <p:spPr bwMode="auto">
          <a:xfrm>
            <a:off x="2971800" y="42672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71600" y="42672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 MHz</a:t>
            </a:r>
            <a:endParaRPr lang="en-US" sz="1400" dirty="0"/>
          </a:p>
        </p:txBody>
      </p:sp>
      <p:sp>
        <p:nvSpPr>
          <p:cNvPr id="62" name="Trapezoid 61"/>
          <p:cNvSpPr/>
          <p:nvPr/>
        </p:nvSpPr>
        <p:spPr bwMode="auto">
          <a:xfrm>
            <a:off x="2057400" y="4724400"/>
            <a:ext cx="18288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71600" y="47244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 MHz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  863- 868.6 Channelization </a:t>
            </a:r>
            <a:br>
              <a:rPr lang="en-US" dirty="0" smtClean="0"/>
            </a:br>
            <a:r>
              <a:rPr lang="en-US" dirty="0" smtClean="0"/>
              <a:t>(5.6 MHz)*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  <p:sp>
        <p:nvSpPr>
          <p:cNvPr id="33" name="Trapezoid 32"/>
          <p:cNvSpPr/>
          <p:nvPr/>
        </p:nvSpPr>
        <p:spPr bwMode="auto">
          <a:xfrm>
            <a:off x="2057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3"/>
          <p:cNvSpPr/>
          <p:nvPr/>
        </p:nvSpPr>
        <p:spPr bwMode="auto">
          <a:xfrm>
            <a:off x="2286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rapezoid 34"/>
          <p:cNvSpPr/>
          <p:nvPr/>
        </p:nvSpPr>
        <p:spPr bwMode="auto">
          <a:xfrm>
            <a:off x="2514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27432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29718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rapezoid 43"/>
          <p:cNvSpPr/>
          <p:nvPr/>
        </p:nvSpPr>
        <p:spPr bwMode="auto">
          <a:xfrm>
            <a:off x="20574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5400000">
            <a:off x="1488134" y="3621731"/>
            <a:ext cx="1138536" cy="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>
            <a:off x="17526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863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rot="5400000">
            <a:off x="2667004" y="3581401"/>
            <a:ext cx="106680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29718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868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65326" y="33528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MHz</a:t>
            </a:r>
            <a:endParaRPr lang="en-US" sz="1400" dirty="0"/>
          </a:p>
        </p:txBody>
      </p:sp>
      <p:sp>
        <p:nvSpPr>
          <p:cNvPr id="55" name="Trapezoid 54"/>
          <p:cNvSpPr/>
          <p:nvPr/>
        </p:nvSpPr>
        <p:spPr bwMode="auto">
          <a:xfrm>
            <a:off x="25146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71600" y="38070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 MHz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914400" y="6096000"/>
            <a:ext cx="3274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Assumes  600 KHz , 868 - 868.6  as guard band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Back Up</a:t>
            </a:r>
            <a:endParaRPr lang="en-US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1520</TotalTime>
  <Words>559</Words>
  <Application>Microsoft Office PowerPoint</Application>
  <PresentationFormat>On-screen Show (4:3)</PresentationFormat>
  <Paragraphs>160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place presentation subject title text here]</vt:lpstr>
      <vt:lpstr>Document</vt:lpstr>
      <vt:lpstr>Potential Channelization for 802.11ah </vt:lpstr>
      <vt:lpstr>Abstract</vt:lpstr>
      <vt:lpstr>Context: Sub 1GHz Spectrum Availability in Key Geographies</vt:lpstr>
      <vt:lpstr>US Channelization (902 – 928MHz)</vt:lpstr>
      <vt:lpstr>South Korea  917- 923.5 Channelization (6.5 MHz)*</vt:lpstr>
      <vt:lpstr>Japan  915.9- 929.7 Channelization  (13.8 MHz)*</vt:lpstr>
      <vt:lpstr>China 779- 787 Channelization (8 MHz)</vt:lpstr>
      <vt:lpstr>Europe  863- 868.6 Channelization  (5.6 MHz)*</vt:lpstr>
      <vt:lpstr>Slide 9</vt:lpstr>
      <vt:lpstr>Prospective Spec Framework Text Regarding Bandwidth Modes: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Jae-Hyung Song</dc:creator>
  <cp:lastModifiedBy>De Vegt, Rolf</cp:lastModifiedBy>
  <cp:revision>92</cp:revision>
  <cp:lastPrinted>2010-12-20T20:45:24Z</cp:lastPrinted>
  <dcterms:created xsi:type="dcterms:W3CDTF">2010-12-20T20:39:38Z</dcterms:created>
  <dcterms:modified xsi:type="dcterms:W3CDTF">2011-09-20T06:48:30Z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-2098638592</vt:i4>
  </property>
  <property fmtid="{D5CDD505-2E9C-101B-9397-08002B2CF9AE}" pid="3" name="_NewReviewCycle">
    <vt:lpwstr/>
  </property>
  <property fmtid="{D5CDD505-2E9C-101B-9397-08002B2CF9AE}" pid="4" name="_EmailSubject">
    <vt:lpwstr>Presentation on spec framework text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  <property fmtid="{D5CDD505-2E9C-101B-9397-08002B2CF9AE}" pid="7" name="_PreviousAdHocReviewCycleID">
    <vt:i4>-192187639</vt:i4>
  </property>
</Properties>
</file>